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69" d="100"/>
          <a:sy n="69" d="100"/>
        </p:scale>
        <p:origin x="44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36FAD-9BF5-4611-9496-4D6C2DAC86F1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441FE-BA81-4F12-980B-2007D9DD1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283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36FAD-9BF5-4611-9496-4D6C2DAC86F1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441FE-BA81-4F12-980B-2007D9DD1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364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36FAD-9BF5-4611-9496-4D6C2DAC86F1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441FE-BA81-4F12-980B-2007D9DD1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708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36FAD-9BF5-4611-9496-4D6C2DAC86F1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441FE-BA81-4F12-980B-2007D9DD1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359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36FAD-9BF5-4611-9496-4D6C2DAC86F1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441FE-BA81-4F12-980B-2007D9DD1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882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36FAD-9BF5-4611-9496-4D6C2DAC86F1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441FE-BA81-4F12-980B-2007D9DD1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008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36FAD-9BF5-4611-9496-4D6C2DAC86F1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441FE-BA81-4F12-980B-2007D9DD1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310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36FAD-9BF5-4611-9496-4D6C2DAC86F1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441FE-BA81-4F12-980B-2007D9DD1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362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36FAD-9BF5-4611-9496-4D6C2DAC86F1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441FE-BA81-4F12-980B-2007D9DD1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502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36FAD-9BF5-4611-9496-4D6C2DAC86F1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441FE-BA81-4F12-980B-2007D9DD1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100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36FAD-9BF5-4611-9496-4D6C2DAC86F1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441FE-BA81-4F12-980B-2007D9DD1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618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236FAD-9BF5-4611-9496-4D6C2DAC86F1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441FE-BA81-4F12-980B-2007D9DD1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50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9532879"/>
              </p:ext>
            </p:extLst>
          </p:nvPr>
        </p:nvGraphicFramePr>
        <p:xfrm>
          <a:off x="197424" y="155864"/>
          <a:ext cx="11700168" cy="6869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2521">
                  <a:extLst>
                    <a:ext uri="{9D8B030D-6E8A-4147-A177-3AD203B41FA5}">
                      <a16:colId xmlns:a16="http://schemas.microsoft.com/office/drawing/2014/main" val="3376491208"/>
                    </a:ext>
                  </a:extLst>
                </a:gridCol>
                <a:gridCol w="1462521">
                  <a:extLst>
                    <a:ext uri="{9D8B030D-6E8A-4147-A177-3AD203B41FA5}">
                      <a16:colId xmlns:a16="http://schemas.microsoft.com/office/drawing/2014/main" val="2016972273"/>
                    </a:ext>
                  </a:extLst>
                </a:gridCol>
                <a:gridCol w="1462521">
                  <a:extLst>
                    <a:ext uri="{9D8B030D-6E8A-4147-A177-3AD203B41FA5}">
                      <a16:colId xmlns:a16="http://schemas.microsoft.com/office/drawing/2014/main" val="2215289148"/>
                    </a:ext>
                  </a:extLst>
                </a:gridCol>
                <a:gridCol w="1462521">
                  <a:extLst>
                    <a:ext uri="{9D8B030D-6E8A-4147-A177-3AD203B41FA5}">
                      <a16:colId xmlns:a16="http://schemas.microsoft.com/office/drawing/2014/main" val="780677543"/>
                    </a:ext>
                  </a:extLst>
                </a:gridCol>
                <a:gridCol w="1462521">
                  <a:extLst>
                    <a:ext uri="{9D8B030D-6E8A-4147-A177-3AD203B41FA5}">
                      <a16:colId xmlns:a16="http://schemas.microsoft.com/office/drawing/2014/main" val="3015444355"/>
                    </a:ext>
                  </a:extLst>
                </a:gridCol>
                <a:gridCol w="1462521">
                  <a:extLst>
                    <a:ext uri="{9D8B030D-6E8A-4147-A177-3AD203B41FA5}">
                      <a16:colId xmlns:a16="http://schemas.microsoft.com/office/drawing/2014/main" val="1749515868"/>
                    </a:ext>
                  </a:extLst>
                </a:gridCol>
                <a:gridCol w="1462521">
                  <a:extLst>
                    <a:ext uri="{9D8B030D-6E8A-4147-A177-3AD203B41FA5}">
                      <a16:colId xmlns:a16="http://schemas.microsoft.com/office/drawing/2014/main" val="1972559846"/>
                    </a:ext>
                  </a:extLst>
                </a:gridCol>
                <a:gridCol w="1462521">
                  <a:extLst>
                    <a:ext uri="{9D8B030D-6E8A-4147-A177-3AD203B41FA5}">
                      <a16:colId xmlns:a16="http://schemas.microsoft.com/office/drawing/2014/main" val="1883796708"/>
                    </a:ext>
                  </a:extLst>
                </a:gridCol>
              </a:tblGrid>
              <a:tr h="1098198">
                <a:tc>
                  <a:txBody>
                    <a:bodyPr/>
                    <a:lstStyle/>
                    <a:p>
                      <a:r>
                        <a:rPr lang="da-DK" dirty="0" smtClean="0"/>
                        <a:t>Sample</a:t>
                      </a:r>
                      <a:r>
                        <a:rPr lang="da-DK" baseline="0" dirty="0" smtClean="0"/>
                        <a:t> </a:t>
                      </a:r>
                      <a:r>
                        <a:rPr lang="da-DK" baseline="0" dirty="0" err="1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Base pressure (</a:t>
                      </a:r>
                      <a:r>
                        <a:rPr lang="da-DK" dirty="0" err="1" smtClean="0"/>
                        <a:t>Torr</a:t>
                      </a:r>
                      <a:r>
                        <a:rPr lang="da-DK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err="1" smtClean="0"/>
                        <a:t>Thickness</a:t>
                      </a:r>
                      <a:r>
                        <a:rPr lang="da-DK" dirty="0" smtClean="0"/>
                        <a:t> </a:t>
                      </a:r>
                      <a:r>
                        <a:rPr lang="da-DK" dirty="0" err="1" smtClean="0"/>
                        <a:t>setpoint</a:t>
                      </a:r>
                      <a:r>
                        <a:rPr lang="da-DK" dirty="0" smtClean="0"/>
                        <a:t> (nm)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err="1" smtClean="0"/>
                        <a:t>Measured</a:t>
                      </a:r>
                      <a:r>
                        <a:rPr lang="da-DK" dirty="0" smtClean="0"/>
                        <a:t> </a:t>
                      </a:r>
                      <a:r>
                        <a:rPr lang="da-DK" dirty="0" err="1" smtClean="0"/>
                        <a:t>thickness</a:t>
                      </a:r>
                      <a:r>
                        <a:rPr lang="da-DK" dirty="0" smtClean="0"/>
                        <a:t> (nm), (</a:t>
                      </a:r>
                      <a:r>
                        <a:rPr lang="da-DK" dirty="0" err="1" smtClean="0"/>
                        <a:t>Ellipsometer</a:t>
                      </a:r>
                      <a:r>
                        <a:rPr lang="da-DK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err="1" smtClean="0"/>
                        <a:t>Substrate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err="1" smtClean="0"/>
                        <a:t>Deposition</a:t>
                      </a:r>
                      <a:r>
                        <a:rPr lang="da-DK" dirty="0" smtClean="0"/>
                        <a:t> rate (Å/s)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err="1" smtClean="0"/>
                        <a:t>Sheet</a:t>
                      </a:r>
                      <a:r>
                        <a:rPr lang="da-DK" dirty="0" smtClean="0"/>
                        <a:t> </a:t>
                      </a:r>
                      <a:r>
                        <a:rPr lang="da-DK" dirty="0" err="1" smtClean="0"/>
                        <a:t>resistance</a:t>
                      </a:r>
                      <a:r>
                        <a:rPr lang="da-DK" dirty="0" smtClean="0"/>
                        <a:t> (Ohm/</a:t>
                      </a:r>
                      <a:r>
                        <a:rPr lang="da-DK" dirty="0" err="1" smtClean="0"/>
                        <a:t>sq</a:t>
                      </a:r>
                      <a:r>
                        <a:rPr lang="da-DK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err="1" smtClean="0"/>
                        <a:t>Lowest</a:t>
                      </a:r>
                      <a:r>
                        <a:rPr lang="da-DK" dirty="0" smtClean="0"/>
                        <a:t> oxygen </a:t>
                      </a:r>
                      <a:r>
                        <a:rPr lang="da-DK" dirty="0" err="1" smtClean="0"/>
                        <a:t>content</a:t>
                      </a:r>
                      <a:r>
                        <a:rPr lang="da-DK" dirty="0" smtClean="0"/>
                        <a:t> (At. %)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1140873"/>
                  </a:ext>
                </a:extLst>
              </a:tr>
              <a:tr h="1098198">
                <a:tc>
                  <a:txBody>
                    <a:bodyPr/>
                    <a:lstStyle/>
                    <a:p>
                      <a:r>
                        <a:rPr lang="da-DK" dirty="0" smtClean="0"/>
                        <a:t>Al 20 nm 2Å/s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1E-6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20.17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Si with </a:t>
                      </a:r>
                      <a:r>
                        <a:rPr lang="da-DK" dirty="0" err="1" smtClean="0"/>
                        <a:t>thermal</a:t>
                      </a:r>
                      <a:r>
                        <a:rPr lang="da-DK" dirty="0" smtClean="0"/>
                        <a:t> SiO2 (300 nm)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3.05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17.22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8993442"/>
                  </a:ext>
                </a:extLst>
              </a:tr>
              <a:tr h="135162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 smtClean="0"/>
                        <a:t>Al 20 nm 2Å/s</a:t>
                      </a:r>
                      <a:endParaRPr lang="en-US" dirty="0" smtClean="0"/>
                    </a:p>
                    <a:p>
                      <a:r>
                        <a:rPr lang="da-DK" dirty="0" smtClean="0"/>
                        <a:t>With Ti </a:t>
                      </a:r>
                      <a:r>
                        <a:rPr lang="da-DK" dirty="0" err="1" smtClean="0"/>
                        <a:t>Pre-deposition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2,5E-7 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20.54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 smtClean="0"/>
                        <a:t>Si with </a:t>
                      </a:r>
                      <a:r>
                        <a:rPr lang="da-DK" dirty="0" err="1" smtClean="0"/>
                        <a:t>thermal</a:t>
                      </a:r>
                      <a:r>
                        <a:rPr lang="da-DK" dirty="0" smtClean="0"/>
                        <a:t> SiO2 (300 nm)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2.79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10.15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9942973"/>
                  </a:ext>
                </a:extLst>
              </a:tr>
              <a:tr h="135162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 smtClean="0"/>
                        <a:t>Al 20 nm 10Å/s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1E-6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21.54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 smtClean="0"/>
                        <a:t>Si with </a:t>
                      </a:r>
                      <a:r>
                        <a:rPr lang="da-DK" dirty="0" err="1" smtClean="0"/>
                        <a:t>thermal</a:t>
                      </a:r>
                      <a:r>
                        <a:rPr lang="da-DK" dirty="0" smtClean="0"/>
                        <a:t> SiO2 (300 nm)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2.4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7.74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7122409"/>
                  </a:ext>
                </a:extLst>
              </a:tr>
              <a:tr h="160505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 smtClean="0"/>
                        <a:t>Al 20 nm 10Å/s</a:t>
                      </a:r>
                      <a:endParaRPr lang="en-US" dirty="0" smtClean="0"/>
                    </a:p>
                    <a:p>
                      <a:r>
                        <a:rPr lang="da-DK" dirty="0" smtClean="0"/>
                        <a:t>With Ti </a:t>
                      </a:r>
                      <a:r>
                        <a:rPr lang="da-DK" dirty="0" err="1" smtClean="0"/>
                        <a:t>Pre-deposition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2,5E-7 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20.84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 smtClean="0"/>
                        <a:t>Si with </a:t>
                      </a:r>
                      <a:r>
                        <a:rPr lang="da-DK" dirty="0" err="1" smtClean="0"/>
                        <a:t>thermal</a:t>
                      </a:r>
                      <a:r>
                        <a:rPr lang="da-DK" dirty="0" smtClean="0"/>
                        <a:t> SiO2 (300 nm)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2.4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7.23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71077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4448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9968"/>
            <a:ext cx="4688379" cy="293023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2094" y="539968"/>
            <a:ext cx="4687806" cy="292987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44636"/>
            <a:ext cx="4688379" cy="293023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013008" y="191059"/>
            <a:ext cx="6623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/>
              <a:t>Al 2p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027678" y="191059"/>
            <a:ext cx="596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/>
              <a:t>O 1s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013008" y="3475304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/>
              <a:t>Si 2p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852055" y="685800"/>
            <a:ext cx="756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>
                <a:solidFill>
                  <a:schemeClr val="bg1"/>
                </a:solidFill>
              </a:rPr>
              <a:t>Al2O3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38430" y="2032446"/>
            <a:ext cx="756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>
                <a:solidFill>
                  <a:schemeClr val="bg1"/>
                </a:solidFill>
              </a:rPr>
              <a:t>Al2O3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10565" y="2585350"/>
            <a:ext cx="612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>
                <a:solidFill>
                  <a:schemeClr val="bg1"/>
                </a:solidFill>
              </a:rPr>
              <a:t>SiO2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31592" y="1159060"/>
            <a:ext cx="370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>
                <a:solidFill>
                  <a:schemeClr val="bg1"/>
                </a:solidFill>
              </a:rPr>
              <a:t>Al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859712" y="685800"/>
            <a:ext cx="756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>
                <a:solidFill>
                  <a:schemeClr val="bg1"/>
                </a:solidFill>
              </a:rPr>
              <a:t>Al2O3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846087" y="2010557"/>
            <a:ext cx="756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>
                <a:solidFill>
                  <a:schemeClr val="bg1"/>
                </a:solidFill>
              </a:rPr>
              <a:t>Al2O3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918222" y="2585350"/>
            <a:ext cx="612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>
                <a:solidFill>
                  <a:schemeClr val="bg1"/>
                </a:solidFill>
              </a:rPr>
              <a:t>SiO2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039249" y="1159060"/>
            <a:ext cx="370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>
                <a:solidFill>
                  <a:schemeClr val="bg1"/>
                </a:solidFill>
              </a:rPr>
              <a:t>Al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53545" y="4050648"/>
            <a:ext cx="756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>
                <a:solidFill>
                  <a:schemeClr val="bg1"/>
                </a:solidFill>
              </a:rPr>
              <a:t>Al2O3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39920" y="5393651"/>
            <a:ext cx="756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>
                <a:solidFill>
                  <a:schemeClr val="bg1"/>
                </a:solidFill>
              </a:rPr>
              <a:t>Al2O3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12055" y="5950198"/>
            <a:ext cx="612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>
                <a:solidFill>
                  <a:schemeClr val="bg1"/>
                </a:solidFill>
              </a:rPr>
              <a:t>SiO2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33082" y="4523908"/>
            <a:ext cx="370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>
                <a:solidFill>
                  <a:schemeClr val="bg1"/>
                </a:solidFill>
              </a:rPr>
              <a:t>Al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5503718" y="930460"/>
            <a:ext cx="3404035" cy="0"/>
          </a:xfrm>
          <a:prstGeom prst="line">
            <a:avLst/>
          </a:prstGeom>
          <a:ln w="127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5503718" y="2099892"/>
            <a:ext cx="3404035" cy="0"/>
          </a:xfrm>
          <a:prstGeom prst="line">
            <a:avLst/>
          </a:prstGeom>
          <a:ln w="127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503718" y="2283465"/>
            <a:ext cx="3404035" cy="0"/>
          </a:xfrm>
          <a:prstGeom prst="line">
            <a:avLst/>
          </a:prstGeom>
          <a:ln w="127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85354" y="934852"/>
            <a:ext cx="3404035" cy="0"/>
          </a:xfrm>
          <a:prstGeom prst="line">
            <a:avLst/>
          </a:prstGeom>
          <a:ln w="127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585354" y="2104284"/>
            <a:ext cx="3404035" cy="0"/>
          </a:xfrm>
          <a:prstGeom prst="line">
            <a:avLst/>
          </a:prstGeom>
          <a:ln w="127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585354" y="2287857"/>
            <a:ext cx="3404035" cy="0"/>
          </a:xfrm>
          <a:prstGeom prst="line">
            <a:avLst/>
          </a:prstGeom>
          <a:ln w="127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585354" y="4314433"/>
            <a:ext cx="3404035" cy="0"/>
          </a:xfrm>
          <a:prstGeom prst="line">
            <a:avLst/>
          </a:prstGeom>
          <a:ln w="127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85354" y="5483865"/>
            <a:ext cx="3404035" cy="0"/>
          </a:xfrm>
          <a:prstGeom prst="line">
            <a:avLst/>
          </a:prstGeom>
          <a:ln w="127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585354" y="5667438"/>
            <a:ext cx="3404035" cy="0"/>
          </a:xfrm>
          <a:prstGeom prst="line">
            <a:avLst/>
          </a:prstGeom>
          <a:ln w="127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7114674" y="1405281"/>
            <a:ext cx="172354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000" dirty="0" smtClean="0">
                <a:solidFill>
                  <a:schemeClr val="bg1"/>
                </a:solidFill>
              </a:rPr>
              <a:t>(</a:t>
            </a:r>
            <a:r>
              <a:rPr lang="da-DK" sz="1000" dirty="0" err="1" smtClean="0">
                <a:solidFill>
                  <a:schemeClr val="bg1"/>
                </a:solidFill>
              </a:rPr>
              <a:t>lowest</a:t>
            </a:r>
            <a:r>
              <a:rPr lang="da-DK" sz="1000" dirty="0" smtClean="0">
                <a:solidFill>
                  <a:schemeClr val="bg1"/>
                </a:solidFill>
              </a:rPr>
              <a:t> oxygen </a:t>
            </a:r>
            <a:r>
              <a:rPr lang="da-DK" sz="1000" dirty="0" err="1" smtClean="0">
                <a:solidFill>
                  <a:schemeClr val="bg1"/>
                </a:solidFill>
              </a:rPr>
              <a:t>content</a:t>
            </a:r>
            <a:r>
              <a:rPr lang="da-DK" sz="1000" dirty="0" smtClean="0">
                <a:solidFill>
                  <a:schemeClr val="bg1"/>
                </a:solidFill>
              </a:rPr>
              <a:t> zone)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742934" y="3837748"/>
            <a:ext cx="680987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dirty="0" err="1" smtClean="0"/>
              <a:t>Four</a:t>
            </a:r>
            <a:r>
              <a:rPr lang="da-DK" sz="1200" dirty="0" smtClean="0"/>
              <a:t> Al samples has </a:t>
            </a:r>
            <a:r>
              <a:rPr lang="da-DK" sz="1200" dirty="0" err="1" smtClean="0"/>
              <a:t>been</a:t>
            </a:r>
            <a:r>
              <a:rPr lang="da-DK" sz="1200" dirty="0" smtClean="0"/>
              <a:t> </a:t>
            </a:r>
            <a:r>
              <a:rPr lang="da-DK" sz="1200" dirty="0" err="1" smtClean="0"/>
              <a:t>deposited</a:t>
            </a:r>
            <a:r>
              <a:rPr lang="da-DK" sz="1200" dirty="0" smtClean="0"/>
              <a:t> with and </a:t>
            </a:r>
            <a:r>
              <a:rPr lang="da-DK" sz="1200" dirty="0" err="1" smtClean="0"/>
              <a:t>without</a:t>
            </a:r>
            <a:r>
              <a:rPr lang="da-DK" sz="1200" dirty="0" smtClean="0"/>
              <a:t> Ti </a:t>
            </a:r>
            <a:r>
              <a:rPr lang="da-DK" sz="1200" dirty="0" err="1" smtClean="0"/>
              <a:t>pre-deposition</a:t>
            </a:r>
            <a:r>
              <a:rPr lang="da-DK" sz="1200" dirty="0" smtClean="0"/>
              <a:t> with </a:t>
            </a:r>
            <a:r>
              <a:rPr lang="da-DK" sz="1200" dirty="0" err="1" smtClean="0"/>
              <a:t>closed</a:t>
            </a:r>
            <a:r>
              <a:rPr lang="da-DK" sz="1200" dirty="0" smtClean="0"/>
              <a:t> </a:t>
            </a:r>
            <a:r>
              <a:rPr lang="da-DK" sz="1200" dirty="0" err="1" smtClean="0"/>
              <a:t>shutter</a:t>
            </a:r>
            <a:r>
              <a:rPr lang="da-DK" sz="1200" dirty="0" smtClean="0"/>
              <a:t> and with </a:t>
            </a:r>
            <a:r>
              <a:rPr lang="da-DK" sz="1200" dirty="0" err="1" smtClean="0"/>
              <a:t>deposition</a:t>
            </a:r>
            <a:r>
              <a:rPr lang="da-DK" sz="1200" dirty="0" smtClean="0"/>
              <a:t> rates 2 and 10Å/s</a:t>
            </a:r>
            <a:r>
              <a:rPr lang="en-US" sz="1200" dirty="0" smtClean="0"/>
              <a:t>. Al thickness </a:t>
            </a:r>
            <a:r>
              <a:rPr lang="en-US" sz="1200" dirty="0" err="1" smtClean="0"/>
              <a:t>setpoint</a:t>
            </a:r>
            <a:r>
              <a:rPr lang="en-US" sz="1200" dirty="0" smtClean="0"/>
              <a:t> was 20nm in all cases.</a:t>
            </a:r>
          </a:p>
          <a:p>
            <a:r>
              <a:rPr lang="da-DK" sz="1200" dirty="0" err="1" smtClean="0"/>
              <a:t>Substrates</a:t>
            </a:r>
            <a:r>
              <a:rPr lang="da-DK" sz="1200" dirty="0" smtClean="0"/>
              <a:t> </a:t>
            </a:r>
            <a:r>
              <a:rPr lang="da-DK" sz="1200" dirty="0" err="1" smtClean="0"/>
              <a:t>were</a:t>
            </a:r>
            <a:r>
              <a:rPr lang="da-DK" sz="1200" dirty="0" smtClean="0"/>
              <a:t> Si with </a:t>
            </a:r>
            <a:r>
              <a:rPr lang="da-DK" sz="1200" dirty="0" err="1" smtClean="0"/>
              <a:t>thermally</a:t>
            </a:r>
            <a:r>
              <a:rPr lang="da-DK" sz="1200" dirty="0" smtClean="0"/>
              <a:t> </a:t>
            </a:r>
            <a:r>
              <a:rPr lang="da-DK" sz="1200" dirty="0" err="1" smtClean="0"/>
              <a:t>grown</a:t>
            </a:r>
            <a:r>
              <a:rPr lang="da-DK" sz="1200" dirty="0" smtClean="0"/>
              <a:t> 300 nm SiO2, so it </a:t>
            </a:r>
            <a:r>
              <a:rPr lang="da-DK" sz="1200" dirty="0" err="1" smtClean="0"/>
              <a:t>was</a:t>
            </a:r>
            <a:r>
              <a:rPr lang="da-DK" sz="1200" dirty="0" smtClean="0"/>
              <a:t> </a:t>
            </a:r>
            <a:r>
              <a:rPr lang="da-DK" sz="1200" dirty="0" err="1" smtClean="0"/>
              <a:t>possible</a:t>
            </a:r>
            <a:r>
              <a:rPr lang="da-DK" sz="1200" dirty="0" smtClean="0"/>
              <a:t> to perform </a:t>
            </a:r>
            <a:r>
              <a:rPr lang="da-DK" sz="1200" dirty="0" err="1" smtClean="0"/>
              <a:t>resistance</a:t>
            </a:r>
            <a:r>
              <a:rPr lang="da-DK" sz="1200" dirty="0" smtClean="0"/>
              <a:t> </a:t>
            </a:r>
            <a:r>
              <a:rPr lang="da-DK" sz="1200" dirty="0" err="1" smtClean="0"/>
              <a:t>measurements</a:t>
            </a:r>
            <a:r>
              <a:rPr lang="da-DK" sz="1200" dirty="0" smtClean="0"/>
              <a:t> and </a:t>
            </a:r>
            <a:r>
              <a:rPr lang="da-DK" sz="1200" dirty="0" err="1" smtClean="0"/>
              <a:t>ellipsometry</a:t>
            </a:r>
            <a:r>
              <a:rPr lang="da-DK" sz="1200" dirty="0" smtClean="0"/>
              <a:t>.</a:t>
            </a:r>
          </a:p>
          <a:p>
            <a:r>
              <a:rPr lang="da-DK" sz="1200" dirty="0" smtClean="0"/>
              <a:t>All </a:t>
            </a:r>
            <a:r>
              <a:rPr lang="da-DK" sz="1200" dirty="0" err="1" smtClean="0"/>
              <a:t>four</a:t>
            </a:r>
            <a:r>
              <a:rPr lang="da-DK" sz="1200" dirty="0" smtClean="0"/>
              <a:t> samples have </a:t>
            </a:r>
            <a:r>
              <a:rPr lang="da-DK" sz="1200" dirty="0" err="1" smtClean="0"/>
              <a:t>been</a:t>
            </a:r>
            <a:r>
              <a:rPr lang="da-DK" sz="1200" dirty="0" smtClean="0"/>
              <a:t> XPS </a:t>
            </a:r>
            <a:r>
              <a:rPr lang="da-DK" sz="1200" dirty="0" err="1" smtClean="0"/>
              <a:t>analysed</a:t>
            </a:r>
            <a:r>
              <a:rPr lang="da-DK" sz="1200" dirty="0" smtClean="0"/>
              <a:t> in ”</a:t>
            </a:r>
            <a:r>
              <a:rPr lang="da-DK" sz="1200" dirty="0" err="1" smtClean="0"/>
              <a:t>depth</a:t>
            </a:r>
            <a:r>
              <a:rPr lang="da-DK" sz="1200" dirty="0" smtClean="0"/>
              <a:t>-profile” mode – </a:t>
            </a:r>
            <a:r>
              <a:rPr lang="da-DK" sz="1200" dirty="0" err="1" smtClean="0"/>
              <a:t>measuring</a:t>
            </a:r>
            <a:r>
              <a:rPr lang="da-DK" sz="1200" dirty="0" smtClean="0"/>
              <a:t> </a:t>
            </a:r>
            <a:r>
              <a:rPr lang="da-DK" sz="1200" dirty="0" err="1" smtClean="0"/>
              <a:t>first</a:t>
            </a:r>
            <a:r>
              <a:rPr lang="da-DK" sz="1200" dirty="0" smtClean="0"/>
              <a:t> </a:t>
            </a:r>
            <a:r>
              <a:rPr lang="da-DK" sz="1200" dirty="0" err="1" smtClean="0"/>
              <a:t>surface</a:t>
            </a:r>
            <a:r>
              <a:rPr lang="da-DK" sz="1200" dirty="0" smtClean="0"/>
              <a:t>, and </a:t>
            </a:r>
            <a:r>
              <a:rPr lang="da-DK" sz="1200" dirty="0" err="1" smtClean="0"/>
              <a:t>gradually</a:t>
            </a:r>
            <a:r>
              <a:rPr lang="da-DK" sz="1200" dirty="0" smtClean="0"/>
              <a:t> </a:t>
            </a:r>
            <a:r>
              <a:rPr lang="da-DK" sz="1200" dirty="0" err="1" smtClean="0"/>
              <a:t>etching</a:t>
            </a:r>
            <a:r>
              <a:rPr lang="da-DK" sz="1200" dirty="0" smtClean="0"/>
              <a:t> </a:t>
            </a:r>
            <a:r>
              <a:rPr lang="da-DK" sz="1200" dirty="0" err="1" smtClean="0"/>
              <a:t>through</a:t>
            </a:r>
            <a:r>
              <a:rPr lang="da-DK" sz="1200" dirty="0" smtClean="0"/>
              <a:t> the </a:t>
            </a:r>
            <a:r>
              <a:rPr lang="da-DK" sz="1200" dirty="0" err="1" smtClean="0"/>
              <a:t>deposited</a:t>
            </a:r>
            <a:r>
              <a:rPr lang="da-DK" sz="1200" dirty="0" smtClean="0"/>
              <a:t> </a:t>
            </a:r>
            <a:r>
              <a:rPr lang="da-DK" sz="1200" dirty="0" err="1" smtClean="0"/>
              <a:t>layer</a:t>
            </a:r>
            <a:r>
              <a:rPr lang="da-DK" sz="1200" dirty="0" smtClean="0"/>
              <a:t> and </a:t>
            </a:r>
            <a:r>
              <a:rPr lang="da-DK" sz="1200" dirty="0" err="1" smtClean="0"/>
              <a:t>into</a:t>
            </a:r>
            <a:r>
              <a:rPr lang="da-DK" sz="1200" dirty="0" smtClean="0"/>
              <a:t> SiO2 (</a:t>
            </a:r>
            <a:r>
              <a:rPr lang="da-DK" sz="1200" dirty="0" err="1" smtClean="0"/>
              <a:t>using</a:t>
            </a:r>
            <a:r>
              <a:rPr lang="da-DK" sz="1200" dirty="0" smtClean="0"/>
              <a:t> Ar ions). All samples have </a:t>
            </a:r>
            <a:r>
              <a:rPr lang="da-DK" sz="1200" dirty="0" err="1" smtClean="0"/>
              <a:t>smilar</a:t>
            </a:r>
            <a:r>
              <a:rPr lang="da-DK" sz="1200" dirty="0" smtClean="0"/>
              <a:t> profiles, but </a:t>
            </a:r>
            <a:r>
              <a:rPr lang="da-DK" sz="1200" dirty="0" err="1" smtClean="0"/>
              <a:t>different</a:t>
            </a:r>
            <a:r>
              <a:rPr lang="da-DK" sz="1200" dirty="0" smtClean="0"/>
              <a:t> oxygen </a:t>
            </a:r>
            <a:r>
              <a:rPr lang="da-DK" sz="1200" dirty="0" err="1" smtClean="0"/>
              <a:t>content</a:t>
            </a:r>
            <a:r>
              <a:rPr lang="da-DK" sz="1200" dirty="0" smtClean="0"/>
              <a:t>. </a:t>
            </a:r>
          </a:p>
          <a:p>
            <a:r>
              <a:rPr lang="da-DK" sz="1200" dirty="0" smtClean="0"/>
              <a:t>Drude-Lorentz model has </a:t>
            </a:r>
            <a:r>
              <a:rPr lang="da-DK" sz="1200" dirty="0" err="1" smtClean="0"/>
              <a:t>been</a:t>
            </a:r>
            <a:r>
              <a:rPr lang="da-DK" sz="1200" dirty="0" smtClean="0"/>
              <a:t> </a:t>
            </a:r>
            <a:r>
              <a:rPr lang="da-DK" sz="1200" dirty="0" err="1" smtClean="0"/>
              <a:t>applied</a:t>
            </a:r>
            <a:r>
              <a:rPr lang="da-DK" sz="1200" dirty="0" smtClean="0"/>
              <a:t> to </a:t>
            </a:r>
            <a:r>
              <a:rPr lang="da-DK" sz="1200" dirty="0" err="1" smtClean="0"/>
              <a:t>fit</a:t>
            </a:r>
            <a:r>
              <a:rPr lang="da-DK" sz="1200" dirty="0" smtClean="0"/>
              <a:t> the </a:t>
            </a:r>
            <a:r>
              <a:rPr lang="da-DK" sz="1200" dirty="0" err="1" smtClean="0"/>
              <a:t>measurements</a:t>
            </a:r>
            <a:r>
              <a:rPr lang="da-DK" sz="1200" dirty="0" smtClean="0"/>
              <a:t>. </a:t>
            </a:r>
            <a:r>
              <a:rPr lang="da-DK" sz="1200" dirty="0" err="1" smtClean="0"/>
              <a:t>Almost</a:t>
            </a:r>
            <a:r>
              <a:rPr lang="da-DK" sz="1200" dirty="0" smtClean="0"/>
              <a:t> </a:t>
            </a:r>
            <a:r>
              <a:rPr lang="da-DK" sz="1200" dirty="0" err="1" smtClean="0"/>
              <a:t>identical</a:t>
            </a:r>
            <a:r>
              <a:rPr lang="da-DK" sz="1200" dirty="0" smtClean="0"/>
              <a:t> final </a:t>
            </a:r>
            <a:r>
              <a:rPr lang="da-DK" sz="1200" dirty="0" err="1" smtClean="0"/>
              <a:t>thickness</a:t>
            </a:r>
            <a:r>
              <a:rPr lang="da-DK" sz="1200" dirty="0" smtClean="0"/>
              <a:t> </a:t>
            </a:r>
            <a:r>
              <a:rPr lang="da-DK" sz="1200" dirty="0" err="1" smtClean="0"/>
              <a:t>within</a:t>
            </a:r>
            <a:r>
              <a:rPr lang="da-DK" sz="1200" dirty="0" smtClean="0"/>
              <a:t> limits (</a:t>
            </a:r>
            <a:r>
              <a:rPr lang="da-DK" sz="1200" dirty="0" err="1" smtClean="0"/>
              <a:t>uniformity</a:t>
            </a:r>
            <a:r>
              <a:rPr lang="da-DK" sz="1200" dirty="0" smtClean="0"/>
              <a:t> </a:t>
            </a:r>
            <a:r>
              <a:rPr lang="da-DK" sz="1200" dirty="0" err="1" smtClean="0"/>
              <a:t>fluctuations</a:t>
            </a:r>
            <a:r>
              <a:rPr lang="da-DK" sz="1200" dirty="0" smtClean="0"/>
              <a:t> and model </a:t>
            </a:r>
            <a:r>
              <a:rPr lang="da-DK" sz="1200" dirty="0" err="1" smtClean="0"/>
              <a:t>uncertanties</a:t>
            </a:r>
            <a:r>
              <a:rPr lang="da-DK" sz="1200" dirty="0" smtClean="0"/>
              <a:t>).</a:t>
            </a:r>
          </a:p>
          <a:p>
            <a:r>
              <a:rPr lang="da-DK" sz="1200" dirty="0" err="1" smtClean="0"/>
              <a:t>Sheet</a:t>
            </a:r>
            <a:r>
              <a:rPr lang="da-DK" sz="1200" dirty="0" smtClean="0"/>
              <a:t> </a:t>
            </a:r>
            <a:r>
              <a:rPr lang="da-DK" sz="1200" dirty="0" err="1" smtClean="0"/>
              <a:t>resistance</a:t>
            </a:r>
            <a:r>
              <a:rPr lang="da-DK" sz="1200" dirty="0" smtClean="0"/>
              <a:t> </a:t>
            </a:r>
            <a:r>
              <a:rPr lang="da-DK" sz="1200" dirty="0" err="1" smtClean="0"/>
              <a:t>correlated</a:t>
            </a:r>
            <a:r>
              <a:rPr lang="da-DK" sz="1200" dirty="0" smtClean="0"/>
              <a:t> with oxygen </a:t>
            </a:r>
            <a:r>
              <a:rPr lang="da-DK" sz="1200" dirty="0" err="1" smtClean="0"/>
              <a:t>content</a:t>
            </a:r>
            <a:r>
              <a:rPr lang="da-DK" sz="1200" dirty="0" smtClean="0"/>
              <a:t>. </a:t>
            </a:r>
          </a:p>
          <a:p>
            <a:r>
              <a:rPr lang="da-DK" sz="1200" dirty="0" smtClean="0"/>
              <a:t>All films </a:t>
            </a:r>
            <a:r>
              <a:rPr lang="da-DK" sz="1200" dirty="0" err="1" smtClean="0"/>
              <a:t>are</a:t>
            </a:r>
            <a:r>
              <a:rPr lang="da-DK" sz="1200" dirty="0" smtClean="0"/>
              <a:t> metallic, </a:t>
            </a:r>
            <a:r>
              <a:rPr lang="da-DK" sz="1200" dirty="0" err="1" smtClean="0"/>
              <a:t>nothing</a:t>
            </a:r>
            <a:r>
              <a:rPr lang="da-DK" sz="1200" dirty="0" smtClean="0"/>
              <a:t> </a:t>
            </a:r>
            <a:r>
              <a:rPr lang="da-DK" sz="1200" dirty="0" err="1" smtClean="0"/>
              <a:t>unusual</a:t>
            </a:r>
            <a:r>
              <a:rPr lang="da-DK" sz="1200" dirty="0" smtClean="0"/>
              <a:t> </a:t>
            </a:r>
            <a:r>
              <a:rPr lang="da-DK" sz="1200" dirty="0" err="1" smtClean="0"/>
              <a:t>observed</a:t>
            </a:r>
            <a:r>
              <a:rPr lang="da-DK" sz="1200" dirty="0" smtClean="0"/>
              <a:t>, </a:t>
            </a:r>
            <a:r>
              <a:rPr lang="da-DK" sz="1200" dirty="0" err="1" smtClean="0"/>
              <a:t>compared</a:t>
            </a:r>
            <a:r>
              <a:rPr lang="da-DK" sz="1200" dirty="0" smtClean="0"/>
              <a:t> to </a:t>
            </a:r>
            <a:r>
              <a:rPr lang="da-DK" sz="1200" dirty="0" err="1" smtClean="0"/>
              <a:t>other</a:t>
            </a:r>
            <a:r>
              <a:rPr lang="da-DK" sz="1200" dirty="0"/>
              <a:t> </a:t>
            </a:r>
            <a:r>
              <a:rPr lang="da-DK" sz="1200" dirty="0" smtClean="0"/>
              <a:t>PVD </a:t>
            </a:r>
            <a:r>
              <a:rPr lang="da-DK" sz="1200" dirty="0" err="1" smtClean="0"/>
              <a:t>tools</a:t>
            </a:r>
            <a:r>
              <a:rPr lang="da-DK" sz="1200" dirty="0" smtClean="0"/>
              <a:t>.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688379" y="6036209"/>
            <a:ext cx="262854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400" dirty="0" smtClean="0"/>
              <a:t>Summary (If </a:t>
            </a:r>
            <a:r>
              <a:rPr lang="da-DK" sz="1400" dirty="0" err="1" smtClean="0"/>
              <a:t>low</a:t>
            </a:r>
            <a:r>
              <a:rPr lang="da-DK" sz="1400" dirty="0" smtClean="0"/>
              <a:t> oxygen </a:t>
            </a:r>
            <a:r>
              <a:rPr lang="da-DK" sz="1400" dirty="0" err="1" smtClean="0"/>
              <a:t>needed</a:t>
            </a:r>
            <a:r>
              <a:rPr lang="da-DK" sz="1400" dirty="0" smtClean="0"/>
              <a:t>):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400" dirty="0" err="1" smtClean="0"/>
              <a:t>Use</a:t>
            </a:r>
            <a:r>
              <a:rPr lang="da-DK" sz="1400" dirty="0" smtClean="0"/>
              <a:t> </a:t>
            </a:r>
            <a:r>
              <a:rPr lang="da-DK" sz="1400" dirty="0" err="1" smtClean="0"/>
              <a:t>high</a:t>
            </a:r>
            <a:r>
              <a:rPr lang="da-DK" sz="1400" dirty="0" smtClean="0"/>
              <a:t> </a:t>
            </a:r>
            <a:r>
              <a:rPr lang="da-DK" sz="1400" dirty="0" err="1" smtClean="0"/>
              <a:t>deposition</a:t>
            </a:r>
            <a:r>
              <a:rPr lang="da-DK" sz="1400" dirty="0" smtClean="0"/>
              <a:t> rate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400" dirty="0" err="1" smtClean="0"/>
              <a:t>Peform</a:t>
            </a:r>
            <a:r>
              <a:rPr lang="da-DK" sz="1400" dirty="0" smtClean="0"/>
              <a:t> Ti </a:t>
            </a:r>
            <a:r>
              <a:rPr lang="da-DK" sz="1400" dirty="0" err="1" smtClean="0"/>
              <a:t>predeposition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181215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294</Words>
  <Application>Microsoft Office PowerPoint</Application>
  <PresentationFormat>Widescreen</PresentationFormat>
  <Paragraphs>67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DTU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Evgeniy Shkondin</dc:creator>
  <cp:lastModifiedBy>Patama Pholprasit</cp:lastModifiedBy>
  <cp:revision>12</cp:revision>
  <dcterms:created xsi:type="dcterms:W3CDTF">2020-09-17T11:18:58Z</dcterms:created>
  <dcterms:modified xsi:type="dcterms:W3CDTF">2020-09-18T07:55:24Z</dcterms:modified>
</cp:coreProperties>
</file>