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16"/>
  </p:notesMasterIdLst>
  <p:handoutMasterIdLst>
    <p:handoutMasterId r:id="rId17"/>
  </p:handoutMasterIdLst>
  <p:sldIdLst>
    <p:sldId id="269" r:id="rId2"/>
    <p:sldId id="257" r:id="rId3"/>
    <p:sldId id="258" r:id="rId4"/>
    <p:sldId id="259" r:id="rId5"/>
    <p:sldId id="256" r:id="rId6"/>
    <p:sldId id="265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</p:sldIdLst>
  <p:sldSz cx="12190413" cy="6858000"/>
  <p:notesSz cx="6858000" cy="9144000"/>
  <p:custDataLst>
    <p:tags r:id="rId18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  <p15:guide id="7" orient="horz" pos="913">
          <p15:clr>
            <a:srgbClr val="A4A3A4"/>
          </p15:clr>
        </p15:guide>
        <p15:guide id="8" orient="horz" pos="3929">
          <p15:clr>
            <a:srgbClr val="A4A3A4"/>
          </p15:clr>
        </p15:guide>
        <p15:guide id="9" pos="392">
          <p15:clr>
            <a:srgbClr val="A4A3A4"/>
          </p15:clr>
        </p15:guide>
        <p15:guide id="10" pos="3771">
          <p15:clr>
            <a:srgbClr val="A4A3A4"/>
          </p15:clr>
        </p15:guide>
        <p15:guide id="11" pos="3954">
          <p15:clr>
            <a:srgbClr val="A4A3A4"/>
          </p15:clr>
        </p15:guide>
        <p15:guide id="12" pos="7040">
          <p15:clr>
            <a:srgbClr val="A4A3A4"/>
          </p15:clr>
        </p15:guide>
        <p15:guide id="13" pos="733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CC00"/>
    <a:srgbClr val="FF6600"/>
    <a:srgbClr val="FF0000"/>
    <a:srgbClr val="99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25" autoAdjust="0"/>
  </p:normalViewPr>
  <p:slideViewPr>
    <p:cSldViewPr showGuides="1">
      <p:cViewPr>
        <p:scale>
          <a:sx n="70" d="100"/>
          <a:sy n="70" d="100"/>
        </p:scale>
        <p:origin x="-216" y="-786"/>
      </p:cViewPr>
      <p:guideLst>
        <p:guide orient="horz" pos="1012"/>
        <p:guide orient="horz" pos="3884"/>
        <p:guide orient="horz" pos="913"/>
        <p:guide orient="horz" pos="3929"/>
        <p:guide pos="385"/>
        <p:guide pos="2789"/>
        <p:guide pos="2880"/>
        <p:guide pos="5281"/>
        <p:guide pos="392"/>
        <p:guide pos="3771"/>
        <p:guide pos="3954"/>
        <p:guide pos="7040"/>
        <p:guide pos="73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da-DK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5207" y="6477000"/>
            <a:ext cx="39597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694" y="6477000"/>
            <a:ext cx="40794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-14069"/>
            <a:ext cx="1219041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2300" y="1295400"/>
            <a:ext cx="8725800" cy="838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2286000"/>
            <a:ext cx="8723683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a-DK" noProof="0" dirty="0"/>
          </a:p>
        </p:txBody>
      </p:sp>
      <p:pic>
        <p:nvPicPr>
          <p:cNvPr id="3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6029562"/>
            <a:ext cx="5212800" cy="626400"/>
          </a:xfrm>
          <a:prstGeom prst="rect">
            <a:avLst/>
          </a:prstGeom>
        </p:spPr>
      </p:pic>
      <p:sp>
        <p:nvSpPr>
          <p:cNvPr id="4" name="Frise"/>
          <p:cNvSpPr/>
          <p:nvPr userDrawn="1"/>
        </p:nvSpPr>
        <p:spPr bwMode="auto">
          <a:xfrm>
            <a:off x="7150413" y="3393256"/>
            <a:ext cx="5040000" cy="2340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3" name="Picture 4" descr="DTU Corporate logo_F_A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1" y="1449388"/>
            <a:ext cx="5364162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6974" y="1449388"/>
            <a:ext cx="5362575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A"/>
          <p:cNvSpPr>
            <a:spLocks noGrp="1"/>
          </p:cNvSpPr>
          <p:nvPr>
            <p:ph type="dt" sz="half" idx="2"/>
          </p:nvPr>
        </p:nvSpPr>
        <p:spPr>
          <a:xfrm>
            <a:off x="9726307" y="6476999"/>
            <a:ext cx="1915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7420938" y="6477000"/>
            <a:ext cx="23053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22300" y="6477000"/>
            <a:ext cx="598341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48616"/>
            <a:ext cx="105633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449388"/>
            <a:ext cx="11017250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13676" name="OFF_Workarea"/>
          <p:cNvSpPr>
            <a:spLocks noChangeArrowheads="1"/>
          </p:cNvSpPr>
          <p:nvPr/>
        </p:nvSpPr>
        <p:spPr bwMode="auto">
          <a:xfrm>
            <a:off x="1318511" y="6477000"/>
            <a:ext cx="610884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endParaRPr lang="da-DK" sz="900" b="1" dirty="0">
              <a:solidFill>
                <a:srgbClr val="000000"/>
              </a:solidFill>
            </a:endParaRPr>
          </a:p>
        </p:txBody>
      </p:sp>
      <p:pic>
        <p:nvPicPr>
          <p:cNvPr id="23" name="Picture 4" descr="DTU Corporate logo_F_A0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/>
          <p:nvPr userDrawn="1"/>
        </p:nvSpPr>
        <p:spPr>
          <a:xfrm>
            <a:off x="12425388" y="6244790"/>
            <a:ext cx="2454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sz="1100" noProof="1">
                <a:solidFill>
                  <a:schemeClr val="bg2"/>
                </a:solidFill>
              </a:rPr>
              <a:t>Add or change </a:t>
            </a:r>
            <a:br>
              <a:rPr lang="da-DK" sz="1100" noProof="1">
                <a:solidFill>
                  <a:schemeClr val="bg2"/>
                </a:solidFill>
              </a:rPr>
            </a:br>
            <a:r>
              <a:rPr lang="da-DK" sz="1100" noProof="1">
                <a:solidFill>
                  <a:schemeClr val="bg2"/>
                </a:solidFill>
              </a:rPr>
              <a:t>Presentation Title or Date</a:t>
            </a:r>
          </a:p>
          <a:p>
            <a:pPr>
              <a:spcBef>
                <a:spcPts val="0"/>
              </a:spcBef>
            </a:pPr>
            <a:r>
              <a:rPr lang="da-DK" sz="1100" noProof="1">
                <a:solidFill>
                  <a:schemeClr val="bg2"/>
                </a:solidFill>
              </a:rPr>
              <a:t>via ”Insert”; ”Header &amp; Footer”</a:t>
            </a:r>
          </a:p>
        </p:txBody>
      </p:sp>
      <p:cxnSp>
        <p:nvCxnSpPr>
          <p:cNvPr id="11" name="Straight Connector 13"/>
          <p:cNvCxnSpPr/>
          <p:nvPr userDrawn="1"/>
        </p:nvCxnSpPr>
        <p:spPr bwMode="auto">
          <a:xfrm>
            <a:off x="12250613" y="6597352"/>
            <a:ext cx="1919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rgbClr val="000000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Test to </a:t>
            </a:r>
            <a:r>
              <a:rPr lang="da-DK" dirty="0" err="1" smtClean="0"/>
              <a:t>evaluate</a:t>
            </a:r>
            <a:r>
              <a:rPr lang="da-DK" dirty="0" smtClean="0"/>
              <a:t> </a:t>
            </a:r>
            <a:r>
              <a:rPr lang="da-DK" dirty="0" err="1" smtClean="0"/>
              <a:t>number</a:t>
            </a:r>
            <a:r>
              <a:rPr lang="da-DK" dirty="0" smtClean="0"/>
              <a:t> of </a:t>
            </a:r>
            <a:r>
              <a:rPr lang="da-DK" dirty="0" err="1" smtClean="0"/>
              <a:t>particles</a:t>
            </a:r>
            <a:r>
              <a:rPr lang="da-DK" dirty="0" smtClean="0"/>
              <a:t>/</a:t>
            </a:r>
            <a:r>
              <a:rPr lang="da-DK" dirty="0" err="1" smtClean="0"/>
              <a:t>possible</a:t>
            </a:r>
            <a:r>
              <a:rPr lang="da-DK" dirty="0" smtClean="0"/>
              <a:t> </a:t>
            </a:r>
            <a:r>
              <a:rPr lang="da-DK" dirty="0" err="1" smtClean="0"/>
              <a:t>pinholes</a:t>
            </a:r>
            <a:r>
              <a:rPr lang="da-DK" dirty="0" smtClean="0"/>
              <a:t> on metal films in the </a:t>
            </a:r>
            <a:r>
              <a:rPr lang="da-DK" dirty="0" err="1" smtClean="0"/>
              <a:t>Temescal</a:t>
            </a:r>
            <a:r>
              <a:rPr lang="da-DK" dirty="0" smtClean="0"/>
              <a:t> E-</a:t>
            </a:r>
            <a:r>
              <a:rPr lang="da-DK" dirty="0" err="1" smtClean="0"/>
              <a:t>beam</a:t>
            </a:r>
            <a:r>
              <a:rPr lang="da-DK" dirty="0" smtClean="0"/>
              <a:t> evaporator and the </a:t>
            </a:r>
            <a:r>
              <a:rPr lang="da-DK" dirty="0" err="1" smtClean="0"/>
              <a:t>Wordentec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By Evgeniy Shkondin and Rebecca Ettlinger, December 2018</a:t>
            </a:r>
          </a:p>
          <a:p>
            <a:r>
              <a:rPr lang="da-DK" dirty="0" smtClean="0"/>
              <a:t>(all SEM images by Evgeniy</a:t>
            </a:r>
            <a:r>
              <a:rPr lang="da-DK" dirty="0" smtClean="0"/>
              <a:t>)</a:t>
            </a:r>
          </a:p>
          <a:p>
            <a:endParaRPr lang="da-DK" dirty="0"/>
          </a:p>
          <a:p>
            <a:endParaRPr lang="da-DK" dirty="0" smtClean="0"/>
          </a:p>
          <a:p>
            <a:r>
              <a:rPr lang="da-DK" dirty="0" smtClean="0"/>
              <a:t>Observations and </a:t>
            </a:r>
            <a:r>
              <a:rPr lang="da-DK" dirty="0" err="1" smtClean="0"/>
              <a:t>Conclusions</a:t>
            </a:r>
            <a:r>
              <a:rPr lang="da-DK" dirty="0" smtClean="0"/>
              <a:t> at the end of the </a:t>
            </a:r>
            <a:r>
              <a:rPr lang="da-DK" dirty="0" err="1" smtClean="0"/>
              <a:t>presentation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9966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406574" y="383375"/>
            <a:ext cx="2741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27-28.11.2018</a:t>
            </a:r>
            <a:endParaRPr lang="da-DK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137969"/>
              </p:ext>
            </p:extLst>
          </p:nvPr>
        </p:nvGraphicFramePr>
        <p:xfrm>
          <a:off x="406574" y="836712"/>
          <a:ext cx="10945215" cy="685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9043">
                  <a:extLst>
                    <a:ext uri="{9D8B030D-6E8A-4147-A177-3AD203B41FA5}">
                      <a16:colId xmlns="" xmlns:a16="http://schemas.microsoft.com/office/drawing/2014/main" val="3043983916"/>
                    </a:ext>
                  </a:extLst>
                </a:gridCol>
                <a:gridCol w="2189043">
                  <a:extLst>
                    <a:ext uri="{9D8B030D-6E8A-4147-A177-3AD203B41FA5}">
                      <a16:colId xmlns="" xmlns:a16="http://schemas.microsoft.com/office/drawing/2014/main" val="1413416770"/>
                    </a:ext>
                  </a:extLst>
                </a:gridCol>
                <a:gridCol w="2189043">
                  <a:extLst>
                    <a:ext uri="{9D8B030D-6E8A-4147-A177-3AD203B41FA5}">
                      <a16:colId xmlns="" xmlns:a16="http://schemas.microsoft.com/office/drawing/2014/main" val="922676794"/>
                    </a:ext>
                  </a:extLst>
                </a:gridCol>
                <a:gridCol w="2189043">
                  <a:extLst>
                    <a:ext uri="{9D8B030D-6E8A-4147-A177-3AD203B41FA5}">
                      <a16:colId xmlns="" xmlns:a16="http://schemas.microsoft.com/office/drawing/2014/main" val="2749256659"/>
                    </a:ext>
                  </a:extLst>
                </a:gridCol>
                <a:gridCol w="2189043">
                  <a:extLst>
                    <a:ext uri="{9D8B030D-6E8A-4147-A177-3AD203B41FA5}">
                      <a16:colId xmlns="" xmlns:a16="http://schemas.microsoft.com/office/drawing/2014/main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10+90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10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6895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QC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733806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950199"/>
              </p:ext>
            </p:extLst>
          </p:nvPr>
        </p:nvGraphicFramePr>
        <p:xfrm>
          <a:off x="406573" y="1522512"/>
          <a:ext cx="10945216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608">
                  <a:extLst>
                    <a:ext uri="{9D8B030D-6E8A-4147-A177-3AD203B41FA5}">
                      <a16:colId xmlns="" xmlns:a16="http://schemas.microsoft.com/office/drawing/2014/main" val="61750230"/>
                    </a:ext>
                  </a:extLst>
                </a:gridCol>
                <a:gridCol w="5472608">
                  <a:extLst>
                    <a:ext uri="{9D8B030D-6E8A-4147-A177-3AD203B41FA5}">
                      <a16:colId xmlns="" xmlns:a16="http://schemas.microsoft.com/office/drawing/2014/main" val="164376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I) Load-pump-gate open-</a:t>
                      </a:r>
                      <a:r>
                        <a:rPr lang="da-DK" sz="1100" dirty="0" err="1" smtClean="0"/>
                        <a:t>shutter</a:t>
                      </a:r>
                      <a:r>
                        <a:rPr lang="da-DK" sz="1100" baseline="0" dirty="0" smtClean="0"/>
                        <a:t> open/close3x –</a:t>
                      </a:r>
                      <a:r>
                        <a:rPr lang="da-DK" sz="1100" dirty="0" smtClean="0"/>
                        <a:t>gate 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32, 135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013145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167369"/>
              </p:ext>
            </p:extLst>
          </p:nvPr>
        </p:nvGraphicFramePr>
        <p:xfrm>
          <a:off x="411162" y="2030773"/>
          <a:ext cx="11089230" cy="2301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846">
                  <a:extLst>
                    <a:ext uri="{9D8B030D-6E8A-4147-A177-3AD203B41FA5}">
                      <a16:colId xmlns="" xmlns:a16="http://schemas.microsoft.com/office/drawing/2014/main" val="3043983916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1413416770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922676794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2749256659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II) </a:t>
                      </a:r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10+90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10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aseline="0" dirty="0" smtClean="0"/>
                        <a:t>1575, 1606</a:t>
                      </a:r>
                      <a:endParaRPr lang="da-DK" sz="1100" baseline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Longer soak-ramp time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30000" dirty="0" smtClean="0"/>
                        <a:t>iii)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78863759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III)</a:t>
                      </a:r>
                      <a:r>
                        <a:rPr lang="da-DK" sz="1100" baseline="0" dirty="0" smtClean="0"/>
                        <a:t> Ti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10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599, 1628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aseline="0" dirty="0" smtClean="0"/>
                        <a:t>Parameters from </a:t>
                      </a:r>
                      <a:r>
                        <a:rPr lang="da-DK" sz="1100" baseline="0" dirty="0" err="1" smtClean="0"/>
                        <a:t>recipe</a:t>
                      </a:r>
                      <a:r>
                        <a:rPr lang="da-DK" sz="1100" baseline="0" dirty="0" smtClean="0"/>
                        <a:t> in (II)</a:t>
                      </a:r>
                      <a:endParaRPr lang="da-DK" sz="1100" baseline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7338066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IV) </a:t>
                      </a:r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10+90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789, 816, 925</a:t>
                      </a:r>
                      <a:r>
                        <a:rPr lang="da-DK" sz="1100" baseline="30000" dirty="0" smtClean="0"/>
                        <a:t>*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The same as (II)</a:t>
                      </a:r>
                      <a:r>
                        <a:rPr lang="da-DK" sz="1100" baseline="0" dirty="0" smtClean="0"/>
                        <a:t> but with </a:t>
                      </a:r>
                      <a:r>
                        <a:rPr lang="da-DK" sz="1100" baseline="0" dirty="0" err="1" smtClean="0"/>
                        <a:t>lower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dep</a:t>
                      </a:r>
                      <a:r>
                        <a:rPr lang="da-DK" sz="1100" baseline="0" dirty="0" smtClean="0"/>
                        <a:t>. rate</a:t>
                      </a:r>
                    </a:p>
                    <a:p>
                      <a:r>
                        <a:rPr lang="da-DK" sz="1100" baseline="0" dirty="0" smtClean="0"/>
                        <a:t>*Not proper </a:t>
                      </a:r>
                      <a:r>
                        <a:rPr lang="da-DK" sz="1100" baseline="0" dirty="0" err="1" smtClean="0"/>
                        <a:t>fixed</a:t>
                      </a:r>
                      <a:r>
                        <a:rPr lang="da-DK" sz="1100" baseline="0" dirty="0" smtClean="0"/>
                        <a:t> in the holder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87071828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V) Ti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53, 70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The same as (III) but with </a:t>
                      </a:r>
                      <a:r>
                        <a:rPr lang="da-DK" sz="1100" dirty="0" err="1" smtClean="0"/>
                        <a:t>lower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dep</a:t>
                      </a:r>
                      <a:r>
                        <a:rPr lang="da-DK" sz="1100" dirty="0" smtClean="0"/>
                        <a:t>. rate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65431445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553405"/>
              </p:ext>
            </p:extLst>
          </p:nvPr>
        </p:nvGraphicFramePr>
        <p:xfrm>
          <a:off x="3512924" y="4676776"/>
          <a:ext cx="4885705" cy="1800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7141">
                  <a:extLst>
                    <a:ext uri="{9D8B030D-6E8A-4147-A177-3AD203B41FA5}">
                      <a16:colId xmlns="" xmlns:a16="http://schemas.microsoft.com/office/drawing/2014/main" val="3852591553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2726117924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562865555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428501690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225869667"/>
                    </a:ext>
                  </a:extLst>
                </a:gridCol>
              </a:tblGrid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Standard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(iii)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err="1" smtClean="0"/>
                        <a:t>Used</a:t>
                      </a:r>
                      <a:r>
                        <a:rPr lang="da-DK" sz="800" dirty="0" smtClean="0"/>
                        <a:t> </a:t>
                      </a:r>
                      <a:r>
                        <a:rPr lang="da-DK" sz="800" dirty="0" err="1" smtClean="0"/>
                        <a:t>instead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3278998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25340709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20%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20%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853025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5770894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----</a:t>
                      </a:r>
                      <a:r>
                        <a:rPr lang="da-DK" sz="8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863983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3737600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31%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130842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308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89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406574" y="383375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30.11.2018</a:t>
            </a:r>
            <a:endParaRPr lang="da-DK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711986"/>
              </p:ext>
            </p:extLst>
          </p:nvPr>
        </p:nvGraphicFramePr>
        <p:xfrm>
          <a:off x="406574" y="908720"/>
          <a:ext cx="10945216" cy="42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608">
                  <a:extLst>
                    <a:ext uri="{9D8B030D-6E8A-4147-A177-3AD203B41FA5}">
                      <a16:colId xmlns="" xmlns:a16="http://schemas.microsoft.com/office/drawing/2014/main" val="61750230"/>
                    </a:ext>
                  </a:extLst>
                </a:gridCol>
                <a:gridCol w="5472608">
                  <a:extLst>
                    <a:ext uri="{9D8B030D-6E8A-4147-A177-3AD203B41FA5}">
                      <a16:colId xmlns="" xmlns:a16="http://schemas.microsoft.com/office/drawing/2014/main" val="164376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Test on </a:t>
                      </a:r>
                      <a:r>
                        <a:rPr lang="da-DK" sz="1100" dirty="0" err="1" smtClean="0"/>
                        <a:t>wafers</a:t>
                      </a:r>
                      <a:r>
                        <a:rPr lang="da-DK" sz="1100" dirty="0" smtClean="0"/>
                        <a:t> from load-pump-gate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dirty="0" smtClean="0"/>
                        <a:t>open-gate 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r>
                        <a:rPr lang="da-DK" sz="1100" baseline="0" dirty="0" smtClean="0"/>
                        <a:t> with </a:t>
                      </a:r>
                      <a:r>
                        <a:rPr lang="da-DK" sz="1100" baseline="0" dirty="0" err="1" smtClean="0"/>
                        <a:t>clean</a:t>
                      </a:r>
                      <a:r>
                        <a:rPr lang="da-DK" sz="1100" baseline="0" dirty="0" smtClean="0"/>
                        <a:t> sample holders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Approx</a:t>
                      </a:r>
                      <a:r>
                        <a:rPr lang="da-DK" sz="1100" dirty="0" smtClean="0"/>
                        <a:t>. 350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0131457"/>
                  </a:ext>
                </a:extLst>
              </a:tr>
            </a:tbl>
          </a:graphicData>
        </a:graphic>
      </p:graphicFrame>
      <p:sp>
        <p:nvSpPr>
          <p:cNvPr id="5" name="TextBox 6"/>
          <p:cNvSpPr txBox="1"/>
          <p:nvPr/>
        </p:nvSpPr>
        <p:spPr>
          <a:xfrm>
            <a:off x="406574" y="2276872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13.12.2018</a:t>
            </a:r>
            <a:endParaRPr lang="da-DK" dirty="0"/>
          </a:p>
        </p:txBody>
      </p:sp>
      <p:graphicFrame>
        <p:nvGraphicFramePr>
          <p:cNvPr id="9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699537"/>
              </p:ext>
            </p:extLst>
          </p:nvPr>
        </p:nvGraphicFramePr>
        <p:xfrm>
          <a:off x="407255" y="2839507"/>
          <a:ext cx="10945216" cy="1021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608">
                  <a:extLst>
                    <a:ext uri="{9D8B030D-6E8A-4147-A177-3AD203B41FA5}">
                      <a16:colId xmlns="" xmlns:a16="http://schemas.microsoft.com/office/drawing/2014/main" val="61750230"/>
                    </a:ext>
                  </a:extLst>
                </a:gridCol>
                <a:gridCol w="5472608">
                  <a:extLst>
                    <a:ext uri="{9D8B030D-6E8A-4147-A177-3AD203B41FA5}">
                      <a16:colId xmlns="" xmlns:a16="http://schemas.microsoft.com/office/drawing/2014/main" val="164376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Test on </a:t>
                      </a:r>
                      <a:r>
                        <a:rPr lang="da-DK" sz="1100" dirty="0" err="1" smtClean="0"/>
                        <a:t>wafers</a:t>
                      </a:r>
                      <a:r>
                        <a:rPr lang="da-DK" sz="1100" dirty="0" smtClean="0"/>
                        <a:t> from load-pump-gate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dirty="0" smtClean="0"/>
                        <a:t>open-gate 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64,</a:t>
                      </a:r>
                      <a:r>
                        <a:rPr lang="da-DK" sz="1100" baseline="0" dirty="0" smtClean="0"/>
                        <a:t> 71, 104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013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err="1" smtClean="0"/>
                        <a:t>Vacuum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cleaner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applied</a:t>
                      </a:r>
                      <a:r>
                        <a:rPr lang="da-DK" sz="1100" dirty="0" smtClean="0"/>
                        <a:t> for the load </a:t>
                      </a:r>
                      <a:r>
                        <a:rPr lang="da-DK" sz="1100" dirty="0" err="1" smtClean="0"/>
                        <a:t>lock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area</a:t>
                      </a:r>
                      <a:r>
                        <a:rPr lang="da-DK" sz="1100" dirty="0" smtClean="0"/>
                        <a:t>. Test on </a:t>
                      </a:r>
                      <a:r>
                        <a:rPr lang="da-DK" sz="1100" dirty="0" err="1" smtClean="0"/>
                        <a:t>wafers</a:t>
                      </a:r>
                      <a:r>
                        <a:rPr lang="da-DK" sz="1100" dirty="0" smtClean="0"/>
                        <a:t> from load-pump-gate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dirty="0" smtClean="0"/>
                        <a:t>open-gate 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71, 90, 101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4783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481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Observations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200" dirty="0" smtClean="0"/>
              <a:t>Load / </a:t>
            </a:r>
            <a:r>
              <a:rPr lang="da-DK" sz="1200" dirty="0" err="1" smtClean="0"/>
              <a:t>unload</a:t>
            </a:r>
            <a:r>
              <a:rPr lang="da-DK" sz="1200" dirty="0" smtClean="0"/>
              <a:t> in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gives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than</a:t>
            </a:r>
            <a:r>
              <a:rPr lang="da-DK" sz="1200" dirty="0" smtClean="0"/>
              <a:t> load/</a:t>
            </a:r>
            <a:r>
              <a:rPr lang="da-DK" sz="1200" dirty="0" err="1" smtClean="0"/>
              <a:t>unload</a:t>
            </a:r>
            <a:r>
              <a:rPr lang="da-DK" sz="1200" dirty="0" smtClean="0"/>
              <a:t> in </a:t>
            </a:r>
            <a:r>
              <a:rPr lang="da-DK" sz="1200" dirty="0" err="1" smtClean="0"/>
              <a:t>Wordentec</a:t>
            </a:r>
            <a:endParaRPr lang="da-DK" sz="1200" dirty="0" smtClean="0"/>
          </a:p>
          <a:p>
            <a:r>
              <a:rPr lang="da-DK" sz="1200" dirty="0" smtClean="0"/>
              <a:t>Single Ti/Au film in </a:t>
            </a:r>
            <a:r>
              <a:rPr lang="da-DK" sz="1200" dirty="0" err="1" smtClean="0"/>
              <a:t>Wordentec</a:t>
            </a:r>
            <a:r>
              <a:rPr lang="da-DK" sz="1200" dirty="0" smtClean="0"/>
              <a:t> had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than</a:t>
            </a:r>
            <a:r>
              <a:rPr lang="da-DK" sz="1200" dirty="0" smtClean="0"/>
              <a:t> </a:t>
            </a:r>
            <a:r>
              <a:rPr lang="da-DK" sz="1200" dirty="0" err="1" smtClean="0"/>
              <a:t>TiAu</a:t>
            </a:r>
            <a:r>
              <a:rPr lang="da-DK" sz="1200" dirty="0" smtClean="0"/>
              <a:t> films from </a:t>
            </a:r>
            <a:r>
              <a:rPr lang="da-DK" sz="1200" dirty="0" err="1" smtClean="0"/>
              <a:t>Temescal</a:t>
            </a:r>
            <a:endParaRPr lang="da-DK" sz="1200" dirty="0" smtClean="0"/>
          </a:p>
          <a:p>
            <a:r>
              <a:rPr lang="da-DK" sz="1200" dirty="0" smtClean="0"/>
              <a:t>Single Al films from </a:t>
            </a:r>
            <a:r>
              <a:rPr lang="da-DK" sz="1200" dirty="0" err="1" smtClean="0"/>
              <a:t>Wordentec</a:t>
            </a:r>
            <a:r>
              <a:rPr lang="da-DK" sz="1200" dirty="0" smtClean="0"/>
              <a:t> had </a:t>
            </a:r>
            <a:r>
              <a:rPr lang="da-DK" sz="1200" dirty="0" err="1" smtClean="0"/>
              <a:t>lower</a:t>
            </a:r>
            <a:r>
              <a:rPr lang="da-DK" sz="1200" dirty="0" smtClean="0"/>
              <a:t> </a:t>
            </a:r>
            <a:r>
              <a:rPr lang="da-DK" sz="1200" dirty="0" err="1" smtClean="0"/>
              <a:t>numbers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than</a:t>
            </a:r>
            <a:r>
              <a:rPr lang="da-DK" sz="1200" dirty="0" smtClean="0"/>
              <a:t> films from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(but </a:t>
            </a:r>
            <a:r>
              <a:rPr lang="da-DK" sz="1200" dirty="0" err="1" smtClean="0"/>
              <a:t>comparable</a:t>
            </a:r>
            <a:r>
              <a:rPr lang="da-DK" sz="1200" dirty="0" smtClean="0"/>
              <a:t> </a:t>
            </a:r>
            <a:r>
              <a:rPr lang="da-DK" sz="1200" dirty="0" err="1" smtClean="0"/>
              <a:t>when</a:t>
            </a:r>
            <a:r>
              <a:rPr lang="da-DK" sz="1200" dirty="0" smtClean="0"/>
              <a:t>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</a:t>
            </a:r>
            <a:r>
              <a:rPr lang="da-DK" sz="1200" dirty="0" err="1" smtClean="0"/>
              <a:t>soak</a:t>
            </a:r>
            <a:r>
              <a:rPr lang="da-DK" sz="1200" dirty="0" smtClean="0"/>
              <a:t> time for Al </a:t>
            </a:r>
            <a:r>
              <a:rPr lang="da-DK" sz="1200" dirty="0" err="1" smtClean="0"/>
              <a:t>was</a:t>
            </a:r>
            <a:r>
              <a:rPr lang="da-DK" sz="1200" dirty="0" smtClean="0"/>
              <a:t> </a:t>
            </a:r>
            <a:r>
              <a:rPr lang="da-DK" sz="1200" dirty="0" err="1" smtClean="0"/>
              <a:t>reduced</a:t>
            </a:r>
            <a:r>
              <a:rPr lang="da-DK" sz="1200" dirty="0" smtClean="0"/>
              <a:t>).</a:t>
            </a:r>
            <a:endParaRPr lang="da-DK" sz="1200" dirty="0"/>
          </a:p>
          <a:p>
            <a:endParaRPr lang="da-DK" sz="1200" dirty="0" smtClean="0"/>
          </a:p>
          <a:p>
            <a:r>
              <a:rPr lang="da-DK" sz="1200" dirty="0" smtClean="0"/>
              <a:t>Ti/Au films have </a:t>
            </a:r>
            <a:r>
              <a:rPr lang="da-DK" sz="1200" dirty="0" err="1" smtClean="0"/>
              <a:t>many</a:t>
            </a:r>
            <a:r>
              <a:rPr lang="da-DK" sz="1200" dirty="0" smtClean="0"/>
              <a:t>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(</a:t>
            </a:r>
            <a:r>
              <a:rPr lang="da-DK" sz="1200" dirty="0" err="1" smtClean="0"/>
              <a:t>order</a:t>
            </a:r>
            <a:r>
              <a:rPr lang="da-DK" sz="1200" dirty="0" smtClean="0"/>
              <a:t> of magnitude more) </a:t>
            </a:r>
            <a:r>
              <a:rPr lang="da-DK" sz="1200" dirty="0" err="1" smtClean="0"/>
              <a:t>than</a:t>
            </a:r>
            <a:r>
              <a:rPr lang="da-DK" sz="1200" dirty="0" smtClean="0"/>
              <a:t> Ni or Al</a:t>
            </a:r>
          </a:p>
          <a:p>
            <a:endParaRPr lang="da-DK" sz="1200" dirty="0"/>
          </a:p>
          <a:p>
            <a:r>
              <a:rPr lang="da-DK" sz="1200" dirty="0" smtClean="0"/>
              <a:t>Ag </a:t>
            </a:r>
            <a:r>
              <a:rPr lang="da-DK" sz="1200" dirty="0" err="1" smtClean="0"/>
              <a:t>was</a:t>
            </a:r>
            <a:r>
              <a:rPr lang="da-DK" sz="1200" dirty="0" smtClean="0"/>
              <a:t> not </a:t>
            </a:r>
            <a:r>
              <a:rPr lang="da-DK" sz="1200" dirty="0" err="1" smtClean="0"/>
              <a:t>measured</a:t>
            </a:r>
            <a:r>
              <a:rPr lang="da-DK" sz="1200" dirty="0" smtClean="0"/>
              <a:t> </a:t>
            </a:r>
            <a:r>
              <a:rPr lang="da-DK" sz="1200" dirty="0" err="1" smtClean="0"/>
              <a:t>well</a:t>
            </a:r>
            <a:r>
              <a:rPr lang="da-DK" sz="1200" dirty="0" smtClean="0"/>
              <a:t>- large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may</a:t>
            </a:r>
            <a:r>
              <a:rPr lang="da-DK" sz="1200" dirty="0" smtClean="0"/>
              <a:t> have </a:t>
            </a:r>
            <a:r>
              <a:rPr lang="da-DK" sz="1200" dirty="0" err="1" smtClean="0"/>
              <a:t>been</a:t>
            </a:r>
            <a:r>
              <a:rPr lang="da-DK" sz="1200" dirty="0" smtClean="0"/>
              <a:t> due to large </a:t>
            </a:r>
            <a:r>
              <a:rPr lang="da-DK" sz="1200" dirty="0" err="1" smtClean="0"/>
              <a:t>grains</a:t>
            </a:r>
            <a:r>
              <a:rPr lang="da-DK" sz="1200" dirty="0" smtClean="0"/>
              <a:t> </a:t>
            </a:r>
            <a:r>
              <a:rPr lang="da-DK" sz="1200" dirty="0" err="1" smtClean="0"/>
              <a:t>especially</a:t>
            </a:r>
            <a:r>
              <a:rPr lang="da-DK" sz="1200" dirty="0" smtClean="0"/>
              <a:t> </a:t>
            </a:r>
            <a:r>
              <a:rPr lang="da-DK" sz="1200" dirty="0" err="1" smtClean="0"/>
              <a:t>after</a:t>
            </a:r>
            <a:r>
              <a:rPr lang="da-DK" sz="1200" dirty="0" smtClean="0"/>
              <a:t> oxidation</a:t>
            </a:r>
          </a:p>
          <a:p>
            <a:endParaRPr lang="da-DK" sz="1200" dirty="0"/>
          </a:p>
          <a:p>
            <a:r>
              <a:rPr lang="da-DK" sz="1200" dirty="0" smtClean="0"/>
              <a:t>With Al, </a:t>
            </a:r>
            <a:r>
              <a:rPr lang="da-DK" sz="1200" dirty="0" err="1" smtClean="0"/>
              <a:t>we</a:t>
            </a:r>
            <a:r>
              <a:rPr lang="da-DK" sz="1200" dirty="0" smtClean="0"/>
              <a:t> </a:t>
            </a:r>
            <a:r>
              <a:rPr lang="da-DK" sz="1200" dirty="0" err="1" smtClean="0"/>
              <a:t>got</a:t>
            </a:r>
            <a:r>
              <a:rPr lang="da-DK" sz="1200" dirty="0" smtClean="0"/>
              <a:t>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when</a:t>
            </a:r>
            <a:r>
              <a:rPr lang="da-DK" sz="1200" dirty="0" smtClean="0"/>
              <a:t> </a:t>
            </a:r>
            <a:r>
              <a:rPr lang="da-DK" sz="1200" dirty="0" err="1" smtClean="0"/>
              <a:t>we</a:t>
            </a:r>
            <a:r>
              <a:rPr lang="da-DK" sz="1200" dirty="0" smtClean="0"/>
              <a:t> </a:t>
            </a:r>
            <a:r>
              <a:rPr lang="da-DK" sz="1200" dirty="0" err="1" smtClean="0"/>
              <a:t>doubled</a:t>
            </a:r>
            <a:r>
              <a:rPr lang="da-DK" sz="1200" dirty="0" smtClean="0"/>
              <a:t> the </a:t>
            </a:r>
            <a:r>
              <a:rPr lang="da-DK" sz="1200" dirty="0" err="1" smtClean="0"/>
              <a:t>soak</a:t>
            </a:r>
            <a:r>
              <a:rPr lang="da-DK" sz="1200" dirty="0" smtClean="0"/>
              <a:t> and </a:t>
            </a:r>
            <a:r>
              <a:rPr lang="da-DK" sz="1200" dirty="0" err="1" smtClean="0"/>
              <a:t>ramp</a:t>
            </a:r>
            <a:r>
              <a:rPr lang="da-DK" sz="1200" dirty="0" smtClean="0"/>
              <a:t> times </a:t>
            </a:r>
            <a:r>
              <a:rPr lang="da-DK" sz="1200" dirty="0" err="1" smtClean="0"/>
              <a:t>compared</a:t>
            </a:r>
            <a:r>
              <a:rPr lang="da-DK" sz="1200" dirty="0" smtClean="0"/>
              <a:t> to normal</a:t>
            </a:r>
          </a:p>
          <a:p>
            <a:r>
              <a:rPr lang="da-DK" sz="1200" dirty="0" smtClean="0"/>
              <a:t>With </a:t>
            </a:r>
            <a:r>
              <a:rPr lang="da-DK" sz="1200" dirty="0" err="1" smtClean="0"/>
              <a:t>TiAu</a:t>
            </a:r>
            <a:r>
              <a:rPr lang="da-DK" sz="1200" dirty="0" smtClean="0"/>
              <a:t>, </a:t>
            </a:r>
            <a:r>
              <a:rPr lang="da-DK" sz="1200" dirty="0" err="1" smtClean="0"/>
              <a:t>we</a:t>
            </a:r>
            <a:r>
              <a:rPr lang="da-DK" sz="1200" dirty="0" smtClean="0"/>
              <a:t> </a:t>
            </a:r>
            <a:r>
              <a:rPr lang="da-DK" sz="1200" dirty="0" err="1" smtClean="0"/>
              <a:t>got</a:t>
            </a:r>
            <a:r>
              <a:rPr lang="da-DK" sz="1200" dirty="0" smtClean="0"/>
              <a:t> </a:t>
            </a:r>
            <a:r>
              <a:rPr lang="da-DK" sz="1200" dirty="0" err="1" smtClean="0"/>
              <a:t>fewer</a:t>
            </a:r>
            <a:r>
              <a:rPr lang="da-DK" sz="1200" dirty="0" smtClean="0"/>
              <a:t>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from </a:t>
            </a:r>
            <a:r>
              <a:rPr lang="da-DK" sz="1200" dirty="0" err="1" smtClean="0"/>
              <a:t>doubling</a:t>
            </a:r>
            <a:r>
              <a:rPr lang="da-DK" sz="1200" dirty="0" smtClean="0"/>
              <a:t> the </a:t>
            </a:r>
            <a:r>
              <a:rPr lang="da-DK" sz="1200" dirty="0" err="1" smtClean="0"/>
              <a:t>soak</a:t>
            </a:r>
            <a:r>
              <a:rPr lang="da-DK" sz="1200" dirty="0" smtClean="0"/>
              <a:t> and </a:t>
            </a:r>
            <a:r>
              <a:rPr lang="da-DK" sz="1200" dirty="0" err="1" smtClean="0"/>
              <a:t>ramp</a:t>
            </a:r>
            <a:r>
              <a:rPr lang="da-DK" sz="1200" dirty="0" smtClean="0"/>
              <a:t> times for Au.</a:t>
            </a:r>
          </a:p>
          <a:p>
            <a:r>
              <a:rPr lang="da-DK" sz="1200" dirty="0" smtClean="0"/>
              <a:t>With </a:t>
            </a:r>
            <a:r>
              <a:rPr lang="da-DK" sz="1200" dirty="0" err="1" smtClean="0"/>
              <a:t>TiAu</a:t>
            </a:r>
            <a:r>
              <a:rPr lang="da-DK" sz="1200" dirty="0" smtClean="0"/>
              <a:t> in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and Al in </a:t>
            </a:r>
            <a:r>
              <a:rPr lang="da-DK" sz="1200" dirty="0" err="1" smtClean="0"/>
              <a:t>Wordentec</a:t>
            </a:r>
            <a:r>
              <a:rPr lang="da-DK" sz="1200" dirty="0" smtClean="0"/>
              <a:t> </a:t>
            </a:r>
            <a:r>
              <a:rPr lang="da-DK" sz="1200" dirty="0" err="1" smtClean="0"/>
              <a:t>we</a:t>
            </a:r>
            <a:r>
              <a:rPr lang="da-DK" sz="1200" dirty="0" smtClean="0"/>
              <a:t> </a:t>
            </a:r>
            <a:r>
              <a:rPr lang="da-DK" sz="1200" dirty="0" err="1" smtClean="0"/>
              <a:t>got</a:t>
            </a:r>
            <a:r>
              <a:rPr lang="da-DK" sz="1200" dirty="0" smtClean="0"/>
              <a:t> </a:t>
            </a:r>
            <a:r>
              <a:rPr lang="da-DK" sz="1200" dirty="0" err="1" smtClean="0"/>
              <a:t>fewer</a:t>
            </a:r>
            <a:r>
              <a:rPr lang="da-DK" sz="1200" dirty="0" smtClean="0"/>
              <a:t>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from </a:t>
            </a:r>
            <a:r>
              <a:rPr lang="da-DK" sz="1200" dirty="0" err="1" smtClean="0"/>
              <a:t>reducing</a:t>
            </a:r>
            <a:r>
              <a:rPr lang="da-DK" sz="1200" dirty="0" smtClean="0"/>
              <a:t> the </a:t>
            </a:r>
            <a:r>
              <a:rPr lang="da-DK" sz="1200" dirty="0" err="1" smtClean="0"/>
              <a:t>deposition</a:t>
            </a:r>
            <a:r>
              <a:rPr lang="da-DK" sz="1200" dirty="0" smtClean="0"/>
              <a:t> rate from 10 Å/s to 2 Å/s</a:t>
            </a:r>
          </a:p>
          <a:p>
            <a:endParaRPr lang="da-DK" sz="1200" dirty="0"/>
          </a:p>
          <a:p>
            <a:r>
              <a:rPr lang="da-DK" sz="1200" dirty="0" smtClean="0"/>
              <a:t>”</a:t>
            </a:r>
            <a:r>
              <a:rPr lang="da-DK" sz="1200" dirty="0" err="1" smtClean="0"/>
              <a:t>Identical</a:t>
            </a:r>
            <a:r>
              <a:rPr lang="da-DK" sz="1200" dirty="0" smtClean="0"/>
              <a:t>” Al </a:t>
            </a:r>
            <a:r>
              <a:rPr lang="da-DK" sz="1200" dirty="0" err="1" smtClean="0"/>
              <a:t>deposition</a:t>
            </a:r>
            <a:r>
              <a:rPr lang="da-DK" sz="1200" dirty="0" smtClean="0"/>
              <a:t> </a:t>
            </a:r>
            <a:r>
              <a:rPr lang="da-DK" sz="1200" dirty="0" err="1" smtClean="0"/>
              <a:t>particle</a:t>
            </a:r>
            <a:r>
              <a:rPr lang="da-DK" sz="1200" dirty="0" smtClean="0"/>
              <a:t> </a:t>
            </a:r>
            <a:r>
              <a:rPr lang="da-DK" sz="1200" dirty="0" err="1" smtClean="0"/>
              <a:t>count</a:t>
            </a:r>
            <a:r>
              <a:rPr lang="da-DK" sz="1200" dirty="0" smtClean="0"/>
              <a:t> </a:t>
            </a:r>
            <a:r>
              <a:rPr lang="da-DK" sz="1200" dirty="0" err="1" smtClean="0"/>
              <a:t>varied</a:t>
            </a:r>
            <a:r>
              <a:rPr lang="da-DK" sz="1200" dirty="0" smtClean="0"/>
              <a:t> </a:t>
            </a:r>
            <a:r>
              <a:rPr lang="da-DK" sz="1200" dirty="0" err="1" smtClean="0"/>
              <a:t>hugely</a:t>
            </a:r>
            <a:r>
              <a:rPr lang="da-DK" sz="1200" dirty="0" smtClean="0"/>
              <a:t> – from 54 to 670 !! – so </a:t>
            </a:r>
            <a:r>
              <a:rPr lang="da-DK" sz="1200" dirty="0" err="1" smtClean="0"/>
              <a:t>also</a:t>
            </a:r>
            <a:r>
              <a:rPr lang="da-DK" sz="1200" dirty="0" smtClean="0"/>
              <a:t> just </a:t>
            </a:r>
            <a:r>
              <a:rPr lang="da-DK" sz="1200" dirty="0" err="1" smtClean="0"/>
              <a:t>lots</a:t>
            </a:r>
            <a:r>
              <a:rPr lang="da-DK" sz="1200" dirty="0" smtClean="0"/>
              <a:t> of </a:t>
            </a:r>
            <a:r>
              <a:rPr lang="da-DK" sz="1200" dirty="0" err="1" smtClean="0"/>
              <a:t>random</a:t>
            </a:r>
            <a:r>
              <a:rPr lang="da-DK" sz="1200" dirty="0" smtClean="0"/>
              <a:t> variation…</a:t>
            </a:r>
          </a:p>
          <a:p>
            <a:endParaRPr lang="da-DK" sz="1200" dirty="0"/>
          </a:p>
          <a:p>
            <a:r>
              <a:rPr lang="da-DK" sz="1200" dirty="0" err="1" smtClean="0"/>
              <a:t>After</a:t>
            </a:r>
            <a:r>
              <a:rPr lang="da-DK" sz="1200" dirty="0" smtClean="0"/>
              <a:t> </a:t>
            </a:r>
            <a:r>
              <a:rPr lang="da-DK" sz="1200" dirty="0" err="1" smtClean="0"/>
              <a:t>cleaning</a:t>
            </a:r>
            <a:r>
              <a:rPr lang="da-DK" sz="1200" dirty="0" smtClean="0"/>
              <a:t>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 (service with Hugh) the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in Al </a:t>
            </a:r>
            <a:r>
              <a:rPr lang="da-DK" sz="1200" dirty="0" err="1" smtClean="0"/>
              <a:t>deposition</a:t>
            </a:r>
            <a:r>
              <a:rPr lang="da-DK" sz="1200" dirty="0" smtClean="0"/>
              <a:t> </a:t>
            </a:r>
            <a:r>
              <a:rPr lang="da-DK" sz="1200" dirty="0" err="1" smtClean="0"/>
              <a:t>was</a:t>
            </a:r>
            <a:r>
              <a:rPr lang="da-DK" sz="1200" dirty="0" smtClean="0"/>
              <a:t> </a:t>
            </a:r>
            <a:r>
              <a:rPr lang="da-DK" sz="1200" dirty="0" err="1" smtClean="0"/>
              <a:t>similar</a:t>
            </a:r>
            <a:r>
              <a:rPr lang="da-DK" sz="1200" dirty="0" smtClean="0"/>
              <a:t> to </a:t>
            </a:r>
            <a:r>
              <a:rPr lang="da-DK" sz="1200" dirty="0" err="1" smtClean="0"/>
              <a:t>before</a:t>
            </a:r>
            <a:r>
              <a:rPr lang="da-DK" sz="1200" dirty="0" smtClean="0"/>
              <a:t> but the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in </a:t>
            </a:r>
            <a:r>
              <a:rPr lang="da-DK" sz="1200" dirty="0" err="1" smtClean="0"/>
              <a:t>TiAu</a:t>
            </a:r>
            <a:r>
              <a:rPr lang="da-DK" sz="1200" dirty="0" smtClean="0"/>
              <a:t> </a:t>
            </a:r>
            <a:r>
              <a:rPr lang="da-DK" sz="1200" dirty="0" err="1" smtClean="0"/>
              <a:t>appeared</a:t>
            </a:r>
            <a:r>
              <a:rPr lang="da-DK" sz="1200" dirty="0" smtClean="0"/>
              <a:t> to </a:t>
            </a:r>
            <a:r>
              <a:rPr lang="da-DK" sz="1200" dirty="0" err="1" smtClean="0"/>
              <a:t>decrease</a:t>
            </a:r>
            <a:r>
              <a:rPr lang="da-DK" sz="1200" dirty="0" smtClean="0"/>
              <a:t>…</a:t>
            </a:r>
          </a:p>
          <a:p>
            <a:endParaRPr lang="da-DK" sz="1200" dirty="0"/>
          </a:p>
          <a:p>
            <a:r>
              <a:rPr lang="da-DK" sz="1200" dirty="0" smtClean="0"/>
              <a:t>Load/</a:t>
            </a:r>
            <a:r>
              <a:rPr lang="da-DK" sz="1200" dirty="0" err="1" smtClean="0"/>
              <a:t>unload</a:t>
            </a:r>
            <a:r>
              <a:rPr lang="da-DK" sz="1200" dirty="0" smtClean="0"/>
              <a:t> in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: </a:t>
            </a:r>
            <a:r>
              <a:rPr lang="da-DK" sz="1200" dirty="0" err="1" smtClean="0"/>
              <a:t>similar</a:t>
            </a:r>
            <a:r>
              <a:rPr lang="da-DK" sz="1200" dirty="0" smtClean="0"/>
              <a:t>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whether</a:t>
            </a:r>
            <a:r>
              <a:rPr lang="da-DK" sz="1200" dirty="0" smtClean="0"/>
              <a:t> or not rotation </a:t>
            </a:r>
            <a:r>
              <a:rPr lang="da-DK" sz="1200" dirty="0" err="1" smtClean="0"/>
              <a:t>was</a:t>
            </a:r>
            <a:r>
              <a:rPr lang="da-DK" sz="1200" dirty="0" smtClean="0"/>
              <a:t> on and </a:t>
            </a:r>
            <a:r>
              <a:rPr lang="da-DK" sz="1200" dirty="0" err="1" smtClean="0"/>
              <a:t>whether</a:t>
            </a:r>
            <a:r>
              <a:rPr lang="da-DK" sz="1200" dirty="0" smtClean="0"/>
              <a:t> or not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 </a:t>
            </a:r>
            <a:r>
              <a:rPr lang="da-DK" sz="1200" dirty="0" err="1" smtClean="0"/>
              <a:t>was</a:t>
            </a:r>
            <a:r>
              <a:rPr lang="da-DK" sz="1200" dirty="0" smtClean="0"/>
              <a:t> </a:t>
            </a:r>
            <a:r>
              <a:rPr lang="da-DK" sz="1200" dirty="0" err="1" smtClean="0"/>
              <a:t>opened</a:t>
            </a:r>
            <a:r>
              <a:rPr lang="da-DK" sz="1200" dirty="0" smtClean="0"/>
              <a:t>/</a:t>
            </a:r>
            <a:r>
              <a:rPr lang="da-DK" sz="1200" dirty="0" err="1" smtClean="0"/>
              <a:t>closed</a:t>
            </a:r>
            <a:r>
              <a:rPr lang="da-DK" sz="1200" dirty="0" smtClean="0"/>
              <a:t>. And </a:t>
            </a:r>
            <a:r>
              <a:rPr lang="da-DK" sz="1200" dirty="0" err="1" smtClean="0"/>
              <a:t>whether</a:t>
            </a:r>
            <a:r>
              <a:rPr lang="da-DK" sz="1200" dirty="0" smtClean="0"/>
              <a:t> or not </a:t>
            </a:r>
            <a:r>
              <a:rPr lang="da-DK" sz="1200" dirty="0" err="1" smtClean="0"/>
              <a:t>shutter</a:t>
            </a:r>
            <a:r>
              <a:rPr lang="da-DK" sz="1200" dirty="0" smtClean="0"/>
              <a:t> to source </a:t>
            </a:r>
            <a:r>
              <a:rPr lang="da-DK" sz="1200" dirty="0" err="1" smtClean="0"/>
              <a:t>was</a:t>
            </a:r>
            <a:r>
              <a:rPr lang="da-DK" sz="1200" dirty="0" smtClean="0"/>
              <a:t> </a:t>
            </a:r>
            <a:r>
              <a:rPr lang="da-DK" sz="1200" dirty="0" err="1" smtClean="0"/>
              <a:t>opened</a:t>
            </a:r>
            <a:r>
              <a:rPr lang="da-DK" sz="1200" dirty="0" smtClean="0"/>
              <a:t> </a:t>
            </a:r>
            <a:r>
              <a:rPr lang="da-DK" sz="1200" dirty="0" err="1" smtClean="0"/>
              <a:t>closed</a:t>
            </a:r>
            <a:r>
              <a:rPr lang="da-DK" sz="1200" dirty="0" smtClean="0"/>
              <a:t>. </a:t>
            </a:r>
            <a:r>
              <a:rPr lang="da-DK" sz="1200" dirty="0" err="1" smtClean="0"/>
              <a:t>Similar</a:t>
            </a:r>
            <a:r>
              <a:rPr lang="da-DK" sz="1200" dirty="0" smtClean="0"/>
              <a:t>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after</a:t>
            </a:r>
            <a:r>
              <a:rPr lang="da-DK" sz="1200" dirty="0" smtClean="0"/>
              <a:t> Al </a:t>
            </a:r>
            <a:r>
              <a:rPr lang="da-DK" sz="1200" dirty="0" err="1" smtClean="0"/>
              <a:t>deposition</a:t>
            </a:r>
            <a:r>
              <a:rPr lang="da-DK" sz="1200" dirty="0" smtClean="0"/>
              <a:t> under </a:t>
            </a:r>
            <a:r>
              <a:rPr lang="da-DK" sz="1200" dirty="0" err="1" smtClean="0"/>
              <a:t>best</a:t>
            </a:r>
            <a:r>
              <a:rPr lang="da-DK" sz="1200" dirty="0" smtClean="0"/>
              <a:t> </a:t>
            </a:r>
            <a:r>
              <a:rPr lang="da-DK" sz="1200" dirty="0" err="1" smtClean="0"/>
              <a:t>circumstances</a:t>
            </a:r>
            <a:r>
              <a:rPr lang="da-DK" sz="1200" dirty="0" smtClean="0"/>
              <a:t> as from just load/</a:t>
            </a:r>
            <a:r>
              <a:rPr lang="da-DK" sz="1200" dirty="0" err="1" smtClean="0"/>
              <a:t>unload</a:t>
            </a:r>
            <a:r>
              <a:rPr lang="da-DK" sz="1200" dirty="0" smtClean="0"/>
              <a:t>.</a:t>
            </a:r>
          </a:p>
          <a:p>
            <a:endParaRPr lang="da-DK" dirty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384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Conclusions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1200" b="1" dirty="0" err="1" smtClean="0"/>
              <a:t>Lower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deposition</a:t>
            </a:r>
            <a:r>
              <a:rPr lang="da-DK" sz="1200" b="1" dirty="0" smtClean="0"/>
              <a:t> rate (2 Å/s) gives </a:t>
            </a:r>
            <a:r>
              <a:rPr lang="da-DK" sz="1200" b="1" dirty="0" err="1" smtClean="0"/>
              <a:t>fewer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particles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than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high</a:t>
            </a:r>
            <a:r>
              <a:rPr lang="da-DK" sz="1200" b="1" dirty="0" smtClean="0"/>
              <a:t> (10 Å/s)</a:t>
            </a:r>
          </a:p>
          <a:p>
            <a:endParaRPr lang="da-DK" sz="1200" dirty="0" smtClean="0"/>
          </a:p>
          <a:p>
            <a:r>
              <a:rPr lang="da-DK" sz="1200" b="1" dirty="0" smtClean="0"/>
              <a:t>Ti/Au films have </a:t>
            </a:r>
            <a:r>
              <a:rPr lang="da-DK" sz="1200" b="1" dirty="0" err="1" smtClean="0"/>
              <a:t>many</a:t>
            </a:r>
            <a:r>
              <a:rPr lang="da-DK" sz="1200" b="1" dirty="0" smtClean="0"/>
              <a:t> more </a:t>
            </a:r>
            <a:r>
              <a:rPr lang="da-DK" sz="1200" b="1" dirty="0" err="1" smtClean="0"/>
              <a:t>particles</a:t>
            </a:r>
            <a:r>
              <a:rPr lang="da-DK" sz="1200" b="1" dirty="0" smtClean="0"/>
              <a:t> (</a:t>
            </a:r>
            <a:r>
              <a:rPr lang="da-DK" sz="1200" b="1" dirty="0" err="1" smtClean="0"/>
              <a:t>order</a:t>
            </a:r>
            <a:r>
              <a:rPr lang="da-DK" sz="1200" b="1" dirty="0" smtClean="0"/>
              <a:t> of magnitude more) </a:t>
            </a:r>
            <a:r>
              <a:rPr lang="da-DK" sz="1200" b="1" dirty="0" err="1" smtClean="0"/>
              <a:t>than</a:t>
            </a:r>
            <a:r>
              <a:rPr lang="da-DK" sz="1200" b="1" dirty="0" smtClean="0"/>
              <a:t> Ni or Al</a:t>
            </a:r>
          </a:p>
          <a:p>
            <a:endParaRPr lang="da-DK" sz="1200" dirty="0"/>
          </a:p>
          <a:p>
            <a:r>
              <a:rPr lang="da-DK" sz="1200" b="1" dirty="0" err="1" smtClean="0"/>
              <a:t>Optimized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soak</a:t>
            </a:r>
            <a:r>
              <a:rPr lang="da-DK" sz="1200" b="1" dirty="0"/>
              <a:t> </a:t>
            </a:r>
            <a:r>
              <a:rPr lang="da-DK" sz="1200" b="1" dirty="0" smtClean="0"/>
              <a:t>and </a:t>
            </a:r>
            <a:r>
              <a:rPr lang="da-DK" sz="1200" b="1" dirty="0" err="1" smtClean="0"/>
              <a:t>ramp</a:t>
            </a:r>
            <a:r>
              <a:rPr lang="da-DK" sz="1200" b="1" dirty="0" smtClean="0"/>
              <a:t> times </a:t>
            </a:r>
            <a:r>
              <a:rPr lang="da-DK" sz="1200" b="1" dirty="0" err="1" smtClean="0"/>
              <a:t>can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decrease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particle</a:t>
            </a:r>
            <a:r>
              <a:rPr lang="da-DK" sz="1200" b="1" dirty="0" smtClean="0"/>
              <a:t> </a:t>
            </a:r>
            <a:r>
              <a:rPr lang="da-DK" sz="1200" b="1" dirty="0" err="1" smtClean="0"/>
              <a:t>number</a:t>
            </a:r>
            <a:endParaRPr lang="da-DK" sz="1200" b="1" dirty="0" smtClean="0"/>
          </a:p>
          <a:p>
            <a:endParaRPr lang="da-DK" sz="1200" dirty="0"/>
          </a:p>
          <a:p>
            <a:r>
              <a:rPr lang="da-DK" sz="1200" dirty="0" err="1"/>
              <a:t>Temescal</a:t>
            </a:r>
            <a:r>
              <a:rPr lang="da-DK" sz="1200" dirty="0"/>
              <a:t> </a:t>
            </a:r>
            <a:r>
              <a:rPr lang="da-DK" sz="1200" dirty="0" err="1"/>
              <a:t>starting</a:t>
            </a:r>
            <a:r>
              <a:rPr lang="da-DK" sz="1200" dirty="0"/>
              <a:t> point is more </a:t>
            </a:r>
            <a:r>
              <a:rPr lang="da-DK" sz="1200" dirty="0" err="1"/>
              <a:t>dirty</a:t>
            </a:r>
            <a:r>
              <a:rPr lang="da-DK" sz="1200" dirty="0"/>
              <a:t> </a:t>
            </a:r>
            <a:r>
              <a:rPr lang="da-DK" sz="1200" dirty="0" err="1"/>
              <a:t>than</a:t>
            </a:r>
            <a:r>
              <a:rPr lang="da-DK" sz="1200" dirty="0"/>
              <a:t> </a:t>
            </a:r>
            <a:r>
              <a:rPr lang="da-DK" sz="1200" dirty="0" err="1"/>
              <a:t>Wordentec</a:t>
            </a:r>
            <a:r>
              <a:rPr lang="da-DK" sz="1200" dirty="0"/>
              <a:t> – with </a:t>
            </a:r>
            <a:r>
              <a:rPr lang="da-DK" sz="1200" dirty="0" err="1"/>
              <a:t>optimization</a:t>
            </a:r>
            <a:r>
              <a:rPr lang="da-DK" sz="1200" dirty="0"/>
              <a:t> </a:t>
            </a:r>
            <a:r>
              <a:rPr lang="da-DK" sz="1200" dirty="0" err="1"/>
              <a:t>probably</a:t>
            </a:r>
            <a:r>
              <a:rPr lang="da-DK" sz="1200" dirty="0"/>
              <a:t> all processes in </a:t>
            </a:r>
            <a:r>
              <a:rPr lang="da-DK" sz="1200" dirty="0" err="1"/>
              <a:t>Wordentec</a:t>
            </a:r>
            <a:r>
              <a:rPr lang="da-DK" sz="1200" dirty="0"/>
              <a:t> </a:t>
            </a:r>
            <a:r>
              <a:rPr lang="da-DK" sz="1200" dirty="0" err="1"/>
              <a:t>would</a:t>
            </a:r>
            <a:r>
              <a:rPr lang="da-DK" sz="1200" dirty="0"/>
              <a:t> </a:t>
            </a:r>
            <a:r>
              <a:rPr lang="da-DK" sz="1200" dirty="0" err="1"/>
              <a:t>be</a:t>
            </a:r>
            <a:r>
              <a:rPr lang="da-DK" sz="1200" dirty="0"/>
              <a:t> </a:t>
            </a:r>
            <a:r>
              <a:rPr lang="da-DK" sz="1200" dirty="0" err="1"/>
              <a:t>cleaner</a:t>
            </a:r>
            <a:r>
              <a:rPr lang="da-DK" sz="1200" dirty="0"/>
              <a:t> </a:t>
            </a:r>
            <a:r>
              <a:rPr lang="da-DK" sz="1200" dirty="0" err="1"/>
              <a:t>than</a:t>
            </a:r>
            <a:r>
              <a:rPr lang="da-DK" sz="1200" dirty="0"/>
              <a:t> in </a:t>
            </a:r>
            <a:r>
              <a:rPr lang="da-DK" sz="1200" dirty="0" err="1"/>
              <a:t>Temescal</a:t>
            </a:r>
            <a:endParaRPr lang="da-DK" sz="1200" dirty="0"/>
          </a:p>
          <a:p>
            <a:endParaRPr lang="da-DK" sz="1200" dirty="0" smtClean="0"/>
          </a:p>
          <a:p>
            <a:r>
              <a:rPr lang="da-DK" sz="1200" dirty="0" smtClean="0"/>
              <a:t>For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: </a:t>
            </a:r>
            <a:r>
              <a:rPr lang="da-DK" sz="1200" dirty="0" err="1" smtClean="0"/>
              <a:t>Cleaning</a:t>
            </a:r>
            <a:r>
              <a:rPr lang="da-DK" sz="1200" dirty="0" smtClean="0"/>
              <a:t> the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 did not </a:t>
            </a:r>
            <a:r>
              <a:rPr lang="da-DK" sz="1200" dirty="0" err="1" smtClean="0"/>
              <a:t>seem</a:t>
            </a:r>
            <a:r>
              <a:rPr lang="da-DK" sz="1200" dirty="0" smtClean="0"/>
              <a:t> to </a:t>
            </a:r>
            <a:r>
              <a:rPr lang="da-DK" sz="1200" dirty="0" err="1" smtClean="0"/>
              <a:t>help</a:t>
            </a:r>
            <a:r>
              <a:rPr lang="da-DK" sz="1200" dirty="0" smtClean="0"/>
              <a:t> but perhaps </a:t>
            </a:r>
            <a:r>
              <a:rPr lang="da-DK" sz="1200" dirty="0" err="1" smtClean="0"/>
              <a:t>cleaning</a:t>
            </a:r>
            <a:r>
              <a:rPr lang="da-DK" sz="1200" dirty="0" smtClean="0"/>
              <a:t> </a:t>
            </a:r>
            <a:r>
              <a:rPr lang="da-DK" sz="1200" dirty="0" err="1" smtClean="0"/>
              <a:t>heath</a:t>
            </a:r>
            <a:r>
              <a:rPr lang="da-DK" sz="1200" dirty="0"/>
              <a:t> </a:t>
            </a:r>
            <a:r>
              <a:rPr lang="da-DK" sz="1200" dirty="0" smtClean="0"/>
              <a:t>or </a:t>
            </a:r>
            <a:r>
              <a:rPr lang="da-DK" sz="1200" dirty="0" err="1" smtClean="0"/>
              <a:t>something</a:t>
            </a:r>
            <a:r>
              <a:rPr lang="da-DK" sz="1200" dirty="0" smtClean="0"/>
              <a:t> </a:t>
            </a:r>
            <a:r>
              <a:rPr lang="da-DK" sz="1200" dirty="0" err="1" smtClean="0"/>
              <a:t>else</a:t>
            </a:r>
            <a:r>
              <a:rPr lang="da-DK" sz="1200" dirty="0" smtClean="0"/>
              <a:t> </a:t>
            </a:r>
            <a:r>
              <a:rPr lang="da-DK" sz="1200" dirty="0" err="1" smtClean="0"/>
              <a:t>near</a:t>
            </a:r>
            <a:r>
              <a:rPr lang="da-DK" sz="1200" dirty="0" smtClean="0"/>
              <a:t> source </a:t>
            </a:r>
            <a:r>
              <a:rPr lang="da-DK" sz="1200" dirty="0" err="1" smtClean="0"/>
              <a:t>improved</a:t>
            </a:r>
            <a:r>
              <a:rPr lang="da-DK" sz="1200" dirty="0" smtClean="0"/>
              <a:t> </a:t>
            </a:r>
            <a:r>
              <a:rPr lang="da-DK" sz="1200" dirty="0" err="1" smtClean="0"/>
              <a:t>particle</a:t>
            </a:r>
            <a:r>
              <a:rPr lang="da-DK" sz="1200" dirty="0" smtClean="0"/>
              <a:t> </a:t>
            </a:r>
            <a:r>
              <a:rPr lang="da-DK" sz="1200" dirty="0" err="1" smtClean="0"/>
              <a:t>count</a:t>
            </a:r>
            <a:r>
              <a:rPr lang="da-DK" sz="1200" dirty="0" smtClean="0"/>
              <a:t> for </a:t>
            </a:r>
            <a:r>
              <a:rPr lang="da-DK" sz="1200" dirty="0" err="1" smtClean="0"/>
              <a:t>TiAu</a:t>
            </a:r>
            <a:r>
              <a:rPr lang="da-DK" sz="1200" dirty="0" smtClean="0"/>
              <a:t> </a:t>
            </a:r>
            <a:r>
              <a:rPr lang="da-DK" sz="1200" dirty="0" err="1" smtClean="0"/>
              <a:t>after</a:t>
            </a:r>
            <a:r>
              <a:rPr lang="da-DK" sz="1200" dirty="0" smtClean="0"/>
              <a:t> service</a:t>
            </a:r>
          </a:p>
          <a:p>
            <a:endParaRPr lang="da-DK" sz="1200" dirty="0"/>
          </a:p>
          <a:p>
            <a:r>
              <a:rPr lang="da-DK" sz="1200" dirty="0" smtClean="0"/>
              <a:t>For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: Operating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, </a:t>
            </a:r>
            <a:r>
              <a:rPr lang="da-DK" sz="1200" dirty="0" err="1" smtClean="0"/>
              <a:t>hula</a:t>
            </a:r>
            <a:r>
              <a:rPr lang="da-DK" sz="1200" dirty="0" smtClean="0"/>
              <a:t> rotation and source </a:t>
            </a:r>
            <a:r>
              <a:rPr lang="da-DK" sz="1200" dirty="0" err="1" smtClean="0"/>
              <a:t>shutter</a:t>
            </a:r>
            <a:r>
              <a:rPr lang="da-DK" sz="1200" dirty="0" smtClean="0"/>
              <a:t> </a:t>
            </a:r>
            <a:r>
              <a:rPr lang="da-DK" sz="1200" dirty="0" err="1" smtClean="0"/>
              <a:t>does</a:t>
            </a:r>
            <a:r>
              <a:rPr lang="da-DK" sz="1200" dirty="0" smtClean="0"/>
              <a:t> not </a:t>
            </a:r>
            <a:r>
              <a:rPr lang="da-DK" sz="1200" dirty="0" err="1" smtClean="0"/>
              <a:t>add</a:t>
            </a:r>
            <a:r>
              <a:rPr lang="da-DK" sz="1200" dirty="0" smtClean="0"/>
              <a:t> </a:t>
            </a:r>
            <a:r>
              <a:rPr lang="da-DK" sz="1200" dirty="0" err="1" smtClean="0"/>
              <a:t>significantly</a:t>
            </a:r>
            <a:r>
              <a:rPr lang="da-DK" sz="1200" dirty="0" smtClean="0"/>
              <a:t> to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(</a:t>
            </a:r>
            <a:r>
              <a:rPr lang="da-DK" sz="1200" dirty="0" err="1" smtClean="0"/>
              <a:t>maybe</a:t>
            </a:r>
            <a:r>
              <a:rPr lang="da-DK" sz="1200" dirty="0" smtClean="0"/>
              <a:t> </a:t>
            </a:r>
            <a:r>
              <a:rPr lang="da-DK" sz="1200" dirty="0" err="1" smtClean="0"/>
              <a:t>some</a:t>
            </a:r>
            <a:r>
              <a:rPr lang="da-DK" sz="1200" dirty="0" smtClean="0"/>
              <a:t> </a:t>
            </a:r>
            <a:r>
              <a:rPr lang="da-DK" sz="1200" dirty="0" err="1" smtClean="0"/>
              <a:t>increase</a:t>
            </a:r>
            <a:r>
              <a:rPr lang="da-DK" sz="1200" dirty="0"/>
              <a:t> </a:t>
            </a:r>
            <a:r>
              <a:rPr lang="da-DK" sz="1200" dirty="0" smtClean="0"/>
              <a:t>from gate </a:t>
            </a:r>
            <a:r>
              <a:rPr lang="da-DK" sz="1200" dirty="0" err="1" smtClean="0"/>
              <a:t>valve</a:t>
            </a:r>
            <a:r>
              <a:rPr lang="da-DK" sz="1200" dirty="0" smtClean="0"/>
              <a:t>). Even </a:t>
            </a:r>
            <a:r>
              <a:rPr lang="da-DK" sz="1200" dirty="0" err="1" smtClean="0"/>
              <a:t>depositing</a:t>
            </a:r>
            <a:r>
              <a:rPr lang="da-DK" sz="1200" dirty="0" smtClean="0"/>
              <a:t> Al with </a:t>
            </a:r>
            <a:r>
              <a:rPr lang="da-DK" sz="1200" dirty="0" err="1" smtClean="0"/>
              <a:t>best</a:t>
            </a:r>
            <a:r>
              <a:rPr lang="da-DK" sz="1200" dirty="0" smtClean="0"/>
              <a:t> </a:t>
            </a:r>
            <a:r>
              <a:rPr lang="da-DK" sz="1200" dirty="0" err="1" smtClean="0"/>
              <a:t>recipe</a:t>
            </a:r>
            <a:r>
              <a:rPr lang="da-DK" sz="1200" dirty="0" smtClean="0"/>
              <a:t> did not </a:t>
            </a:r>
            <a:r>
              <a:rPr lang="da-DK" sz="1200" dirty="0" err="1" smtClean="0"/>
              <a:t>add</a:t>
            </a:r>
            <a:r>
              <a:rPr lang="da-DK" sz="1200" dirty="0" smtClean="0"/>
              <a:t> </a:t>
            </a:r>
            <a:r>
              <a:rPr lang="da-DK" sz="1200" dirty="0" err="1" smtClean="0"/>
              <a:t>significantly</a:t>
            </a:r>
            <a:r>
              <a:rPr lang="da-DK" sz="1200" dirty="0" smtClean="0"/>
              <a:t> to the </a:t>
            </a:r>
            <a:r>
              <a:rPr lang="da-DK" sz="1200" dirty="0" err="1" smtClean="0"/>
              <a:t>number</a:t>
            </a:r>
            <a:r>
              <a:rPr lang="da-DK" sz="1200" dirty="0" smtClean="0"/>
              <a:t> of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</a:t>
            </a:r>
            <a:r>
              <a:rPr lang="da-DK" sz="1200" dirty="0" err="1" smtClean="0"/>
              <a:t>compared</a:t>
            </a:r>
            <a:r>
              <a:rPr lang="da-DK" sz="1200" dirty="0" smtClean="0"/>
              <a:t> to simple load/</a:t>
            </a:r>
            <a:r>
              <a:rPr lang="da-DK" sz="1200" dirty="0" err="1" smtClean="0"/>
              <a:t>unload</a:t>
            </a:r>
            <a:r>
              <a:rPr lang="da-DK" sz="1200" dirty="0" smtClean="0"/>
              <a:t>. </a:t>
            </a:r>
          </a:p>
          <a:p>
            <a:r>
              <a:rPr lang="da-DK" sz="1200" dirty="0" smtClean="0"/>
              <a:t>-- so more </a:t>
            </a:r>
            <a:r>
              <a:rPr lang="da-DK" sz="1200" dirty="0" err="1" smtClean="0"/>
              <a:t>particles</a:t>
            </a:r>
            <a:r>
              <a:rPr lang="da-DK" sz="1200" dirty="0" smtClean="0"/>
              <a:t> in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 </a:t>
            </a:r>
            <a:r>
              <a:rPr lang="da-DK" sz="1200" dirty="0" err="1" smtClean="0"/>
              <a:t>than</a:t>
            </a:r>
            <a:r>
              <a:rPr lang="da-DK" sz="1200" dirty="0" smtClean="0"/>
              <a:t> </a:t>
            </a:r>
            <a:r>
              <a:rPr lang="da-DK" sz="1200" dirty="0" err="1" smtClean="0"/>
              <a:t>Wordentec</a:t>
            </a:r>
            <a:r>
              <a:rPr lang="da-DK" sz="1200" dirty="0" smtClean="0"/>
              <a:t> </a:t>
            </a:r>
            <a:r>
              <a:rPr lang="da-DK" sz="1200" dirty="0" err="1" smtClean="0"/>
              <a:t>simply</a:t>
            </a:r>
            <a:r>
              <a:rPr lang="da-DK" sz="1200" dirty="0" smtClean="0"/>
              <a:t> </a:t>
            </a:r>
            <a:r>
              <a:rPr lang="da-DK" sz="1200" dirty="0" err="1" smtClean="0"/>
              <a:t>come</a:t>
            </a:r>
            <a:r>
              <a:rPr lang="da-DK" sz="1200" dirty="0" smtClean="0"/>
              <a:t> from </a:t>
            </a:r>
            <a:r>
              <a:rPr lang="da-DK" sz="1200" dirty="0" err="1" smtClean="0"/>
              <a:t>loading</a:t>
            </a:r>
            <a:r>
              <a:rPr lang="da-DK" sz="1200" dirty="0" smtClean="0"/>
              <a:t>/</a:t>
            </a:r>
            <a:r>
              <a:rPr lang="da-DK" sz="1200" dirty="0" err="1" smtClean="0"/>
              <a:t>unloading</a:t>
            </a:r>
            <a:r>
              <a:rPr lang="da-DK" sz="1200" dirty="0" smtClean="0"/>
              <a:t>/</a:t>
            </a:r>
            <a:r>
              <a:rPr lang="da-DK" sz="1200" dirty="0" err="1" smtClean="0"/>
              <a:t>pumping</a:t>
            </a:r>
            <a:r>
              <a:rPr lang="da-DK" sz="1200" dirty="0" smtClean="0"/>
              <a:t> </a:t>
            </a:r>
            <a:r>
              <a:rPr lang="da-DK" sz="1200" dirty="0" err="1" smtClean="0"/>
              <a:t>down</a:t>
            </a:r>
            <a:r>
              <a:rPr lang="da-DK" sz="1200" dirty="0" smtClean="0"/>
              <a:t>/</a:t>
            </a:r>
            <a:r>
              <a:rPr lang="da-DK" sz="1200" dirty="0" err="1" smtClean="0"/>
              <a:t>venting</a:t>
            </a:r>
            <a:r>
              <a:rPr lang="da-DK" sz="1200" dirty="0" smtClean="0"/>
              <a:t> </a:t>
            </a:r>
            <a:endParaRPr lang="da-DK" sz="1200" dirty="0"/>
          </a:p>
          <a:p>
            <a:r>
              <a:rPr lang="da-DK" sz="1200" dirty="0" smtClean="0"/>
              <a:t>This </a:t>
            </a:r>
            <a:r>
              <a:rPr lang="da-DK" sz="1200" dirty="0" err="1" smtClean="0"/>
              <a:t>may</a:t>
            </a:r>
            <a:r>
              <a:rPr lang="da-DK" sz="1200" dirty="0" smtClean="0"/>
              <a:t> have to do with the fast, turbulent </a:t>
            </a:r>
            <a:r>
              <a:rPr lang="da-DK" sz="1200" dirty="0" err="1" smtClean="0"/>
              <a:t>venting</a:t>
            </a:r>
            <a:r>
              <a:rPr lang="da-DK" sz="1200" dirty="0" smtClean="0"/>
              <a:t> of the </a:t>
            </a:r>
            <a:r>
              <a:rPr lang="da-DK" sz="1200" dirty="0" err="1" smtClean="0"/>
              <a:t>Temescal</a:t>
            </a:r>
            <a:r>
              <a:rPr lang="da-DK" sz="1200" dirty="0" smtClean="0"/>
              <a:t>.</a:t>
            </a:r>
          </a:p>
          <a:p>
            <a:endParaRPr lang="da-DK" dirty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0819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Outlook		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 smtClean="0"/>
              <a:t>Need</a:t>
            </a:r>
            <a:r>
              <a:rPr lang="da-DK" dirty="0" smtClean="0"/>
              <a:t> to </a:t>
            </a:r>
            <a:r>
              <a:rPr lang="da-DK" dirty="0" err="1" smtClean="0"/>
              <a:t>see</a:t>
            </a:r>
            <a:r>
              <a:rPr lang="da-DK" dirty="0" smtClean="0"/>
              <a:t> if </a:t>
            </a:r>
            <a:r>
              <a:rPr lang="da-DK" dirty="0" err="1" smtClean="0"/>
              <a:t>results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stable over time (</a:t>
            </a:r>
            <a:r>
              <a:rPr lang="da-DK" dirty="0" err="1" smtClean="0"/>
              <a:t>does</a:t>
            </a:r>
            <a:r>
              <a:rPr lang="da-DK" dirty="0" smtClean="0"/>
              <a:t> it </a:t>
            </a:r>
            <a:r>
              <a:rPr lang="da-DK" dirty="0" err="1" smtClean="0"/>
              <a:t>depend</a:t>
            </a:r>
            <a:r>
              <a:rPr lang="da-DK" dirty="0" smtClean="0"/>
              <a:t> a </a:t>
            </a:r>
            <a:r>
              <a:rPr lang="da-DK" dirty="0" err="1" smtClean="0"/>
              <a:t>lot</a:t>
            </a:r>
            <a:r>
              <a:rPr lang="da-DK" dirty="0" smtClean="0"/>
              <a:t> on </a:t>
            </a:r>
            <a:r>
              <a:rPr lang="da-DK" dirty="0" err="1" smtClean="0"/>
              <a:t>previous</a:t>
            </a:r>
            <a:r>
              <a:rPr lang="da-DK" dirty="0" smtClean="0"/>
              <a:t> </a:t>
            </a:r>
            <a:r>
              <a:rPr lang="da-DK" dirty="0" err="1" smtClean="0"/>
              <a:t>use</a:t>
            </a:r>
            <a:r>
              <a:rPr lang="da-DK" dirty="0" smtClean="0"/>
              <a:t>?)</a:t>
            </a:r>
          </a:p>
          <a:p>
            <a:endParaRPr lang="da-DK" dirty="0"/>
          </a:p>
          <a:p>
            <a:r>
              <a:rPr lang="da-DK" dirty="0" smtClean="0"/>
              <a:t>Can test if </a:t>
            </a:r>
            <a:r>
              <a:rPr lang="da-DK" dirty="0" err="1" smtClean="0"/>
              <a:t>vacuum</a:t>
            </a:r>
            <a:r>
              <a:rPr lang="da-DK" dirty="0" smtClean="0"/>
              <a:t> </a:t>
            </a:r>
            <a:r>
              <a:rPr lang="da-DK" dirty="0" err="1" smtClean="0"/>
              <a:t>cleaning</a:t>
            </a:r>
            <a:r>
              <a:rPr lang="da-DK" dirty="0" smtClean="0"/>
              <a:t> </a:t>
            </a:r>
            <a:r>
              <a:rPr lang="da-DK" dirty="0" err="1" smtClean="0"/>
              <a:t>before</a:t>
            </a:r>
            <a:r>
              <a:rPr lang="da-DK" dirty="0" smtClean="0"/>
              <a:t> </a:t>
            </a:r>
            <a:r>
              <a:rPr lang="da-DK" dirty="0" err="1" smtClean="0"/>
              <a:t>loading</a:t>
            </a:r>
            <a:r>
              <a:rPr lang="da-DK" dirty="0" smtClean="0"/>
              <a:t> </a:t>
            </a:r>
            <a:r>
              <a:rPr lang="da-DK" dirty="0" err="1" smtClean="0"/>
              <a:t>helps</a:t>
            </a:r>
            <a:r>
              <a:rPr lang="da-DK" dirty="0" smtClean="0"/>
              <a:t> </a:t>
            </a:r>
          </a:p>
          <a:p>
            <a:endParaRPr lang="da-DK" dirty="0"/>
          </a:p>
          <a:p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geometry</a:t>
            </a:r>
            <a:r>
              <a:rPr lang="da-DK" dirty="0" smtClean="0"/>
              <a:t> of </a:t>
            </a:r>
            <a:r>
              <a:rPr lang="da-DK" dirty="0" err="1" smtClean="0"/>
              <a:t>venting</a:t>
            </a:r>
            <a:r>
              <a:rPr lang="da-DK" dirty="0" smtClean="0"/>
              <a:t> of </a:t>
            </a:r>
            <a:r>
              <a:rPr lang="da-DK" dirty="0" err="1" smtClean="0"/>
              <a:t>loadlock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reason</a:t>
            </a:r>
            <a:r>
              <a:rPr lang="da-DK" dirty="0" smtClean="0"/>
              <a:t> for more </a:t>
            </a:r>
            <a:r>
              <a:rPr lang="da-DK" dirty="0" err="1" smtClean="0"/>
              <a:t>particles</a:t>
            </a:r>
            <a:r>
              <a:rPr lang="da-DK" dirty="0" smtClean="0"/>
              <a:t> in </a:t>
            </a:r>
            <a:r>
              <a:rPr lang="da-DK" dirty="0" err="1" smtClean="0"/>
              <a:t>Temescal</a:t>
            </a:r>
            <a:r>
              <a:rPr lang="da-DK" dirty="0" smtClean="0"/>
              <a:t> </a:t>
            </a:r>
            <a:r>
              <a:rPr lang="da-DK" dirty="0" err="1" smtClean="0"/>
              <a:t>than</a:t>
            </a:r>
            <a:r>
              <a:rPr lang="da-DK" dirty="0" smtClean="0"/>
              <a:t> </a:t>
            </a:r>
            <a:r>
              <a:rPr lang="da-DK" dirty="0" err="1" smtClean="0"/>
              <a:t>Wordentec</a:t>
            </a:r>
            <a:r>
              <a:rPr lang="da-DK" dirty="0" smtClean="0"/>
              <a:t>?</a:t>
            </a:r>
          </a:p>
          <a:p>
            <a:endParaRPr lang="da-DK" dirty="0"/>
          </a:p>
          <a:p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using</a:t>
            </a:r>
            <a:r>
              <a:rPr lang="da-DK" dirty="0" smtClean="0"/>
              <a:t> dummy </a:t>
            </a:r>
            <a:r>
              <a:rPr lang="da-DK" dirty="0" err="1" smtClean="0"/>
              <a:t>wafers</a:t>
            </a:r>
            <a:r>
              <a:rPr lang="da-DK" dirty="0" smtClean="0"/>
              <a:t> </a:t>
            </a:r>
            <a:r>
              <a:rPr lang="da-DK" dirty="0" err="1" smtClean="0"/>
              <a:t>help</a:t>
            </a:r>
            <a:r>
              <a:rPr lang="da-DK" dirty="0" smtClean="0"/>
              <a:t> </a:t>
            </a:r>
            <a:r>
              <a:rPr lang="da-DK" dirty="0" err="1" smtClean="0"/>
              <a:t>prevent</a:t>
            </a:r>
            <a:r>
              <a:rPr lang="da-DK" dirty="0" smtClean="0"/>
              <a:t> </a:t>
            </a:r>
            <a:r>
              <a:rPr lang="da-DK" dirty="0" err="1" smtClean="0"/>
              <a:t>particles</a:t>
            </a:r>
            <a:r>
              <a:rPr lang="da-DK" dirty="0" smtClean="0"/>
              <a:t> </a:t>
            </a:r>
            <a:r>
              <a:rPr lang="da-DK" dirty="0" err="1" smtClean="0"/>
              <a:t>released</a:t>
            </a:r>
            <a:r>
              <a:rPr lang="da-DK" dirty="0" smtClean="0"/>
              <a:t> from </a:t>
            </a:r>
            <a:r>
              <a:rPr lang="da-DK" dirty="0" err="1" smtClean="0"/>
              <a:t>hula</a:t>
            </a:r>
            <a:r>
              <a:rPr lang="da-DK" dirty="0" smtClean="0"/>
              <a:t>? (parts of </a:t>
            </a:r>
            <a:r>
              <a:rPr lang="da-DK" dirty="0" err="1" smtClean="0"/>
              <a:t>hula</a:t>
            </a:r>
            <a:r>
              <a:rPr lang="da-DK" dirty="0" smtClean="0"/>
              <a:t> </a:t>
            </a:r>
            <a:r>
              <a:rPr lang="da-DK" dirty="0" err="1" smtClean="0"/>
              <a:t>above</a:t>
            </a:r>
            <a:r>
              <a:rPr lang="da-DK" dirty="0" smtClean="0"/>
              <a:t> center of samples is </a:t>
            </a:r>
            <a:r>
              <a:rPr lang="da-DK" dirty="0" err="1" smtClean="0"/>
              <a:t>hard</a:t>
            </a:r>
            <a:r>
              <a:rPr lang="da-DK" dirty="0" smtClean="0"/>
              <a:t> to </a:t>
            </a:r>
            <a:r>
              <a:rPr lang="da-DK" dirty="0" err="1" smtClean="0"/>
              <a:t>clean</a:t>
            </a:r>
            <a:r>
              <a:rPr lang="da-DK" dirty="0" smtClean="0"/>
              <a:t> and it looks </a:t>
            </a:r>
            <a:r>
              <a:rPr lang="da-DK" dirty="0" err="1" smtClean="0"/>
              <a:t>like</a:t>
            </a:r>
            <a:r>
              <a:rPr lang="da-DK" dirty="0" smtClean="0"/>
              <a:t> </a:t>
            </a:r>
            <a:r>
              <a:rPr lang="da-DK" dirty="0" err="1" smtClean="0"/>
              <a:t>there</a:t>
            </a:r>
            <a:r>
              <a:rPr lang="da-DK" dirty="0" smtClean="0"/>
              <a:t> </a:t>
            </a:r>
            <a:r>
              <a:rPr lang="da-DK" dirty="0" err="1" smtClean="0"/>
              <a:t>might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tiny</a:t>
            </a:r>
            <a:r>
              <a:rPr lang="da-DK" dirty="0" smtClean="0"/>
              <a:t> </a:t>
            </a:r>
            <a:r>
              <a:rPr lang="da-DK" dirty="0" err="1" smtClean="0"/>
              <a:t>flakes</a:t>
            </a:r>
            <a:r>
              <a:rPr lang="da-DK" dirty="0" smtClean="0"/>
              <a:t> </a:t>
            </a:r>
            <a:r>
              <a:rPr lang="da-DK" dirty="0" err="1" smtClean="0"/>
              <a:t>released</a:t>
            </a:r>
            <a:r>
              <a:rPr lang="da-DK" dirty="0" smtClean="0"/>
              <a:t> from </a:t>
            </a:r>
            <a:r>
              <a:rPr lang="da-DK" dirty="0" err="1" smtClean="0"/>
              <a:t>here</a:t>
            </a:r>
            <a:r>
              <a:rPr lang="da-DK" dirty="0" smtClean="0"/>
              <a:t>)</a:t>
            </a:r>
          </a:p>
          <a:p>
            <a:pPr>
              <a:buFontTx/>
              <a:buChar char="-"/>
            </a:pPr>
            <a:r>
              <a:rPr lang="da-DK" dirty="0" smtClean="0"/>
              <a:t>Can ask </a:t>
            </a:r>
            <a:r>
              <a:rPr lang="da-DK" dirty="0" err="1" smtClean="0"/>
              <a:t>users</a:t>
            </a:r>
            <a:r>
              <a:rPr lang="da-DK" dirty="0" smtClean="0"/>
              <a:t> to put in old CVD </a:t>
            </a:r>
            <a:r>
              <a:rPr lang="da-DK" dirty="0" err="1" smtClean="0"/>
              <a:t>qc</a:t>
            </a:r>
            <a:r>
              <a:rPr lang="da-DK" dirty="0" smtClean="0"/>
              <a:t> </a:t>
            </a:r>
            <a:r>
              <a:rPr lang="da-DK" dirty="0" err="1" smtClean="0"/>
              <a:t>wafers</a:t>
            </a:r>
            <a:r>
              <a:rPr lang="da-DK" dirty="0" smtClean="0"/>
              <a:t> with </a:t>
            </a:r>
            <a:r>
              <a:rPr lang="da-DK" dirty="0" err="1" smtClean="0"/>
              <a:t>oxide</a:t>
            </a:r>
            <a:r>
              <a:rPr lang="da-DK" dirty="0" smtClean="0"/>
              <a:t> as </a:t>
            </a:r>
            <a:r>
              <a:rPr lang="da-DK" dirty="0" err="1" smtClean="0"/>
              <a:t>dummies</a:t>
            </a:r>
            <a:r>
              <a:rPr lang="da-DK" dirty="0" smtClean="0"/>
              <a:t>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</a:p>
          <a:p>
            <a:pPr>
              <a:buFontTx/>
              <a:buChar char="-"/>
            </a:pPr>
            <a:endParaRPr lang="da-DK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a-DK" dirty="0" smtClean="0">
                <a:sym typeface="Wingdings" panose="05000000000000000000" pitchFamily="2" charset="2"/>
              </a:rPr>
              <a:t>In March 2019 </a:t>
            </a:r>
            <a:r>
              <a:rPr lang="da-DK" dirty="0" err="1" smtClean="0">
                <a:sym typeface="Wingdings" panose="05000000000000000000" pitchFamily="2" charset="2"/>
              </a:rPr>
              <a:t>there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will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be</a:t>
            </a:r>
            <a:r>
              <a:rPr lang="da-DK" dirty="0" smtClean="0">
                <a:sym typeface="Wingdings" panose="05000000000000000000" pitchFamily="2" charset="2"/>
              </a:rPr>
              <a:t> major service – test </a:t>
            </a:r>
            <a:r>
              <a:rPr lang="da-DK" dirty="0" err="1" smtClean="0">
                <a:sym typeface="Wingdings" panose="05000000000000000000" pitchFamily="2" charset="2"/>
              </a:rPr>
              <a:t>particles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again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before</a:t>
            </a:r>
            <a:r>
              <a:rPr lang="da-DK" dirty="0" smtClean="0">
                <a:sym typeface="Wingdings" panose="05000000000000000000" pitchFamily="2" charset="2"/>
              </a:rPr>
              <a:t> and </a:t>
            </a:r>
            <a:r>
              <a:rPr lang="da-DK" dirty="0" err="1" smtClean="0">
                <a:sym typeface="Wingdings" panose="05000000000000000000" pitchFamily="2" charset="2"/>
              </a:rPr>
              <a:t>after</a:t>
            </a:r>
            <a:r>
              <a:rPr lang="da-DK" dirty="0" smtClean="0">
                <a:sym typeface="Wingdings" panose="05000000000000000000" pitchFamily="2" charset="2"/>
              </a:rPr>
              <a:t> the service (</a:t>
            </a:r>
            <a:r>
              <a:rPr lang="da-DK" dirty="0" err="1" smtClean="0">
                <a:sym typeface="Wingdings" panose="05000000000000000000" pitchFamily="2" charset="2"/>
              </a:rPr>
              <a:t>maybe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also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after</a:t>
            </a:r>
            <a:r>
              <a:rPr lang="da-DK" dirty="0" smtClean="0">
                <a:sym typeface="Wingdings" panose="05000000000000000000" pitchFamily="2" charset="2"/>
              </a:rPr>
              <a:t> a </a:t>
            </a:r>
            <a:r>
              <a:rPr lang="da-DK" dirty="0" err="1" smtClean="0">
                <a:sym typeface="Wingdings" panose="05000000000000000000" pitchFamily="2" charset="2"/>
              </a:rPr>
              <a:t>few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depositions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after</a:t>
            </a:r>
            <a:r>
              <a:rPr lang="da-DK" dirty="0" smtClean="0">
                <a:sym typeface="Wingdings" panose="05000000000000000000" pitchFamily="2" charset="2"/>
              </a:rPr>
              <a:t> service </a:t>
            </a:r>
            <a:r>
              <a:rPr lang="da-DK" dirty="0" err="1" smtClean="0">
                <a:sym typeface="Wingdings" panose="05000000000000000000" pitchFamily="2" charset="2"/>
              </a:rPr>
              <a:t>where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any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particles</a:t>
            </a:r>
            <a:r>
              <a:rPr lang="da-DK" dirty="0" smtClean="0">
                <a:sym typeface="Wingdings" panose="05000000000000000000" pitchFamily="2" charset="2"/>
              </a:rPr>
              <a:t> from </a:t>
            </a:r>
            <a:r>
              <a:rPr lang="da-DK" dirty="0" err="1" smtClean="0">
                <a:sym typeface="Wingdings" panose="05000000000000000000" pitchFamily="2" charset="2"/>
              </a:rPr>
              <a:t>cleaning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are</a:t>
            </a:r>
            <a:r>
              <a:rPr lang="da-DK" dirty="0" smtClean="0">
                <a:sym typeface="Wingdings" panose="05000000000000000000" pitchFamily="2" charset="2"/>
              </a:rPr>
              <a:t> </a:t>
            </a:r>
            <a:r>
              <a:rPr lang="da-DK" dirty="0" err="1" smtClean="0">
                <a:sym typeface="Wingdings" panose="05000000000000000000" pitchFamily="2" charset="2"/>
              </a:rPr>
              <a:t>encapsulated</a:t>
            </a:r>
            <a:r>
              <a:rPr lang="da-DK" dirty="0" smtClean="0">
                <a:sym typeface="Wingdings" panose="05000000000000000000" pitchFamily="2" charset="2"/>
              </a:rPr>
              <a:t>)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2235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10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6032" cy="2502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32" y="0"/>
            <a:ext cx="3335238" cy="250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0" y="0"/>
            <a:ext cx="3336032" cy="2502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7" y="2700908"/>
            <a:ext cx="3329705" cy="2497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32" y="2700908"/>
            <a:ext cx="3335238" cy="25014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1070" y="190825"/>
            <a:ext cx="1457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DF, Mag x10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4726" y="188640"/>
            <a:ext cx="1457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DF, Mag x10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75629" y="188640"/>
            <a:ext cx="195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Normal, Mag x10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6565" y="2981608"/>
            <a:ext cx="1587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DF, Mag x100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39022" y="2979623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Normal, Mag x100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24745" y="2979623"/>
            <a:ext cx="4427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</a:t>
            </a:r>
            <a:r>
              <a:rPr lang="da-DK" dirty="0" err="1" smtClean="0"/>
              <a:t>TiAu</a:t>
            </a:r>
            <a:r>
              <a:rPr lang="da-DK" dirty="0" smtClean="0"/>
              <a:t> QC (10 nm Ti + 90 nm Au</a:t>
            </a:r>
            <a:br>
              <a:rPr lang="da-DK" dirty="0" smtClean="0"/>
            </a:br>
            <a:r>
              <a:rPr lang="da-DK" dirty="0" err="1" smtClean="0"/>
              <a:t>deposited</a:t>
            </a:r>
            <a:r>
              <a:rPr lang="da-DK" dirty="0" smtClean="0"/>
              <a:t> at 10 Å/s)</a:t>
            </a:r>
            <a:endParaRPr lang="da-DK" dirty="0"/>
          </a:p>
        </p:txBody>
      </p:sp>
      <p:sp>
        <p:nvSpPr>
          <p:cNvPr id="18" name="Left-Right Arrow 17"/>
          <p:cNvSpPr/>
          <p:nvPr/>
        </p:nvSpPr>
        <p:spPr bwMode="auto">
          <a:xfrm>
            <a:off x="6044408" y="1021365"/>
            <a:ext cx="1253724" cy="450094"/>
          </a:xfrm>
          <a:prstGeom prst="left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9" name="Left-Right Arrow 18"/>
          <p:cNvSpPr/>
          <p:nvPr/>
        </p:nvSpPr>
        <p:spPr bwMode="auto">
          <a:xfrm>
            <a:off x="2709170" y="3987061"/>
            <a:ext cx="1253724" cy="450094"/>
          </a:xfrm>
          <a:prstGeom prst="left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8132" y="3645024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 27-28.11.2018</a:t>
            </a:r>
            <a:endParaRPr lang="da-DK" dirty="0"/>
          </a:p>
        </p:txBody>
      </p:sp>
      <p:sp>
        <p:nvSpPr>
          <p:cNvPr id="8" name="TextBox 7"/>
          <p:cNvSpPr txBox="1"/>
          <p:nvPr/>
        </p:nvSpPr>
        <p:spPr>
          <a:xfrm>
            <a:off x="7298132" y="4140369"/>
            <a:ext cx="297353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Images from </a:t>
            </a:r>
            <a:r>
              <a:rPr lang="da-DK" b="1" dirty="0" err="1" smtClean="0"/>
              <a:t>optical</a:t>
            </a:r>
            <a:r>
              <a:rPr lang="da-DK" b="1" dirty="0" smtClean="0"/>
              <a:t> </a:t>
            </a:r>
            <a:r>
              <a:rPr lang="da-DK" b="1" dirty="0" err="1" smtClean="0"/>
              <a:t>microscopy</a:t>
            </a:r>
            <a:r>
              <a:rPr lang="da-DK" b="1" dirty="0" smtClean="0"/>
              <a:t> (Dark </a:t>
            </a:r>
            <a:r>
              <a:rPr lang="da-DK" b="1" dirty="0" err="1" smtClean="0"/>
              <a:t>field</a:t>
            </a:r>
            <a:r>
              <a:rPr lang="da-DK" b="1" dirty="0" smtClean="0"/>
              <a:t> and </a:t>
            </a:r>
            <a:r>
              <a:rPr lang="da-DK" b="1" dirty="0" err="1" smtClean="0"/>
              <a:t>Bright</a:t>
            </a:r>
            <a:r>
              <a:rPr lang="da-DK" b="1" dirty="0" smtClean="0"/>
              <a:t> </a:t>
            </a:r>
            <a:r>
              <a:rPr lang="da-DK" b="1" dirty="0" err="1" smtClean="0"/>
              <a:t>field</a:t>
            </a:r>
            <a:r>
              <a:rPr lang="da-DK" b="1" dirty="0" smtClean="0"/>
              <a:t>)</a:t>
            </a:r>
          </a:p>
          <a:p>
            <a:r>
              <a:rPr lang="da-DK" dirty="0" err="1" smtClean="0"/>
              <a:t>Bright</a:t>
            </a:r>
            <a:r>
              <a:rPr lang="da-DK" dirty="0" smtClean="0"/>
              <a:t> spots </a:t>
            </a:r>
            <a:r>
              <a:rPr lang="da-DK" dirty="0" err="1" smtClean="0"/>
              <a:t>seen</a:t>
            </a:r>
            <a:r>
              <a:rPr lang="da-DK" dirty="0" smtClean="0"/>
              <a:t> in dark </a:t>
            </a:r>
            <a:r>
              <a:rPr lang="da-DK" dirty="0" err="1" smtClean="0"/>
              <a:t>field</a:t>
            </a:r>
            <a:r>
              <a:rPr lang="da-DK" dirty="0" smtClean="0"/>
              <a:t> – points </a:t>
            </a:r>
            <a:r>
              <a:rPr lang="da-DK" dirty="0" err="1" smtClean="0"/>
              <a:t>that</a:t>
            </a:r>
            <a:r>
              <a:rPr lang="da-DK" dirty="0" smtClean="0"/>
              <a:t> </a:t>
            </a:r>
            <a:r>
              <a:rPr lang="da-DK" dirty="0" err="1" smtClean="0"/>
              <a:t>scatter</a:t>
            </a:r>
            <a:r>
              <a:rPr lang="da-DK" dirty="0" smtClean="0"/>
              <a:t> light on the </a:t>
            </a:r>
            <a:r>
              <a:rPr lang="da-DK" dirty="0" err="1" smtClean="0"/>
              <a:t>smooth</a:t>
            </a:r>
            <a:r>
              <a:rPr lang="da-DK" dirty="0" smtClean="0"/>
              <a:t> </a:t>
            </a:r>
            <a:r>
              <a:rPr lang="da-DK" dirty="0" err="1" smtClean="0"/>
              <a:t>surface</a:t>
            </a:r>
            <a:r>
              <a:rPr lang="da-DK" dirty="0" smtClean="0"/>
              <a:t>. </a:t>
            </a:r>
            <a:r>
              <a:rPr lang="da-DK" dirty="0" err="1" smtClean="0"/>
              <a:t>Could</a:t>
            </a:r>
            <a:r>
              <a:rPr lang="da-DK" dirty="0" smtClean="0"/>
              <a:t> </a:t>
            </a:r>
            <a:r>
              <a:rPr lang="da-DK" dirty="0" err="1" smtClean="0"/>
              <a:t>be</a:t>
            </a:r>
            <a:r>
              <a:rPr lang="da-DK" dirty="0" smtClean="0"/>
              <a:t> </a:t>
            </a:r>
            <a:r>
              <a:rPr lang="da-DK" dirty="0" err="1" smtClean="0"/>
              <a:t>pinholes</a:t>
            </a:r>
            <a:r>
              <a:rPr lang="da-DK" dirty="0" smtClean="0"/>
              <a:t> or </a:t>
            </a:r>
            <a:r>
              <a:rPr lang="da-DK" dirty="0" err="1" smtClean="0"/>
              <a:t>particles</a:t>
            </a:r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52404" y="6507136"/>
            <a:ext cx="1915200" cy="306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47035" y="6507137"/>
            <a:ext cx="2305369" cy="3060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8397" y="6507137"/>
            <a:ext cx="598341" cy="306000"/>
          </a:xfrm>
        </p:spPr>
        <p:txBody>
          <a:bodyPr/>
          <a:lstStyle/>
          <a:p>
            <a:fld id="{103EA872-A674-449B-A120-B97244F8E91D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557" y="2323341"/>
            <a:ext cx="2880000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10" y="2323341"/>
            <a:ext cx="28800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3" y="2331725"/>
            <a:ext cx="288000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0" y="4509120"/>
            <a:ext cx="2880000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805" y="4509120"/>
            <a:ext cx="2880000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690" y="4509120"/>
            <a:ext cx="2880000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50" y="4509120"/>
            <a:ext cx="2880000" cy="21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7" y="2331934"/>
            <a:ext cx="2880000" cy="21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0" y="171725"/>
            <a:ext cx="2880000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7" y="163340"/>
            <a:ext cx="2880000" cy="216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934966" y="1628800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Particles</a:t>
            </a:r>
            <a:r>
              <a:rPr lang="da-DK" dirty="0" smtClean="0"/>
              <a:t> in a 10+90 nm </a:t>
            </a:r>
            <a:r>
              <a:rPr lang="da-DK" dirty="0" err="1" smtClean="0"/>
              <a:t>TiAu</a:t>
            </a:r>
            <a:r>
              <a:rPr lang="da-DK" dirty="0" smtClean="0"/>
              <a:t> QC </a:t>
            </a:r>
            <a:r>
              <a:rPr lang="da-DK" dirty="0" err="1" smtClean="0"/>
              <a:t>wafer</a:t>
            </a:r>
            <a:endParaRPr lang="da-DK" dirty="0"/>
          </a:p>
        </p:txBody>
      </p:sp>
      <p:sp>
        <p:nvSpPr>
          <p:cNvPr id="16" name="TextBox 15"/>
          <p:cNvSpPr txBox="1"/>
          <p:nvPr/>
        </p:nvSpPr>
        <p:spPr>
          <a:xfrm>
            <a:off x="4666947" y="1984749"/>
            <a:ext cx="2741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27-28.11.2018</a:t>
            </a:r>
            <a:endParaRPr lang="da-DK" dirty="0"/>
          </a:p>
        </p:txBody>
      </p:sp>
      <p:sp>
        <p:nvSpPr>
          <p:cNvPr id="2" name="TextBox 1"/>
          <p:cNvSpPr txBox="1"/>
          <p:nvPr/>
        </p:nvSpPr>
        <p:spPr>
          <a:xfrm>
            <a:off x="3502919" y="215306"/>
            <a:ext cx="511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SEM images of same </a:t>
            </a:r>
            <a:r>
              <a:rPr lang="da-DK" dirty="0" err="1" smtClean="0"/>
              <a:t>wafer</a:t>
            </a:r>
            <a:r>
              <a:rPr lang="da-DK" dirty="0" smtClean="0"/>
              <a:t> as in the </a:t>
            </a:r>
            <a:r>
              <a:rPr lang="da-DK" dirty="0" err="1" smtClean="0"/>
              <a:t>previous</a:t>
            </a:r>
            <a:r>
              <a:rPr lang="da-DK" dirty="0" smtClean="0"/>
              <a:t> slide to </a:t>
            </a:r>
            <a:r>
              <a:rPr lang="da-DK" dirty="0" err="1" smtClean="0"/>
              <a:t>verify</a:t>
            </a:r>
            <a:r>
              <a:rPr lang="da-DK" dirty="0" smtClean="0"/>
              <a:t> </a:t>
            </a:r>
            <a:r>
              <a:rPr lang="da-DK" dirty="0" err="1" smtClean="0"/>
              <a:t>whether</a:t>
            </a:r>
            <a:r>
              <a:rPr lang="da-DK" dirty="0" smtClean="0"/>
              <a:t> spots </a:t>
            </a:r>
            <a:r>
              <a:rPr lang="da-DK" dirty="0" err="1" smtClean="0"/>
              <a:t>seen</a:t>
            </a:r>
            <a:r>
              <a:rPr lang="da-DK" dirty="0" smtClean="0"/>
              <a:t> in </a:t>
            </a:r>
            <a:r>
              <a:rPr lang="da-DK" dirty="0" err="1" smtClean="0"/>
              <a:t>optical</a:t>
            </a:r>
            <a:r>
              <a:rPr lang="da-DK" dirty="0" smtClean="0"/>
              <a:t> </a:t>
            </a:r>
            <a:r>
              <a:rPr lang="da-DK" dirty="0" err="1" smtClean="0"/>
              <a:t>microscopy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from </a:t>
            </a:r>
            <a:r>
              <a:rPr lang="da-DK" dirty="0" err="1" smtClean="0"/>
              <a:t>particles</a:t>
            </a:r>
            <a:r>
              <a:rPr lang="da-DK" dirty="0"/>
              <a:t> </a:t>
            </a:r>
            <a:r>
              <a:rPr lang="da-DK" dirty="0" smtClean="0"/>
              <a:t>or </a:t>
            </a:r>
            <a:r>
              <a:rPr lang="da-DK" dirty="0" err="1" smtClean="0"/>
              <a:t>pinholes</a:t>
            </a:r>
            <a:endParaRPr lang="da-DK" dirty="0" smtClean="0"/>
          </a:p>
          <a:p>
            <a:r>
              <a:rPr lang="da-DK" dirty="0" smtClean="0"/>
              <a:t>Lots of </a:t>
            </a:r>
            <a:r>
              <a:rPr lang="da-DK" dirty="0" err="1" smtClean="0"/>
              <a:t>particles</a:t>
            </a:r>
            <a:r>
              <a:rPr lang="da-DK" dirty="0" smtClean="0"/>
              <a:t> </a:t>
            </a:r>
            <a:r>
              <a:rPr lang="da-DK" dirty="0" err="1" smtClean="0"/>
              <a:t>seen</a:t>
            </a:r>
            <a:r>
              <a:rPr lang="da-DK" dirty="0" smtClean="0"/>
              <a:t>. So </a:t>
            </a:r>
            <a:r>
              <a:rPr lang="da-DK" dirty="0" err="1" smtClean="0"/>
              <a:t>majority</a:t>
            </a:r>
            <a:r>
              <a:rPr lang="da-DK" dirty="0" smtClean="0"/>
              <a:t> </a:t>
            </a:r>
            <a:r>
              <a:rPr lang="da-DK" dirty="0" err="1" smtClean="0"/>
              <a:t>probably</a:t>
            </a:r>
            <a:r>
              <a:rPr lang="da-DK" dirty="0" smtClean="0"/>
              <a:t> </a:t>
            </a:r>
            <a:r>
              <a:rPr lang="da-DK" dirty="0" err="1" smtClean="0"/>
              <a:t>particles</a:t>
            </a:r>
            <a:r>
              <a:rPr lang="da-DK" dirty="0" smtClean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319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4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63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3038" y="188640"/>
            <a:ext cx="5464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Particles</a:t>
            </a:r>
            <a:r>
              <a:rPr lang="da-DK" dirty="0" smtClean="0">
                <a:solidFill>
                  <a:schemeClr val="bg1"/>
                </a:solidFill>
              </a:rPr>
              <a:t> in 50 nm Al (not as </a:t>
            </a:r>
            <a:r>
              <a:rPr lang="da-DK" dirty="0" err="1" smtClean="0">
                <a:solidFill>
                  <a:schemeClr val="bg1"/>
                </a:solidFill>
              </a:rPr>
              <a:t>many</a:t>
            </a:r>
            <a:r>
              <a:rPr lang="da-DK" dirty="0" smtClean="0">
                <a:solidFill>
                  <a:schemeClr val="bg1"/>
                </a:solidFill>
              </a:rPr>
              <a:t> as in </a:t>
            </a:r>
            <a:r>
              <a:rPr lang="da-DK" dirty="0" err="1" smtClean="0">
                <a:solidFill>
                  <a:schemeClr val="bg1"/>
                </a:solidFill>
              </a:rPr>
              <a:t>TiAu</a:t>
            </a:r>
            <a:r>
              <a:rPr lang="da-DK" dirty="0" smtClean="0">
                <a:solidFill>
                  <a:schemeClr val="bg1"/>
                </a:solidFill>
              </a:rPr>
              <a:t> case)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9934" y="546557"/>
            <a:ext cx="5790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Temescal</a:t>
            </a:r>
            <a:r>
              <a:rPr lang="da-DK" dirty="0" smtClean="0">
                <a:solidFill>
                  <a:schemeClr val="bg1"/>
                </a:solidFill>
              </a:rPr>
              <a:t> 26.11.2018 (</a:t>
            </a:r>
            <a:r>
              <a:rPr lang="da-DK" dirty="0" err="1" smtClean="0">
                <a:solidFill>
                  <a:schemeClr val="bg1"/>
                </a:solidFill>
              </a:rPr>
              <a:t>after</a:t>
            </a:r>
            <a:r>
              <a:rPr lang="da-DK" dirty="0" smtClean="0">
                <a:solidFill>
                  <a:schemeClr val="bg1"/>
                </a:solidFill>
              </a:rPr>
              <a:t> service). Standard </a:t>
            </a:r>
            <a:r>
              <a:rPr lang="da-DK" dirty="0" err="1" smtClean="0">
                <a:solidFill>
                  <a:schemeClr val="bg1"/>
                </a:solidFill>
              </a:rPr>
              <a:t>recipe</a:t>
            </a:r>
            <a:r>
              <a:rPr lang="da-DK" dirty="0" smtClean="0">
                <a:solidFill>
                  <a:schemeClr val="bg1"/>
                </a:solidFill>
              </a:rPr>
              <a:t>.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36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46"/>
            <a:ext cx="4395729" cy="3296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6795"/>
            <a:ext cx="4395729" cy="3296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566" y="116632"/>
            <a:ext cx="200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5+45 nm </a:t>
            </a:r>
            <a:r>
              <a:rPr lang="da-DK" dirty="0" err="1" smtClean="0">
                <a:solidFill>
                  <a:schemeClr val="bg1"/>
                </a:solidFill>
              </a:rPr>
              <a:t>TiAu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230" y="3256795"/>
            <a:ext cx="4416037" cy="3312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582" y="3434311"/>
            <a:ext cx="133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50 nm Al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9" y="-40003"/>
            <a:ext cx="4395730" cy="32967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5126" y="3434311"/>
            <a:ext cx="133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50 nm Al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1110" y="116632"/>
            <a:ext cx="200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5+45 nm </a:t>
            </a:r>
            <a:r>
              <a:rPr lang="da-DK" dirty="0" err="1" smtClean="0">
                <a:solidFill>
                  <a:schemeClr val="bg1"/>
                </a:solidFill>
              </a:rPr>
              <a:t>TiAu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67614" y="1614652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Grains</a:t>
            </a:r>
            <a:r>
              <a:rPr lang="da-DK" dirty="0" smtClean="0"/>
              <a:t> on </a:t>
            </a:r>
            <a:r>
              <a:rPr lang="da-DK" dirty="0" err="1" smtClean="0"/>
              <a:t>deposited</a:t>
            </a:r>
            <a:r>
              <a:rPr lang="da-DK" dirty="0" smtClean="0"/>
              <a:t> films</a:t>
            </a:r>
            <a:endParaRPr lang="da-DK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1600" dirty="0" smtClean="0"/>
              <a:t>Silver. Optical </a:t>
            </a:r>
            <a:r>
              <a:rPr lang="da-DK" sz="1600" dirty="0" err="1" smtClean="0"/>
              <a:t>microscope</a:t>
            </a:r>
            <a:r>
              <a:rPr lang="da-DK" sz="1600" dirty="0" smtClean="0"/>
              <a:t> DF Mag x100. </a:t>
            </a:r>
            <a:r>
              <a:rPr lang="da-DK" sz="1600" dirty="0" err="1" smtClean="0"/>
              <a:t>Temescal</a:t>
            </a:r>
            <a:r>
              <a:rPr lang="da-DK" sz="1600" dirty="0" smtClean="0"/>
              <a:t> 50 nm 2Å/s</a:t>
            </a:r>
            <a:endParaRPr lang="da-DK" sz="1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5" y="1311038"/>
            <a:ext cx="6394449" cy="47958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9566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1173524" y="25906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/>
              <a:t>Particle</a:t>
            </a:r>
            <a:r>
              <a:rPr lang="da-DK" dirty="0" smtClean="0"/>
              <a:t> </a:t>
            </a:r>
            <a:r>
              <a:rPr lang="da-DK" dirty="0" err="1" smtClean="0"/>
              <a:t>count</a:t>
            </a:r>
            <a:r>
              <a:rPr lang="da-DK" dirty="0" smtClean="0"/>
              <a:t> from KLA </a:t>
            </a:r>
            <a:r>
              <a:rPr lang="da-DK" dirty="0" err="1" smtClean="0"/>
              <a:t>Tencor</a:t>
            </a:r>
            <a:r>
              <a:rPr lang="da-DK" dirty="0" smtClean="0"/>
              <a:t> </a:t>
            </a:r>
            <a:r>
              <a:rPr lang="da-DK" dirty="0" err="1" smtClean="0"/>
              <a:t>Surfscan</a:t>
            </a:r>
            <a:r>
              <a:rPr lang="da-DK" dirty="0" smtClean="0"/>
              <a:t> </a:t>
            </a:r>
            <a:r>
              <a:rPr lang="da-DK" dirty="0" err="1" smtClean="0"/>
              <a:t>using</a:t>
            </a:r>
            <a:r>
              <a:rPr lang="da-DK" dirty="0" smtClean="0"/>
              <a:t> the program </a:t>
            </a:r>
            <a:r>
              <a:rPr lang="da-DK" dirty="0" smtClean="0"/>
              <a:t>4</a:t>
            </a:r>
            <a:r>
              <a:rPr lang="da-DK" dirty="0" smtClean="0"/>
              <a:t>IN TEST</a:t>
            </a:r>
            <a:r>
              <a:rPr lang="da-DK" dirty="0" smtClean="0"/>
              <a:t> </a:t>
            </a:r>
            <a:r>
              <a:rPr lang="da-DK" dirty="0" smtClean="0"/>
              <a:t>(</a:t>
            </a:r>
            <a:r>
              <a:rPr lang="da-DK" dirty="0" err="1" smtClean="0"/>
              <a:t>particle</a:t>
            </a:r>
            <a:r>
              <a:rPr lang="da-DK" dirty="0" smtClean="0"/>
              <a:t> </a:t>
            </a:r>
            <a:r>
              <a:rPr lang="da-DK" dirty="0" err="1" smtClean="0"/>
              <a:t>cutoff</a:t>
            </a:r>
            <a:r>
              <a:rPr lang="da-DK" dirty="0" smtClean="0"/>
              <a:t> </a:t>
            </a:r>
            <a:r>
              <a:rPr lang="da-DK" dirty="0" err="1" smtClean="0"/>
              <a:t>size</a:t>
            </a:r>
            <a:r>
              <a:rPr lang="da-DK" dirty="0" smtClean="0"/>
              <a:t> is </a:t>
            </a:r>
            <a:r>
              <a:rPr lang="da-DK" dirty="0" smtClean="0"/>
              <a:t>0.489</a:t>
            </a:r>
            <a:r>
              <a:rPr lang="da-DK" dirty="0" smtClean="0"/>
              <a:t> </a:t>
            </a:r>
            <a:r>
              <a:rPr lang="da-DK" dirty="0" err="1" smtClean="0"/>
              <a:t>microns</a:t>
            </a:r>
            <a:r>
              <a:rPr lang="da-DK" dirty="0"/>
              <a:t>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589669"/>
              </p:ext>
            </p:extLst>
          </p:nvPr>
        </p:nvGraphicFramePr>
        <p:xfrm>
          <a:off x="838622" y="1537649"/>
          <a:ext cx="10699440" cy="2408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9888">
                  <a:extLst>
                    <a:ext uri="{9D8B030D-6E8A-4147-A177-3AD203B41FA5}">
                      <a16:colId xmlns="" xmlns:a16="http://schemas.microsoft.com/office/drawing/2014/main" val="3043983916"/>
                    </a:ext>
                  </a:extLst>
                </a:gridCol>
                <a:gridCol w="2139888">
                  <a:extLst>
                    <a:ext uri="{9D8B030D-6E8A-4147-A177-3AD203B41FA5}">
                      <a16:colId xmlns="" xmlns:a16="http://schemas.microsoft.com/office/drawing/2014/main" val="1413416770"/>
                    </a:ext>
                  </a:extLst>
                </a:gridCol>
                <a:gridCol w="2139888">
                  <a:extLst>
                    <a:ext uri="{9D8B030D-6E8A-4147-A177-3AD203B41FA5}">
                      <a16:colId xmlns="" xmlns:a16="http://schemas.microsoft.com/office/drawing/2014/main" val="922676794"/>
                    </a:ext>
                  </a:extLst>
                </a:gridCol>
                <a:gridCol w="2139888">
                  <a:extLst>
                    <a:ext uri="{9D8B030D-6E8A-4147-A177-3AD203B41FA5}">
                      <a16:colId xmlns="" xmlns:a16="http://schemas.microsoft.com/office/drawing/2014/main" val="2749256659"/>
                    </a:ext>
                  </a:extLst>
                </a:gridCol>
                <a:gridCol w="2139888">
                  <a:extLst>
                    <a:ext uri="{9D8B030D-6E8A-4147-A177-3AD203B41FA5}">
                      <a16:colId xmlns="" xmlns:a16="http://schemas.microsoft.com/office/drawing/2014/main" val="770536405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348383"/>
                  </a:ext>
                </a:extLst>
              </a:tr>
              <a:tr h="50405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Ag (</a:t>
                      </a:r>
                      <a:r>
                        <a:rPr lang="da-DK" sz="1100" dirty="0" err="1" smtClean="0"/>
                        <a:t>Thermal</a:t>
                      </a:r>
                      <a:r>
                        <a:rPr lang="da-DK" sz="1100" dirty="0" smtClean="0"/>
                        <a:t>)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200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2 Å/s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-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(mask 8 </a:t>
                      </a:r>
                      <a:r>
                        <a:rPr lang="da-DK" sz="1100" dirty="0" err="1" smtClean="0"/>
                        <a:t>pallets</a:t>
                      </a:r>
                      <a:r>
                        <a:rPr lang="da-DK" sz="1100" dirty="0" smtClean="0"/>
                        <a:t>)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45768033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19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78863759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5+45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1820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7338066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Ni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22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4367319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0641" y="1075837"/>
            <a:ext cx="2728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Wordentec</a:t>
            </a:r>
            <a:r>
              <a:rPr lang="da-DK" dirty="0" smtClean="0"/>
              <a:t> (23.11.2018)</a:t>
            </a:r>
            <a:endParaRPr lang="da-DK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73394"/>
              </p:ext>
            </p:extLst>
          </p:nvPr>
        </p:nvGraphicFramePr>
        <p:xfrm>
          <a:off x="838622" y="4461144"/>
          <a:ext cx="10699440" cy="2031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9888">
                  <a:extLst>
                    <a:ext uri="{9D8B030D-6E8A-4147-A177-3AD203B41FA5}">
                      <a16:colId xmlns="" xmlns:a16="http://schemas.microsoft.com/office/drawing/2014/main" val="3043983916"/>
                    </a:ext>
                  </a:extLst>
                </a:gridCol>
                <a:gridCol w="2139888">
                  <a:extLst>
                    <a:ext uri="{9D8B030D-6E8A-4147-A177-3AD203B41FA5}">
                      <a16:colId xmlns="" xmlns:a16="http://schemas.microsoft.com/office/drawing/2014/main" val="1413416770"/>
                    </a:ext>
                  </a:extLst>
                </a:gridCol>
                <a:gridCol w="2139888">
                  <a:extLst>
                    <a:ext uri="{9D8B030D-6E8A-4147-A177-3AD203B41FA5}">
                      <a16:colId xmlns="" xmlns:a16="http://schemas.microsoft.com/office/drawing/2014/main" val="922676794"/>
                    </a:ext>
                  </a:extLst>
                </a:gridCol>
                <a:gridCol w="2139888">
                  <a:extLst>
                    <a:ext uri="{9D8B030D-6E8A-4147-A177-3AD203B41FA5}">
                      <a16:colId xmlns="" xmlns:a16="http://schemas.microsoft.com/office/drawing/2014/main" val="2749256659"/>
                    </a:ext>
                  </a:extLst>
                </a:gridCol>
                <a:gridCol w="2139888">
                  <a:extLst>
                    <a:ext uri="{9D8B030D-6E8A-4147-A177-3AD203B41FA5}">
                      <a16:colId xmlns="" xmlns:a16="http://schemas.microsoft.com/office/drawing/2014/main" val="770536405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348383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135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78863759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smtClean="0"/>
                        <a:t>Blank wafer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Extra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movement</a:t>
                      </a:r>
                      <a:r>
                        <a:rPr lang="da-DK" sz="1100" baseline="0" dirty="0" smtClean="0"/>
                        <a:t> of </a:t>
                      </a:r>
                      <a:r>
                        <a:rPr lang="da-DK" sz="1100" baseline="0" dirty="0" err="1" smtClean="0"/>
                        <a:t>wafer</a:t>
                      </a:r>
                      <a:r>
                        <a:rPr lang="da-DK" sz="1100" baseline="0" dirty="0" smtClean="0"/>
                        <a:t> and </a:t>
                      </a:r>
                      <a:r>
                        <a:rPr lang="da-DK" sz="1100" baseline="0" dirty="0" err="1" smtClean="0"/>
                        <a:t>wafer</a:t>
                      </a:r>
                      <a:r>
                        <a:rPr lang="da-DK" sz="1100" baseline="0" dirty="0" smtClean="0"/>
                        <a:t> holder </a:t>
                      </a:r>
                      <a:r>
                        <a:rPr lang="da-DK" sz="1100" baseline="0" dirty="0" err="1" smtClean="0"/>
                        <a:t>before</a:t>
                      </a:r>
                      <a:r>
                        <a:rPr lang="da-DK" sz="1100" baseline="0" dirty="0" smtClean="0"/>
                        <a:t> load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7338066"/>
                  </a:ext>
                </a:extLst>
              </a:tr>
              <a:tr h="466645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Blank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wafer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4367319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86923" y="3933056"/>
            <a:ext cx="2598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Wordentec</a:t>
            </a:r>
            <a:r>
              <a:rPr lang="da-DK" dirty="0" smtClean="0"/>
              <a:t> (6.12.2018)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8867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8</a:t>
            </a:fld>
            <a:endParaRPr lang="da-DK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142353"/>
              </p:ext>
            </p:extLst>
          </p:nvPr>
        </p:nvGraphicFramePr>
        <p:xfrm>
          <a:off x="478582" y="836712"/>
          <a:ext cx="10945215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9043">
                  <a:extLst>
                    <a:ext uri="{9D8B030D-6E8A-4147-A177-3AD203B41FA5}">
                      <a16:colId xmlns="" xmlns:a16="http://schemas.microsoft.com/office/drawing/2014/main" val="3043983916"/>
                    </a:ext>
                  </a:extLst>
                </a:gridCol>
                <a:gridCol w="2189043">
                  <a:extLst>
                    <a:ext uri="{9D8B030D-6E8A-4147-A177-3AD203B41FA5}">
                      <a16:colId xmlns="" xmlns:a16="http://schemas.microsoft.com/office/drawing/2014/main" val="1413416770"/>
                    </a:ext>
                  </a:extLst>
                </a:gridCol>
                <a:gridCol w="2189043">
                  <a:extLst>
                    <a:ext uri="{9D8B030D-6E8A-4147-A177-3AD203B41FA5}">
                      <a16:colId xmlns="" xmlns:a16="http://schemas.microsoft.com/office/drawing/2014/main" val="922676794"/>
                    </a:ext>
                  </a:extLst>
                </a:gridCol>
                <a:gridCol w="2189043">
                  <a:extLst>
                    <a:ext uri="{9D8B030D-6E8A-4147-A177-3AD203B41FA5}">
                      <a16:colId xmlns="" xmlns:a16="http://schemas.microsoft.com/office/drawing/2014/main" val="2749256659"/>
                    </a:ext>
                  </a:extLst>
                </a:gridCol>
                <a:gridCol w="2189043">
                  <a:extLst>
                    <a:ext uri="{9D8B030D-6E8A-4147-A177-3AD203B41FA5}">
                      <a16:colId xmlns="" xmlns:a16="http://schemas.microsoft.com/office/drawing/2014/main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416,</a:t>
                      </a:r>
                      <a:r>
                        <a:rPr lang="da-DK" sz="1100" baseline="0" dirty="0" smtClean="0"/>
                        <a:t> 670, 1176</a:t>
                      </a:r>
                      <a:r>
                        <a:rPr lang="da-DK" sz="1100" baseline="30000" dirty="0" smtClean="0"/>
                        <a:t>*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* </a:t>
                      </a:r>
                      <a:r>
                        <a:rPr lang="da-DK" sz="1100" dirty="0" err="1" smtClean="0"/>
                        <a:t>Vaccum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tweezer</a:t>
                      </a:r>
                      <a:r>
                        <a:rPr lang="da-DK" sz="1100" dirty="0" smtClean="0"/>
                        <a:t> fingerprint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78863759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5+45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930, 1146, 993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733806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8582" y="260648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20.11.2018</a:t>
            </a:r>
            <a:endParaRPr lang="da-DK" dirty="0"/>
          </a:p>
        </p:txBody>
      </p:sp>
      <p:sp>
        <p:nvSpPr>
          <p:cNvPr id="8" name="TextBox 7"/>
          <p:cNvSpPr txBox="1"/>
          <p:nvPr/>
        </p:nvSpPr>
        <p:spPr>
          <a:xfrm>
            <a:off x="455365" y="3083311"/>
            <a:ext cx="23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21.11.2018</a:t>
            </a:r>
            <a:endParaRPr lang="da-DK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744555"/>
              </p:ext>
            </p:extLst>
          </p:nvPr>
        </p:nvGraphicFramePr>
        <p:xfrm>
          <a:off x="455365" y="3659375"/>
          <a:ext cx="11089230" cy="1447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846">
                  <a:extLst>
                    <a:ext uri="{9D8B030D-6E8A-4147-A177-3AD203B41FA5}">
                      <a16:colId xmlns="" xmlns:a16="http://schemas.microsoft.com/office/drawing/2014/main" val="3043983916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1413416770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922676794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2749256659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104, 208, 54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Measured </a:t>
                      </a:r>
                      <a:r>
                        <a:rPr lang="da-DK" sz="1100" dirty="0" err="1" smtClean="0"/>
                        <a:t>several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days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later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78863759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Ag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4740, 3602, 3787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Measured </a:t>
                      </a:r>
                      <a:r>
                        <a:rPr lang="da-DK" sz="1100" dirty="0" err="1" smtClean="0"/>
                        <a:t>several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days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later</a:t>
                      </a:r>
                      <a:r>
                        <a:rPr lang="da-DK" sz="1100" baseline="0" dirty="0" smtClean="0"/>
                        <a:t>. Optical </a:t>
                      </a:r>
                      <a:r>
                        <a:rPr lang="da-DK" sz="1100" baseline="0" dirty="0" err="1" smtClean="0"/>
                        <a:t>microscope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reveals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big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0" dirty="0" err="1" smtClean="0"/>
                        <a:t>grains</a:t>
                      </a:r>
                      <a:endParaRPr lang="da-DK" sz="1100" dirty="0" smtClean="0"/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7338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4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9</a:t>
            </a:fld>
            <a:endParaRPr lang="da-DK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349414"/>
              </p:ext>
            </p:extLst>
          </p:nvPr>
        </p:nvGraphicFramePr>
        <p:xfrm>
          <a:off x="406574" y="1124744"/>
          <a:ext cx="10945216" cy="116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608">
                  <a:extLst>
                    <a:ext uri="{9D8B030D-6E8A-4147-A177-3AD203B41FA5}">
                      <a16:colId xmlns="" xmlns:a16="http://schemas.microsoft.com/office/drawing/2014/main" val="61750230"/>
                    </a:ext>
                  </a:extLst>
                </a:gridCol>
                <a:gridCol w="5472608">
                  <a:extLst>
                    <a:ext uri="{9D8B030D-6E8A-4147-A177-3AD203B41FA5}">
                      <a16:colId xmlns="" xmlns:a16="http://schemas.microsoft.com/office/drawing/2014/main" val="16437664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1) Load-pump-gate open/</a:t>
                      </a:r>
                      <a:r>
                        <a:rPr lang="da-DK" sz="1100" dirty="0" err="1" smtClean="0"/>
                        <a:t>close</a:t>
                      </a:r>
                      <a:r>
                        <a:rPr lang="da-DK" sz="1100" dirty="0" smtClean="0"/>
                        <a:t>-vent-</a:t>
                      </a:r>
                      <a:r>
                        <a:rPr lang="da-DK" sz="1100" dirty="0" err="1" smtClean="0"/>
                        <a:t>unload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93, 157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013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2) Load-pump-vent-</a:t>
                      </a:r>
                      <a:r>
                        <a:rPr lang="da-DK" sz="1100" dirty="0" err="1" smtClean="0"/>
                        <a:t>unload</a:t>
                      </a:r>
                      <a:r>
                        <a:rPr lang="da-DK" sz="1100" dirty="0" smtClean="0"/>
                        <a:t>, </a:t>
                      </a:r>
                      <a:r>
                        <a:rPr lang="da-DK" sz="1100" dirty="0" err="1" smtClean="0"/>
                        <a:t>no</a:t>
                      </a:r>
                      <a:r>
                        <a:rPr lang="da-DK" sz="1100" dirty="0" smtClean="0"/>
                        <a:t> rotation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51, 94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1868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3) Load-pump-vent-</a:t>
                      </a:r>
                      <a:r>
                        <a:rPr lang="da-DK" sz="1100" dirty="0" err="1" smtClean="0"/>
                        <a:t>unload</a:t>
                      </a:r>
                      <a:r>
                        <a:rPr lang="da-DK" sz="1100" dirty="0" smtClean="0"/>
                        <a:t>, with rotation</a:t>
                      </a:r>
                    </a:p>
                    <a:p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33, 35</a:t>
                      </a:r>
                      <a:endParaRPr lang="da-DK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0366887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6574" y="383375"/>
            <a:ext cx="4282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/>
              <a:t>Temescal</a:t>
            </a:r>
            <a:r>
              <a:rPr lang="da-DK" dirty="0" smtClean="0"/>
              <a:t> 26-27.11.2018 (</a:t>
            </a:r>
            <a:r>
              <a:rPr lang="da-DK" dirty="0" err="1" smtClean="0"/>
              <a:t>after</a:t>
            </a:r>
            <a:r>
              <a:rPr lang="da-DK" dirty="0" smtClean="0"/>
              <a:t> service)</a:t>
            </a:r>
            <a:endParaRPr lang="da-DK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093821"/>
              </p:ext>
            </p:extLst>
          </p:nvPr>
        </p:nvGraphicFramePr>
        <p:xfrm>
          <a:off x="400819" y="2525791"/>
          <a:ext cx="11089230" cy="1965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846">
                  <a:extLst>
                    <a:ext uri="{9D8B030D-6E8A-4147-A177-3AD203B41FA5}">
                      <a16:colId xmlns="" xmlns:a16="http://schemas.microsoft.com/office/drawing/2014/main" val="3043983916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1413416770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922676794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2749256659"/>
                    </a:ext>
                  </a:extLst>
                </a:gridCol>
                <a:gridCol w="2217846">
                  <a:extLst>
                    <a:ext uri="{9D8B030D-6E8A-4147-A177-3AD203B41FA5}">
                      <a16:colId xmlns="" xmlns:a16="http://schemas.microsoft.com/office/drawing/2014/main" val="770536405"/>
                    </a:ext>
                  </a:extLst>
                </a:gridCol>
              </a:tblGrid>
              <a:tr h="256238"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Thickness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Dep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. rate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Number</a:t>
                      </a:r>
                      <a:r>
                        <a:rPr lang="da-DK" sz="1100" b="1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particles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="1" dirty="0" err="1" smtClean="0">
                          <a:solidFill>
                            <a:schemeClr val="tx1"/>
                          </a:solidFill>
                        </a:rPr>
                        <a:t>Comments</a:t>
                      </a:r>
                      <a:endParaRPr lang="da-DK" sz="1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348383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4) 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baseline="0" dirty="0" smtClean="0"/>
                        <a:t>109, 210</a:t>
                      </a:r>
                      <a:endParaRPr lang="da-DK" sz="1100" baseline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78863759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5)</a:t>
                      </a:r>
                      <a:r>
                        <a:rPr lang="da-DK" sz="1100" baseline="0" dirty="0" smtClean="0"/>
                        <a:t> 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 nm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920, 2485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Longer soak-ramp time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30000" dirty="0" smtClean="0"/>
                        <a:t>i)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67338066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6) Al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50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63, 204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Short soak-ramp time</a:t>
                      </a:r>
                      <a:r>
                        <a:rPr lang="da-DK" sz="1100" baseline="0" dirty="0" smtClean="0"/>
                        <a:t> </a:t>
                      </a:r>
                      <a:r>
                        <a:rPr lang="da-DK" sz="1100" baseline="30000" dirty="0" smtClean="0"/>
                        <a:t>ii)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87071828"/>
                  </a:ext>
                </a:extLst>
              </a:tr>
              <a:tr h="237220"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7) </a:t>
                      </a:r>
                      <a:r>
                        <a:rPr lang="da-DK" sz="1100" dirty="0" err="1" smtClean="0"/>
                        <a:t>TiAu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5+45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dirty="0" smtClean="0"/>
                        <a:t>2 Å/s</a:t>
                      </a:r>
                    </a:p>
                    <a:p>
                      <a:endParaRPr lang="da-DK" sz="11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397, 661</a:t>
                      </a:r>
                      <a:r>
                        <a:rPr lang="da-DK" sz="1100" baseline="30000" dirty="0" smtClean="0"/>
                        <a:t>*</a:t>
                      </a:r>
                      <a:endParaRPr lang="da-DK" sz="1100" baseline="30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a-DK" sz="1100" dirty="0" smtClean="0"/>
                        <a:t>* A bit of a </a:t>
                      </a:r>
                      <a:r>
                        <a:rPr lang="da-DK" sz="1100" dirty="0" err="1" smtClean="0"/>
                        <a:t>mess</a:t>
                      </a:r>
                      <a:r>
                        <a:rPr lang="da-DK" sz="1100" dirty="0" smtClean="0"/>
                        <a:t> </a:t>
                      </a:r>
                      <a:r>
                        <a:rPr lang="da-DK" sz="1100" dirty="0" err="1" smtClean="0"/>
                        <a:t>during</a:t>
                      </a:r>
                      <a:r>
                        <a:rPr lang="da-DK" sz="1100" dirty="0" smtClean="0"/>
                        <a:t> the </a:t>
                      </a:r>
                      <a:r>
                        <a:rPr lang="da-DK" sz="1100" dirty="0" err="1" smtClean="0"/>
                        <a:t>loading</a:t>
                      </a:r>
                      <a:endParaRPr lang="da-DK" sz="11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6543144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218501"/>
              </p:ext>
            </p:extLst>
          </p:nvPr>
        </p:nvGraphicFramePr>
        <p:xfrm>
          <a:off x="334566" y="4829775"/>
          <a:ext cx="4885705" cy="1800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7141">
                  <a:extLst>
                    <a:ext uri="{9D8B030D-6E8A-4147-A177-3AD203B41FA5}">
                      <a16:colId xmlns="" xmlns:a16="http://schemas.microsoft.com/office/drawing/2014/main" val="3852591553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2726117924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562865555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428501690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225869667"/>
                    </a:ext>
                  </a:extLst>
                </a:gridCol>
              </a:tblGrid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Standard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(i)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err="1" smtClean="0"/>
                        <a:t>Used</a:t>
                      </a:r>
                      <a:r>
                        <a:rPr lang="da-DK" sz="800" dirty="0" smtClean="0"/>
                        <a:t> </a:t>
                      </a:r>
                      <a:r>
                        <a:rPr lang="da-DK" sz="800" dirty="0" err="1" smtClean="0"/>
                        <a:t>instead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3278998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25340709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20%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18%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853025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5770894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----</a:t>
                      </a:r>
                      <a:r>
                        <a:rPr lang="da-DK" sz="8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863983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60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3737600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130842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120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240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308057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27196"/>
              </p:ext>
            </p:extLst>
          </p:nvPr>
        </p:nvGraphicFramePr>
        <p:xfrm>
          <a:off x="6144090" y="4829775"/>
          <a:ext cx="4885705" cy="18002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7141">
                  <a:extLst>
                    <a:ext uri="{9D8B030D-6E8A-4147-A177-3AD203B41FA5}">
                      <a16:colId xmlns="" xmlns:a16="http://schemas.microsoft.com/office/drawing/2014/main" val="3852591553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2726117924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562865555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428501690"/>
                    </a:ext>
                  </a:extLst>
                </a:gridCol>
                <a:gridCol w="977141">
                  <a:extLst>
                    <a:ext uri="{9D8B030D-6E8A-4147-A177-3AD203B41FA5}">
                      <a16:colId xmlns="" xmlns:a16="http://schemas.microsoft.com/office/drawing/2014/main" val="225869667"/>
                    </a:ext>
                  </a:extLst>
                </a:gridCol>
              </a:tblGrid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Standard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(ii)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err="1" smtClean="0"/>
                        <a:t>Used</a:t>
                      </a:r>
                      <a:r>
                        <a:rPr lang="da-DK" sz="800" dirty="0" smtClean="0"/>
                        <a:t> </a:t>
                      </a:r>
                      <a:r>
                        <a:rPr lang="da-DK" sz="800" dirty="0" err="1" smtClean="0"/>
                        <a:t>instead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23278998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25340709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20%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18%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0853025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S1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5770894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----</a:t>
                      </a:r>
                      <a:r>
                        <a:rPr lang="da-DK" sz="8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863983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R2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3737600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33%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1308427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120 s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S2 time</a:t>
                      </a:r>
                      <a:endParaRPr lang="da-DK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800" dirty="0" smtClean="0"/>
                        <a:t>30 s</a:t>
                      </a:r>
                      <a:endParaRPr lang="da-DK" sz="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3080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242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="" xmlns:thm15="http://schemas.microsoft.com/office/thememl/2012/main" name="DTU Template 16_9.pptx" id="{77A3B13A-E78D-4304-B14B-4D9477AC7631}" vid="{23703036-D4CF-49CB-96BE-90455F5621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2027</TotalTime>
  <Words>1357</Words>
  <Application>Microsoft Office PowerPoint</Application>
  <PresentationFormat>Custom</PresentationFormat>
  <Paragraphs>320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Institute</vt:lpstr>
      <vt:lpstr>Test to evaluate number of particles/possible pinholes on metal films in the Temescal E-beam evaporator and the Wordentec</vt:lpstr>
      <vt:lpstr>PowerPoint Presentation</vt:lpstr>
      <vt:lpstr>PowerPoint Presentation</vt:lpstr>
      <vt:lpstr>PowerPoint Presentation</vt:lpstr>
      <vt:lpstr>PowerPoint Presentation</vt:lpstr>
      <vt:lpstr>Silver. Optical microscope DF Mag x100. Temescal 50 nm 2Å/s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Conclusions</vt:lpstr>
      <vt:lpstr>Outlook  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Evgeniy Shkondin</dc:creator>
  <cp:lastModifiedBy>Rebecca Bolt Ettlinger</cp:lastModifiedBy>
  <cp:revision>29</cp:revision>
  <dcterms:created xsi:type="dcterms:W3CDTF">2018-12-03T18:23:02Z</dcterms:created>
  <dcterms:modified xsi:type="dcterms:W3CDTF">2018-12-19T12:47:05Z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</Properties>
</file>