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0" r:id="rId4"/>
    <p:sldId id="258" r:id="rId5"/>
    <p:sldId id="259" r:id="rId6"/>
    <p:sldId id="263" r:id="rId7"/>
    <p:sldId id="261" r:id="rId8"/>
    <p:sldId id="265" r:id="rId9"/>
    <p:sldId id="262" r:id="rId10"/>
    <p:sldId id="264" r:id="rId11"/>
    <p:sldId id="266" r:id="rId12"/>
    <p:sldId id="267" r:id="rId13"/>
    <p:sldId id="268" r:id="rId14"/>
    <p:sldId id="269"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817E69C-AE0A-49CB-8314-4A91FF88E992}" type="datetimeFigureOut">
              <a:rPr lang="en-US" smtClean="0"/>
              <a:t>3/31/2021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721C08A-DC98-4117-8E45-D5429D0CD80C}" type="slidenum">
              <a:rPr lang="en-US" smtClean="0"/>
              <a:t>‹#›</a:t>
            </a:fld>
            <a:endParaRPr lang="en-US"/>
          </a:p>
        </p:txBody>
      </p:sp>
    </p:spTree>
    <p:extLst>
      <p:ext uri="{BB962C8B-B14F-4D97-AF65-F5344CB8AC3E}">
        <p14:creationId xmlns:p14="http://schemas.microsoft.com/office/powerpoint/2010/main" val="867054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21C08A-DC98-4117-8E45-D5429D0CD80C}" type="slidenum">
              <a:rPr lang="en-US" smtClean="0"/>
              <a:t>1</a:t>
            </a:fld>
            <a:endParaRPr lang="en-US"/>
          </a:p>
        </p:txBody>
      </p:sp>
    </p:spTree>
    <p:extLst>
      <p:ext uri="{BB962C8B-B14F-4D97-AF65-F5344CB8AC3E}">
        <p14:creationId xmlns:p14="http://schemas.microsoft.com/office/powerpoint/2010/main" val="16003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7A2E34-DAA2-4D30-B7FB-6344297BCAC5}"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A28D6-276D-4347-B290-8E6DF01CB8BE}" type="slidenum">
              <a:rPr lang="en-US" smtClean="0"/>
              <a:t>‹#›</a:t>
            </a:fld>
            <a:endParaRPr lang="en-US"/>
          </a:p>
        </p:txBody>
      </p:sp>
    </p:spTree>
    <p:extLst>
      <p:ext uri="{BB962C8B-B14F-4D97-AF65-F5344CB8AC3E}">
        <p14:creationId xmlns:p14="http://schemas.microsoft.com/office/powerpoint/2010/main" val="213415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7A2E34-DAA2-4D30-B7FB-6344297BCAC5}"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A28D6-276D-4347-B290-8E6DF01CB8BE}" type="slidenum">
              <a:rPr lang="en-US" smtClean="0"/>
              <a:t>‹#›</a:t>
            </a:fld>
            <a:endParaRPr lang="en-US"/>
          </a:p>
        </p:txBody>
      </p:sp>
    </p:spTree>
    <p:extLst>
      <p:ext uri="{BB962C8B-B14F-4D97-AF65-F5344CB8AC3E}">
        <p14:creationId xmlns:p14="http://schemas.microsoft.com/office/powerpoint/2010/main" val="198110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7A2E34-DAA2-4D30-B7FB-6344297BCAC5}"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A28D6-276D-4347-B290-8E6DF01CB8BE}" type="slidenum">
              <a:rPr lang="en-US" smtClean="0"/>
              <a:t>‹#›</a:t>
            </a:fld>
            <a:endParaRPr lang="en-US"/>
          </a:p>
        </p:txBody>
      </p:sp>
    </p:spTree>
    <p:extLst>
      <p:ext uri="{BB962C8B-B14F-4D97-AF65-F5344CB8AC3E}">
        <p14:creationId xmlns:p14="http://schemas.microsoft.com/office/powerpoint/2010/main" val="362794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7A2E34-DAA2-4D30-B7FB-6344297BCAC5}"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A28D6-276D-4347-B290-8E6DF01CB8BE}" type="slidenum">
              <a:rPr lang="en-US" smtClean="0"/>
              <a:t>‹#›</a:t>
            </a:fld>
            <a:endParaRPr lang="en-US"/>
          </a:p>
        </p:txBody>
      </p:sp>
    </p:spTree>
    <p:extLst>
      <p:ext uri="{BB962C8B-B14F-4D97-AF65-F5344CB8AC3E}">
        <p14:creationId xmlns:p14="http://schemas.microsoft.com/office/powerpoint/2010/main" val="197802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7A2E34-DAA2-4D30-B7FB-6344297BCAC5}"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A28D6-276D-4347-B290-8E6DF01CB8BE}" type="slidenum">
              <a:rPr lang="en-US" smtClean="0"/>
              <a:t>‹#›</a:t>
            </a:fld>
            <a:endParaRPr lang="en-US"/>
          </a:p>
        </p:txBody>
      </p:sp>
    </p:spTree>
    <p:extLst>
      <p:ext uri="{BB962C8B-B14F-4D97-AF65-F5344CB8AC3E}">
        <p14:creationId xmlns:p14="http://schemas.microsoft.com/office/powerpoint/2010/main" val="158017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7A2E34-DAA2-4D30-B7FB-6344297BCAC5}"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A28D6-276D-4347-B290-8E6DF01CB8BE}" type="slidenum">
              <a:rPr lang="en-US" smtClean="0"/>
              <a:t>‹#›</a:t>
            </a:fld>
            <a:endParaRPr lang="en-US"/>
          </a:p>
        </p:txBody>
      </p:sp>
    </p:spTree>
    <p:extLst>
      <p:ext uri="{BB962C8B-B14F-4D97-AF65-F5344CB8AC3E}">
        <p14:creationId xmlns:p14="http://schemas.microsoft.com/office/powerpoint/2010/main" val="65669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7A2E34-DAA2-4D30-B7FB-6344297BCAC5}" type="datetimeFigureOut">
              <a:rPr lang="en-US" smtClean="0"/>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3A28D6-276D-4347-B290-8E6DF01CB8BE}" type="slidenum">
              <a:rPr lang="en-US" smtClean="0"/>
              <a:t>‹#›</a:t>
            </a:fld>
            <a:endParaRPr lang="en-US"/>
          </a:p>
        </p:txBody>
      </p:sp>
    </p:spTree>
    <p:extLst>
      <p:ext uri="{BB962C8B-B14F-4D97-AF65-F5344CB8AC3E}">
        <p14:creationId xmlns:p14="http://schemas.microsoft.com/office/powerpoint/2010/main" val="394250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7A2E34-DAA2-4D30-B7FB-6344297BCAC5}" type="datetimeFigureOut">
              <a:rPr lang="en-US" smtClean="0"/>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3A28D6-276D-4347-B290-8E6DF01CB8BE}" type="slidenum">
              <a:rPr lang="en-US" smtClean="0"/>
              <a:t>‹#›</a:t>
            </a:fld>
            <a:endParaRPr lang="en-US"/>
          </a:p>
        </p:txBody>
      </p:sp>
    </p:spTree>
    <p:extLst>
      <p:ext uri="{BB962C8B-B14F-4D97-AF65-F5344CB8AC3E}">
        <p14:creationId xmlns:p14="http://schemas.microsoft.com/office/powerpoint/2010/main" val="209242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A2E34-DAA2-4D30-B7FB-6344297BCAC5}" type="datetimeFigureOut">
              <a:rPr lang="en-US" smtClean="0"/>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3A28D6-276D-4347-B290-8E6DF01CB8BE}" type="slidenum">
              <a:rPr lang="en-US" smtClean="0"/>
              <a:t>‹#›</a:t>
            </a:fld>
            <a:endParaRPr lang="en-US"/>
          </a:p>
        </p:txBody>
      </p:sp>
    </p:spTree>
    <p:extLst>
      <p:ext uri="{BB962C8B-B14F-4D97-AF65-F5344CB8AC3E}">
        <p14:creationId xmlns:p14="http://schemas.microsoft.com/office/powerpoint/2010/main" val="60359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7A2E34-DAA2-4D30-B7FB-6344297BCAC5}"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A28D6-276D-4347-B290-8E6DF01CB8BE}" type="slidenum">
              <a:rPr lang="en-US" smtClean="0"/>
              <a:t>‹#›</a:t>
            </a:fld>
            <a:endParaRPr lang="en-US"/>
          </a:p>
        </p:txBody>
      </p:sp>
    </p:spTree>
    <p:extLst>
      <p:ext uri="{BB962C8B-B14F-4D97-AF65-F5344CB8AC3E}">
        <p14:creationId xmlns:p14="http://schemas.microsoft.com/office/powerpoint/2010/main" val="251691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7A2E34-DAA2-4D30-B7FB-6344297BCAC5}"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A28D6-276D-4347-B290-8E6DF01CB8BE}" type="slidenum">
              <a:rPr lang="en-US" smtClean="0"/>
              <a:t>‹#›</a:t>
            </a:fld>
            <a:endParaRPr lang="en-US"/>
          </a:p>
        </p:txBody>
      </p:sp>
    </p:spTree>
    <p:extLst>
      <p:ext uri="{BB962C8B-B14F-4D97-AF65-F5344CB8AC3E}">
        <p14:creationId xmlns:p14="http://schemas.microsoft.com/office/powerpoint/2010/main" val="247999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A2E34-DAA2-4D30-B7FB-6344297BCAC5}" type="datetimeFigureOut">
              <a:rPr lang="en-US" smtClean="0"/>
              <a:t>3/31/2021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A28D6-276D-4347-B290-8E6DF01CB8BE}" type="slidenum">
              <a:rPr lang="en-US" smtClean="0"/>
              <a:t>‹#›</a:t>
            </a:fld>
            <a:endParaRPr lang="en-US"/>
          </a:p>
        </p:txBody>
      </p:sp>
    </p:spTree>
    <p:extLst>
      <p:ext uri="{BB962C8B-B14F-4D97-AF65-F5344CB8AC3E}">
        <p14:creationId xmlns:p14="http://schemas.microsoft.com/office/powerpoint/2010/main" val="328832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512" y="340963"/>
            <a:ext cx="9144000" cy="1216214"/>
          </a:xfrm>
        </p:spPr>
        <p:txBody>
          <a:bodyPr>
            <a:normAutofit/>
          </a:bodyPr>
          <a:lstStyle/>
          <a:p>
            <a:r>
              <a:rPr lang="da-DK" dirty="0" smtClean="0"/>
              <a:t>Au </a:t>
            </a:r>
            <a:r>
              <a:rPr lang="da-DK" dirty="0" err="1" smtClean="0"/>
              <a:t>target</a:t>
            </a:r>
            <a:r>
              <a:rPr lang="da-DK" dirty="0" smtClean="0"/>
              <a:t> </a:t>
            </a:r>
            <a:r>
              <a:rPr lang="da-DK" dirty="0" err="1" smtClean="0"/>
              <a:t>monitoring</a:t>
            </a:r>
            <a:endParaRPr lang="en-US" dirty="0"/>
          </a:p>
        </p:txBody>
      </p:sp>
      <p:sp>
        <p:nvSpPr>
          <p:cNvPr id="3" name="Subtitle 2"/>
          <p:cNvSpPr>
            <a:spLocks noGrp="1"/>
          </p:cNvSpPr>
          <p:nvPr>
            <p:ph type="subTitle" idx="1"/>
          </p:nvPr>
        </p:nvSpPr>
        <p:spPr>
          <a:xfrm>
            <a:off x="1415512" y="1960133"/>
            <a:ext cx="9144000" cy="1655762"/>
          </a:xfrm>
        </p:spPr>
        <p:txBody>
          <a:bodyPr/>
          <a:lstStyle/>
          <a:p>
            <a:r>
              <a:rPr lang="da-DK" dirty="0" err="1" smtClean="0"/>
              <a:t>Temescal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91879"/>
            <a:ext cx="4518211" cy="338865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5393" y="1467764"/>
            <a:ext cx="4079631" cy="305972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8279" y="2491029"/>
            <a:ext cx="4518211" cy="3388658"/>
          </a:xfrm>
          <a:prstGeom prst="rect">
            <a:avLst/>
          </a:prstGeom>
        </p:spPr>
      </p:pic>
    </p:spTree>
    <p:extLst>
      <p:ext uri="{BB962C8B-B14F-4D97-AF65-F5344CB8AC3E}">
        <p14:creationId xmlns:p14="http://schemas.microsoft.com/office/powerpoint/2010/main" val="193093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96365669"/>
              </p:ext>
            </p:extLst>
          </p:nvPr>
        </p:nvGraphicFramePr>
        <p:xfrm>
          <a:off x="257906" y="719666"/>
          <a:ext cx="11660558" cy="1097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Target image </a:t>
                      </a:r>
                      <a:r>
                        <a:rPr lang="da-DK" sz="1000" dirty="0" err="1" smtClean="0"/>
                        <a:t>name</a:t>
                      </a:r>
                      <a:endParaRPr lang="en-US" sz="1000" dirty="0"/>
                    </a:p>
                  </a:txBody>
                  <a:tcPr/>
                </a:tc>
                <a:tc>
                  <a:txBody>
                    <a:bodyPr/>
                    <a:lstStyle/>
                    <a:p>
                      <a:r>
                        <a:rPr lang="da-DK" sz="1000" dirty="0" smtClean="0"/>
                        <a:t>Target </a:t>
                      </a:r>
                      <a:r>
                        <a:rPr lang="da-DK" sz="1000" dirty="0" err="1" smtClean="0"/>
                        <a:t>mass</a:t>
                      </a:r>
                      <a:r>
                        <a:rPr lang="da-DK" sz="1000" dirty="0" smtClean="0"/>
                        <a:t> (g)</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Deposition</a:t>
                      </a:r>
                      <a:r>
                        <a:rPr lang="da-DK" sz="1000" dirty="0" smtClean="0"/>
                        <a:t> date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Recipe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Log file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TF (%)</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CG</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TC</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DT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Crystal </a:t>
                      </a:r>
                      <a:r>
                        <a:rPr lang="da-DK" sz="1000" dirty="0" err="1" smtClean="0"/>
                        <a:t>life</a:t>
                      </a:r>
                      <a:r>
                        <a:rPr lang="da-DK" sz="1000" dirty="0" smtClean="0"/>
                        <a:t> time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dep</a:t>
                      </a:r>
                      <a:r>
                        <a:rPr lang="da-DK" sz="1000" dirty="0" smtClean="0"/>
                        <a:t>. 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dep</a:t>
                      </a:r>
                      <a:r>
                        <a:rPr lang="da-DK" sz="1000" dirty="0" smtClean="0"/>
                        <a:t>.</a:t>
                      </a:r>
                      <a:r>
                        <a:rPr lang="da-DK" sz="1000" baseline="0" dirty="0" smtClean="0"/>
                        <a:t> </a:t>
                      </a:r>
                      <a:r>
                        <a:rPr lang="da-DK" sz="1000" dirty="0" smtClean="0"/>
                        <a:t>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extLst>
                  <a:ext uri="{0D108BD9-81ED-4DB2-BD59-A6C34878D82A}">
                    <a16:rowId xmlns:a16="http://schemas.microsoft.com/office/drawing/2014/main" val="3279619295"/>
                  </a:ext>
                </a:extLst>
              </a:tr>
              <a:tr h="370840">
                <a:tc>
                  <a:txBody>
                    <a:bodyPr/>
                    <a:lstStyle/>
                    <a:p>
                      <a:r>
                        <a:rPr lang="da-DK" sz="1000" b="1" dirty="0" err="1" smtClean="0">
                          <a:solidFill>
                            <a:srgbClr val="FF0000"/>
                          </a:solidFill>
                        </a:rPr>
                        <a:t>Shown</a:t>
                      </a:r>
                      <a:r>
                        <a:rPr lang="da-DK" sz="1000" b="1" dirty="0" smtClean="0">
                          <a:solidFill>
                            <a:srgbClr val="FF0000"/>
                          </a:solidFill>
                        </a:rPr>
                        <a:t> </a:t>
                      </a:r>
                      <a:r>
                        <a:rPr lang="da-DK" sz="1000" b="1" dirty="0" err="1" smtClean="0">
                          <a:solidFill>
                            <a:srgbClr val="FF0000"/>
                          </a:solidFill>
                        </a:rPr>
                        <a:t>below</a:t>
                      </a:r>
                      <a:endParaRPr lang="en-US" sz="1000" b="1" dirty="0">
                        <a:solidFill>
                          <a:srgbClr val="FF0000"/>
                        </a:solidFill>
                      </a:endParaRPr>
                    </a:p>
                  </a:txBody>
                  <a:tcPr/>
                </a:tc>
                <a:tc>
                  <a:txBody>
                    <a:bodyPr/>
                    <a:lstStyle/>
                    <a:p>
                      <a:r>
                        <a:rPr lang="da-DK" sz="1000" b="1" dirty="0" smtClean="0">
                          <a:solidFill>
                            <a:srgbClr val="FF0000"/>
                          </a:solidFill>
                        </a:rPr>
                        <a:t>132.2</a:t>
                      </a:r>
                      <a:endParaRPr lang="en-US" sz="1000" b="1" dirty="0">
                        <a:solidFill>
                          <a:srgbClr val="FF0000"/>
                        </a:solidFill>
                      </a:endParaRPr>
                    </a:p>
                  </a:txBody>
                  <a:tcPr/>
                </a:tc>
                <a:tc>
                  <a:txBody>
                    <a:bodyPr/>
                    <a:lstStyle/>
                    <a:p>
                      <a:r>
                        <a:rPr lang="da-DK" sz="1000" b="1" dirty="0" smtClean="0">
                          <a:solidFill>
                            <a:srgbClr val="FF0000"/>
                          </a:solidFill>
                        </a:rPr>
                        <a:t>2021 02 18</a:t>
                      </a:r>
                      <a:endParaRPr lang="en-US" sz="1000" b="1" dirty="0">
                        <a:solidFill>
                          <a:srgbClr val="FF0000"/>
                        </a:solidFill>
                      </a:endParaRPr>
                    </a:p>
                  </a:txBody>
                  <a:tcPr/>
                </a:tc>
                <a:tc>
                  <a:txBody>
                    <a:bodyPr/>
                    <a:lstStyle/>
                    <a:p>
                      <a:r>
                        <a:rPr lang="da-DK" sz="1000" b="1" dirty="0" err="1" smtClean="0"/>
                        <a:t>TiAu</a:t>
                      </a:r>
                      <a:endParaRPr lang="en-US" sz="1000" b="1" dirty="0"/>
                    </a:p>
                  </a:txBody>
                  <a:tcPr/>
                </a:tc>
                <a:tc>
                  <a:txBody>
                    <a:bodyPr/>
                    <a:lstStyle/>
                    <a:p>
                      <a:r>
                        <a:rPr lang="da-DK" sz="1000" b="1" dirty="0" smtClean="0">
                          <a:solidFill>
                            <a:srgbClr val="FF0000"/>
                          </a:solidFill>
                        </a:rPr>
                        <a:t>2102181</a:t>
                      </a:r>
                      <a:endParaRPr lang="en-US" sz="1000" b="1" dirty="0">
                        <a:solidFill>
                          <a:srgbClr val="FF0000"/>
                        </a:solidFill>
                      </a:endParaRPr>
                    </a:p>
                  </a:txBody>
                  <a:tcPr/>
                </a:tc>
                <a:tc>
                  <a:txBody>
                    <a:bodyPr/>
                    <a:lstStyle/>
                    <a:p>
                      <a:r>
                        <a:rPr lang="da-DK" sz="1000" b="1" dirty="0" smtClean="0"/>
                        <a:t>78</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solidFill>
                            <a:schemeClr val="accent6"/>
                          </a:solidFill>
                        </a:rPr>
                        <a:t>0</a:t>
                      </a:r>
                      <a:endParaRPr lang="en-US" sz="1000" b="1" dirty="0">
                        <a:solidFill>
                          <a:schemeClr val="accent6"/>
                        </a:solidFill>
                      </a:endParaRPr>
                    </a:p>
                  </a:txBody>
                  <a:tcPr/>
                </a:tc>
                <a:tc>
                  <a:txBody>
                    <a:bodyPr/>
                    <a:lstStyle/>
                    <a:p>
                      <a:r>
                        <a:rPr lang="da-DK" sz="1000" b="1" dirty="0" smtClean="0"/>
                        <a:t>10</a:t>
                      </a:r>
                      <a:endParaRPr lang="en-US" sz="1000" b="1" dirty="0"/>
                    </a:p>
                  </a:txBody>
                  <a:tcPr/>
                </a:tc>
                <a:tc>
                  <a:txBody>
                    <a:bodyPr/>
                    <a:lstStyle/>
                    <a:p>
                      <a:r>
                        <a:rPr lang="da-DK" sz="1000" b="1" dirty="0" smtClean="0"/>
                        <a:t>2</a:t>
                      </a:r>
                      <a:endParaRPr lang="en-US" sz="1000" b="1" dirty="0"/>
                    </a:p>
                  </a:txBody>
                  <a:tcPr/>
                </a:tc>
                <a:tc>
                  <a:txBody>
                    <a:bodyPr/>
                    <a:lstStyle/>
                    <a:p>
                      <a:r>
                        <a:rPr lang="da-DK" sz="1000" b="1" dirty="0" smtClean="0"/>
                        <a:t>10</a:t>
                      </a:r>
                      <a:endParaRPr lang="en-US" sz="1000" b="1" dirty="0"/>
                    </a:p>
                  </a:txBody>
                  <a:tcPr/>
                </a:tc>
                <a:tc>
                  <a:txBody>
                    <a:bodyPr/>
                    <a:lstStyle/>
                    <a:p>
                      <a:r>
                        <a:rPr lang="da-DK" sz="1000" b="1" dirty="0" smtClean="0"/>
                        <a:t>90</a:t>
                      </a:r>
                      <a:endParaRPr lang="en-US" sz="1000" b="1" dirty="0"/>
                    </a:p>
                  </a:txBody>
                  <a:tcPr/>
                </a:tc>
                <a:extLst>
                  <a:ext uri="{0D108BD9-81ED-4DB2-BD59-A6C34878D82A}">
                    <a16:rowId xmlns:a16="http://schemas.microsoft.com/office/drawing/2014/main" val="43637263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6322789"/>
              </p:ext>
            </p:extLst>
          </p:nvPr>
        </p:nvGraphicFramePr>
        <p:xfrm>
          <a:off x="257906" y="1791546"/>
          <a:ext cx="11660558" cy="1224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Au Rise1</a:t>
                      </a:r>
                      <a:r>
                        <a:rPr lang="da-DK" sz="1000" baseline="0" dirty="0" smtClean="0"/>
                        <a:t> time (s)</a:t>
                      </a:r>
                      <a:endParaRPr lang="en-US" sz="1000" dirty="0"/>
                    </a:p>
                  </a:txBody>
                  <a:tcPr/>
                </a:tc>
                <a:tc>
                  <a:txBody>
                    <a:bodyPr/>
                    <a:lstStyle/>
                    <a:p>
                      <a:r>
                        <a:rPr lang="da-DK" sz="1000" dirty="0" smtClean="0"/>
                        <a:t>Au Rise 1 power (W)</a:t>
                      </a:r>
                      <a:endParaRPr lang="en-US" sz="1000" dirty="0"/>
                    </a:p>
                  </a:txBody>
                  <a:tcPr/>
                </a:tc>
                <a:tc>
                  <a:txBody>
                    <a:bodyPr/>
                    <a:lstStyle/>
                    <a:p>
                      <a:r>
                        <a:rPr lang="da-DK" sz="1000" dirty="0" smtClean="0"/>
                        <a:t>Au </a:t>
                      </a:r>
                      <a:r>
                        <a:rPr lang="da-DK" sz="1000" dirty="0" err="1" smtClean="0"/>
                        <a:t>Soak</a:t>
                      </a:r>
                      <a:r>
                        <a:rPr lang="da-DK" sz="1000" baseline="0" dirty="0" smtClean="0"/>
                        <a:t> 1 time (s)</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a:t>
                      </a:r>
                      <a:r>
                        <a:rPr lang="da-DK" sz="1000" baseline="0" dirty="0" smtClean="0"/>
                        <a:t> time (s)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 power (W)</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Soak</a:t>
                      </a:r>
                      <a:r>
                        <a:rPr lang="da-DK" sz="1000" baseline="0" dirty="0" smtClean="0"/>
                        <a:t> 2 time (s)</a:t>
                      </a:r>
                      <a:endParaRPr lang="en-US" sz="1000" dirty="0" smtClean="0"/>
                    </a:p>
                    <a:p>
                      <a:endParaRPr lang="en-US" sz="1000" dirty="0"/>
                    </a:p>
                  </a:txBody>
                  <a:tcPr/>
                </a:tc>
                <a:tc>
                  <a:txBody>
                    <a:bodyPr/>
                    <a:lstStyle/>
                    <a:p>
                      <a:r>
                        <a:rPr lang="da-DK" sz="1000" dirty="0" smtClean="0"/>
                        <a:t>Chamber pressure </a:t>
                      </a:r>
                      <a:r>
                        <a:rPr lang="da-DK" sz="1000" dirty="0" err="1" smtClean="0"/>
                        <a:t>before</a:t>
                      </a:r>
                      <a:r>
                        <a:rPr lang="da-DK" sz="1000" dirty="0" smtClean="0"/>
                        <a:t> Ti </a:t>
                      </a:r>
                      <a:r>
                        <a:rPr lang="da-DK" sz="1000" dirty="0" err="1" smtClean="0"/>
                        <a:t>dep</a:t>
                      </a:r>
                      <a:r>
                        <a:rPr lang="da-DK" sz="1000" dirty="0" smtClean="0"/>
                        <a:t>. (T)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before</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during</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r>
                        <a:rPr lang="da-DK" sz="1000" dirty="0" smtClean="0"/>
                        <a:t>Final power at stable Au </a:t>
                      </a:r>
                      <a:r>
                        <a:rPr lang="da-DK" sz="1000" dirty="0" err="1" smtClean="0"/>
                        <a:t>deposition</a:t>
                      </a:r>
                      <a:r>
                        <a:rPr lang="da-DK" sz="1000" dirty="0" smtClean="0"/>
                        <a:t> rate (W)</a:t>
                      </a:r>
                      <a:endParaRPr lang="en-US" sz="1000" dirty="0"/>
                    </a:p>
                  </a:txBody>
                  <a:tcPr/>
                </a:tc>
                <a:tc>
                  <a:txBody>
                    <a:bodyPr/>
                    <a:lstStyle/>
                    <a:p>
                      <a:r>
                        <a:rPr lang="da-DK" sz="1000" dirty="0" err="1" smtClean="0"/>
                        <a:t>Measured</a:t>
                      </a:r>
                      <a:r>
                        <a:rPr lang="da-DK" sz="1000" dirty="0" smtClean="0"/>
                        <a:t> </a:t>
                      </a:r>
                      <a:r>
                        <a:rPr lang="da-DK" sz="1000" dirty="0" err="1" smtClean="0"/>
                        <a:t>sheet</a:t>
                      </a:r>
                      <a:r>
                        <a:rPr lang="da-DK" sz="1000" dirty="0" smtClean="0"/>
                        <a:t> </a:t>
                      </a:r>
                      <a:r>
                        <a:rPr lang="da-DK" sz="1000" dirty="0" err="1" smtClean="0"/>
                        <a:t>resistance</a:t>
                      </a:r>
                      <a:r>
                        <a:rPr lang="da-DK" sz="1000" dirty="0" smtClean="0"/>
                        <a:t> (</a:t>
                      </a:r>
                      <a:r>
                        <a:rPr lang="da-DK" sz="1000" dirty="0" err="1" smtClean="0"/>
                        <a:t>mOhm</a:t>
                      </a:r>
                      <a:r>
                        <a:rPr lang="da-DK" sz="1000" dirty="0" smtClean="0"/>
                        <a:t>/</a:t>
                      </a:r>
                      <a:r>
                        <a:rPr lang="da-DK" sz="1000" dirty="0" err="1" smtClean="0"/>
                        <a:t>sq</a:t>
                      </a:r>
                      <a:r>
                        <a:rPr lang="da-DK" sz="1000" dirty="0" smtClean="0"/>
                        <a:t>)</a:t>
                      </a:r>
                      <a:endParaRPr lang="en-US" sz="1000" dirty="0"/>
                    </a:p>
                  </a:txBody>
                  <a:tcPr/>
                </a:tc>
                <a:tc>
                  <a:txBody>
                    <a:bodyPr/>
                    <a:lstStyle/>
                    <a:p>
                      <a:r>
                        <a:rPr lang="da-DK" sz="1000" dirty="0" err="1" smtClean="0"/>
                        <a:t>Measured</a:t>
                      </a:r>
                      <a:r>
                        <a:rPr lang="da-DK" sz="1000" dirty="0" smtClean="0"/>
                        <a:t> </a:t>
                      </a:r>
                      <a:r>
                        <a:rPr lang="da-DK" sz="1000" dirty="0" err="1" smtClean="0"/>
                        <a:t>thickness</a:t>
                      </a:r>
                      <a:r>
                        <a:rPr lang="da-DK" sz="1000" dirty="0" smtClean="0"/>
                        <a:t> (nm)</a:t>
                      </a:r>
                      <a:endParaRPr lang="en-US" sz="1000" dirty="0"/>
                    </a:p>
                  </a:txBody>
                  <a:tcPr/>
                </a:tc>
                <a:tc>
                  <a:txBody>
                    <a:bodyPr/>
                    <a:lstStyle/>
                    <a:p>
                      <a:r>
                        <a:rPr lang="da-DK" sz="1000" dirty="0" err="1" smtClean="0"/>
                        <a:t>Particles</a:t>
                      </a:r>
                      <a:endParaRPr lang="da-DK" sz="1000" dirty="0" smtClean="0"/>
                    </a:p>
                    <a:p>
                      <a:r>
                        <a:rPr lang="da-DK" sz="1000" dirty="0" smtClean="0"/>
                        <a:t>Score. 0-no </a:t>
                      </a:r>
                      <a:r>
                        <a:rPr lang="da-DK" sz="1000" dirty="0" err="1" smtClean="0"/>
                        <a:t>particles</a:t>
                      </a:r>
                      <a:r>
                        <a:rPr lang="da-DK" sz="1000" dirty="0" smtClean="0"/>
                        <a:t>; 10-full</a:t>
                      </a:r>
                      <a:r>
                        <a:rPr lang="da-DK" sz="1000" baseline="0" dirty="0" smtClean="0"/>
                        <a:t> of </a:t>
                      </a:r>
                      <a:r>
                        <a:rPr lang="da-DK" sz="1000" baseline="0" dirty="0" err="1" smtClean="0"/>
                        <a:t>particles</a:t>
                      </a:r>
                      <a:endParaRPr lang="en-US" sz="1000" dirty="0"/>
                    </a:p>
                  </a:txBody>
                  <a:tcPr/>
                </a:tc>
                <a:tc>
                  <a:txBody>
                    <a:bodyPr/>
                    <a:lstStyle/>
                    <a:p>
                      <a:r>
                        <a:rPr lang="da-DK" sz="1000" dirty="0" err="1" smtClean="0"/>
                        <a:t>Comments</a:t>
                      </a:r>
                      <a:endParaRPr lang="en-US" sz="1000" dirty="0"/>
                    </a:p>
                  </a:txBody>
                  <a:tcPr/>
                </a:tc>
                <a:extLst>
                  <a:ext uri="{0D108BD9-81ED-4DB2-BD59-A6C34878D82A}">
                    <a16:rowId xmlns:a16="http://schemas.microsoft.com/office/drawing/2014/main" val="3279619295"/>
                  </a:ext>
                </a:extLst>
              </a:tr>
              <a:tr h="370840">
                <a:tc>
                  <a:txBody>
                    <a:bodyPr/>
                    <a:lstStyle/>
                    <a:p>
                      <a:r>
                        <a:rPr lang="da-DK" sz="1000" b="1" dirty="0" smtClean="0"/>
                        <a:t>60</a:t>
                      </a:r>
                      <a:endParaRPr lang="en-US" sz="1000" b="1" dirty="0"/>
                    </a:p>
                  </a:txBody>
                  <a:tcPr/>
                </a:tc>
                <a:tc>
                  <a:txBody>
                    <a:bodyPr/>
                    <a:lstStyle/>
                    <a:p>
                      <a:r>
                        <a:rPr lang="da-DK" sz="1000" b="1" dirty="0" smtClean="0"/>
                        <a:t>20</a:t>
                      </a:r>
                      <a:endParaRPr lang="en-US" sz="1000" b="1" dirty="0"/>
                    </a:p>
                  </a:txBody>
                  <a:tcPr/>
                </a:tc>
                <a:tc>
                  <a:txBody>
                    <a:bodyPr/>
                    <a:lstStyle/>
                    <a:p>
                      <a:r>
                        <a:rPr lang="da-DK" sz="1000" b="1" dirty="0" smtClean="0"/>
                        <a:t>120</a:t>
                      </a:r>
                      <a:endParaRPr lang="en-US" sz="1000" b="1" dirty="0"/>
                    </a:p>
                  </a:txBody>
                  <a:tcPr/>
                </a:tc>
                <a:tc>
                  <a:txBody>
                    <a:bodyPr/>
                    <a:lstStyle/>
                    <a:p>
                      <a:r>
                        <a:rPr lang="da-DK" sz="1000" b="1" dirty="0" smtClean="0"/>
                        <a:t>90</a:t>
                      </a:r>
                      <a:endParaRPr lang="en-US" sz="1000" b="1" dirty="0"/>
                    </a:p>
                  </a:txBody>
                  <a:tcPr/>
                </a:tc>
                <a:tc>
                  <a:txBody>
                    <a:bodyPr/>
                    <a:lstStyle/>
                    <a:p>
                      <a:r>
                        <a:rPr lang="da-DK" sz="1000" b="1" dirty="0" smtClean="0"/>
                        <a:t>29</a:t>
                      </a:r>
                      <a:endParaRPr lang="en-US" sz="1000" b="1" dirty="0"/>
                    </a:p>
                  </a:txBody>
                  <a:tcPr/>
                </a:tc>
                <a:tc>
                  <a:txBody>
                    <a:bodyPr/>
                    <a:lstStyle/>
                    <a:p>
                      <a:r>
                        <a:rPr lang="da-DK" sz="1000" b="1" dirty="0" smtClean="0"/>
                        <a:t>60</a:t>
                      </a:r>
                      <a:endParaRPr lang="en-US" sz="1000" b="1" dirty="0"/>
                    </a:p>
                  </a:txBody>
                  <a:tcPr/>
                </a:tc>
                <a:tc>
                  <a:txBody>
                    <a:bodyPr/>
                    <a:lstStyle/>
                    <a:p>
                      <a:r>
                        <a:rPr lang="da-DK" sz="1000" b="1" dirty="0" smtClean="0">
                          <a:solidFill>
                            <a:srgbClr val="FF0000"/>
                          </a:solidFill>
                        </a:rPr>
                        <a:t>2.4 10-7</a:t>
                      </a:r>
                      <a:endParaRPr lang="en-US" sz="1000" b="1" dirty="0">
                        <a:solidFill>
                          <a:srgbClr val="FF0000"/>
                        </a:solidFill>
                      </a:endParaRPr>
                    </a:p>
                  </a:txBody>
                  <a:tcPr/>
                </a:tc>
                <a:tc>
                  <a:txBody>
                    <a:bodyPr/>
                    <a:lstStyle/>
                    <a:p>
                      <a:r>
                        <a:rPr lang="da-DK" sz="1000" b="1" dirty="0" smtClean="0">
                          <a:solidFill>
                            <a:srgbClr val="FF0000"/>
                          </a:solidFill>
                        </a:rPr>
                        <a:t>6.8 10-8</a:t>
                      </a:r>
                      <a:endParaRPr lang="en-US" sz="1000" b="1" dirty="0">
                        <a:solidFill>
                          <a:srgbClr val="FF0000"/>
                        </a:solidFill>
                      </a:endParaRPr>
                    </a:p>
                  </a:txBody>
                  <a:tcPr/>
                </a:tc>
                <a:tc>
                  <a:txBody>
                    <a:bodyPr/>
                    <a:lstStyle/>
                    <a:p>
                      <a:r>
                        <a:rPr lang="da-DK" sz="1000" b="1" dirty="0" smtClean="0">
                          <a:solidFill>
                            <a:srgbClr val="FF0000"/>
                          </a:solidFill>
                        </a:rPr>
                        <a:t>1.2</a:t>
                      </a:r>
                      <a:r>
                        <a:rPr lang="da-DK" sz="1000" b="1" baseline="0" dirty="0" smtClean="0">
                          <a:solidFill>
                            <a:srgbClr val="FF0000"/>
                          </a:solidFill>
                        </a:rPr>
                        <a:t> 10-7</a:t>
                      </a:r>
                      <a:endParaRPr lang="en-US" sz="1000" b="1" dirty="0">
                        <a:solidFill>
                          <a:srgbClr val="FF0000"/>
                        </a:solidFill>
                      </a:endParaRPr>
                    </a:p>
                  </a:txBody>
                  <a:tcPr/>
                </a:tc>
                <a:tc>
                  <a:txBody>
                    <a:bodyPr/>
                    <a:lstStyle/>
                    <a:p>
                      <a:r>
                        <a:rPr lang="da-DK" sz="1000" b="1" dirty="0" smtClean="0">
                          <a:solidFill>
                            <a:srgbClr val="FF0000"/>
                          </a:solidFill>
                        </a:rPr>
                        <a:t>28.9</a:t>
                      </a:r>
                      <a:endParaRPr lang="en-US" sz="1000" b="1" dirty="0">
                        <a:solidFill>
                          <a:srgbClr val="FF0000"/>
                        </a:solidFill>
                      </a:endParaRPr>
                    </a:p>
                  </a:txBody>
                  <a:tcPr/>
                </a:tc>
                <a:tc>
                  <a:txBody>
                    <a:bodyPr/>
                    <a:lstStyle/>
                    <a:p>
                      <a:r>
                        <a:rPr lang="da-DK" sz="1000" b="1" dirty="0" smtClean="0">
                          <a:solidFill>
                            <a:srgbClr val="FF0000"/>
                          </a:solidFill>
                        </a:rPr>
                        <a:t>355.7</a:t>
                      </a:r>
                      <a:endParaRPr lang="en-US" sz="1000" b="1" dirty="0">
                        <a:solidFill>
                          <a:srgbClr val="FF0000"/>
                        </a:solidFill>
                      </a:endParaRPr>
                    </a:p>
                  </a:txBody>
                  <a:tcPr/>
                </a:tc>
                <a:tc>
                  <a:txBody>
                    <a:bodyPr/>
                    <a:lstStyle/>
                    <a:p>
                      <a:r>
                        <a:rPr lang="da-DK" sz="1000" b="1" dirty="0" smtClean="0">
                          <a:solidFill>
                            <a:srgbClr val="FF0000"/>
                          </a:solidFill>
                        </a:rPr>
                        <a:t>98</a:t>
                      </a:r>
                      <a:endParaRPr lang="en-US" sz="1000" b="1" dirty="0">
                        <a:solidFill>
                          <a:srgbClr val="FF0000"/>
                        </a:solidFill>
                      </a:endParaRPr>
                    </a:p>
                  </a:txBody>
                  <a:tcPr/>
                </a:tc>
                <a:tc>
                  <a:txBody>
                    <a:bodyPr/>
                    <a:lstStyle/>
                    <a:p>
                      <a:r>
                        <a:rPr lang="da-DK" sz="1000" b="1" dirty="0" smtClean="0">
                          <a:solidFill>
                            <a:srgbClr val="FF0000"/>
                          </a:solidFill>
                        </a:rPr>
                        <a:t>6/10*</a:t>
                      </a:r>
                      <a:endParaRPr lang="en-US" sz="1000" b="1" dirty="0">
                        <a:solidFill>
                          <a:srgbClr val="FF0000"/>
                        </a:solidFill>
                      </a:endParaRPr>
                    </a:p>
                  </a:txBody>
                  <a:tcPr/>
                </a:tc>
                <a:tc>
                  <a:txBody>
                    <a:bodyPr/>
                    <a:lstStyle/>
                    <a:p>
                      <a:r>
                        <a:rPr lang="da-DK" sz="1000" b="1" dirty="0" smtClean="0"/>
                        <a:t>**</a:t>
                      </a:r>
                      <a:endParaRPr lang="en-US" sz="1000" b="1" dirty="0"/>
                    </a:p>
                  </a:txBody>
                  <a:tcPr/>
                </a:tc>
                <a:extLst>
                  <a:ext uri="{0D108BD9-81ED-4DB2-BD59-A6C34878D82A}">
                    <a16:rowId xmlns:a16="http://schemas.microsoft.com/office/drawing/2014/main" val="436372637"/>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18538"/>
            <a:ext cx="2852615" cy="213946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0617" y="4718538"/>
            <a:ext cx="2844799" cy="213359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4216" y="4718538"/>
            <a:ext cx="2844800" cy="2133600"/>
          </a:xfrm>
          <a:prstGeom prst="rect">
            <a:avLst/>
          </a:prstGeom>
        </p:spPr>
      </p:pic>
      <p:sp>
        <p:nvSpPr>
          <p:cNvPr id="9" name="TextBox 8"/>
          <p:cNvSpPr txBox="1"/>
          <p:nvPr/>
        </p:nvSpPr>
        <p:spPr>
          <a:xfrm>
            <a:off x="6687480" y="6080370"/>
            <a:ext cx="2057936" cy="276999"/>
          </a:xfrm>
          <a:prstGeom prst="rect">
            <a:avLst/>
          </a:prstGeom>
          <a:noFill/>
        </p:spPr>
        <p:txBody>
          <a:bodyPr wrap="none" rtlCol="0">
            <a:spAutoFit/>
          </a:bodyPr>
          <a:lstStyle/>
          <a:p>
            <a:r>
              <a:rPr lang="da-DK" sz="1200" dirty="0" err="1" smtClean="0"/>
              <a:t>Shutter</a:t>
            </a:r>
            <a:r>
              <a:rPr lang="da-DK" sz="1200" dirty="0" smtClean="0"/>
              <a:t> </a:t>
            </a:r>
            <a:r>
              <a:rPr lang="da-DK" sz="1200" dirty="0" err="1" smtClean="0"/>
              <a:t>after</a:t>
            </a:r>
            <a:r>
              <a:rPr lang="da-DK" sz="1200" dirty="0" smtClean="0"/>
              <a:t> </a:t>
            </a:r>
            <a:r>
              <a:rPr lang="da-DK" sz="1200" dirty="0" err="1" smtClean="0"/>
              <a:t>vacuum</a:t>
            </a:r>
            <a:r>
              <a:rPr lang="da-DK" sz="1200" dirty="0" smtClean="0"/>
              <a:t> </a:t>
            </a:r>
            <a:r>
              <a:rPr lang="da-DK" sz="1200" dirty="0" err="1" smtClean="0"/>
              <a:t>cleaning</a:t>
            </a:r>
            <a:endParaRPr lang="en-US" sz="1200" dirty="0"/>
          </a:p>
        </p:txBody>
      </p:sp>
      <p:sp>
        <p:nvSpPr>
          <p:cNvPr id="10" name="TextBox 9"/>
          <p:cNvSpPr txBox="1"/>
          <p:nvPr/>
        </p:nvSpPr>
        <p:spPr>
          <a:xfrm>
            <a:off x="2922955" y="6475047"/>
            <a:ext cx="1752659" cy="276999"/>
          </a:xfrm>
          <a:prstGeom prst="rect">
            <a:avLst/>
          </a:prstGeom>
          <a:noFill/>
        </p:spPr>
        <p:txBody>
          <a:bodyPr wrap="none" rtlCol="0">
            <a:spAutoFit/>
          </a:bodyPr>
          <a:lstStyle/>
          <a:p>
            <a:r>
              <a:rPr lang="da-DK" sz="1200" dirty="0" err="1" smtClean="0"/>
              <a:t>Shutter</a:t>
            </a:r>
            <a:r>
              <a:rPr lang="da-DK" sz="1200" dirty="0" smtClean="0"/>
              <a:t> </a:t>
            </a:r>
            <a:r>
              <a:rPr lang="da-DK" sz="1200" dirty="0" err="1" smtClean="0"/>
              <a:t>how</a:t>
            </a:r>
            <a:r>
              <a:rPr lang="da-DK" sz="1200" dirty="0" smtClean="0"/>
              <a:t> it </a:t>
            </a:r>
            <a:r>
              <a:rPr lang="da-DK" sz="1200" dirty="0" err="1" smtClean="0"/>
              <a:t>was</a:t>
            </a:r>
            <a:r>
              <a:rPr lang="da-DK" sz="1200" dirty="0" smtClean="0"/>
              <a:t> </a:t>
            </a:r>
            <a:r>
              <a:rPr lang="da-DK" sz="1200" dirty="0" err="1" smtClean="0"/>
              <a:t>found</a:t>
            </a:r>
            <a:endParaRPr lang="en-US" sz="1200" dirty="0"/>
          </a:p>
        </p:txBody>
      </p:sp>
      <p:sp>
        <p:nvSpPr>
          <p:cNvPr id="11" name="TextBox 10"/>
          <p:cNvSpPr txBox="1"/>
          <p:nvPr/>
        </p:nvSpPr>
        <p:spPr>
          <a:xfrm>
            <a:off x="106397" y="6376908"/>
            <a:ext cx="2375074" cy="276999"/>
          </a:xfrm>
          <a:prstGeom prst="rect">
            <a:avLst/>
          </a:prstGeom>
          <a:noFill/>
        </p:spPr>
        <p:txBody>
          <a:bodyPr wrap="none" rtlCol="0">
            <a:spAutoFit/>
          </a:bodyPr>
          <a:lstStyle/>
          <a:p>
            <a:r>
              <a:rPr lang="da-DK" sz="1200" dirty="0" smtClean="0"/>
              <a:t>Gold </a:t>
            </a:r>
            <a:r>
              <a:rPr lang="da-DK" sz="1200" dirty="0" err="1" smtClean="0"/>
              <a:t>target</a:t>
            </a:r>
            <a:r>
              <a:rPr lang="da-DK" sz="1200" dirty="0" smtClean="0"/>
              <a:t> is </a:t>
            </a:r>
            <a:r>
              <a:rPr lang="da-DK" sz="1200" dirty="0" err="1" smtClean="0"/>
              <a:t>visibly</a:t>
            </a:r>
            <a:r>
              <a:rPr lang="da-DK" sz="1200" dirty="0" smtClean="0"/>
              <a:t>  </a:t>
            </a:r>
            <a:r>
              <a:rPr lang="da-DK" sz="1200" dirty="0" err="1" smtClean="0"/>
              <a:t>contaminated</a:t>
            </a:r>
            <a:endParaRPr lang="en-US" sz="1200" dirty="0"/>
          </a:p>
        </p:txBody>
      </p:sp>
      <p:sp>
        <p:nvSpPr>
          <p:cNvPr id="12" name="TextBox 11"/>
          <p:cNvSpPr txBox="1"/>
          <p:nvPr/>
        </p:nvSpPr>
        <p:spPr>
          <a:xfrm>
            <a:off x="257906" y="3265678"/>
            <a:ext cx="4053482" cy="307777"/>
          </a:xfrm>
          <a:prstGeom prst="rect">
            <a:avLst/>
          </a:prstGeom>
          <a:noFill/>
        </p:spPr>
        <p:txBody>
          <a:bodyPr wrap="none" rtlCol="0">
            <a:spAutoFit/>
          </a:bodyPr>
          <a:lstStyle/>
          <a:p>
            <a:r>
              <a:rPr lang="en-US" sz="1400" dirty="0" smtClean="0"/>
              <a:t>* There are 16-18 particles in a 20X dark field of view</a:t>
            </a:r>
            <a:endParaRPr lang="en-US" sz="1400" dirty="0"/>
          </a:p>
        </p:txBody>
      </p:sp>
      <p:sp>
        <p:nvSpPr>
          <p:cNvPr id="13" name="TextBox 12"/>
          <p:cNvSpPr txBox="1"/>
          <p:nvPr/>
        </p:nvSpPr>
        <p:spPr>
          <a:xfrm>
            <a:off x="257906" y="3581576"/>
            <a:ext cx="11780148" cy="523220"/>
          </a:xfrm>
          <a:prstGeom prst="rect">
            <a:avLst/>
          </a:prstGeom>
          <a:noFill/>
        </p:spPr>
        <p:txBody>
          <a:bodyPr wrap="none" rtlCol="0">
            <a:spAutoFit/>
          </a:bodyPr>
          <a:lstStyle/>
          <a:p>
            <a:r>
              <a:rPr lang="en-US" sz="1400" dirty="0" smtClean="0"/>
              <a:t>* *The rate </a:t>
            </a:r>
            <a:r>
              <a:rPr lang="en-US" sz="1400" dirty="0" err="1" smtClean="0"/>
              <a:t>fra</a:t>
            </a:r>
            <a:r>
              <a:rPr lang="en-US" sz="1400" dirty="0" smtClean="0"/>
              <a:t> </a:t>
            </a:r>
            <a:r>
              <a:rPr lang="en-US" sz="1400" dirty="0" err="1" smtClean="0"/>
              <a:t>begyndelsen</a:t>
            </a:r>
            <a:r>
              <a:rPr lang="en-US" sz="1400" dirty="0" smtClean="0"/>
              <a:t> was ok 29.2W, and went down to 28.9W. During Au deposition pressure in the range 8.1 10-8T  -  1.6 10-7T. No sparks in the target.</a:t>
            </a:r>
          </a:p>
          <a:p>
            <a:r>
              <a:rPr lang="da-DK" sz="1400" dirty="0" smtClean="0"/>
              <a:t>The </a:t>
            </a:r>
            <a:r>
              <a:rPr lang="da-DK" sz="1400" dirty="0" err="1" smtClean="0"/>
              <a:t>target</a:t>
            </a:r>
            <a:r>
              <a:rPr lang="da-DK" sz="1400" dirty="0" smtClean="0"/>
              <a:t> is a bit </a:t>
            </a:r>
            <a:r>
              <a:rPr lang="da-DK" sz="1400" dirty="0" err="1" smtClean="0"/>
              <a:t>dirty</a:t>
            </a:r>
            <a:r>
              <a:rPr lang="da-DK" sz="1400" dirty="0" smtClean="0"/>
              <a:t> </a:t>
            </a:r>
            <a:r>
              <a:rPr lang="da-DK" sz="1400" dirty="0" err="1" smtClean="0"/>
              <a:t>like</a:t>
            </a:r>
            <a:r>
              <a:rPr lang="da-DK" sz="1400" dirty="0" smtClean="0"/>
              <a:t> the </a:t>
            </a:r>
            <a:r>
              <a:rPr lang="da-DK" sz="1400" dirty="0" err="1" smtClean="0"/>
              <a:t>inviroment</a:t>
            </a:r>
            <a:r>
              <a:rPr lang="da-DK" sz="1400" dirty="0" smtClean="0"/>
              <a:t> </a:t>
            </a:r>
            <a:r>
              <a:rPr lang="da-DK" sz="1400" dirty="0" err="1" smtClean="0"/>
              <a:t>around</a:t>
            </a:r>
            <a:r>
              <a:rPr lang="da-DK" sz="1400" dirty="0" smtClean="0"/>
              <a:t> (</a:t>
            </a:r>
            <a:r>
              <a:rPr lang="da-DK" sz="1400" dirty="0" err="1" smtClean="0"/>
              <a:t>see</a:t>
            </a:r>
            <a:r>
              <a:rPr lang="da-DK" sz="1400" dirty="0" smtClean="0"/>
              <a:t> </a:t>
            </a:r>
            <a:r>
              <a:rPr lang="da-DK" sz="1400" dirty="0" err="1" smtClean="0"/>
              <a:t>below</a:t>
            </a:r>
            <a:r>
              <a:rPr lang="da-DK" sz="1400" dirty="0" smtClean="0"/>
              <a:t>).</a:t>
            </a:r>
            <a:endParaRPr lang="en-US" sz="1400" dirty="0"/>
          </a:p>
        </p:txBody>
      </p:sp>
    </p:spTree>
    <p:extLst>
      <p:ext uri="{BB962C8B-B14F-4D97-AF65-F5344CB8AC3E}">
        <p14:creationId xmlns:p14="http://schemas.microsoft.com/office/powerpoint/2010/main" val="310331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65079824"/>
              </p:ext>
            </p:extLst>
          </p:nvPr>
        </p:nvGraphicFramePr>
        <p:xfrm>
          <a:off x="257906" y="719666"/>
          <a:ext cx="11660558" cy="1097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Target image </a:t>
                      </a:r>
                      <a:r>
                        <a:rPr lang="da-DK" sz="1000" dirty="0" err="1" smtClean="0"/>
                        <a:t>name</a:t>
                      </a:r>
                      <a:endParaRPr lang="en-US" sz="1000" dirty="0"/>
                    </a:p>
                  </a:txBody>
                  <a:tcPr/>
                </a:tc>
                <a:tc>
                  <a:txBody>
                    <a:bodyPr/>
                    <a:lstStyle/>
                    <a:p>
                      <a:r>
                        <a:rPr lang="da-DK" sz="1000" dirty="0" smtClean="0"/>
                        <a:t>Target </a:t>
                      </a:r>
                      <a:r>
                        <a:rPr lang="da-DK" sz="1000" dirty="0" err="1" smtClean="0"/>
                        <a:t>mass</a:t>
                      </a:r>
                      <a:r>
                        <a:rPr lang="da-DK" sz="1000" dirty="0" smtClean="0"/>
                        <a:t> (g)</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Deposition</a:t>
                      </a:r>
                      <a:r>
                        <a:rPr lang="da-DK" sz="1000" dirty="0" smtClean="0"/>
                        <a:t> date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Recipe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Log file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TF (%)</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CG</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TC</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DT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Crystal </a:t>
                      </a:r>
                      <a:r>
                        <a:rPr lang="da-DK" sz="1000" dirty="0" err="1" smtClean="0"/>
                        <a:t>life</a:t>
                      </a:r>
                      <a:r>
                        <a:rPr lang="da-DK" sz="1000" dirty="0" smtClean="0"/>
                        <a:t> time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dep</a:t>
                      </a:r>
                      <a:r>
                        <a:rPr lang="da-DK" sz="1000" dirty="0" smtClean="0"/>
                        <a:t>. 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dep</a:t>
                      </a:r>
                      <a:r>
                        <a:rPr lang="da-DK" sz="1000" dirty="0" smtClean="0"/>
                        <a:t>.</a:t>
                      </a:r>
                      <a:r>
                        <a:rPr lang="da-DK" sz="1000" baseline="0" dirty="0" smtClean="0"/>
                        <a:t> </a:t>
                      </a:r>
                      <a:r>
                        <a:rPr lang="da-DK" sz="1000" dirty="0" smtClean="0"/>
                        <a:t>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extLst>
                  <a:ext uri="{0D108BD9-81ED-4DB2-BD59-A6C34878D82A}">
                    <a16:rowId xmlns:a16="http://schemas.microsoft.com/office/drawing/2014/main" val="3279619295"/>
                  </a:ext>
                </a:extLst>
              </a:tr>
              <a:tr h="370840">
                <a:tc>
                  <a:txBody>
                    <a:bodyPr/>
                    <a:lstStyle/>
                    <a:p>
                      <a:r>
                        <a:rPr lang="en-US" sz="1000" b="1" dirty="0" smtClean="0">
                          <a:solidFill>
                            <a:srgbClr val="FF0000"/>
                          </a:solidFill>
                        </a:rPr>
                        <a:t>Au_target_20210222</a:t>
                      </a:r>
                      <a:endParaRPr lang="en-US" sz="1000" b="1" dirty="0">
                        <a:solidFill>
                          <a:srgbClr val="FF0000"/>
                        </a:solidFill>
                      </a:endParaRPr>
                    </a:p>
                  </a:txBody>
                  <a:tcPr/>
                </a:tc>
                <a:tc>
                  <a:txBody>
                    <a:bodyPr/>
                    <a:lstStyle/>
                    <a:p>
                      <a:r>
                        <a:rPr lang="da-DK" sz="1000" b="1" dirty="0" smtClean="0">
                          <a:solidFill>
                            <a:srgbClr val="FF0000"/>
                          </a:solidFill>
                        </a:rPr>
                        <a:t>162</a:t>
                      </a:r>
                      <a:endParaRPr lang="en-US" sz="1000" b="1" dirty="0">
                        <a:solidFill>
                          <a:srgbClr val="FF0000"/>
                        </a:solidFill>
                      </a:endParaRPr>
                    </a:p>
                  </a:txBody>
                  <a:tcPr/>
                </a:tc>
                <a:tc>
                  <a:txBody>
                    <a:bodyPr/>
                    <a:lstStyle/>
                    <a:p>
                      <a:r>
                        <a:rPr lang="da-DK" sz="1000" b="1" dirty="0" smtClean="0">
                          <a:solidFill>
                            <a:srgbClr val="FF0000"/>
                          </a:solidFill>
                        </a:rPr>
                        <a:t>2021</a:t>
                      </a:r>
                      <a:r>
                        <a:rPr lang="da-DK" sz="1000" b="1" baseline="0" dirty="0" smtClean="0">
                          <a:solidFill>
                            <a:srgbClr val="FF0000"/>
                          </a:solidFill>
                        </a:rPr>
                        <a:t> 02 22</a:t>
                      </a:r>
                      <a:endParaRPr lang="en-US" sz="1000" b="1" dirty="0">
                        <a:solidFill>
                          <a:srgbClr val="FF0000"/>
                        </a:solidFill>
                      </a:endParaRPr>
                    </a:p>
                  </a:txBody>
                  <a:tcPr/>
                </a:tc>
                <a:tc>
                  <a:txBody>
                    <a:bodyPr/>
                    <a:lstStyle/>
                    <a:p>
                      <a:r>
                        <a:rPr lang="da-DK" sz="1000" b="1" dirty="0" err="1" smtClean="0"/>
                        <a:t>TiAu</a:t>
                      </a:r>
                      <a:endParaRPr lang="en-US" sz="1000" b="1" dirty="0"/>
                    </a:p>
                  </a:txBody>
                  <a:tcPr/>
                </a:tc>
                <a:tc>
                  <a:txBody>
                    <a:bodyPr/>
                    <a:lstStyle/>
                    <a:p>
                      <a:r>
                        <a:rPr lang="da-DK" sz="1000" b="1" dirty="0" smtClean="0">
                          <a:solidFill>
                            <a:srgbClr val="FF0000"/>
                          </a:solidFill>
                        </a:rPr>
                        <a:t>2102222</a:t>
                      </a:r>
                      <a:endParaRPr lang="en-US" sz="1000" b="1" dirty="0">
                        <a:solidFill>
                          <a:srgbClr val="FF0000"/>
                        </a:solidFill>
                      </a:endParaRPr>
                    </a:p>
                  </a:txBody>
                  <a:tcPr/>
                </a:tc>
                <a:tc>
                  <a:txBody>
                    <a:bodyPr/>
                    <a:lstStyle/>
                    <a:p>
                      <a:r>
                        <a:rPr lang="da-DK" sz="1000" b="1" dirty="0" smtClean="0"/>
                        <a:t>78</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solidFill>
                            <a:schemeClr val="accent6"/>
                          </a:solidFill>
                        </a:rPr>
                        <a:t>0</a:t>
                      </a:r>
                      <a:endParaRPr lang="en-US" sz="1000" b="1" dirty="0">
                        <a:solidFill>
                          <a:schemeClr val="accent6"/>
                        </a:solidFill>
                      </a:endParaRPr>
                    </a:p>
                  </a:txBody>
                  <a:tcPr/>
                </a:tc>
                <a:tc>
                  <a:txBody>
                    <a:bodyPr/>
                    <a:lstStyle/>
                    <a:p>
                      <a:r>
                        <a:rPr lang="da-DK" sz="1000" b="1" dirty="0" smtClean="0"/>
                        <a:t>10</a:t>
                      </a:r>
                      <a:endParaRPr lang="en-US" sz="1000" b="1" dirty="0"/>
                    </a:p>
                  </a:txBody>
                  <a:tcPr/>
                </a:tc>
                <a:tc>
                  <a:txBody>
                    <a:bodyPr/>
                    <a:lstStyle/>
                    <a:p>
                      <a:r>
                        <a:rPr lang="da-DK" sz="1000" b="1" dirty="0" smtClean="0"/>
                        <a:t>2</a:t>
                      </a:r>
                      <a:endParaRPr lang="en-US" sz="1000" b="1" dirty="0"/>
                    </a:p>
                  </a:txBody>
                  <a:tcPr/>
                </a:tc>
                <a:tc>
                  <a:txBody>
                    <a:bodyPr/>
                    <a:lstStyle/>
                    <a:p>
                      <a:r>
                        <a:rPr lang="da-DK" sz="1000" b="1" dirty="0" smtClean="0"/>
                        <a:t>10</a:t>
                      </a:r>
                      <a:endParaRPr lang="en-US" sz="1000" b="1" dirty="0"/>
                    </a:p>
                  </a:txBody>
                  <a:tcPr/>
                </a:tc>
                <a:tc>
                  <a:txBody>
                    <a:bodyPr/>
                    <a:lstStyle/>
                    <a:p>
                      <a:r>
                        <a:rPr lang="da-DK" sz="1000" b="1" dirty="0" smtClean="0"/>
                        <a:t>90</a:t>
                      </a:r>
                      <a:endParaRPr lang="en-US" sz="1000" b="1" dirty="0"/>
                    </a:p>
                  </a:txBody>
                  <a:tcPr/>
                </a:tc>
                <a:extLst>
                  <a:ext uri="{0D108BD9-81ED-4DB2-BD59-A6C34878D82A}">
                    <a16:rowId xmlns:a16="http://schemas.microsoft.com/office/drawing/2014/main" val="43637263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36074127"/>
              </p:ext>
            </p:extLst>
          </p:nvPr>
        </p:nvGraphicFramePr>
        <p:xfrm>
          <a:off x="257906" y="1791546"/>
          <a:ext cx="11660558" cy="1224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Au Rise1</a:t>
                      </a:r>
                      <a:r>
                        <a:rPr lang="da-DK" sz="1000" baseline="0" dirty="0" smtClean="0"/>
                        <a:t> time (s)</a:t>
                      </a:r>
                      <a:endParaRPr lang="en-US" sz="1000" dirty="0"/>
                    </a:p>
                  </a:txBody>
                  <a:tcPr/>
                </a:tc>
                <a:tc>
                  <a:txBody>
                    <a:bodyPr/>
                    <a:lstStyle/>
                    <a:p>
                      <a:r>
                        <a:rPr lang="da-DK" sz="1000" dirty="0" smtClean="0"/>
                        <a:t>Au Rise 1 power (W)</a:t>
                      </a:r>
                      <a:endParaRPr lang="en-US" sz="1000" dirty="0"/>
                    </a:p>
                  </a:txBody>
                  <a:tcPr/>
                </a:tc>
                <a:tc>
                  <a:txBody>
                    <a:bodyPr/>
                    <a:lstStyle/>
                    <a:p>
                      <a:r>
                        <a:rPr lang="da-DK" sz="1000" dirty="0" smtClean="0"/>
                        <a:t>Au </a:t>
                      </a:r>
                      <a:r>
                        <a:rPr lang="da-DK" sz="1000" dirty="0" err="1" smtClean="0"/>
                        <a:t>Soak</a:t>
                      </a:r>
                      <a:r>
                        <a:rPr lang="da-DK" sz="1000" baseline="0" dirty="0" smtClean="0"/>
                        <a:t> 1 time (s)</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a:t>
                      </a:r>
                      <a:r>
                        <a:rPr lang="da-DK" sz="1000" baseline="0" dirty="0" smtClean="0"/>
                        <a:t> time (s)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 power (W)</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Soak</a:t>
                      </a:r>
                      <a:r>
                        <a:rPr lang="da-DK" sz="1000" baseline="0" dirty="0" smtClean="0"/>
                        <a:t> 2 time (s)</a:t>
                      </a:r>
                      <a:endParaRPr lang="en-US" sz="1000" dirty="0" smtClean="0"/>
                    </a:p>
                    <a:p>
                      <a:endParaRPr lang="en-US" sz="1000" dirty="0"/>
                    </a:p>
                  </a:txBody>
                  <a:tcPr/>
                </a:tc>
                <a:tc>
                  <a:txBody>
                    <a:bodyPr/>
                    <a:lstStyle/>
                    <a:p>
                      <a:r>
                        <a:rPr lang="da-DK" sz="1000" dirty="0" smtClean="0"/>
                        <a:t>Chamber pressure </a:t>
                      </a:r>
                      <a:r>
                        <a:rPr lang="da-DK" sz="1000" dirty="0" err="1" smtClean="0"/>
                        <a:t>before</a:t>
                      </a:r>
                      <a:r>
                        <a:rPr lang="da-DK" sz="1000" dirty="0" smtClean="0"/>
                        <a:t> Ti </a:t>
                      </a:r>
                      <a:r>
                        <a:rPr lang="da-DK" sz="1000" dirty="0" err="1" smtClean="0"/>
                        <a:t>dep</a:t>
                      </a:r>
                      <a:r>
                        <a:rPr lang="da-DK" sz="1000" dirty="0" smtClean="0"/>
                        <a:t>. (T)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before</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during</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r>
                        <a:rPr lang="da-DK" sz="1000" dirty="0" smtClean="0"/>
                        <a:t>Final power at stable Au </a:t>
                      </a:r>
                      <a:r>
                        <a:rPr lang="da-DK" sz="1000" dirty="0" err="1" smtClean="0"/>
                        <a:t>deposition</a:t>
                      </a:r>
                      <a:r>
                        <a:rPr lang="da-DK" sz="1000" dirty="0" smtClean="0"/>
                        <a:t> rate (W)</a:t>
                      </a:r>
                      <a:endParaRPr lang="en-US" sz="1000" dirty="0"/>
                    </a:p>
                  </a:txBody>
                  <a:tcPr/>
                </a:tc>
                <a:tc>
                  <a:txBody>
                    <a:bodyPr/>
                    <a:lstStyle/>
                    <a:p>
                      <a:r>
                        <a:rPr lang="da-DK" sz="1000" dirty="0" err="1" smtClean="0"/>
                        <a:t>Measured</a:t>
                      </a:r>
                      <a:r>
                        <a:rPr lang="da-DK" sz="1000" dirty="0" smtClean="0"/>
                        <a:t> </a:t>
                      </a:r>
                      <a:r>
                        <a:rPr lang="da-DK" sz="1000" dirty="0" err="1" smtClean="0"/>
                        <a:t>sheet</a:t>
                      </a:r>
                      <a:r>
                        <a:rPr lang="da-DK" sz="1000" dirty="0" smtClean="0"/>
                        <a:t> </a:t>
                      </a:r>
                      <a:r>
                        <a:rPr lang="da-DK" sz="1000" dirty="0" err="1" smtClean="0"/>
                        <a:t>resistance</a:t>
                      </a:r>
                      <a:r>
                        <a:rPr lang="da-DK" sz="1000" dirty="0" smtClean="0"/>
                        <a:t> (</a:t>
                      </a:r>
                      <a:r>
                        <a:rPr lang="da-DK" sz="1000" dirty="0" err="1" smtClean="0"/>
                        <a:t>mOhm</a:t>
                      </a:r>
                      <a:r>
                        <a:rPr lang="da-DK" sz="1000" dirty="0" smtClean="0"/>
                        <a:t>/</a:t>
                      </a:r>
                      <a:r>
                        <a:rPr lang="da-DK" sz="1000" dirty="0" err="1" smtClean="0"/>
                        <a:t>sq</a:t>
                      </a:r>
                      <a:r>
                        <a:rPr lang="da-DK" sz="1000" dirty="0" smtClean="0"/>
                        <a:t>)</a:t>
                      </a:r>
                      <a:endParaRPr lang="en-US" sz="1000" dirty="0"/>
                    </a:p>
                  </a:txBody>
                  <a:tcPr/>
                </a:tc>
                <a:tc>
                  <a:txBody>
                    <a:bodyPr/>
                    <a:lstStyle/>
                    <a:p>
                      <a:r>
                        <a:rPr lang="da-DK" sz="1000" dirty="0" err="1" smtClean="0"/>
                        <a:t>Measured</a:t>
                      </a:r>
                      <a:r>
                        <a:rPr lang="da-DK" sz="1000" dirty="0" smtClean="0"/>
                        <a:t> </a:t>
                      </a:r>
                      <a:r>
                        <a:rPr lang="da-DK" sz="1000" dirty="0" err="1" smtClean="0"/>
                        <a:t>thickness</a:t>
                      </a:r>
                      <a:r>
                        <a:rPr lang="da-DK" sz="1000" dirty="0" smtClean="0"/>
                        <a:t> (nm)</a:t>
                      </a:r>
                      <a:endParaRPr lang="en-US" sz="1000" dirty="0"/>
                    </a:p>
                  </a:txBody>
                  <a:tcPr/>
                </a:tc>
                <a:tc>
                  <a:txBody>
                    <a:bodyPr/>
                    <a:lstStyle/>
                    <a:p>
                      <a:r>
                        <a:rPr lang="da-DK" sz="1000" dirty="0" err="1" smtClean="0"/>
                        <a:t>Particles</a:t>
                      </a:r>
                      <a:endParaRPr lang="da-DK" sz="1000" dirty="0" smtClean="0"/>
                    </a:p>
                    <a:p>
                      <a:r>
                        <a:rPr lang="da-DK" sz="1000" dirty="0" smtClean="0"/>
                        <a:t>Score. 0-no </a:t>
                      </a:r>
                      <a:r>
                        <a:rPr lang="da-DK" sz="1000" dirty="0" err="1" smtClean="0"/>
                        <a:t>particles</a:t>
                      </a:r>
                      <a:r>
                        <a:rPr lang="da-DK" sz="1000" dirty="0" smtClean="0"/>
                        <a:t>; 10-full</a:t>
                      </a:r>
                      <a:r>
                        <a:rPr lang="da-DK" sz="1000" baseline="0" dirty="0" smtClean="0"/>
                        <a:t> of </a:t>
                      </a:r>
                      <a:r>
                        <a:rPr lang="da-DK" sz="1000" baseline="0" dirty="0" err="1" smtClean="0"/>
                        <a:t>particles</a:t>
                      </a:r>
                      <a:endParaRPr lang="en-US" sz="1000" dirty="0"/>
                    </a:p>
                  </a:txBody>
                  <a:tcPr/>
                </a:tc>
                <a:tc>
                  <a:txBody>
                    <a:bodyPr/>
                    <a:lstStyle/>
                    <a:p>
                      <a:r>
                        <a:rPr lang="da-DK" sz="1000" dirty="0" err="1" smtClean="0"/>
                        <a:t>Comments</a:t>
                      </a:r>
                      <a:endParaRPr lang="en-US" sz="1000" dirty="0"/>
                    </a:p>
                  </a:txBody>
                  <a:tcPr/>
                </a:tc>
                <a:extLst>
                  <a:ext uri="{0D108BD9-81ED-4DB2-BD59-A6C34878D82A}">
                    <a16:rowId xmlns:a16="http://schemas.microsoft.com/office/drawing/2014/main" val="3279619295"/>
                  </a:ext>
                </a:extLst>
              </a:tr>
              <a:tr h="370840">
                <a:tc>
                  <a:txBody>
                    <a:bodyPr/>
                    <a:lstStyle/>
                    <a:p>
                      <a:r>
                        <a:rPr lang="da-DK" sz="1000" b="1" dirty="0" smtClean="0"/>
                        <a:t>60</a:t>
                      </a:r>
                      <a:endParaRPr lang="en-US" sz="1000" b="1" dirty="0"/>
                    </a:p>
                  </a:txBody>
                  <a:tcPr/>
                </a:tc>
                <a:tc>
                  <a:txBody>
                    <a:bodyPr/>
                    <a:lstStyle/>
                    <a:p>
                      <a:r>
                        <a:rPr lang="da-DK" sz="1000" b="1" dirty="0" smtClean="0"/>
                        <a:t>20</a:t>
                      </a:r>
                      <a:endParaRPr lang="en-US" sz="1000" b="1" dirty="0"/>
                    </a:p>
                  </a:txBody>
                  <a:tcPr/>
                </a:tc>
                <a:tc>
                  <a:txBody>
                    <a:bodyPr/>
                    <a:lstStyle/>
                    <a:p>
                      <a:r>
                        <a:rPr lang="da-DK" sz="1000" b="1" dirty="0" smtClean="0"/>
                        <a:t>120</a:t>
                      </a:r>
                      <a:endParaRPr lang="en-US" sz="1000" b="1" dirty="0"/>
                    </a:p>
                  </a:txBody>
                  <a:tcPr/>
                </a:tc>
                <a:tc>
                  <a:txBody>
                    <a:bodyPr/>
                    <a:lstStyle/>
                    <a:p>
                      <a:r>
                        <a:rPr lang="da-DK" sz="1000" b="1" dirty="0" smtClean="0"/>
                        <a:t>90</a:t>
                      </a:r>
                      <a:endParaRPr lang="en-US" sz="1000" b="1" dirty="0"/>
                    </a:p>
                  </a:txBody>
                  <a:tcPr/>
                </a:tc>
                <a:tc>
                  <a:txBody>
                    <a:bodyPr/>
                    <a:lstStyle/>
                    <a:p>
                      <a:r>
                        <a:rPr lang="da-DK" sz="1000" b="1" dirty="0" smtClean="0"/>
                        <a:t>29</a:t>
                      </a:r>
                      <a:endParaRPr lang="en-US" sz="1000" b="1" dirty="0"/>
                    </a:p>
                  </a:txBody>
                  <a:tcPr/>
                </a:tc>
                <a:tc>
                  <a:txBody>
                    <a:bodyPr/>
                    <a:lstStyle/>
                    <a:p>
                      <a:r>
                        <a:rPr lang="da-DK" sz="1000" b="1" dirty="0" smtClean="0"/>
                        <a:t>60</a:t>
                      </a:r>
                      <a:endParaRPr lang="en-US" sz="1000" b="1" dirty="0"/>
                    </a:p>
                  </a:txBody>
                  <a:tcPr/>
                </a:tc>
                <a:tc>
                  <a:txBody>
                    <a:bodyPr/>
                    <a:lstStyle/>
                    <a:p>
                      <a:r>
                        <a:rPr lang="da-DK" sz="1000" b="1" dirty="0" smtClean="0">
                          <a:solidFill>
                            <a:srgbClr val="FF0000"/>
                          </a:solidFill>
                        </a:rPr>
                        <a:t>3.1 10-7</a:t>
                      </a:r>
                      <a:endParaRPr lang="en-US" sz="1000" b="1" dirty="0">
                        <a:solidFill>
                          <a:srgbClr val="FF0000"/>
                        </a:solidFill>
                      </a:endParaRPr>
                    </a:p>
                  </a:txBody>
                  <a:tcPr/>
                </a:tc>
                <a:tc>
                  <a:txBody>
                    <a:bodyPr/>
                    <a:lstStyle/>
                    <a:p>
                      <a:r>
                        <a:rPr lang="da-DK" sz="1000" b="1" dirty="0" smtClean="0">
                          <a:solidFill>
                            <a:srgbClr val="FF0000"/>
                          </a:solidFill>
                        </a:rPr>
                        <a:t>8.0 10-8</a:t>
                      </a:r>
                      <a:endParaRPr lang="en-US" sz="1000" b="1" dirty="0">
                        <a:solidFill>
                          <a:srgbClr val="FF0000"/>
                        </a:solidFill>
                      </a:endParaRPr>
                    </a:p>
                  </a:txBody>
                  <a:tcPr/>
                </a:tc>
                <a:tc>
                  <a:txBody>
                    <a:bodyPr/>
                    <a:lstStyle/>
                    <a:p>
                      <a:r>
                        <a:rPr lang="da-DK" sz="1000" b="1" dirty="0" smtClean="0">
                          <a:solidFill>
                            <a:srgbClr val="FF0000"/>
                          </a:solidFill>
                        </a:rPr>
                        <a:t>2.9 10-7</a:t>
                      </a:r>
                      <a:endParaRPr lang="en-US" sz="1000" b="1" dirty="0">
                        <a:solidFill>
                          <a:srgbClr val="FF0000"/>
                        </a:solidFill>
                      </a:endParaRPr>
                    </a:p>
                  </a:txBody>
                  <a:tcPr/>
                </a:tc>
                <a:tc>
                  <a:txBody>
                    <a:bodyPr/>
                    <a:lstStyle/>
                    <a:p>
                      <a:r>
                        <a:rPr lang="da-DK" sz="1000" b="1" dirty="0" smtClean="0">
                          <a:solidFill>
                            <a:srgbClr val="FF0000"/>
                          </a:solidFill>
                        </a:rPr>
                        <a:t>30.2</a:t>
                      </a:r>
                      <a:endParaRPr lang="en-US" sz="1000" b="1" dirty="0">
                        <a:solidFill>
                          <a:srgbClr val="FF0000"/>
                        </a:solidFill>
                      </a:endParaRPr>
                    </a:p>
                  </a:txBody>
                  <a:tcPr/>
                </a:tc>
                <a:tc>
                  <a:txBody>
                    <a:bodyPr/>
                    <a:lstStyle/>
                    <a:p>
                      <a:r>
                        <a:rPr lang="da-DK" sz="1000" b="1" dirty="0" smtClean="0">
                          <a:solidFill>
                            <a:srgbClr val="FF0000"/>
                          </a:solidFill>
                        </a:rPr>
                        <a:t>356</a:t>
                      </a:r>
                      <a:endParaRPr lang="en-US" sz="1000" b="1" dirty="0">
                        <a:solidFill>
                          <a:srgbClr val="FF0000"/>
                        </a:solidFill>
                      </a:endParaRPr>
                    </a:p>
                  </a:txBody>
                  <a:tcPr/>
                </a:tc>
                <a:tc>
                  <a:txBody>
                    <a:bodyPr/>
                    <a:lstStyle/>
                    <a:p>
                      <a:r>
                        <a:rPr lang="da-DK" sz="1000" b="1" dirty="0" smtClean="0">
                          <a:solidFill>
                            <a:srgbClr val="FF0000"/>
                          </a:solidFill>
                        </a:rPr>
                        <a:t>101</a:t>
                      </a:r>
                      <a:endParaRPr lang="en-US" sz="1000" b="1" dirty="0">
                        <a:solidFill>
                          <a:srgbClr val="FF0000"/>
                        </a:solidFill>
                      </a:endParaRPr>
                    </a:p>
                  </a:txBody>
                  <a:tcPr/>
                </a:tc>
                <a:tc>
                  <a:txBody>
                    <a:bodyPr/>
                    <a:lstStyle/>
                    <a:p>
                      <a:r>
                        <a:rPr lang="da-DK" sz="1000" b="1" dirty="0" smtClean="0">
                          <a:solidFill>
                            <a:srgbClr val="FF0000"/>
                          </a:solidFill>
                        </a:rPr>
                        <a:t>5/10*</a:t>
                      </a:r>
                      <a:endParaRPr lang="en-US" sz="1000" b="1" dirty="0">
                        <a:solidFill>
                          <a:srgbClr val="FF0000"/>
                        </a:solidFill>
                      </a:endParaRPr>
                    </a:p>
                  </a:txBody>
                  <a:tcPr/>
                </a:tc>
                <a:tc>
                  <a:txBody>
                    <a:bodyPr/>
                    <a:lstStyle/>
                    <a:p>
                      <a:r>
                        <a:rPr lang="da-DK" sz="1000" b="1" dirty="0" smtClean="0"/>
                        <a:t>**</a:t>
                      </a:r>
                      <a:endParaRPr lang="en-US" sz="1000" b="1" dirty="0"/>
                    </a:p>
                  </a:txBody>
                  <a:tcPr/>
                </a:tc>
                <a:extLst>
                  <a:ext uri="{0D108BD9-81ED-4DB2-BD59-A6C34878D82A}">
                    <a16:rowId xmlns:a16="http://schemas.microsoft.com/office/drawing/2014/main" val="436372637"/>
                  </a:ext>
                </a:extLst>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98561" y="4729039"/>
            <a:ext cx="2334847" cy="175113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4192" y="4437183"/>
            <a:ext cx="3113129" cy="2334847"/>
          </a:xfrm>
          <a:prstGeom prst="rect">
            <a:avLst/>
          </a:prstGeom>
        </p:spPr>
      </p:pic>
      <p:sp>
        <p:nvSpPr>
          <p:cNvPr id="6" name="Right Arrow 5"/>
          <p:cNvSpPr/>
          <p:nvPr/>
        </p:nvSpPr>
        <p:spPr>
          <a:xfrm>
            <a:off x="1680308" y="5604606"/>
            <a:ext cx="1172307" cy="59299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34192" y="6402698"/>
            <a:ext cx="3157018" cy="369332"/>
          </a:xfrm>
          <a:prstGeom prst="rect">
            <a:avLst/>
          </a:prstGeom>
          <a:noFill/>
        </p:spPr>
        <p:txBody>
          <a:bodyPr wrap="none" rtlCol="0">
            <a:spAutoFit/>
          </a:bodyPr>
          <a:lstStyle/>
          <a:p>
            <a:r>
              <a:rPr lang="da-DK" dirty="0" smtClean="0"/>
              <a:t>Henrik added13 pellets. Ca. 50g</a:t>
            </a:r>
            <a:endParaRPr lang="en-US" dirty="0"/>
          </a:p>
        </p:txBody>
      </p:sp>
      <p:sp>
        <p:nvSpPr>
          <p:cNvPr id="8" name="TextBox 7"/>
          <p:cNvSpPr txBox="1"/>
          <p:nvPr/>
        </p:nvSpPr>
        <p:spPr>
          <a:xfrm>
            <a:off x="257906" y="3220924"/>
            <a:ext cx="3788217" cy="307777"/>
          </a:xfrm>
          <a:prstGeom prst="rect">
            <a:avLst/>
          </a:prstGeom>
          <a:noFill/>
        </p:spPr>
        <p:txBody>
          <a:bodyPr wrap="none" rtlCol="0">
            <a:spAutoFit/>
          </a:bodyPr>
          <a:lstStyle/>
          <a:p>
            <a:r>
              <a:rPr lang="en-US" sz="1400" dirty="0" smtClean="0"/>
              <a:t>*Number of particles 12-15 in 20X Mag Dark field</a:t>
            </a:r>
            <a:endParaRPr lang="en-US" sz="1400" dirty="0"/>
          </a:p>
        </p:txBody>
      </p:sp>
      <p:sp>
        <p:nvSpPr>
          <p:cNvPr id="9" name="TextBox 8"/>
          <p:cNvSpPr txBox="1"/>
          <p:nvPr/>
        </p:nvSpPr>
        <p:spPr>
          <a:xfrm>
            <a:off x="271291" y="3571182"/>
            <a:ext cx="3049040" cy="307777"/>
          </a:xfrm>
          <a:prstGeom prst="rect">
            <a:avLst/>
          </a:prstGeom>
          <a:noFill/>
        </p:spPr>
        <p:txBody>
          <a:bodyPr wrap="none" rtlCol="0">
            <a:spAutoFit/>
          </a:bodyPr>
          <a:lstStyle/>
          <a:p>
            <a:r>
              <a:rPr lang="en-US" sz="1400" dirty="0" smtClean="0"/>
              <a:t>** No sparks. Stable deposition power. </a:t>
            </a:r>
            <a:endParaRPr lang="en-US" sz="1400" dirty="0"/>
          </a:p>
        </p:txBody>
      </p:sp>
    </p:spTree>
    <p:extLst>
      <p:ext uri="{BB962C8B-B14F-4D97-AF65-F5344CB8AC3E}">
        <p14:creationId xmlns:p14="http://schemas.microsoft.com/office/powerpoint/2010/main" val="198794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93713557"/>
              </p:ext>
            </p:extLst>
          </p:nvPr>
        </p:nvGraphicFramePr>
        <p:xfrm>
          <a:off x="257906" y="719666"/>
          <a:ext cx="11660558" cy="10718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Target image </a:t>
                      </a:r>
                      <a:r>
                        <a:rPr lang="da-DK" sz="1000" dirty="0" err="1" smtClean="0"/>
                        <a:t>name</a:t>
                      </a:r>
                      <a:endParaRPr lang="en-US" sz="1000" dirty="0"/>
                    </a:p>
                  </a:txBody>
                  <a:tcPr/>
                </a:tc>
                <a:tc>
                  <a:txBody>
                    <a:bodyPr/>
                    <a:lstStyle/>
                    <a:p>
                      <a:r>
                        <a:rPr lang="da-DK" sz="1000" dirty="0" smtClean="0"/>
                        <a:t>Target </a:t>
                      </a:r>
                      <a:r>
                        <a:rPr lang="da-DK" sz="1000" dirty="0" err="1" smtClean="0"/>
                        <a:t>mass</a:t>
                      </a:r>
                      <a:r>
                        <a:rPr lang="da-DK" sz="1000" dirty="0" smtClean="0"/>
                        <a:t> (g)</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Deposition</a:t>
                      </a:r>
                      <a:r>
                        <a:rPr lang="da-DK" sz="1000" dirty="0" smtClean="0"/>
                        <a:t> date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Recipe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Log file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TF (%)</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CG</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TC</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DT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Crystal </a:t>
                      </a:r>
                      <a:r>
                        <a:rPr lang="da-DK" sz="1000" dirty="0" err="1" smtClean="0"/>
                        <a:t>life</a:t>
                      </a:r>
                      <a:r>
                        <a:rPr lang="da-DK" sz="1000" dirty="0" smtClean="0"/>
                        <a:t> time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dep</a:t>
                      </a:r>
                      <a:r>
                        <a:rPr lang="da-DK" sz="1000" dirty="0" smtClean="0"/>
                        <a:t>. 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dep</a:t>
                      </a:r>
                      <a:r>
                        <a:rPr lang="da-DK" sz="1000" dirty="0" smtClean="0"/>
                        <a:t>.</a:t>
                      </a:r>
                      <a:r>
                        <a:rPr lang="da-DK" sz="1000" baseline="0" dirty="0" smtClean="0"/>
                        <a:t> </a:t>
                      </a:r>
                      <a:r>
                        <a:rPr lang="da-DK" sz="1000" dirty="0" smtClean="0"/>
                        <a:t>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extLst>
                  <a:ext uri="{0D108BD9-81ED-4DB2-BD59-A6C34878D82A}">
                    <a16:rowId xmlns:a16="http://schemas.microsoft.com/office/drawing/2014/main" val="3279619295"/>
                  </a:ext>
                </a:extLst>
              </a:tr>
              <a:tr h="370840">
                <a:tc>
                  <a:txBody>
                    <a:bodyPr/>
                    <a:lstStyle/>
                    <a:p>
                      <a:r>
                        <a:rPr lang="da-DK" sz="1000" b="1" dirty="0" smtClean="0">
                          <a:solidFill>
                            <a:srgbClr val="FF0000"/>
                          </a:solidFill>
                        </a:rPr>
                        <a:t>-</a:t>
                      </a:r>
                      <a:endParaRPr lang="en-US" sz="1000" b="1" dirty="0">
                        <a:solidFill>
                          <a:srgbClr val="FF0000"/>
                        </a:solidFill>
                      </a:endParaRPr>
                    </a:p>
                  </a:txBody>
                  <a:tcPr/>
                </a:tc>
                <a:tc>
                  <a:txBody>
                    <a:bodyPr/>
                    <a:lstStyle/>
                    <a:p>
                      <a:r>
                        <a:rPr lang="da-DK" sz="1000" b="1" dirty="0" smtClean="0">
                          <a:solidFill>
                            <a:srgbClr val="FF0000"/>
                          </a:solidFill>
                        </a:rPr>
                        <a:t>139</a:t>
                      </a:r>
                      <a:endParaRPr lang="en-US" sz="1000" b="1" dirty="0">
                        <a:solidFill>
                          <a:srgbClr val="FF0000"/>
                        </a:solidFill>
                      </a:endParaRPr>
                    </a:p>
                  </a:txBody>
                  <a:tcPr/>
                </a:tc>
                <a:tc>
                  <a:txBody>
                    <a:bodyPr/>
                    <a:lstStyle/>
                    <a:p>
                      <a:r>
                        <a:rPr lang="da-DK" sz="1000" b="1" dirty="0" smtClean="0">
                          <a:solidFill>
                            <a:srgbClr val="FF0000"/>
                          </a:solidFill>
                        </a:rPr>
                        <a:t>20210321</a:t>
                      </a:r>
                      <a:endParaRPr lang="en-US" sz="1000" b="1" dirty="0">
                        <a:solidFill>
                          <a:srgbClr val="FF0000"/>
                        </a:solidFill>
                      </a:endParaRPr>
                    </a:p>
                  </a:txBody>
                  <a:tcPr/>
                </a:tc>
                <a:tc>
                  <a:txBody>
                    <a:bodyPr/>
                    <a:lstStyle/>
                    <a:p>
                      <a:r>
                        <a:rPr lang="da-DK" sz="1000" b="1" dirty="0" err="1" smtClean="0"/>
                        <a:t>TiAu</a:t>
                      </a:r>
                      <a:endParaRPr lang="en-US" sz="1000" b="1" dirty="0"/>
                    </a:p>
                  </a:txBody>
                  <a:tcPr/>
                </a:tc>
                <a:tc>
                  <a:txBody>
                    <a:bodyPr/>
                    <a:lstStyle/>
                    <a:p>
                      <a:r>
                        <a:rPr lang="da-DK" sz="1000" b="1" dirty="0" smtClean="0">
                          <a:solidFill>
                            <a:srgbClr val="FF0000"/>
                          </a:solidFill>
                        </a:rPr>
                        <a:t>2103022</a:t>
                      </a:r>
                      <a:endParaRPr lang="en-US" sz="1000" b="1" dirty="0">
                        <a:solidFill>
                          <a:srgbClr val="FF0000"/>
                        </a:solidFill>
                      </a:endParaRPr>
                    </a:p>
                  </a:txBody>
                  <a:tcPr/>
                </a:tc>
                <a:tc>
                  <a:txBody>
                    <a:bodyPr/>
                    <a:lstStyle/>
                    <a:p>
                      <a:r>
                        <a:rPr lang="da-DK" sz="1000" b="1" dirty="0" smtClean="0"/>
                        <a:t>78</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solidFill>
                            <a:schemeClr val="accent6"/>
                          </a:solidFill>
                        </a:rPr>
                        <a:t>0</a:t>
                      </a:r>
                      <a:endParaRPr lang="en-US" sz="1000" b="1" dirty="0">
                        <a:solidFill>
                          <a:schemeClr val="accent6"/>
                        </a:solidFill>
                      </a:endParaRPr>
                    </a:p>
                  </a:txBody>
                  <a:tcPr/>
                </a:tc>
                <a:tc>
                  <a:txBody>
                    <a:bodyPr/>
                    <a:lstStyle/>
                    <a:p>
                      <a:r>
                        <a:rPr lang="da-DK" sz="1000" b="1" dirty="0" smtClean="0"/>
                        <a:t>10</a:t>
                      </a:r>
                      <a:endParaRPr lang="en-US" sz="1000" b="1" dirty="0"/>
                    </a:p>
                  </a:txBody>
                  <a:tcPr/>
                </a:tc>
                <a:tc>
                  <a:txBody>
                    <a:bodyPr/>
                    <a:lstStyle/>
                    <a:p>
                      <a:r>
                        <a:rPr lang="da-DK" sz="1000" b="1" dirty="0" smtClean="0"/>
                        <a:t>2</a:t>
                      </a:r>
                      <a:endParaRPr lang="en-US" sz="1000" b="1" dirty="0"/>
                    </a:p>
                  </a:txBody>
                  <a:tcPr/>
                </a:tc>
                <a:tc>
                  <a:txBody>
                    <a:bodyPr/>
                    <a:lstStyle/>
                    <a:p>
                      <a:r>
                        <a:rPr lang="da-DK" sz="1000" b="1" dirty="0" smtClean="0"/>
                        <a:t>10</a:t>
                      </a:r>
                      <a:endParaRPr lang="en-US" sz="1000" b="1" dirty="0"/>
                    </a:p>
                  </a:txBody>
                  <a:tcPr/>
                </a:tc>
                <a:tc>
                  <a:txBody>
                    <a:bodyPr/>
                    <a:lstStyle/>
                    <a:p>
                      <a:r>
                        <a:rPr lang="da-DK" sz="1000" b="1" dirty="0" smtClean="0"/>
                        <a:t>90</a:t>
                      </a:r>
                      <a:endParaRPr lang="en-US" sz="1000" b="1" dirty="0"/>
                    </a:p>
                  </a:txBody>
                  <a:tcPr/>
                </a:tc>
                <a:extLst>
                  <a:ext uri="{0D108BD9-81ED-4DB2-BD59-A6C34878D82A}">
                    <a16:rowId xmlns:a16="http://schemas.microsoft.com/office/drawing/2014/main" val="43637263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3458746"/>
              </p:ext>
            </p:extLst>
          </p:nvPr>
        </p:nvGraphicFramePr>
        <p:xfrm>
          <a:off x="257906" y="1791546"/>
          <a:ext cx="11660558" cy="1224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Au Rise1</a:t>
                      </a:r>
                      <a:r>
                        <a:rPr lang="da-DK" sz="1000" baseline="0" dirty="0" smtClean="0"/>
                        <a:t> time (s)</a:t>
                      </a:r>
                      <a:endParaRPr lang="en-US" sz="1000" dirty="0"/>
                    </a:p>
                  </a:txBody>
                  <a:tcPr/>
                </a:tc>
                <a:tc>
                  <a:txBody>
                    <a:bodyPr/>
                    <a:lstStyle/>
                    <a:p>
                      <a:r>
                        <a:rPr lang="da-DK" sz="1000" dirty="0" smtClean="0"/>
                        <a:t>Au Rise 1 power (W)</a:t>
                      </a:r>
                      <a:endParaRPr lang="en-US" sz="1000" dirty="0"/>
                    </a:p>
                  </a:txBody>
                  <a:tcPr/>
                </a:tc>
                <a:tc>
                  <a:txBody>
                    <a:bodyPr/>
                    <a:lstStyle/>
                    <a:p>
                      <a:r>
                        <a:rPr lang="da-DK" sz="1000" dirty="0" smtClean="0"/>
                        <a:t>Au </a:t>
                      </a:r>
                      <a:r>
                        <a:rPr lang="da-DK" sz="1000" dirty="0" err="1" smtClean="0"/>
                        <a:t>Soak</a:t>
                      </a:r>
                      <a:r>
                        <a:rPr lang="da-DK" sz="1000" baseline="0" dirty="0" smtClean="0"/>
                        <a:t> 1 time (s)</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a:t>
                      </a:r>
                      <a:r>
                        <a:rPr lang="da-DK" sz="1000" baseline="0" dirty="0" smtClean="0"/>
                        <a:t> time (s)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 power (W)</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Soak</a:t>
                      </a:r>
                      <a:r>
                        <a:rPr lang="da-DK" sz="1000" baseline="0" dirty="0" smtClean="0"/>
                        <a:t> 2 time (s)</a:t>
                      </a:r>
                      <a:endParaRPr lang="en-US" sz="1000" dirty="0" smtClean="0"/>
                    </a:p>
                    <a:p>
                      <a:endParaRPr lang="en-US" sz="1000" dirty="0"/>
                    </a:p>
                  </a:txBody>
                  <a:tcPr/>
                </a:tc>
                <a:tc>
                  <a:txBody>
                    <a:bodyPr/>
                    <a:lstStyle/>
                    <a:p>
                      <a:r>
                        <a:rPr lang="da-DK" sz="1000" dirty="0" smtClean="0"/>
                        <a:t>Chamber pressure </a:t>
                      </a:r>
                      <a:r>
                        <a:rPr lang="da-DK" sz="1000" dirty="0" err="1" smtClean="0"/>
                        <a:t>before</a:t>
                      </a:r>
                      <a:r>
                        <a:rPr lang="da-DK" sz="1000" dirty="0" smtClean="0"/>
                        <a:t> Ti </a:t>
                      </a:r>
                      <a:r>
                        <a:rPr lang="da-DK" sz="1000" dirty="0" err="1" smtClean="0"/>
                        <a:t>dep</a:t>
                      </a:r>
                      <a:r>
                        <a:rPr lang="da-DK" sz="1000" dirty="0" smtClean="0"/>
                        <a:t>. (T)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before</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during</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r>
                        <a:rPr lang="da-DK" sz="1000" dirty="0" smtClean="0"/>
                        <a:t>Final power at stable Au </a:t>
                      </a:r>
                      <a:r>
                        <a:rPr lang="da-DK" sz="1000" dirty="0" err="1" smtClean="0"/>
                        <a:t>deposition</a:t>
                      </a:r>
                      <a:r>
                        <a:rPr lang="da-DK" sz="1000" dirty="0" smtClean="0"/>
                        <a:t> rate (W)</a:t>
                      </a:r>
                      <a:endParaRPr lang="en-US" sz="1000" dirty="0"/>
                    </a:p>
                  </a:txBody>
                  <a:tcPr/>
                </a:tc>
                <a:tc>
                  <a:txBody>
                    <a:bodyPr/>
                    <a:lstStyle/>
                    <a:p>
                      <a:r>
                        <a:rPr lang="da-DK" sz="1000" dirty="0" err="1" smtClean="0"/>
                        <a:t>Measured</a:t>
                      </a:r>
                      <a:r>
                        <a:rPr lang="da-DK" sz="1000" dirty="0" smtClean="0"/>
                        <a:t> </a:t>
                      </a:r>
                      <a:r>
                        <a:rPr lang="da-DK" sz="1000" dirty="0" err="1" smtClean="0"/>
                        <a:t>sheet</a:t>
                      </a:r>
                      <a:r>
                        <a:rPr lang="da-DK" sz="1000" dirty="0" smtClean="0"/>
                        <a:t> </a:t>
                      </a:r>
                      <a:r>
                        <a:rPr lang="da-DK" sz="1000" dirty="0" err="1" smtClean="0"/>
                        <a:t>resistance</a:t>
                      </a:r>
                      <a:r>
                        <a:rPr lang="da-DK" sz="1000" dirty="0" smtClean="0"/>
                        <a:t> (</a:t>
                      </a:r>
                      <a:r>
                        <a:rPr lang="da-DK" sz="1000" dirty="0" err="1" smtClean="0"/>
                        <a:t>mOhm</a:t>
                      </a:r>
                      <a:r>
                        <a:rPr lang="da-DK" sz="1000" dirty="0" smtClean="0"/>
                        <a:t>/</a:t>
                      </a:r>
                      <a:r>
                        <a:rPr lang="da-DK" sz="1000" dirty="0" err="1" smtClean="0"/>
                        <a:t>sq</a:t>
                      </a:r>
                      <a:r>
                        <a:rPr lang="da-DK" sz="1000" dirty="0" smtClean="0"/>
                        <a:t>)</a:t>
                      </a:r>
                      <a:endParaRPr lang="en-US" sz="1000" dirty="0"/>
                    </a:p>
                  </a:txBody>
                  <a:tcPr/>
                </a:tc>
                <a:tc>
                  <a:txBody>
                    <a:bodyPr/>
                    <a:lstStyle/>
                    <a:p>
                      <a:r>
                        <a:rPr lang="da-DK" sz="1000" dirty="0" err="1" smtClean="0"/>
                        <a:t>Measured</a:t>
                      </a:r>
                      <a:r>
                        <a:rPr lang="da-DK" sz="1000" dirty="0" smtClean="0"/>
                        <a:t> </a:t>
                      </a:r>
                      <a:r>
                        <a:rPr lang="da-DK" sz="1000" dirty="0" err="1" smtClean="0"/>
                        <a:t>thickness</a:t>
                      </a:r>
                      <a:r>
                        <a:rPr lang="da-DK" sz="1000" dirty="0" smtClean="0"/>
                        <a:t> (nm)</a:t>
                      </a:r>
                      <a:endParaRPr lang="en-US" sz="1000" dirty="0"/>
                    </a:p>
                  </a:txBody>
                  <a:tcPr/>
                </a:tc>
                <a:tc>
                  <a:txBody>
                    <a:bodyPr/>
                    <a:lstStyle/>
                    <a:p>
                      <a:r>
                        <a:rPr lang="da-DK" sz="1000" dirty="0" err="1" smtClean="0"/>
                        <a:t>Particles</a:t>
                      </a:r>
                      <a:endParaRPr lang="da-DK" sz="1000" dirty="0" smtClean="0"/>
                    </a:p>
                    <a:p>
                      <a:r>
                        <a:rPr lang="da-DK" sz="1000" dirty="0" smtClean="0"/>
                        <a:t>Score. 0-no </a:t>
                      </a:r>
                      <a:r>
                        <a:rPr lang="da-DK" sz="1000" dirty="0" err="1" smtClean="0"/>
                        <a:t>particles</a:t>
                      </a:r>
                      <a:r>
                        <a:rPr lang="da-DK" sz="1000" dirty="0" smtClean="0"/>
                        <a:t>; 10-full</a:t>
                      </a:r>
                      <a:r>
                        <a:rPr lang="da-DK" sz="1000" baseline="0" dirty="0" smtClean="0"/>
                        <a:t> of </a:t>
                      </a:r>
                      <a:r>
                        <a:rPr lang="da-DK" sz="1000" baseline="0" dirty="0" err="1" smtClean="0"/>
                        <a:t>particles</a:t>
                      </a:r>
                      <a:endParaRPr lang="en-US" sz="1000" dirty="0"/>
                    </a:p>
                  </a:txBody>
                  <a:tcPr/>
                </a:tc>
                <a:tc>
                  <a:txBody>
                    <a:bodyPr/>
                    <a:lstStyle/>
                    <a:p>
                      <a:r>
                        <a:rPr lang="da-DK" sz="1000" dirty="0" err="1" smtClean="0"/>
                        <a:t>Comments</a:t>
                      </a:r>
                      <a:endParaRPr lang="en-US" sz="1000" dirty="0"/>
                    </a:p>
                  </a:txBody>
                  <a:tcPr/>
                </a:tc>
                <a:extLst>
                  <a:ext uri="{0D108BD9-81ED-4DB2-BD59-A6C34878D82A}">
                    <a16:rowId xmlns:a16="http://schemas.microsoft.com/office/drawing/2014/main" val="3279619295"/>
                  </a:ext>
                </a:extLst>
              </a:tr>
              <a:tr h="370840">
                <a:tc>
                  <a:txBody>
                    <a:bodyPr/>
                    <a:lstStyle/>
                    <a:p>
                      <a:r>
                        <a:rPr lang="da-DK" sz="1000" b="1" dirty="0" smtClean="0"/>
                        <a:t>60</a:t>
                      </a:r>
                      <a:endParaRPr lang="en-US" sz="1000" b="1" dirty="0"/>
                    </a:p>
                  </a:txBody>
                  <a:tcPr/>
                </a:tc>
                <a:tc>
                  <a:txBody>
                    <a:bodyPr/>
                    <a:lstStyle/>
                    <a:p>
                      <a:r>
                        <a:rPr lang="da-DK" sz="1000" b="1" dirty="0" smtClean="0"/>
                        <a:t>20</a:t>
                      </a:r>
                      <a:endParaRPr lang="en-US" sz="1000" b="1" dirty="0"/>
                    </a:p>
                  </a:txBody>
                  <a:tcPr/>
                </a:tc>
                <a:tc>
                  <a:txBody>
                    <a:bodyPr/>
                    <a:lstStyle/>
                    <a:p>
                      <a:r>
                        <a:rPr lang="da-DK" sz="1000" b="1" dirty="0" smtClean="0"/>
                        <a:t>120</a:t>
                      </a:r>
                      <a:endParaRPr lang="en-US" sz="1000" b="1" dirty="0"/>
                    </a:p>
                  </a:txBody>
                  <a:tcPr/>
                </a:tc>
                <a:tc>
                  <a:txBody>
                    <a:bodyPr/>
                    <a:lstStyle/>
                    <a:p>
                      <a:r>
                        <a:rPr lang="da-DK" sz="1000" b="1" dirty="0" smtClean="0"/>
                        <a:t>90</a:t>
                      </a:r>
                      <a:endParaRPr lang="en-US" sz="1000" b="1" dirty="0"/>
                    </a:p>
                  </a:txBody>
                  <a:tcPr/>
                </a:tc>
                <a:tc>
                  <a:txBody>
                    <a:bodyPr/>
                    <a:lstStyle/>
                    <a:p>
                      <a:r>
                        <a:rPr lang="da-DK" sz="1000" b="1" dirty="0" smtClean="0"/>
                        <a:t>29</a:t>
                      </a:r>
                      <a:endParaRPr lang="en-US" sz="1000" b="1" dirty="0"/>
                    </a:p>
                  </a:txBody>
                  <a:tcPr/>
                </a:tc>
                <a:tc>
                  <a:txBody>
                    <a:bodyPr/>
                    <a:lstStyle/>
                    <a:p>
                      <a:r>
                        <a:rPr lang="da-DK" sz="1000" b="1" dirty="0" smtClean="0"/>
                        <a:t>60</a:t>
                      </a:r>
                      <a:endParaRPr lang="en-US" sz="1000" b="1" dirty="0"/>
                    </a:p>
                  </a:txBody>
                  <a:tcPr/>
                </a:tc>
                <a:tc>
                  <a:txBody>
                    <a:bodyPr/>
                    <a:lstStyle/>
                    <a:p>
                      <a:r>
                        <a:rPr lang="da-DK" sz="1000" b="1" dirty="0" smtClean="0">
                          <a:solidFill>
                            <a:srgbClr val="FF0000"/>
                          </a:solidFill>
                        </a:rPr>
                        <a:t>2.8 10-7</a:t>
                      </a:r>
                      <a:endParaRPr lang="en-US" sz="1000" b="1" dirty="0">
                        <a:solidFill>
                          <a:srgbClr val="FF0000"/>
                        </a:solidFill>
                      </a:endParaRPr>
                    </a:p>
                  </a:txBody>
                  <a:tcPr/>
                </a:tc>
                <a:tc>
                  <a:txBody>
                    <a:bodyPr/>
                    <a:lstStyle/>
                    <a:p>
                      <a:r>
                        <a:rPr lang="da-DK" sz="1000" b="1" dirty="0" smtClean="0">
                          <a:solidFill>
                            <a:srgbClr val="FF0000"/>
                          </a:solidFill>
                        </a:rPr>
                        <a:t>7.3 10-8</a:t>
                      </a:r>
                      <a:endParaRPr lang="en-US" sz="1000" b="1" dirty="0">
                        <a:solidFill>
                          <a:srgbClr val="FF0000"/>
                        </a:solidFill>
                      </a:endParaRPr>
                    </a:p>
                  </a:txBody>
                  <a:tcPr/>
                </a:tc>
                <a:tc>
                  <a:txBody>
                    <a:bodyPr/>
                    <a:lstStyle/>
                    <a:p>
                      <a:r>
                        <a:rPr lang="da-DK" sz="1000" b="1" dirty="0" smtClean="0">
                          <a:solidFill>
                            <a:srgbClr val="FF0000"/>
                          </a:solidFill>
                        </a:rPr>
                        <a:t>2.3 10-7</a:t>
                      </a:r>
                      <a:endParaRPr lang="en-US" sz="1000" b="1" dirty="0">
                        <a:solidFill>
                          <a:srgbClr val="FF0000"/>
                        </a:solidFill>
                      </a:endParaRPr>
                    </a:p>
                  </a:txBody>
                  <a:tcPr/>
                </a:tc>
                <a:tc>
                  <a:txBody>
                    <a:bodyPr/>
                    <a:lstStyle/>
                    <a:p>
                      <a:r>
                        <a:rPr lang="da-DK" sz="1000" b="1" dirty="0" smtClean="0">
                          <a:solidFill>
                            <a:srgbClr val="FF0000"/>
                          </a:solidFill>
                        </a:rPr>
                        <a:t>32</a:t>
                      </a:r>
                      <a:endParaRPr lang="en-US" sz="1000" b="1" dirty="0">
                        <a:solidFill>
                          <a:srgbClr val="FF0000"/>
                        </a:solidFill>
                      </a:endParaRPr>
                    </a:p>
                  </a:txBody>
                  <a:tcPr/>
                </a:tc>
                <a:tc>
                  <a:txBody>
                    <a:bodyPr/>
                    <a:lstStyle/>
                    <a:p>
                      <a:r>
                        <a:rPr lang="da-DK" sz="1000" b="1" dirty="0" smtClean="0">
                          <a:solidFill>
                            <a:srgbClr val="FF0000"/>
                          </a:solidFill>
                        </a:rPr>
                        <a:t>362.8</a:t>
                      </a:r>
                      <a:endParaRPr lang="en-US" sz="1000" b="1" dirty="0">
                        <a:solidFill>
                          <a:srgbClr val="FF0000"/>
                        </a:solidFill>
                      </a:endParaRPr>
                    </a:p>
                  </a:txBody>
                  <a:tcPr/>
                </a:tc>
                <a:tc>
                  <a:txBody>
                    <a:bodyPr/>
                    <a:lstStyle/>
                    <a:p>
                      <a:r>
                        <a:rPr lang="da-DK" sz="1000" b="1" dirty="0" smtClean="0">
                          <a:solidFill>
                            <a:srgbClr val="FF0000"/>
                          </a:solidFill>
                        </a:rPr>
                        <a:t>97</a:t>
                      </a:r>
                      <a:endParaRPr lang="en-US" sz="1000" b="1" dirty="0">
                        <a:solidFill>
                          <a:srgbClr val="FF0000"/>
                        </a:solidFill>
                      </a:endParaRPr>
                    </a:p>
                  </a:txBody>
                  <a:tcPr/>
                </a:tc>
                <a:tc>
                  <a:txBody>
                    <a:bodyPr/>
                    <a:lstStyle/>
                    <a:p>
                      <a:r>
                        <a:rPr lang="da-DK" sz="1000" b="1" dirty="0" smtClean="0">
                          <a:solidFill>
                            <a:srgbClr val="FF0000"/>
                          </a:solidFill>
                        </a:rPr>
                        <a:t>10/10*</a:t>
                      </a:r>
                      <a:endParaRPr lang="en-US" sz="1000" b="1" dirty="0">
                        <a:solidFill>
                          <a:srgbClr val="FF0000"/>
                        </a:solidFill>
                      </a:endParaRPr>
                    </a:p>
                  </a:txBody>
                  <a:tcPr/>
                </a:tc>
                <a:tc>
                  <a:txBody>
                    <a:bodyPr/>
                    <a:lstStyle/>
                    <a:p>
                      <a:r>
                        <a:rPr lang="da-DK" sz="1000" b="1" dirty="0" smtClean="0"/>
                        <a:t>**</a:t>
                      </a:r>
                      <a:endParaRPr lang="en-US" sz="1000" b="1" dirty="0"/>
                    </a:p>
                  </a:txBody>
                  <a:tcPr/>
                </a:tc>
                <a:extLst>
                  <a:ext uri="{0D108BD9-81ED-4DB2-BD59-A6C34878D82A}">
                    <a16:rowId xmlns:a16="http://schemas.microsoft.com/office/drawing/2014/main" val="436372637"/>
                  </a:ext>
                </a:extLst>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17630"/>
            <a:ext cx="4720492" cy="3540369"/>
          </a:xfrm>
          <a:prstGeom prst="rect">
            <a:avLst/>
          </a:prstGeom>
        </p:spPr>
      </p:pic>
      <p:sp>
        <p:nvSpPr>
          <p:cNvPr id="3" name="TextBox 2"/>
          <p:cNvSpPr txBox="1"/>
          <p:nvPr/>
        </p:nvSpPr>
        <p:spPr>
          <a:xfrm>
            <a:off x="4947138" y="3317630"/>
            <a:ext cx="6830649" cy="738664"/>
          </a:xfrm>
          <a:prstGeom prst="rect">
            <a:avLst/>
          </a:prstGeom>
          <a:noFill/>
        </p:spPr>
        <p:txBody>
          <a:bodyPr wrap="square" rtlCol="0">
            <a:spAutoFit/>
          </a:bodyPr>
          <a:lstStyle/>
          <a:p>
            <a:r>
              <a:rPr lang="en-US" sz="1400" dirty="0" smtClean="0"/>
              <a:t>*All looked good. No visible sparks during the deposition. But the amount of particles was extremely high. Opened the chamber to inspect the target. It looked good, but the mass was very low. It is all that remained.</a:t>
            </a:r>
          </a:p>
        </p:txBody>
      </p:sp>
      <p:sp>
        <p:nvSpPr>
          <p:cNvPr id="6" name="TextBox 5"/>
          <p:cNvSpPr txBox="1"/>
          <p:nvPr/>
        </p:nvSpPr>
        <p:spPr>
          <a:xfrm>
            <a:off x="4947138" y="4206807"/>
            <a:ext cx="6674339" cy="523220"/>
          </a:xfrm>
          <a:prstGeom prst="rect">
            <a:avLst/>
          </a:prstGeom>
          <a:noFill/>
        </p:spPr>
        <p:txBody>
          <a:bodyPr wrap="square" rtlCol="0">
            <a:spAutoFit/>
          </a:bodyPr>
          <a:lstStyle/>
          <a:p>
            <a:r>
              <a:rPr lang="en-US" sz="1400" dirty="0" smtClean="0"/>
              <a:t>* *The rate from beginning was 32.4W, and went down to 31.5W. During Au deposition pressure in the range 1.3 10-7T  -  3.1 10-7T. </a:t>
            </a:r>
          </a:p>
        </p:txBody>
      </p:sp>
    </p:spTree>
    <p:extLst>
      <p:ext uri="{BB962C8B-B14F-4D97-AF65-F5344CB8AC3E}">
        <p14:creationId xmlns:p14="http://schemas.microsoft.com/office/powerpoint/2010/main" val="1012051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98318622"/>
              </p:ext>
            </p:extLst>
          </p:nvPr>
        </p:nvGraphicFramePr>
        <p:xfrm>
          <a:off x="257906" y="719666"/>
          <a:ext cx="11660558" cy="1097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Target image </a:t>
                      </a:r>
                      <a:r>
                        <a:rPr lang="da-DK" sz="1000" dirty="0" err="1" smtClean="0"/>
                        <a:t>name</a:t>
                      </a:r>
                      <a:endParaRPr lang="en-US" sz="1000" dirty="0"/>
                    </a:p>
                  </a:txBody>
                  <a:tcPr/>
                </a:tc>
                <a:tc>
                  <a:txBody>
                    <a:bodyPr/>
                    <a:lstStyle/>
                    <a:p>
                      <a:r>
                        <a:rPr lang="da-DK" sz="1000" dirty="0" smtClean="0"/>
                        <a:t>Target </a:t>
                      </a:r>
                      <a:r>
                        <a:rPr lang="da-DK" sz="1000" dirty="0" err="1" smtClean="0"/>
                        <a:t>mass</a:t>
                      </a:r>
                      <a:r>
                        <a:rPr lang="da-DK" sz="1000" dirty="0" smtClean="0"/>
                        <a:t> (g)</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Deposition</a:t>
                      </a:r>
                      <a:r>
                        <a:rPr lang="da-DK" sz="1000" dirty="0" smtClean="0"/>
                        <a:t> date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Recipe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Log file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TF (%)</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CG</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TC</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DT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Crystal </a:t>
                      </a:r>
                      <a:r>
                        <a:rPr lang="da-DK" sz="1000" dirty="0" err="1" smtClean="0"/>
                        <a:t>life</a:t>
                      </a:r>
                      <a:r>
                        <a:rPr lang="da-DK" sz="1000" dirty="0" smtClean="0"/>
                        <a:t> time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dep</a:t>
                      </a:r>
                      <a:r>
                        <a:rPr lang="da-DK" sz="1000" dirty="0" smtClean="0"/>
                        <a:t>. 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dep</a:t>
                      </a:r>
                      <a:r>
                        <a:rPr lang="da-DK" sz="1000" dirty="0" smtClean="0"/>
                        <a:t>.</a:t>
                      </a:r>
                      <a:r>
                        <a:rPr lang="da-DK" sz="1000" baseline="0" dirty="0" smtClean="0"/>
                        <a:t> </a:t>
                      </a:r>
                      <a:r>
                        <a:rPr lang="da-DK" sz="1000" dirty="0" smtClean="0"/>
                        <a:t>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extLst>
                  <a:ext uri="{0D108BD9-81ED-4DB2-BD59-A6C34878D82A}">
                    <a16:rowId xmlns:a16="http://schemas.microsoft.com/office/drawing/2014/main" val="3279619295"/>
                  </a:ext>
                </a:extLst>
              </a:tr>
              <a:tr h="370840">
                <a:tc>
                  <a:txBody>
                    <a:bodyPr/>
                    <a:lstStyle/>
                    <a:p>
                      <a:r>
                        <a:rPr lang="en-US" sz="1000" b="1" dirty="0" smtClean="0">
                          <a:solidFill>
                            <a:srgbClr val="FF0000"/>
                          </a:solidFill>
                        </a:rPr>
                        <a:t>Au_target_20210325</a:t>
                      </a:r>
                      <a:endParaRPr lang="en-US" sz="1000" b="1" dirty="0">
                        <a:solidFill>
                          <a:srgbClr val="FF0000"/>
                        </a:solidFill>
                      </a:endParaRPr>
                    </a:p>
                  </a:txBody>
                  <a:tcPr/>
                </a:tc>
                <a:tc>
                  <a:txBody>
                    <a:bodyPr/>
                    <a:lstStyle/>
                    <a:p>
                      <a:r>
                        <a:rPr lang="da-DK" sz="1000" b="1" dirty="0" smtClean="0">
                          <a:solidFill>
                            <a:srgbClr val="FF0000"/>
                          </a:solidFill>
                        </a:rPr>
                        <a:t>119.9</a:t>
                      </a:r>
                      <a:endParaRPr lang="en-US" sz="1000" b="1" dirty="0">
                        <a:solidFill>
                          <a:srgbClr val="FF0000"/>
                        </a:solidFill>
                      </a:endParaRPr>
                    </a:p>
                  </a:txBody>
                  <a:tcPr/>
                </a:tc>
                <a:tc>
                  <a:txBody>
                    <a:bodyPr/>
                    <a:lstStyle/>
                    <a:p>
                      <a:r>
                        <a:rPr lang="da-DK" sz="1000" b="1" dirty="0" smtClean="0">
                          <a:solidFill>
                            <a:srgbClr val="FF0000"/>
                          </a:solidFill>
                        </a:rPr>
                        <a:t>2021.03.25</a:t>
                      </a:r>
                      <a:endParaRPr lang="en-US" sz="1000" b="1" dirty="0">
                        <a:solidFill>
                          <a:srgbClr val="FF0000"/>
                        </a:solidFill>
                      </a:endParaRPr>
                    </a:p>
                  </a:txBody>
                  <a:tcPr/>
                </a:tc>
                <a:tc>
                  <a:txBody>
                    <a:bodyPr/>
                    <a:lstStyle/>
                    <a:p>
                      <a:r>
                        <a:rPr lang="da-DK" sz="1000" b="1" dirty="0" err="1" smtClean="0"/>
                        <a:t>TiAu</a:t>
                      </a:r>
                      <a:endParaRPr lang="en-US" sz="1000" b="1" dirty="0"/>
                    </a:p>
                  </a:txBody>
                  <a:tcPr/>
                </a:tc>
                <a:tc>
                  <a:txBody>
                    <a:bodyPr/>
                    <a:lstStyle/>
                    <a:p>
                      <a:r>
                        <a:rPr lang="da-DK" sz="1000" b="1" dirty="0" smtClean="0">
                          <a:solidFill>
                            <a:srgbClr val="FF0000"/>
                          </a:solidFill>
                        </a:rPr>
                        <a:t>2103255</a:t>
                      </a:r>
                      <a:endParaRPr lang="en-US" sz="1000" b="1" dirty="0">
                        <a:solidFill>
                          <a:srgbClr val="FF0000"/>
                        </a:solidFill>
                      </a:endParaRPr>
                    </a:p>
                  </a:txBody>
                  <a:tcPr/>
                </a:tc>
                <a:tc>
                  <a:txBody>
                    <a:bodyPr/>
                    <a:lstStyle/>
                    <a:p>
                      <a:r>
                        <a:rPr lang="da-DK" sz="1000" b="1" dirty="0" smtClean="0"/>
                        <a:t>78</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solidFill>
                            <a:schemeClr val="accent6"/>
                          </a:solidFill>
                        </a:rPr>
                        <a:t>0</a:t>
                      </a:r>
                      <a:endParaRPr lang="en-US" sz="1000" b="1" dirty="0">
                        <a:solidFill>
                          <a:schemeClr val="accent6"/>
                        </a:solidFill>
                      </a:endParaRPr>
                    </a:p>
                  </a:txBody>
                  <a:tcPr/>
                </a:tc>
                <a:tc>
                  <a:txBody>
                    <a:bodyPr/>
                    <a:lstStyle/>
                    <a:p>
                      <a:r>
                        <a:rPr lang="da-DK" sz="1000" b="1" dirty="0" smtClean="0"/>
                        <a:t>10</a:t>
                      </a:r>
                      <a:endParaRPr lang="en-US" sz="1000" b="1" dirty="0"/>
                    </a:p>
                  </a:txBody>
                  <a:tcPr/>
                </a:tc>
                <a:tc>
                  <a:txBody>
                    <a:bodyPr/>
                    <a:lstStyle/>
                    <a:p>
                      <a:r>
                        <a:rPr lang="da-DK" sz="1000" b="1" dirty="0" smtClean="0"/>
                        <a:t>10!!!</a:t>
                      </a:r>
                      <a:endParaRPr lang="en-US" sz="1000" b="1" dirty="0"/>
                    </a:p>
                  </a:txBody>
                  <a:tcPr/>
                </a:tc>
                <a:tc>
                  <a:txBody>
                    <a:bodyPr/>
                    <a:lstStyle/>
                    <a:p>
                      <a:r>
                        <a:rPr lang="da-DK" sz="1000" b="1" dirty="0" smtClean="0"/>
                        <a:t>10</a:t>
                      </a:r>
                      <a:endParaRPr lang="en-US" sz="1000" b="1" dirty="0"/>
                    </a:p>
                  </a:txBody>
                  <a:tcPr/>
                </a:tc>
                <a:tc>
                  <a:txBody>
                    <a:bodyPr/>
                    <a:lstStyle/>
                    <a:p>
                      <a:r>
                        <a:rPr lang="da-DK" sz="1000" b="1" dirty="0" smtClean="0"/>
                        <a:t>90</a:t>
                      </a:r>
                      <a:endParaRPr lang="en-US" sz="1000" b="1" dirty="0"/>
                    </a:p>
                  </a:txBody>
                  <a:tcPr/>
                </a:tc>
                <a:extLst>
                  <a:ext uri="{0D108BD9-81ED-4DB2-BD59-A6C34878D82A}">
                    <a16:rowId xmlns:a16="http://schemas.microsoft.com/office/drawing/2014/main" val="43637263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31367981"/>
              </p:ext>
            </p:extLst>
          </p:nvPr>
        </p:nvGraphicFramePr>
        <p:xfrm>
          <a:off x="257906" y="1791546"/>
          <a:ext cx="11660558" cy="1224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Au Rise1</a:t>
                      </a:r>
                      <a:r>
                        <a:rPr lang="da-DK" sz="1000" baseline="0" dirty="0" smtClean="0"/>
                        <a:t> time (s)</a:t>
                      </a:r>
                      <a:endParaRPr lang="en-US" sz="1000" dirty="0"/>
                    </a:p>
                  </a:txBody>
                  <a:tcPr/>
                </a:tc>
                <a:tc>
                  <a:txBody>
                    <a:bodyPr/>
                    <a:lstStyle/>
                    <a:p>
                      <a:r>
                        <a:rPr lang="da-DK" sz="1000" dirty="0" smtClean="0"/>
                        <a:t>Au Rise 1 power (W)</a:t>
                      </a:r>
                      <a:endParaRPr lang="en-US" sz="1000" dirty="0"/>
                    </a:p>
                  </a:txBody>
                  <a:tcPr/>
                </a:tc>
                <a:tc>
                  <a:txBody>
                    <a:bodyPr/>
                    <a:lstStyle/>
                    <a:p>
                      <a:r>
                        <a:rPr lang="da-DK" sz="1000" dirty="0" smtClean="0"/>
                        <a:t>Au </a:t>
                      </a:r>
                      <a:r>
                        <a:rPr lang="da-DK" sz="1000" dirty="0" err="1" smtClean="0"/>
                        <a:t>Soak</a:t>
                      </a:r>
                      <a:r>
                        <a:rPr lang="da-DK" sz="1000" baseline="0" dirty="0" smtClean="0"/>
                        <a:t> 1 time (s)</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a:t>
                      </a:r>
                      <a:r>
                        <a:rPr lang="da-DK" sz="1000" baseline="0" dirty="0" smtClean="0"/>
                        <a:t> time (s)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 power (W)</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Soak</a:t>
                      </a:r>
                      <a:r>
                        <a:rPr lang="da-DK" sz="1000" baseline="0" dirty="0" smtClean="0"/>
                        <a:t> 2 time (s)</a:t>
                      </a:r>
                      <a:endParaRPr lang="en-US" sz="1000" dirty="0" smtClean="0"/>
                    </a:p>
                    <a:p>
                      <a:endParaRPr lang="en-US" sz="1000" dirty="0"/>
                    </a:p>
                  </a:txBody>
                  <a:tcPr/>
                </a:tc>
                <a:tc>
                  <a:txBody>
                    <a:bodyPr/>
                    <a:lstStyle/>
                    <a:p>
                      <a:r>
                        <a:rPr lang="da-DK" sz="1000" dirty="0" smtClean="0"/>
                        <a:t>Chamber pressure </a:t>
                      </a:r>
                      <a:r>
                        <a:rPr lang="da-DK" sz="1000" dirty="0" err="1" smtClean="0"/>
                        <a:t>before</a:t>
                      </a:r>
                      <a:r>
                        <a:rPr lang="da-DK" sz="1000" dirty="0" smtClean="0"/>
                        <a:t> Ti </a:t>
                      </a:r>
                      <a:r>
                        <a:rPr lang="da-DK" sz="1000" dirty="0" err="1" smtClean="0"/>
                        <a:t>dep</a:t>
                      </a:r>
                      <a:r>
                        <a:rPr lang="da-DK" sz="1000" dirty="0" smtClean="0"/>
                        <a:t>. (T)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before</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during</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r>
                        <a:rPr lang="da-DK" sz="1000" dirty="0" smtClean="0"/>
                        <a:t>Final power at stable Au </a:t>
                      </a:r>
                      <a:r>
                        <a:rPr lang="da-DK" sz="1000" dirty="0" err="1" smtClean="0"/>
                        <a:t>deposition</a:t>
                      </a:r>
                      <a:r>
                        <a:rPr lang="da-DK" sz="1000" dirty="0" smtClean="0"/>
                        <a:t> rate (W)</a:t>
                      </a:r>
                      <a:endParaRPr lang="en-US" sz="1000" dirty="0"/>
                    </a:p>
                  </a:txBody>
                  <a:tcPr/>
                </a:tc>
                <a:tc>
                  <a:txBody>
                    <a:bodyPr/>
                    <a:lstStyle/>
                    <a:p>
                      <a:r>
                        <a:rPr lang="da-DK" sz="1000" dirty="0" err="1" smtClean="0"/>
                        <a:t>Measured</a:t>
                      </a:r>
                      <a:r>
                        <a:rPr lang="da-DK" sz="1000" dirty="0" smtClean="0"/>
                        <a:t> </a:t>
                      </a:r>
                      <a:r>
                        <a:rPr lang="da-DK" sz="1000" dirty="0" err="1" smtClean="0"/>
                        <a:t>sheet</a:t>
                      </a:r>
                      <a:r>
                        <a:rPr lang="da-DK" sz="1000" dirty="0" smtClean="0"/>
                        <a:t> </a:t>
                      </a:r>
                      <a:r>
                        <a:rPr lang="da-DK" sz="1000" dirty="0" err="1" smtClean="0"/>
                        <a:t>resistance</a:t>
                      </a:r>
                      <a:r>
                        <a:rPr lang="da-DK" sz="1000" dirty="0" smtClean="0"/>
                        <a:t> (</a:t>
                      </a:r>
                      <a:r>
                        <a:rPr lang="da-DK" sz="1000" dirty="0" err="1" smtClean="0"/>
                        <a:t>mOhm</a:t>
                      </a:r>
                      <a:r>
                        <a:rPr lang="da-DK" sz="1000" dirty="0" smtClean="0"/>
                        <a:t>/</a:t>
                      </a:r>
                      <a:r>
                        <a:rPr lang="da-DK" sz="1000" dirty="0" err="1" smtClean="0"/>
                        <a:t>sq</a:t>
                      </a:r>
                      <a:r>
                        <a:rPr lang="da-DK" sz="1000" dirty="0" smtClean="0"/>
                        <a:t>)</a:t>
                      </a:r>
                      <a:endParaRPr lang="en-US" sz="1000" dirty="0"/>
                    </a:p>
                  </a:txBody>
                  <a:tcPr/>
                </a:tc>
                <a:tc>
                  <a:txBody>
                    <a:bodyPr/>
                    <a:lstStyle/>
                    <a:p>
                      <a:r>
                        <a:rPr lang="da-DK" sz="1000" dirty="0" err="1" smtClean="0"/>
                        <a:t>Measured</a:t>
                      </a:r>
                      <a:r>
                        <a:rPr lang="da-DK" sz="1000" dirty="0" smtClean="0"/>
                        <a:t> </a:t>
                      </a:r>
                      <a:r>
                        <a:rPr lang="da-DK" sz="1000" dirty="0" err="1" smtClean="0"/>
                        <a:t>thickness</a:t>
                      </a:r>
                      <a:r>
                        <a:rPr lang="da-DK" sz="1000" dirty="0" smtClean="0"/>
                        <a:t> (nm)</a:t>
                      </a:r>
                      <a:endParaRPr lang="en-US" sz="1000" dirty="0"/>
                    </a:p>
                  </a:txBody>
                  <a:tcPr/>
                </a:tc>
                <a:tc>
                  <a:txBody>
                    <a:bodyPr/>
                    <a:lstStyle/>
                    <a:p>
                      <a:r>
                        <a:rPr lang="da-DK" sz="1000" dirty="0" err="1" smtClean="0"/>
                        <a:t>Particles</a:t>
                      </a:r>
                      <a:endParaRPr lang="da-DK" sz="1000" dirty="0" smtClean="0"/>
                    </a:p>
                    <a:p>
                      <a:r>
                        <a:rPr lang="da-DK" sz="1000" dirty="0" smtClean="0"/>
                        <a:t>Score. 0-no </a:t>
                      </a:r>
                      <a:r>
                        <a:rPr lang="da-DK" sz="1000" dirty="0" err="1" smtClean="0"/>
                        <a:t>particles</a:t>
                      </a:r>
                      <a:r>
                        <a:rPr lang="da-DK" sz="1000" dirty="0" smtClean="0"/>
                        <a:t>; 10-full</a:t>
                      </a:r>
                      <a:r>
                        <a:rPr lang="da-DK" sz="1000" baseline="0" dirty="0" smtClean="0"/>
                        <a:t> of </a:t>
                      </a:r>
                      <a:r>
                        <a:rPr lang="da-DK" sz="1000" baseline="0" dirty="0" err="1" smtClean="0"/>
                        <a:t>particles</a:t>
                      </a:r>
                      <a:endParaRPr lang="en-US" sz="1000" dirty="0"/>
                    </a:p>
                  </a:txBody>
                  <a:tcPr/>
                </a:tc>
                <a:tc>
                  <a:txBody>
                    <a:bodyPr/>
                    <a:lstStyle/>
                    <a:p>
                      <a:r>
                        <a:rPr lang="da-DK" sz="1000" dirty="0" err="1" smtClean="0"/>
                        <a:t>Comments</a:t>
                      </a:r>
                      <a:endParaRPr lang="en-US" sz="1000" dirty="0"/>
                    </a:p>
                  </a:txBody>
                  <a:tcPr/>
                </a:tc>
                <a:extLst>
                  <a:ext uri="{0D108BD9-81ED-4DB2-BD59-A6C34878D82A}">
                    <a16:rowId xmlns:a16="http://schemas.microsoft.com/office/drawing/2014/main" val="3279619295"/>
                  </a:ext>
                </a:extLst>
              </a:tr>
              <a:tr h="370840">
                <a:tc>
                  <a:txBody>
                    <a:bodyPr/>
                    <a:lstStyle/>
                    <a:p>
                      <a:r>
                        <a:rPr lang="da-DK" sz="1000" b="1" dirty="0" smtClean="0"/>
                        <a:t>60</a:t>
                      </a:r>
                      <a:endParaRPr lang="en-US" sz="1000" b="1" dirty="0"/>
                    </a:p>
                  </a:txBody>
                  <a:tcPr/>
                </a:tc>
                <a:tc>
                  <a:txBody>
                    <a:bodyPr/>
                    <a:lstStyle/>
                    <a:p>
                      <a:r>
                        <a:rPr lang="da-DK" sz="1000" b="1" dirty="0" smtClean="0"/>
                        <a:t>20</a:t>
                      </a:r>
                      <a:endParaRPr lang="en-US" sz="1000" b="1" dirty="0"/>
                    </a:p>
                  </a:txBody>
                  <a:tcPr/>
                </a:tc>
                <a:tc>
                  <a:txBody>
                    <a:bodyPr/>
                    <a:lstStyle/>
                    <a:p>
                      <a:r>
                        <a:rPr lang="da-DK" sz="1000" b="1" dirty="0" smtClean="0"/>
                        <a:t>120</a:t>
                      </a:r>
                      <a:endParaRPr lang="en-US" sz="1000" b="1" dirty="0"/>
                    </a:p>
                  </a:txBody>
                  <a:tcPr/>
                </a:tc>
                <a:tc>
                  <a:txBody>
                    <a:bodyPr/>
                    <a:lstStyle/>
                    <a:p>
                      <a:r>
                        <a:rPr lang="da-DK" sz="1000" b="1" dirty="0" smtClean="0"/>
                        <a:t>90</a:t>
                      </a:r>
                      <a:endParaRPr lang="en-US" sz="1000" b="1" dirty="0"/>
                    </a:p>
                  </a:txBody>
                  <a:tcPr/>
                </a:tc>
                <a:tc>
                  <a:txBody>
                    <a:bodyPr/>
                    <a:lstStyle/>
                    <a:p>
                      <a:r>
                        <a:rPr lang="da-DK" sz="1000" b="1" dirty="0" smtClean="0"/>
                        <a:t>29</a:t>
                      </a:r>
                      <a:endParaRPr lang="en-US" sz="1000" b="1" dirty="0"/>
                    </a:p>
                  </a:txBody>
                  <a:tcPr/>
                </a:tc>
                <a:tc>
                  <a:txBody>
                    <a:bodyPr/>
                    <a:lstStyle/>
                    <a:p>
                      <a:r>
                        <a:rPr lang="da-DK" sz="1000" b="1" dirty="0" smtClean="0"/>
                        <a:t>60</a:t>
                      </a:r>
                      <a:endParaRPr lang="en-US" sz="1000" b="1" dirty="0"/>
                    </a:p>
                  </a:txBody>
                  <a:tcPr/>
                </a:tc>
                <a:tc>
                  <a:txBody>
                    <a:bodyPr/>
                    <a:lstStyle/>
                    <a:p>
                      <a:r>
                        <a:rPr lang="da-DK" sz="1000" b="1" dirty="0" smtClean="0">
                          <a:solidFill>
                            <a:srgbClr val="FF0000"/>
                          </a:solidFill>
                        </a:rPr>
                        <a:t>8 10-7</a:t>
                      </a:r>
                      <a:endParaRPr lang="en-US" sz="1000" b="1" dirty="0">
                        <a:solidFill>
                          <a:srgbClr val="FF0000"/>
                        </a:solidFill>
                      </a:endParaRPr>
                    </a:p>
                  </a:txBody>
                  <a:tcPr/>
                </a:tc>
                <a:tc>
                  <a:txBody>
                    <a:bodyPr/>
                    <a:lstStyle/>
                    <a:p>
                      <a:r>
                        <a:rPr lang="da-DK" sz="1000" b="1" dirty="0" smtClean="0">
                          <a:solidFill>
                            <a:srgbClr val="FF0000"/>
                          </a:solidFill>
                        </a:rPr>
                        <a:t>2.4 10-7</a:t>
                      </a:r>
                      <a:endParaRPr lang="en-US" sz="1000" b="1" dirty="0">
                        <a:solidFill>
                          <a:srgbClr val="FF0000"/>
                        </a:solidFill>
                      </a:endParaRPr>
                    </a:p>
                  </a:txBody>
                  <a:tcPr/>
                </a:tc>
                <a:tc>
                  <a:txBody>
                    <a:bodyPr/>
                    <a:lstStyle/>
                    <a:p>
                      <a:r>
                        <a:rPr lang="da-DK" sz="1000" b="1" dirty="0" smtClean="0">
                          <a:solidFill>
                            <a:srgbClr val="FF0000"/>
                          </a:solidFill>
                        </a:rPr>
                        <a:t>1.2 10-6</a:t>
                      </a:r>
                      <a:endParaRPr lang="en-US" sz="1000" b="1" dirty="0">
                        <a:solidFill>
                          <a:srgbClr val="FF0000"/>
                        </a:solidFill>
                      </a:endParaRPr>
                    </a:p>
                  </a:txBody>
                  <a:tcPr/>
                </a:tc>
                <a:tc>
                  <a:txBody>
                    <a:bodyPr/>
                    <a:lstStyle/>
                    <a:p>
                      <a:r>
                        <a:rPr lang="da-DK" sz="1000" b="1" dirty="0" smtClean="0">
                          <a:solidFill>
                            <a:srgbClr val="FF0000"/>
                          </a:solidFill>
                        </a:rPr>
                        <a:t>41.6</a:t>
                      </a:r>
                      <a:endParaRPr lang="en-US" sz="1000" b="1" dirty="0">
                        <a:solidFill>
                          <a:srgbClr val="FF0000"/>
                        </a:solidFill>
                      </a:endParaRPr>
                    </a:p>
                  </a:txBody>
                  <a:tcPr/>
                </a:tc>
                <a:tc>
                  <a:txBody>
                    <a:bodyPr/>
                    <a:lstStyle/>
                    <a:p>
                      <a:r>
                        <a:rPr lang="da-DK" sz="1000" b="1" dirty="0" smtClean="0">
                          <a:solidFill>
                            <a:srgbClr val="FF0000"/>
                          </a:solidFill>
                        </a:rPr>
                        <a:t>355.1</a:t>
                      </a:r>
                      <a:endParaRPr lang="en-US" sz="1000" b="1" dirty="0">
                        <a:solidFill>
                          <a:srgbClr val="FF0000"/>
                        </a:solidFill>
                      </a:endParaRPr>
                    </a:p>
                  </a:txBody>
                  <a:tcPr/>
                </a:tc>
                <a:tc>
                  <a:txBody>
                    <a:bodyPr/>
                    <a:lstStyle/>
                    <a:p>
                      <a:r>
                        <a:rPr lang="da-DK" sz="1000" b="1" dirty="0" smtClean="0">
                          <a:solidFill>
                            <a:srgbClr val="FF0000"/>
                          </a:solidFill>
                        </a:rPr>
                        <a:t>105</a:t>
                      </a:r>
                      <a:endParaRPr lang="en-US" sz="1000" b="1" dirty="0">
                        <a:solidFill>
                          <a:srgbClr val="FF0000"/>
                        </a:solidFill>
                      </a:endParaRPr>
                    </a:p>
                  </a:txBody>
                  <a:tcPr/>
                </a:tc>
                <a:tc>
                  <a:txBody>
                    <a:bodyPr/>
                    <a:lstStyle/>
                    <a:p>
                      <a:r>
                        <a:rPr lang="da-DK" sz="1000" b="1" dirty="0" smtClean="0">
                          <a:solidFill>
                            <a:srgbClr val="FF0000"/>
                          </a:solidFill>
                        </a:rPr>
                        <a:t>2/10</a:t>
                      </a:r>
                      <a:endParaRPr lang="en-US" sz="1000" b="1" dirty="0">
                        <a:solidFill>
                          <a:srgbClr val="FF0000"/>
                        </a:solidFill>
                      </a:endParaRPr>
                    </a:p>
                  </a:txBody>
                  <a:tcPr/>
                </a:tc>
                <a:tc>
                  <a:txBody>
                    <a:bodyPr/>
                    <a:lstStyle/>
                    <a:p>
                      <a:r>
                        <a:rPr lang="da-DK" sz="1000" b="1" dirty="0" smtClean="0"/>
                        <a:t>*</a:t>
                      </a:r>
                      <a:endParaRPr lang="en-US" sz="1000" b="1" dirty="0"/>
                    </a:p>
                  </a:txBody>
                  <a:tcPr/>
                </a:tc>
                <a:extLst>
                  <a:ext uri="{0D108BD9-81ED-4DB2-BD59-A6C34878D82A}">
                    <a16:rowId xmlns:a16="http://schemas.microsoft.com/office/drawing/2014/main" val="43637263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30672815"/>
              </p:ext>
            </p:extLst>
          </p:nvPr>
        </p:nvGraphicFramePr>
        <p:xfrm>
          <a:off x="257906" y="3974774"/>
          <a:ext cx="11660558" cy="1097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Target image </a:t>
                      </a:r>
                      <a:r>
                        <a:rPr lang="da-DK" sz="1000" dirty="0" err="1" smtClean="0"/>
                        <a:t>name</a:t>
                      </a:r>
                      <a:endParaRPr lang="en-US" sz="1000" dirty="0"/>
                    </a:p>
                  </a:txBody>
                  <a:tcPr/>
                </a:tc>
                <a:tc>
                  <a:txBody>
                    <a:bodyPr/>
                    <a:lstStyle/>
                    <a:p>
                      <a:r>
                        <a:rPr lang="da-DK" sz="1000" dirty="0" smtClean="0"/>
                        <a:t>Target </a:t>
                      </a:r>
                      <a:r>
                        <a:rPr lang="da-DK" sz="1000" dirty="0" err="1" smtClean="0"/>
                        <a:t>mass</a:t>
                      </a:r>
                      <a:r>
                        <a:rPr lang="da-DK" sz="1000" dirty="0" smtClean="0"/>
                        <a:t> (g)</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Deposition</a:t>
                      </a:r>
                      <a:r>
                        <a:rPr lang="da-DK" sz="1000" dirty="0" smtClean="0"/>
                        <a:t> date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Recipe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Log file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TF (%)</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CG</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TC</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DT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Crystal </a:t>
                      </a:r>
                      <a:r>
                        <a:rPr lang="da-DK" sz="1000" dirty="0" err="1" smtClean="0"/>
                        <a:t>life</a:t>
                      </a:r>
                      <a:r>
                        <a:rPr lang="da-DK" sz="1000" dirty="0" smtClean="0"/>
                        <a:t> time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dep</a:t>
                      </a:r>
                      <a:r>
                        <a:rPr lang="da-DK" sz="1000" dirty="0" smtClean="0"/>
                        <a:t>. 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dep</a:t>
                      </a:r>
                      <a:r>
                        <a:rPr lang="da-DK" sz="1000" dirty="0" smtClean="0"/>
                        <a:t>.</a:t>
                      </a:r>
                      <a:r>
                        <a:rPr lang="da-DK" sz="1000" baseline="0" dirty="0" smtClean="0"/>
                        <a:t> </a:t>
                      </a:r>
                      <a:r>
                        <a:rPr lang="da-DK" sz="1000" dirty="0" smtClean="0"/>
                        <a:t>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extLst>
                  <a:ext uri="{0D108BD9-81ED-4DB2-BD59-A6C34878D82A}">
                    <a16:rowId xmlns:a16="http://schemas.microsoft.com/office/drawing/2014/main" val="3279619295"/>
                  </a:ext>
                </a:extLst>
              </a:tr>
              <a:tr h="370840">
                <a:tc>
                  <a:txBody>
                    <a:bodyPr/>
                    <a:lstStyle/>
                    <a:p>
                      <a:r>
                        <a:rPr lang="en-US" sz="1000" b="1" dirty="0" smtClean="0">
                          <a:solidFill>
                            <a:srgbClr val="FF0000"/>
                          </a:solidFill>
                        </a:rPr>
                        <a:t>Au_target_20210325</a:t>
                      </a:r>
                      <a:endParaRPr lang="en-US" sz="1000" b="1" dirty="0">
                        <a:solidFill>
                          <a:srgbClr val="FF0000"/>
                        </a:solidFill>
                      </a:endParaRPr>
                    </a:p>
                  </a:txBody>
                  <a:tcPr/>
                </a:tc>
                <a:tc>
                  <a:txBody>
                    <a:bodyPr/>
                    <a:lstStyle/>
                    <a:p>
                      <a:r>
                        <a:rPr lang="da-DK" sz="1000" b="1" dirty="0" smtClean="0">
                          <a:solidFill>
                            <a:srgbClr val="FF0000"/>
                          </a:solidFill>
                        </a:rPr>
                        <a:t>119.9</a:t>
                      </a:r>
                      <a:endParaRPr lang="en-US" sz="10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dirty="0" smtClean="0">
                          <a:solidFill>
                            <a:srgbClr val="FF0000"/>
                          </a:solidFill>
                        </a:rPr>
                        <a:t>2021.03.25</a:t>
                      </a:r>
                      <a:endParaRPr lang="en-US" sz="1000" b="1" dirty="0" smtClean="0">
                        <a:solidFill>
                          <a:srgbClr val="FF0000"/>
                        </a:solidFill>
                      </a:endParaRPr>
                    </a:p>
                    <a:p>
                      <a:endParaRPr lang="en-US" sz="1000" b="1" dirty="0">
                        <a:solidFill>
                          <a:srgbClr val="FF0000"/>
                        </a:solidFill>
                      </a:endParaRPr>
                    </a:p>
                  </a:txBody>
                  <a:tcPr/>
                </a:tc>
                <a:tc>
                  <a:txBody>
                    <a:bodyPr/>
                    <a:lstStyle/>
                    <a:p>
                      <a:r>
                        <a:rPr lang="da-DK" sz="1000" b="1" dirty="0" err="1" smtClean="0"/>
                        <a:t>TiAu</a:t>
                      </a:r>
                      <a:endParaRPr lang="en-US" sz="1000" b="1" dirty="0"/>
                    </a:p>
                  </a:txBody>
                  <a:tcPr/>
                </a:tc>
                <a:tc>
                  <a:txBody>
                    <a:bodyPr/>
                    <a:lstStyle/>
                    <a:p>
                      <a:r>
                        <a:rPr lang="da-DK" sz="1000" b="1" dirty="0" smtClean="0">
                          <a:solidFill>
                            <a:srgbClr val="FF0000"/>
                          </a:solidFill>
                        </a:rPr>
                        <a:t>2103256</a:t>
                      </a:r>
                      <a:endParaRPr lang="en-US" sz="1000" b="1" dirty="0">
                        <a:solidFill>
                          <a:srgbClr val="FF0000"/>
                        </a:solidFill>
                      </a:endParaRPr>
                    </a:p>
                  </a:txBody>
                  <a:tcPr/>
                </a:tc>
                <a:tc>
                  <a:txBody>
                    <a:bodyPr/>
                    <a:lstStyle/>
                    <a:p>
                      <a:r>
                        <a:rPr lang="da-DK" sz="1000" b="1" dirty="0" smtClean="0"/>
                        <a:t>78</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solidFill>
                            <a:schemeClr val="accent6"/>
                          </a:solidFill>
                        </a:rPr>
                        <a:t>0</a:t>
                      </a:r>
                      <a:endParaRPr lang="en-US" sz="1000" b="1" dirty="0">
                        <a:solidFill>
                          <a:schemeClr val="accent6"/>
                        </a:solidFill>
                      </a:endParaRPr>
                    </a:p>
                  </a:txBody>
                  <a:tcPr/>
                </a:tc>
                <a:tc>
                  <a:txBody>
                    <a:bodyPr/>
                    <a:lstStyle/>
                    <a:p>
                      <a:r>
                        <a:rPr lang="da-DK" sz="1000" b="1" dirty="0" smtClean="0"/>
                        <a:t>10</a:t>
                      </a:r>
                      <a:endParaRPr lang="en-US" sz="1000" b="1" dirty="0"/>
                    </a:p>
                  </a:txBody>
                  <a:tcPr/>
                </a:tc>
                <a:tc>
                  <a:txBody>
                    <a:bodyPr/>
                    <a:lstStyle/>
                    <a:p>
                      <a:r>
                        <a:rPr lang="da-DK" sz="1000" b="1" dirty="0" smtClean="0"/>
                        <a:t>2</a:t>
                      </a:r>
                      <a:endParaRPr lang="en-US" sz="1000" b="1" dirty="0"/>
                    </a:p>
                  </a:txBody>
                  <a:tcPr/>
                </a:tc>
                <a:tc>
                  <a:txBody>
                    <a:bodyPr/>
                    <a:lstStyle/>
                    <a:p>
                      <a:r>
                        <a:rPr lang="da-DK" sz="1000" b="1" dirty="0" smtClean="0"/>
                        <a:t>10</a:t>
                      </a:r>
                      <a:endParaRPr lang="en-US" sz="1000" b="1" dirty="0"/>
                    </a:p>
                  </a:txBody>
                  <a:tcPr/>
                </a:tc>
                <a:tc>
                  <a:txBody>
                    <a:bodyPr/>
                    <a:lstStyle/>
                    <a:p>
                      <a:r>
                        <a:rPr lang="da-DK" sz="1000" b="1" dirty="0" smtClean="0"/>
                        <a:t>90</a:t>
                      </a:r>
                      <a:endParaRPr lang="en-US" sz="1000" b="1" dirty="0"/>
                    </a:p>
                  </a:txBody>
                  <a:tcPr/>
                </a:tc>
                <a:extLst>
                  <a:ext uri="{0D108BD9-81ED-4DB2-BD59-A6C34878D82A}">
                    <a16:rowId xmlns:a16="http://schemas.microsoft.com/office/drawing/2014/main" val="43637263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72083902"/>
              </p:ext>
            </p:extLst>
          </p:nvPr>
        </p:nvGraphicFramePr>
        <p:xfrm>
          <a:off x="257906" y="5046654"/>
          <a:ext cx="11660558" cy="1224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Au Rise1</a:t>
                      </a:r>
                      <a:r>
                        <a:rPr lang="da-DK" sz="1000" baseline="0" dirty="0" smtClean="0"/>
                        <a:t> time (s)</a:t>
                      </a:r>
                      <a:endParaRPr lang="en-US" sz="1000" dirty="0"/>
                    </a:p>
                  </a:txBody>
                  <a:tcPr/>
                </a:tc>
                <a:tc>
                  <a:txBody>
                    <a:bodyPr/>
                    <a:lstStyle/>
                    <a:p>
                      <a:r>
                        <a:rPr lang="da-DK" sz="1000" dirty="0" smtClean="0"/>
                        <a:t>Au Rise 1 power (W)</a:t>
                      </a:r>
                      <a:endParaRPr lang="en-US" sz="1000" dirty="0"/>
                    </a:p>
                  </a:txBody>
                  <a:tcPr/>
                </a:tc>
                <a:tc>
                  <a:txBody>
                    <a:bodyPr/>
                    <a:lstStyle/>
                    <a:p>
                      <a:r>
                        <a:rPr lang="da-DK" sz="1000" dirty="0" smtClean="0"/>
                        <a:t>Au </a:t>
                      </a:r>
                      <a:r>
                        <a:rPr lang="da-DK" sz="1000" dirty="0" err="1" smtClean="0"/>
                        <a:t>Soak</a:t>
                      </a:r>
                      <a:r>
                        <a:rPr lang="da-DK" sz="1000" baseline="0" dirty="0" smtClean="0"/>
                        <a:t> 1 time (s)</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a:t>
                      </a:r>
                      <a:r>
                        <a:rPr lang="da-DK" sz="1000" baseline="0" dirty="0" smtClean="0"/>
                        <a:t> time (s)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 power (W)</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Soak</a:t>
                      </a:r>
                      <a:r>
                        <a:rPr lang="da-DK" sz="1000" baseline="0" dirty="0" smtClean="0"/>
                        <a:t> 2 time (s)</a:t>
                      </a:r>
                      <a:endParaRPr lang="en-US" sz="1000" dirty="0" smtClean="0"/>
                    </a:p>
                    <a:p>
                      <a:endParaRPr lang="en-US" sz="1000" dirty="0"/>
                    </a:p>
                  </a:txBody>
                  <a:tcPr/>
                </a:tc>
                <a:tc>
                  <a:txBody>
                    <a:bodyPr/>
                    <a:lstStyle/>
                    <a:p>
                      <a:r>
                        <a:rPr lang="da-DK" sz="1000" dirty="0" smtClean="0"/>
                        <a:t>Chamber pressure </a:t>
                      </a:r>
                      <a:r>
                        <a:rPr lang="da-DK" sz="1000" dirty="0" err="1" smtClean="0"/>
                        <a:t>before</a:t>
                      </a:r>
                      <a:r>
                        <a:rPr lang="da-DK" sz="1000" dirty="0" smtClean="0"/>
                        <a:t> Ti </a:t>
                      </a:r>
                      <a:r>
                        <a:rPr lang="da-DK" sz="1000" dirty="0" err="1" smtClean="0"/>
                        <a:t>dep</a:t>
                      </a:r>
                      <a:r>
                        <a:rPr lang="da-DK" sz="1000" dirty="0" smtClean="0"/>
                        <a:t>. (T)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before</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during</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r>
                        <a:rPr lang="da-DK" sz="1000" dirty="0" smtClean="0"/>
                        <a:t>Final power at stable Au </a:t>
                      </a:r>
                      <a:r>
                        <a:rPr lang="da-DK" sz="1000" dirty="0" err="1" smtClean="0"/>
                        <a:t>deposition</a:t>
                      </a:r>
                      <a:r>
                        <a:rPr lang="da-DK" sz="1000" dirty="0" smtClean="0"/>
                        <a:t> rate (W)</a:t>
                      </a:r>
                      <a:endParaRPr lang="en-US" sz="1000" dirty="0"/>
                    </a:p>
                  </a:txBody>
                  <a:tcPr/>
                </a:tc>
                <a:tc>
                  <a:txBody>
                    <a:bodyPr/>
                    <a:lstStyle/>
                    <a:p>
                      <a:r>
                        <a:rPr lang="da-DK" sz="1000" dirty="0" err="1" smtClean="0"/>
                        <a:t>Measured</a:t>
                      </a:r>
                      <a:r>
                        <a:rPr lang="da-DK" sz="1000" dirty="0" smtClean="0"/>
                        <a:t> </a:t>
                      </a:r>
                      <a:r>
                        <a:rPr lang="da-DK" sz="1000" dirty="0" err="1" smtClean="0"/>
                        <a:t>sheet</a:t>
                      </a:r>
                      <a:r>
                        <a:rPr lang="da-DK" sz="1000" dirty="0" smtClean="0"/>
                        <a:t> </a:t>
                      </a:r>
                      <a:r>
                        <a:rPr lang="da-DK" sz="1000" dirty="0" err="1" smtClean="0"/>
                        <a:t>resistance</a:t>
                      </a:r>
                      <a:r>
                        <a:rPr lang="da-DK" sz="1000" dirty="0" smtClean="0"/>
                        <a:t> (</a:t>
                      </a:r>
                      <a:r>
                        <a:rPr lang="da-DK" sz="1000" dirty="0" err="1" smtClean="0"/>
                        <a:t>mOhm</a:t>
                      </a:r>
                      <a:r>
                        <a:rPr lang="da-DK" sz="1000" dirty="0" smtClean="0"/>
                        <a:t>/</a:t>
                      </a:r>
                      <a:r>
                        <a:rPr lang="da-DK" sz="1000" dirty="0" err="1" smtClean="0"/>
                        <a:t>sq</a:t>
                      </a:r>
                      <a:r>
                        <a:rPr lang="da-DK" sz="1000" dirty="0" smtClean="0"/>
                        <a:t>)</a:t>
                      </a:r>
                      <a:endParaRPr lang="en-US" sz="1000" dirty="0"/>
                    </a:p>
                  </a:txBody>
                  <a:tcPr/>
                </a:tc>
                <a:tc>
                  <a:txBody>
                    <a:bodyPr/>
                    <a:lstStyle/>
                    <a:p>
                      <a:r>
                        <a:rPr lang="da-DK" sz="1000" dirty="0" err="1" smtClean="0"/>
                        <a:t>Measured</a:t>
                      </a:r>
                      <a:r>
                        <a:rPr lang="da-DK" sz="1000" dirty="0" smtClean="0"/>
                        <a:t> </a:t>
                      </a:r>
                      <a:r>
                        <a:rPr lang="da-DK" sz="1000" dirty="0" err="1" smtClean="0"/>
                        <a:t>thickness</a:t>
                      </a:r>
                      <a:r>
                        <a:rPr lang="da-DK" sz="1000" dirty="0" smtClean="0"/>
                        <a:t> (nm)</a:t>
                      </a:r>
                      <a:endParaRPr lang="en-US" sz="1000" dirty="0"/>
                    </a:p>
                  </a:txBody>
                  <a:tcPr/>
                </a:tc>
                <a:tc>
                  <a:txBody>
                    <a:bodyPr/>
                    <a:lstStyle/>
                    <a:p>
                      <a:r>
                        <a:rPr lang="da-DK" sz="1000" dirty="0" err="1" smtClean="0"/>
                        <a:t>Particles</a:t>
                      </a:r>
                      <a:endParaRPr lang="da-DK" sz="1000" dirty="0" smtClean="0"/>
                    </a:p>
                    <a:p>
                      <a:r>
                        <a:rPr lang="da-DK" sz="1000" dirty="0" smtClean="0"/>
                        <a:t>Score. 0-no </a:t>
                      </a:r>
                      <a:r>
                        <a:rPr lang="da-DK" sz="1000" dirty="0" err="1" smtClean="0"/>
                        <a:t>particles</a:t>
                      </a:r>
                      <a:r>
                        <a:rPr lang="da-DK" sz="1000" dirty="0" smtClean="0"/>
                        <a:t>; 10-full</a:t>
                      </a:r>
                      <a:r>
                        <a:rPr lang="da-DK" sz="1000" baseline="0" dirty="0" smtClean="0"/>
                        <a:t> of </a:t>
                      </a:r>
                      <a:r>
                        <a:rPr lang="da-DK" sz="1000" baseline="0" dirty="0" err="1" smtClean="0"/>
                        <a:t>particles</a:t>
                      </a:r>
                      <a:endParaRPr lang="en-US" sz="1000" dirty="0"/>
                    </a:p>
                  </a:txBody>
                  <a:tcPr/>
                </a:tc>
                <a:tc>
                  <a:txBody>
                    <a:bodyPr/>
                    <a:lstStyle/>
                    <a:p>
                      <a:r>
                        <a:rPr lang="da-DK" sz="1000" dirty="0" err="1" smtClean="0"/>
                        <a:t>Comments</a:t>
                      </a:r>
                      <a:endParaRPr lang="en-US" sz="1000" dirty="0"/>
                    </a:p>
                  </a:txBody>
                  <a:tcPr/>
                </a:tc>
                <a:extLst>
                  <a:ext uri="{0D108BD9-81ED-4DB2-BD59-A6C34878D82A}">
                    <a16:rowId xmlns:a16="http://schemas.microsoft.com/office/drawing/2014/main" val="3279619295"/>
                  </a:ext>
                </a:extLst>
              </a:tr>
              <a:tr h="370840">
                <a:tc>
                  <a:txBody>
                    <a:bodyPr/>
                    <a:lstStyle/>
                    <a:p>
                      <a:r>
                        <a:rPr lang="da-DK" sz="1000" b="1" dirty="0" smtClean="0"/>
                        <a:t>60</a:t>
                      </a:r>
                      <a:endParaRPr lang="en-US" sz="1000" b="1" dirty="0"/>
                    </a:p>
                  </a:txBody>
                  <a:tcPr/>
                </a:tc>
                <a:tc>
                  <a:txBody>
                    <a:bodyPr/>
                    <a:lstStyle/>
                    <a:p>
                      <a:r>
                        <a:rPr lang="da-DK" sz="1000" b="1" dirty="0" smtClean="0"/>
                        <a:t>20</a:t>
                      </a:r>
                      <a:endParaRPr lang="en-US" sz="1000" b="1" dirty="0"/>
                    </a:p>
                  </a:txBody>
                  <a:tcPr/>
                </a:tc>
                <a:tc>
                  <a:txBody>
                    <a:bodyPr/>
                    <a:lstStyle/>
                    <a:p>
                      <a:r>
                        <a:rPr lang="da-DK" sz="1000" b="1" dirty="0" smtClean="0"/>
                        <a:t>120</a:t>
                      </a:r>
                      <a:endParaRPr lang="en-US" sz="1000" b="1" dirty="0"/>
                    </a:p>
                  </a:txBody>
                  <a:tcPr/>
                </a:tc>
                <a:tc>
                  <a:txBody>
                    <a:bodyPr/>
                    <a:lstStyle/>
                    <a:p>
                      <a:r>
                        <a:rPr lang="da-DK" sz="1000" b="1" dirty="0" smtClean="0"/>
                        <a:t>90</a:t>
                      </a:r>
                      <a:endParaRPr lang="en-US" sz="1000" b="1" dirty="0"/>
                    </a:p>
                  </a:txBody>
                  <a:tcPr/>
                </a:tc>
                <a:tc>
                  <a:txBody>
                    <a:bodyPr/>
                    <a:lstStyle/>
                    <a:p>
                      <a:r>
                        <a:rPr lang="da-DK" sz="1000" b="1" dirty="0" smtClean="0"/>
                        <a:t>29</a:t>
                      </a:r>
                      <a:endParaRPr lang="en-US" sz="1000" b="1" dirty="0"/>
                    </a:p>
                  </a:txBody>
                  <a:tcPr/>
                </a:tc>
                <a:tc>
                  <a:txBody>
                    <a:bodyPr/>
                    <a:lstStyle/>
                    <a:p>
                      <a:r>
                        <a:rPr lang="da-DK" sz="1000" b="1" dirty="0" smtClean="0"/>
                        <a:t>60</a:t>
                      </a:r>
                      <a:endParaRPr lang="en-US" sz="1000" b="1" dirty="0"/>
                    </a:p>
                  </a:txBody>
                  <a:tcPr/>
                </a:tc>
                <a:tc>
                  <a:txBody>
                    <a:bodyPr/>
                    <a:lstStyle/>
                    <a:p>
                      <a:r>
                        <a:rPr lang="da-DK" sz="1000" b="1" dirty="0" smtClean="0">
                          <a:solidFill>
                            <a:srgbClr val="FF0000"/>
                          </a:solidFill>
                        </a:rPr>
                        <a:t>8.4 10-7</a:t>
                      </a:r>
                      <a:endParaRPr lang="en-US" sz="1000" b="1" dirty="0">
                        <a:solidFill>
                          <a:srgbClr val="FF0000"/>
                        </a:solidFill>
                      </a:endParaRPr>
                    </a:p>
                  </a:txBody>
                  <a:tcPr/>
                </a:tc>
                <a:tc>
                  <a:txBody>
                    <a:bodyPr/>
                    <a:lstStyle/>
                    <a:p>
                      <a:r>
                        <a:rPr lang="da-DK" sz="1000" b="1" dirty="0" smtClean="0">
                          <a:solidFill>
                            <a:srgbClr val="FF0000"/>
                          </a:solidFill>
                        </a:rPr>
                        <a:t>2.3 10-7</a:t>
                      </a:r>
                      <a:endParaRPr lang="en-US" sz="1000" b="1" dirty="0">
                        <a:solidFill>
                          <a:srgbClr val="FF0000"/>
                        </a:solidFill>
                      </a:endParaRPr>
                    </a:p>
                  </a:txBody>
                  <a:tcPr/>
                </a:tc>
                <a:tc>
                  <a:txBody>
                    <a:bodyPr/>
                    <a:lstStyle/>
                    <a:p>
                      <a:r>
                        <a:rPr lang="da-DK" sz="1000" b="1" dirty="0" smtClean="0">
                          <a:solidFill>
                            <a:srgbClr val="FF0000"/>
                          </a:solidFill>
                        </a:rPr>
                        <a:t>1.1 10-6</a:t>
                      </a:r>
                      <a:endParaRPr lang="en-US" sz="1000" b="1" dirty="0">
                        <a:solidFill>
                          <a:srgbClr val="FF0000"/>
                        </a:solidFill>
                      </a:endParaRPr>
                    </a:p>
                  </a:txBody>
                  <a:tcPr/>
                </a:tc>
                <a:tc>
                  <a:txBody>
                    <a:bodyPr/>
                    <a:lstStyle/>
                    <a:p>
                      <a:r>
                        <a:rPr lang="da-DK" sz="1000" b="1" dirty="0" smtClean="0">
                          <a:solidFill>
                            <a:srgbClr val="FF0000"/>
                          </a:solidFill>
                        </a:rPr>
                        <a:t>27.9</a:t>
                      </a:r>
                      <a:endParaRPr lang="en-US" sz="1000" b="1" dirty="0">
                        <a:solidFill>
                          <a:srgbClr val="FF0000"/>
                        </a:solidFill>
                      </a:endParaRPr>
                    </a:p>
                  </a:txBody>
                  <a:tcPr/>
                </a:tc>
                <a:tc>
                  <a:txBody>
                    <a:bodyPr/>
                    <a:lstStyle/>
                    <a:p>
                      <a:r>
                        <a:rPr lang="da-DK" sz="1000" b="1" dirty="0" smtClean="0">
                          <a:solidFill>
                            <a:srgbClr val="FF0000"/>
                          </a:solidFill>
                        </a:rPr>
                        <a:t>352.9</a:t>
                      </a:r>
                      <a:endParaRPr lang="en-US" sz="1000" b="1" dirty="0">
                        <a:solidFill>
                          <a:srgbClr val="FF0000"/>
                        </a:solidFill>
                      </a:endParaRPr>
                    </a:p>
                  </a:txBody>
                  <a:tcPr/>
                </a:tc>
                <a:tc>
                  <a:txBody>
                    <a:bodyPr/>
                    <a:lstStyle/>
                    <a:p>
                      <a:r>
                        <a:rPr lang="da-DK" sz="1000" b="1" dirty="0" smtClean="0">
                          <a:solidFill>
                            <a:srgbClr val="FF0000"/>
                          </a:solidFill>
                        </a:rPr>
                        <a:t>106</a:t>
                      </a:r>
                      <a:endParaRPr lang="en-US" sz="1000" b="1" dirty="0">
                        <a:solidFill>
                          <a:srgbClr val="FF0000"/>
                        </a:solidFill>
                      </a:endParaRPr>
                    </a:p>
                  </a:txBody>
                  <a:tcPr/>
                </a:tc>
                <a:tc>
                  <a:txBody>
                    <a:bodyPr/>
                    <a:lstStyle/>
                    <a:p>
                      <a:r>
                        <a:rPr lang="da-DK" sz="1000" b="1" dirty="0" smtClean="0">
                          <a:solidFill>
                            <a:srgbClr val="FF0000"/>
                          </a:solidFill>
                        </a:rPr>
                        <a:t>1/10</a:t>
                      </a:r>
                      <a:endParaRPr lang="en-US" sz="1000" b="1" dirty="0">
                        <a:solidFill>
                          <a:srgbClr val="FF0000"/>
                        </a:solidFill>
                      </a:endParaRPr>
                    </a:p>
                  </a:txBody>
                  <a:tcPr/>
                </a:tc>
                <a:tc>
                  <a:txBody>
                    <a:bodyPr/>
                    <a:lstStyle/>
                    <a:p>
                      <a:r>
                        <a:rPr lang="da-DK" sz="1000" b="1" dirty="0" smtClean="0"/>
                        <a:t>*</a:t>
                      </a:r>
                      <a:endParaRPr lang="en-US" sz="1000" b="1" dirty="0"/>
                    </a:p>
                  </a:txBody>
                  <a:tcPr/>
                </a:tc>
                <a:extLst>
                  <a:ext uri="{0D108BD9-81ED-4DB2-BD59-A6C34878D82A}">
                    <a16:rowId xmlns:a16="http://schemas.microsoft.com/office/drawing/2014/main" val="436372637"/>
                  </a:ext>
                </a:extLst>
              </a:tr>
            </a:tbl>
          </a:graphicData>
        </a:graphic>
      </p:graphicFrame>
      <p:sp>
        <p:nvSpPr>
          <p:cNvPr id="2" name="TextBox 1"/>
          <p:cNvSpPr txBox="1"/>
          <p:nvPr/>
        </p:nvSpPr>
        <p:spPr>
          <a:xfrm>
            <a:off x="257906" y="3106280"/>
            <a:ext cx="11660558" cy="400110"/>
          </a:xfrm>
          <a:prstGeom prst="rect">
            <a:avLst/>
          </a:prstGeom>
          <a:noFill/>
        </p:spPr>
        <p:txBody>
          <a:bodyPr wrap="square" rtlCol="0">
            <a:spAutoFit/>
          </a:bodyPr>
          <a:lstStyle/>
          <a:p>
            <a:r>
              <a:rPr lang="en-US" sz="1000" dirty="0" smtClean="0"/>
              <a:t>*Chamber was opened before the run (unfortunately). Had to wait a longer time before start. It was a very small remaining target (119.9 g). I forgot to put dep. Rate for gild to 2Å/s and deposited at 10 Å/s instead. Surprisingly there were almost no particles (5-7 in 20x dark field mode view).</a:t>
            </a:r>
            <a:endParaRPr lang="en-US" sz="1000" dirty="0"/>
          </a:p>
        </p:txBody>
      </p:sp>
      <p:sp>
        <p:nvSpPr>
          <p:cNvPr id="8" name="TextBox 7"/>
          <p:cNvSpPr txBox="1"/>
          <p:nvPr/>
        </p:nvSpPr>
        <p:spPr>
          <a:xfrm>
            <a:off x="257906" y="6356904"/>
            <a:ext cx="11660558" cy="400110"/>
          </a:xfrm>
          <a:prstGeom prst="rect">
            <a:avLst/>
          </a:prstGeom>
          <a:noFill/>
        </p:spPr>
        <p:txBody>
          <a:bodyPr wrap="square" rtlCol="0">
            <a:spAutoFit/>
          </a:bodyPr>
          <a:lstStyle/>
          <a:p>
            <a:r>
              <a:rPr lang="en-US" sz="1000" dirty="0" smtClean="0"/>
              <a:t>*Had to repeat the deposition with Au 2 Å/s this time. It was a very small remaining target (119.9 g). Low stable power, no sparks. </a:t>
            </a:r>
            <a:r>
              <a:rPr lang="en-US" sz="1000" smtClean="0"/>
              <a:t>Pressure </a:t>
            </a:r>
            <a:r>
              <a:rPr lang="en-US" sz="1000" dirty="0" smtClean="0"/>
              <a:t>increased from 4.3 10-7 T to 1.1 10-6 T during the Au evaporation. Surprisingly there were almost no particles (1-3 in 20x dark field mode view).</a:t>
            </a:r>
            <a:endParaRPr lang="en-US" sz="1000" dirty="0"/>
          </a:p>
        </p:txBody>
      </p:sp>
    </p:spTree>
    <p:extLst>
      <p:ext uri="{BB962C8B-B14F-4D97-AF65-F5344CB8AC3E}">
        <p14:creationId xmlns:p14="http://schemas.microsoft.com/office/powerpoint/2010/main" val="4200816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91003831"/>
              </p:ext>
            </p:extLst>
          </p:nvPr>
        </p:nvGraphicFramePr>
        <p:xfrm>
          <a:off x="250091" y="575081"/>
          <a:ext cx="11660558" cy="1097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Target image </a:t>
                      </a:r>
                      <a:r>
                        <a:rPr lang="da-DK" sz="1000" dirty="0" err="1" smtClean="0"/>
                        <a:t>name</a:t>
                      </a:r>
                      <a:endParaRPr lang="en-US" sz="1000" dirty="0"/>
                    </a:p>
                  </a:txBody>
                  <a:tcPr/>
                </a:tc>
                <a:tc>
                  <a:txBody>
                    <a:bodyPr/>
                    <a:lstStyle/>
                    <a:p>
                      <a:r>
                        <a:rPr lang="da-DK" sz="1000" dirty="0" smtClean="0"/>
                        <a:t>Target </a:t>
                      </a:r>
                      <a:r>
                        <a:rPr lang="da-DK" sz="1000" dirty="0" err="1" smtClean="0"/>
                        <a:t>mass</a:t>
                      </a:r>
                      <a:r>
                        <a:rPr lang="da-DK" sz="1000" dirty="0" smtClean="0"/>
                        <a:t> (g)</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Deposition</a:t>
                      </a:r>
                      <a:r>
                        <a:rPr lang="da-DK" sz="1000" dirty="0" smtClean="0"/>
                        <a:t> date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Recipe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Log file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TF (%)</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CG</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TC</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DT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Crystal </a:t>
                      </a:r>
                      <a:r>
                        <a:rPr lang="da-DK" sz="1000" dirty="0" err="1" smtClean="0"/>
                        <a:t>life</a:t>
                      </a:r>
                      <a:r>
                        <a:rPr lang="da-DK" sz="1000" dirty="0" smtClean="0"/>
                        <a:t> time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dep</a:t>
                      </a:r>
                      <a:r>
                        <a:rPr lang="da-DK" sz="1000" dirty="0" smtClean="0"/>
                        <a:t>. 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dep</a:t>
                      </a:r>
                      <a:r>
                        <a:rPr lang="da-DK" sz="1000" dirty="0" smtClean="0"/>
                        <a:t>.</a:t>
                      </a:r>
                      <a:r>
                        <a:rPr lang="da-DK" sz="1000" baseline="0" dirty="0" smtClean="0"/>
                        <a:t> </a:t>
                      </a:r>
                      <a:r>
                        <a:rPr lang="da-DK" sz="1000" dirty="0" smtClean="0"/>
                        <a:t>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extLst>
                  <a:ext uri="{0D108BD9-81ED-4DB2-BD59-A6C34878D82A}">
                    <a16:rowId xmlns:a16="http://schemas.microsoft.com/office/drawing/2014/main" val="3279619295"/>
                  </a:ext>
                </a:extLst>
              </a:tr>
              <a:tr h="370840">
                <a:tc>
                  <a:txBody>
                    <a:bodyPr/>
                    <a:lstStyle/>
                    <a:p>
                      <a:r>
                        <a:rPr lang="en-US" sz="1000" b="1" dirty="0" smtClean="0">
                          <a:solidFill>
                            <a:srgbClr val="FF0000"/>
                          </a:solidFill>
                        </a:rPr>
                        <a:t>Au_target_20210331</a:t>
                      </a:r>
                      <a:endParaRPr lang="en-US" sz="1000" b="1" dirty="0">
                        <a:solidFill>
                          <a:srgbClr val="FF0000"/>
                        </a:solidFill>
                      </a:endParaRPr>
                    </a:p>
                  </a:txBody>
                  <a:tcPr/>
                </a:tc>
                <a:tc>
                  <a:txBody>
                    <a:bodyPr/>
                    <a:lstStyle/>
                    <a:p>
                      <a:r>
                        <a:rPr lang="da-DK" sz="1000" b="1" dirty="0" smtClean="0">
                          <a:solidFill>
                            <a:srgbClr val="FF0000"/>
                          </a:solidFill>
                        </a:rPr>
                        <a:t>241.98</a:t>
                      </a:r>
                      <a:endParaRPr lang="en-US" sz="10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dirty="0" smtClean="0">
                          <a:solidFill>
                            <a:srgbClr val="FF0000"/>
                          </a:solidFill>
                        </a:rPr>
                        <a:t>2021.03.31</a:t>
                      </a:r>
                      <a:endParaRPr lang="en-US" sz="1000" b="1" dirty="0" smtClean="0">
                        <a:solidFill>
                          <a:srgbClr val="FF0000"/>
                        </a:solidFill>
                      </a:endParaRPr>
                    </a:p>
                    <a:p>
                      <a:endParaRPr lang="en-US" sz="1000" b="1" dirty="0">
                        <a:solidFill>
                          <a:srgbClr val="FF0000"/>
                        </a:solidFill>
                      </a:endParaRPr>
                    </a:p>
                  </a:txBody>
                  <a:tcPr/>
                </a:tc>
                <a:tc>
                  <a:txBody>
                    <a:bodyPr/>
                    <a:lstStyle/>
                    <a:p>
                      <a:r>
                        <a:rPr lang="da-DK" sz="1000" b="1" dirty="0" err="1" smtClean="0"/>
                        <a:t>TiAu</a:t>
                      </a:r>
                      <a:endParaRPr lang="en-US" sz="1000" b="1" dirty="0"/>
                    </a:p>
                  </a:txBody>
                  <a:tcPr/>
                </a:tc>
                <a:tc>
                  <a:txBody>
                    <a:bodyPr/>
                    <a:lstStyle/>
                    <a:p>
                      <a:r>
                        <a:rPr lang="da-DK" sz="1000" b="1" dirty="0" smtClean="0">
                          <a:solidFill>
                            <a:srgbClr val="FF0000"/>
                          </a:solidFill>
                        </a:rPr>
                        <a:t>2103310</a:t>
                      </a:r>
                      <a:endParaRPr lang="en-US" sz="1000" b="1" dirty="0">
                        <a:solidFill>
                          <a:srgbClr val="FF0000"/>
                        </a:solidFill>
                      </a:endParaRPr>
                    </a:p>
                  </a:txBody>
                  <a:tcPr/>
                </a:tc>
                <a:tc>
                  <a:txBody>
                    <a:bodyPr/>
                    <a:lstStyle/>
                    <a:p>
                      <a:r>
                        <a:rPr lang="da-DK" sz="1000" b="1" dirty="0" smtClean="0"/>
                        <a:t>78</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solidFill>
                            <a:schemeClr val="accent6"/>
                          </a:solidFill>
                        </a:rPr>
                        <a:t>0</a:t>
                      </a:r>
                      <a:endParaRPr lang="en-US" sz="1000" b="1" dirty="0">
                        <a:solidFill>
                          <a:schemeClr val="accent6"/>
                        </a:solidFill>
                      </a:endParaRPr>
                    </a:p>
                  </a:txBody>
                  <a:tcPr/>
                </a:tc>
                <a:tc>
                  <a:txBody>
                    <a:bodyPr/>
                    <a:lstStyle/>
                    <a:p>
                      <a:r>
                        <a:rPr lang="da-DK" sz="1000" b="1" dirty="0" smtClean="0"/>
                        <a:t>10</a:t>
                      </a:r>
                      <a:endParaRPr lang="en-US" sz="1000" b="1" dirty="0"/>
                    </a:p>
                  </a:txBody>
                  <a:tcPr/>
                </a:tc>
                <a:tc>
                  <a:txBody>
                    <a:bodyPr/>
                    <a:lstStyle/>
                    <a:p>
                      <a:r>
                        <a:rPr lang="da-DK" sz="1000" b="1" dirty="0" smtClean="0"/>
                        <a:t>2</a:t>
                      </a:r>
                      <a:endParaRPr lang="en-US" sz="1000" b="1" dirty="0"/>
                    </a:p>
                  </a:txBody>
                  <a:tcPr/>
                </a:tc>
                <a:tc>
                  <a:txBody>
                    <a:bodyPr/>
                    <a:lstStyle/>
                    <a:p>
                      <a:r>
                        <a:rPr lang="da-DK" sz="1000" b="1" dirty="0" smtClean="0"/>
                        <a:t>10</a:t>
                      </a:r>
                      <a:endParaRPr lang="en-US" sz="1000" b="1" dirty="0"/>
                    </a:p>
                  </a:txBody>
                  <a:tcPr/>
                </a:tc>
                <a:tc>
                  <a:txBody>
                    <a:bodyPr/>
                    <a:lstStyle/>
                    <a:p>
                      <a:r>
                        <a:rPr lang="da-DK" sz="1000" b="1" dirty="0" smtClean="0"/>
                        <a:t>90</a:t>
                      </a:r>
                      <a:endParaRPr lang="en-US" sz="1000" b="1" dirty="0"/>
                    </a:p>
                  </a:txBody>
                  <a:tcPr/>
                </a:tc>
                <a:extLst>
                  <a:ext uri="{0D108BD9-81ED-4DB2-BD59-A6C34878D82A}">
                    <a16:rowId xmlns:a16="http://schemas.microsoft.com/office/drawing/2014/main" val="43637263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54065208"/>
              </p:ext>
            </p:extLst>
          </p:nvPr>
        </p:nvGraphicFramePr>
        <p:xfrm>
          <a:off x="250091" y="1646961"/>
          <a:ext cx="11660558" cy="1224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Au Rise1</a:t>
                      </a:r>
                      <a:r>
                        <a:rPr lang="da-DK" sz="1000" baseline="0" dirty="0" smtClean="0"/>
                        <a:t> time (s)</a:t>
                      </a:r>
                      <a:endParaRPr lang="en-US" sz="1000" dirty="0"/>
                    </a:p>
                  </a:txBody>
                  <a:tcPr/>
                </a:tc>
                <a:tc>
                  <a:txBody>
                    <a:bodyPr/>
                    <a:lstStyle/>
                    <a:p>
                      <a:r>
                        <a:rPr lang="da-DK" sz="1000" dirty="0" smtClean="0"/>
                        <a:t>Au Rise 1 power (W)</a:t>
                      </a:r>
                      <a:endParaRPr lang="en-US" sz="1000" dirty="0"/>
                    </a:p>
                  </a:txBody>
                  <a:tcPr/>
                </a:tc>
                <a:tc>
                  <a:txBody>
                    <a:bodyPr/>
                    <a:lstStyle/>
                    <a:p>
                      <a:r>
                        <a:rPr lang="da-DK" sz="1000" dirty="0" smtClean="0"/>
                        <a:t>Au </a:t>
                      </a:r>
                      <a:r>
                        <a:rPr lang="da-DK" sz="1000" dirty="0" err="1" smtClean="0"/>
                        <a:t>Soak</a:t>
                      </a:r>
                      <a:r>
                        <a:rPr lang="da-DK" sz="1000" baseline="0" dirty="0" smtClean="0"/>
                        <a:t> 1 time (s)</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a:t>
                      </a:r>
                      <a:r>
                        <a:rPr lang="da-DK" sz="1000" baseline="0" dirty="0" smtClean="0"/>
                        <a:t> time (s)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 power (W)</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Soak</a:t>
                      </a:r>
                      <a:r>
                        <a:rPr lang="da-DK" sz="1000" baseline="0" dirty="0" smtClean="0"/>
                        <a:t> 2 time (s)</a:t>
                      </a:r>
                      <a:endParaRPr lang="en-US" sz="1000" dirty="0" smtClean="0"/>
                    </a:p>
                    <a:p>
                      <a:endParaRPr lang="en-US" sz="1000" dirty="0"/>
                    </a:p>
                  </a:txBody>
                  <a:tcPr/>
                </a:tc>
                <a:tc>
                  <a:txBody>
                    <a:bodyPr/>
                    <a:lstStyle/>
                    <a:p>
                      <a:r>
                        <a:rPr lang="da-DK" sz="1000" dirty="0" smtClean="0"/>
                        <a:t>Chamber pressure </a:t>
                      </a:r>
                      <a:r>
                        <a:rPr lang="da-DK" sz="1000" dirty="0" err="1" smtClean="0"/>
                        <a:t>before</a:t>
                      </a:r>
                      <a:r>
                        <a:rPr lang="da-DK" sz="1000" dirty="0" smtClean="0"/>
                        <a:t> Ti </a:t>
                      </a:r>
                      <a:r>
                        <a:rPr lang="da-DK" sz="1000" dirty="0" err="1" smtClean="0"/>
                        <a:t>dep</a:t>
                      </a:r>
                      <a:r>
                        <a:rPr lang="da-DK" sz="1000" dirty="0" smtClean="0"/>
                        <a:t>. (T)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before</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during</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r>
                        <a:rPr lang="da-DK" sz="1000" dirty="0" smtClean="0"/>
                        <a:t>Final power at stable Au </a:t>
                      </a:r>
                      <a:r>
                        <a:rPr lang="da-DK" sz="1000" dirty="0" err="1" smtClean="0"/>
                        <a:t>deposition</a:t>
                      </a:r>
                      <a:r>
                        <a:rPr lang="da-DK" sz="1000" dirty="0" smtClean="0"/>
                        <a:t> rate (W)</a:t>
                      </a:r>
                      <a:endParaRPr lang="en-US" sz="1000" dirty="0"/>
                    </a:p>
                  </a:txBody>
                  <a:tcPr/>
                </a:tc>
                <a:tc>
                  <a:txBody>
                    <a:bodyPr/>
                    <a:lstStyle/>
                    <a:p>
                      <a:r>
                        <a:rPr lang="da-DK" sz="1000" dirty="0" err="1" smtClean="0"/>
                        <a:t>Measured</a:t>
                      </a:r>
                      <a:r>
                        <a:rPr lang="da-DK" sz="1000" dirty="0" smtClean="0"/>
                        <a:t> </a:t>
                      </a:r>
                      <a:r>
                        <a:rPr lang="da-DK" sz="1000" dirty="0" err="1" smtClean="0"/>
                        <a:t>sheet</a:t>
                      </a:r>
                      <a:r>
                        <a:rPr lang="da-DK" sz="1000" dirty="0" smtClean="0"/>
                        <a:t> </a:t>
                      </a:r>
                      <a:r>
                        <a:rPr lang="da-DK" sz="1000" dirty="0" err="1" smtClean="0"/>
                        <a:t>resistance</a:t>
                      </a:r>
                      <a:r>
                        <a:rPr lang="da-DK" sz="1000" dirty="0" smtClean="0"/>
                        <a:t> (</a:t>
                      </a:r>
                      <a:r>
                        <a:rPr lang="da-DK" sz="1000" dirty="0" err="1" smtClean="0"/>
                        <a:t>mOhm</a:t>
                      </a:r>
                      <a:r>
                        <a:rPr lang="da-DK" sz="1000" dirty="0" smtClean="0"/>
                        <a:t>/</a:t>
                      </a:r>
                      <a:r>
                        <a:rPr lang="da-DK" sz="1000" dirty="0" err="1" smtClean="0"/>
                        <a:t>sq</a:t>
                      </a:r>
                      <a:r>
                        <a:rPr lang="da-DK" sz="1000" dirty="0" smtClean="0"/>
                        <a:t>)</a:t>
                      </a:r>
                      <a:endParaRPr lang="en-US" sz="1000" dirty="0"/>
                    </a:p>
                  </a:txBody>
                  <a:tcPr/>
                </a:tc>
                <a:tc>
                  <a:txBody>
                    <a:bodyPr/>
                    <a:lstStyle/>
                    <a:p>
                      <a:r>
                        <a:rPr lang="da-DK" sz="1000" dirty="0" err="1" smtClean="0"/>
                        <a:t>Measured</a:t>
                      </a:r>
                      <a:r>
                        <a:rPr lang="da-DK" sz="1000" dirty="0" smtClean="0"/>
                        <a:t> </a:t>
                      </a:r>
                      <a:r>
                        <a:rPr lang="da-DK" sz="1000" dirty="0" err="1" smtClean="0"/>
                        <a:t>thickness</a:t>
                      </a:r>
                      <a:r>
                        <a:rPr lang="da-DK" sz="1000" dirty="0" smtClean="0"/>
                        <a:t> (nm)</a:t>
                      </a:r>
                      <a:endParaRPr lang="en-US" sz="1000" dirty="0"/>
                    </a:p>
                  </a:txBody>
                  <a:tcPr/>
                </a:tc>
                <a:tc>
                  <a:txBody>
                    <a:bodyPr/>
                    <a:lstStyle/>
                    <a:p>
                      <a:r>
                        <a:rPr lang="da-DK" sz="1000" dirty="0" err="1" smtClean="0"/>
                        <a:t>Particles</a:t>
                      </a:r>
                      <a:endParaRPr lang="da-DK" sz="1000" dirty="0" smtClean="0"/>
                    </a:p>
                    <a:p>
                      <a:r>
                        <a:rPr lang="da-DK" sz="1000" dirty="0" smtClean="0"/>
                        <a:t>Score. 0-no </a:t>
                      </a:r>
                      <a:r>
                        <a:rPr lang="da-DK" sz="1000" dirty="0" err="1" smtClean="0"/>
                        <a:t>particles</a:t>
                      </a:r>
                      <a:r>
                        <a:rPr lang="da-DK" sz="1000" dirty="0" smtClean="0"/>
                        <a:t>; 10-full</a:t>
                      </a:r>
                      <a:r>
                        <a:rPr lang="da-DK" sz="1000" baseline="0" dirty="0" smtClean="0"/>
                        <a:t> of </a:t>
                      </a:r>
                      <a:r>
                        <a:rPr lang="da-DK" sz="1000" baseline="0" dirty="0" err="1" smtClean="0"/>
                        <a:t>particles</a:t>
                      </a:r>
                      <a:endParaRPr lang="en-US" sz="1000" dirty="0"/>
                    </a:p>
                  </a:txBody>
                  <a:tcPr/>
                </a:tc>
                <a:tc>
                  <a:txBody>
                    <a:bodyPr/>
                    <a:lstStyle/>
                    <a:p>
                      <a:r>
                        <a:rPr lang="da-DK" sz="1000" dirty="0" err="1" smtClean="0"/>
                        <a:t>Comments</a:t>
                      </a:r>
                      <a:endParaRPr lang="en-US" sz="1000" dirty="0"/>
                    </a:p>
                  </a:txBody>
                  <a:tcPr/>
                </a:tc>
                <a:extLst>
                  <a:ext uri="{0D108BD9-81ED-4DB2-BD59-A6C34878D82A}">
                    <a16:rowId xmlns:a16="http://schemas.microsoft.com/office/drawing/2014/main" val="3279619295"/>
                  </a:ext>
                </a:extLst>
              </a:tr>
              <a:tr h="370840">
                <a:tc>
                  <a:txBody>
                    <a:bodyPr/>
                    <a:lstStyle/>
                    <a:p>
                      <a:r>
                        <a:rPr lang="da-DK" sz="1000" b="1" dirty="0" smtClean="0"/>
                        <a:t>60</a:t>
                      </a:r>
                      <a:endParaRPr lang="en-US" sz="1000" b="1" dirty="0"/>
                    </a:p>
                  </a:txBody>
                  <a:tcPr/>
                </a:tc>
                <a:tc>
                  <a:txBody>
                    <a:bodyPr/>
                    <a:lstStyle/>
                    <a:p>
                      <a:r>
                        <a:rPr lang="da-DK" sz="1000" b="1" dirty="0" smtClean="0"/>
                        <a:t>20</a:t>
                      </a:r>
                      <a:endParaRPr lang="en-US" sz="1000" b="1" dirty="0"/>
                    </a:p>
                  </a:txBody>
                  <a:tcPr/>
                </a:tc>
                <a:tc>
                  <a:txBody>
                    <a:bodyPr/>
                    <a:lstStyle/>
                    <a:p>
                      <a:r>
                        <a:rPr lang="da-DK" sz="1000" b="1" dirty="0" smtClean="0"/>
                        <a:t>120</a:t>
                      </a:r>
                      <a:endParaRPr lang="en-US" sz="1000" b="1" dirty="0"/>
                    </a:p>
                  </a:txBody>
                  <a:tcPr/>
                </a:tc>
                <a:tc>
                  <a:txBody>
                    <a:bodyPr/>
                    <a:lstStyle/>
                    <a:p>
                      <a:r>
                        <a:rPr lang="da-DK" sz="1000" b="1" dirty="0" smtClean="0"/>
                        <a:t>90</a:t>
                      </a:r>
                      <a:endParaRPr lang="en-US" sz="1000" b="1" dirty="0"/>
                    </a:p>
                  </a:txBody>
                  <a:tcPr/>
                </a:tc>
                <a:tc>
                  <a:txBody>
                    <a:bodyPr/>
                    <a:lstStyle/>
                    <a:p>
                      <a:r>
                        <a:rPr lang="da-DK" sz="1000" b="1" dirty="0" smtClean="0"/>
                        <a:t>29</a:t>
                      </a:r>
                      <a:endParaRPr lang="en-US" sz="1000" b="1" dirty="0"/>
                    </a:p>
                  </a:txBody>
                  <a:tcPr/>
                </a:tc>
                <a:tc>
                  <a:txBody>
                    <a:bodyPr/>
                    <a:lstStyle/>
                    <a:p>
                      <a:r>
                        <a:rPr lang="da-DK" sz="1000" b="1" dirty="0" smtClean="0"/>
                        <a:t>60</a:t>
                      </a:r>
                      <a:endParaRPr lang="en-US" sz="1000" b="1" dirty="0"/>
                    </a:p>
                  </a:txBody>
                  <a:tcPr/>
                </a:tc>
                <a:tc>
                  <a:txBody>
                    <a:bodyPr/>
                    <a:lstStyle/>
                    <a:p>
                      <a:r>
                        <a:rPr lang="da-DK" sz="1000" b="1" dirty="0" smtClean="0">
                          <a:solidFill>
                            <a:srgbClr val="FF0000"/>
                          </a:solidFill>
                        </a:rPr>
                        <a:t>4.7 </a:t>
                      </a:r>
                      <a:r>
                        <a:rPr lang="da-DK" sz="1000" b="1" dirty="0" smtClean="0">
                          <a:solidFill>
                            <a:srgbClr val="FF0000"/>
                          </a:solidFill>
                        </a:rPr>
                        <a:t>10-7</a:t>
                      </a:r>
                      <a:endParaRPr lang="en-US" sz="1000" b="1" dirty="0">
                        <a:solidFill>
                          <a:srgbClr val="FF0000"/>
                        </a:solidFill>
                      </a:endParaRPr>
                    </a:p>
                  </a:txBody>
                  <a:tcPr/>
                </a:tc>
                <a:tc>
                  <a:txBody>
                    <a:bodyPr/>
                    <a:lstStyle/>
                    <a:p>
                      <a:r>
                        <a:rPr lang="da-DK" sz="1000" b="1" dirty="0" smtClean="0">
                          <a:solidFill>
                            <a:srgbClr val="FF0000"/>
                          </a:solidFill>
                        </a:rPr>
                        <a:t>1.9 </a:t>
                      </a:r>
                      <a:r>
                        <a:rPr lang="da-DK" sz="1000" b="1" dirty="0" smtClean="0">
                          <a:solidFill>
                            <a:srgbClr val="FF0000"/>
                          </a:solidFill>
                        </a:rPr>
                        <a:t>10-7</a:t>
                      </a:r>
                      <a:endParaRPr lang="en-US" sz="1000" b="1" dirty="0">
                        <a:solidFill>
                          <a:srgbClr val="FF0000"/>
                        </a:solidFill>
                      </a:endParaRPr>
                    </a:p>
                  </a:txBody>
                  <a:tcPr/>
                </a:tc>
                <a:tc>
                  <a:txBody>
                    <a:bodyPr/>
                    <a:lstStyle/>
                    <a:p>
                      <a:r>
                        <a:rPr lang="da-DK" sz="1000" b="1" dirty="0" smtClean="0">
                          <a:solidFill>
                            <a:srgbClr val="FF0000"/>
                          </a:solidFill>
                        </a:rPr>
                        <a:t>1.1 10-6</a:t>
                      </a:r>
                      <a:endParaRPr lang="en-US" sz="1000" b="1" dirty="0">
                        <a:solidFill>
                          <a:srgbClr val="FF0000"/>
                        </a:solidFill>
                      </a:endParaRPr>
                    </a:p>
                  </a:txBody>
                  <a:tcPr/>
                </a:tc>
                <a:tc>
                  <a:txBody>
                    <a:bodyPr/>
                    <a:lstStyle/>
                    <a:p>
                      <a:r>
                        <a:rPr lang="da-DK" sz="1000" b="1" dirty="0" smtClean="0">
                          <a:solidFill>
                            <a:srgbClr val="FF0000"/>
                          </a:solidFill>
                        </a:rPr>
                        <a:t>33.4</a:t>
                      </a:r>
                      <a:endParaRPr lang="en-US" sz="1000" b="1" dirty="0">
                        <a:solidFill>
                          <a:srgbClr val="FF0000"/>
                        </a:solidFill>
                      </a:endParaRPr>
                    </a:p>
                  </a:txBody>
                  <a:tcPr/>
                </a:tc>
                <a:tc>
                  <a:txBody>
                    <a:bodyPr/>
                    <a:lstStyle/>
                    <a:p>
                      <a:r>
                        <a:rPr lang="da-DK" sz="1000" b="1" dirty="0" smtClean="0">
                          <a:solidFill>
                            <a:srgbClr val="FF0000"/>
                          </a:solidFill>
                        </a:rPr>
                        <a:t>353.7</a:t>
                      </a:r>
                      <a:endParaRPr lang="en-US" sz="1000" b="1" dirty="0">
                        <a:solidFill>
                          <a:srgbClr val="FF0000"/>
                        </a:solidFill>
                      </a:endParaRPr>
                    </a:p>
                  </a:txBody>
                  <a:tcPr/>
                </a:tc>
                <a:tc>
                  <a:txBody>
                    <a:bodyPr/>
                    <a:lstStyle/>
                    <a:p>
                      <a:r>
                        <a:rPr lang="da-DK" sz="1000" b="1" dirty="0" smtClean="0">
                          <a:solidFill>
                            <a:srgbClr val="FF0000"/>
                          </a:solidFill>
                        </a:rPr>
                        <a:t>107</a:t>
                      </a:r>
                      <a:endParaRPr lang="en-US" sz="1000" b="1" dirty="0">
                        <a:solidFill>
                          <a:srgbClr val="FF0000"/>
                        </a:solidFill>
                      </a:endParaRPr>
                    </a:p>
                  </a:txBody>
                  <a:tcPr/>
                </a:tc>
                <a:tc>
                  <a:txBody>
                    <a:bodyPr/>
                    <a:lstStyle/>
                    <a:p>
                      <a:r>
                        <a:rPr lang="da-DK" sz="1000" b="1" dirty="0" smtClean="0">
                          <a:solidFill>
                            <a:srgbClr val="FF0000"/>
                          </a:solidFill>
                        </a:rPr>
                        <a:t>5/10*</a:t>
                      </a:r>
                      <a:endParaRPr lang="en-US" sz="1000" b="1" dirty="0">
                        <a:solidFill>
                          <a:srgbClr val="FF0000"/>
                        </a:solidFill>
                      </a:endParaRPr>
                    </a:p>
                  </a:txBody>
                  <a:tcPr/>
                </a:tc>
                <a:tc>
                  <a:txBody>
                    <a:bodyPr/>
                    <a:lstStyle/>
                    <a:p>
                      <a:r>
                        <a:rPr lang="da-DK" sz="1000" b="1" dirty="0" smtClean="0"/>
                        <a:t>**</a:t>
                      </a:r>
                      <a:endParaRPr lang="en-US" sz="1000" b="1" dirty="0"/>
                    </a:p>
                  </a:txBody>
                  <a:tcPr/>
                </a:tc>
                <a:extLst>
                  <a:ext uri="{0D108BD9-81ED-4DB2-BD59-A6C34878D82A}">
                    <a16:rowId xmlns:a16="http://schemas.microsoft.com/office/drawing/2014/main" val="436372637"/>
                  </a:ext>
                </a:extLst>
              </a:tr>
            </a:tbl>
          </a:graphicData>
        </a:graphic>
      </p:graphicFrame>
      <p:sp>
        <p:nvSpPr>
          <p:cNvPr id="6" name="TextBox 5"/>
          <p:cNvSpPr txBox="1"/>
          <p:nvPr/>
        </p:nvSpPr>
        <p:spPr>
          <a:xfrm>
            <a:off x="570523" y="3360615"/>
            <a:ext cx="5766259" cy="307777"/>
          </a:xfrm>
          <a:prstGeom prst="rect">
            <a:avLst/>
          </a:prstGeom>
          <a:noFill/>
        </p:spPr>
        <p:txBody>
          <a:bodyPr wrap="none" rtlCol="0">
            <a:spAutoFit/>
          </a:bodyPr>
          <a:lstStyle/>
          <a:p>
            <a:r>
              <a:rPr lang="da-DK" sz="1400" dirty="0" smtClean="0"/>
              <a:t>*10-15 </a:t>
            </a:r>
            <a:r>
              <a:rPr lang="en-US" sz="1400" dirty="0" smtClean="0"/>
              <a:t>particles</a:t>
            </a:r>
            <a:r>
              <a:rPr lang="da-DK" sz="1400" dirty="0" smtClean="0"/>
              <a:t> </a:t>
            </a:r>
            <a:r>
              <a:rPr lang="en-US" sz="1400" dirty="0" smtClean="0"/>
              <a:t>in </a:t>
            </a:r>
            <a:r>
              <a:rPr lang="en-US" sz="1400" dirty="0"/>
              <a:t>20X Mag Dark </a:t>
            </a:r>
            <a:r>
              <a:rPr lang="en-US" sz="1400" dirty="0" smtClean="0"/>
              <a:t>field. Number of particles is relatively low.</a:t>
            </a:r>
            <a:endParaRPr lang="en-US" sz="1400" dirty="0"/>
          </a:p>
        </p:txBody>
      </p:sp>
      <p:sp>
        <p:nvSpPr>
          <p:cNvPr id="9" name="TextBox 8"/>
          <p:cNvSpPr txBox="1"/>
          <p:nvPr/>
        </p:nvSpPr>
        <p:spPr>
          <a:xfrm>
            <a:off x="570523" y="3789232"/>
            <a:ext cx="11264109" cy="307777"/>
          </a:xfrm>
          <a:prstGeom prst="rect">
            <a:avLst/>
          </a:prstGeom>
          <a:noFill/>
        </p:spPr>
        <p:txBody>
          <a:bodyPr wrap="none" rtlCol="0">
            <a:spAutoFit/>
          </a:bodyPr>
          <a:lstStyle/>
          <a:p>
            <a:r>
              <a:rPr lang="en-US" sz="1400" dirty="0" smtClean="0"/>
              <a:t>** New target was installed just before the Easter. All was ok, no visible sparks or anything unusual. Power 33.4W, and went down to 32.9W at the end.</a:t>
            </a:r>
            <a:endParaRPr lang="en-US" sz="1400" dirty="0"/>
          </a:p>
        </p:txBody>
      </p:sp>
    </p:spTree>
    <p:extLst>
      <p:ext uri="{BB962C8B-B14F-4D97-AF65-F5344CB8AC3E}">
        <p14:creationId xmlns:p14="http://schemas.microsoft.com/office/powerpoint/2010/main" val="372724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4496994"/>
              </p:ext>
            </p:extLst>
          </p:nvPr>
        </p:nvGraphicFramePr>
        <p:xfrm>
          <a:off x="257906" y="719666"/>
          <a:ext cx="11660558" cy="1097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Target image </a:t>
                      </a:r>
                      <a:r>
                        <a:rPr lang="da-DK" sz="1000" dirty="0" err="1" smtClean="0"/>
                        <a:t>name</a:t>
                      </a:r>
                      <a:endParaRPr lang="en-US" sz="1000" dirty="0"/>
                    </a:p>
                  </a:txBody>
                  <a:tcPr/>
                </a:tc>
                <a:tc>
                  <a:txBody>
                    <a:bodyPr/>
                    <a:lstStyle/>
                    <a:p>
                      <a:r>
                        <a:rPr lang="da-DK" sz="1000" dirty="0" smtClean="0"/>
                        <a:t>Target </a:t>
                      </a:r>
                      <a:r>
                        <a:rPr lang="da-DK" sz="1000" dirty="0" err="1" smtClean="0"/>
                        <a:t>mass</a:t>
                      </a:r>
                      <a:r>
                        <a:rPr lang="da-DK" sz="1000" dirty="0" smtClean="0"/>
                        <a:t> (g)</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Deposition</a:t>
                      </a:r>
                      <a:r>
                        <a:rPr lang="da-DK" sz="1000" dirty="0" smtClean="0"/>
                        <a:t> date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Recipe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Log file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TF (%)</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CG</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TC</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DT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Crystal </a:t>
                      </a:r>
                      <a:r>
                        <a:rPr lang="da-DK" sz="1000" dirty="0" err="1" smtClean="0"/>
                        <a:t>life</a:t>
                      </a:r>
                      <a:r>
                        <a:rPr lang="da-DK" sz="1000" dirty="0" smtClean="0"/>
                        <a:t> time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dep</a:t>
                      </a:r>
                      <a:r>
                        <a:rPr lang="da-DK" sz="1000" dirty="0" smtClean="0"/>
                        <a:t>. 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dep</a:t>
                      </a:r>
                      <a:r>
                        <a:rPr lang="da-DK" sz="1000" dirty="0" smtClean="0"/>
                        <a:t>.</a:t>
                      </a:r>
                      <a:r>
                        <a:rPr lang="da-DK" sz="1000" baseline="0" dirty="0" smtClean="0"/>
                        <a:t> </a:t>
                      </a:r>
                      <a:r>
                        <a:rPr lang="da-DK" sz="1000" dirty="0" smtClean="0"/>
                        <a:t>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extLst>
                  <a:ext uri="{0D108BD9-81ED-4DB2-BD59-A6C34878D82A}">
                    <a16:rowId xmlns:a16="http://schemas.microsoft.com/office/drawing/2014/main" val="3279619295"/>
                  </a:ext>
                </a:extLst>
              </a:tr>
              <a:tr h="370840">
                <a:tc>
                  <a:txBody>
                    <a:bodyPr/>
                    <a:lstStyle/>
                    <a:p>
                      <a:r>
                        <a:rPr lang="en-US" sz="1000" b="1" dirty="0" smtClean="0">
                          <a:solidFill>
                            <a:srgbClr val="FF0000"/>
                          </a:solidFill>
                        </a:rPr>
                        <a:t>Au_target_20210120</a:t>
                      </a:r>
                      <a:endParaRPr lang="en-US" sz="1000" b="1" dirty="0">
                        <a:solidFill>
                          <a:srgbClr val="FF0000"/>
                        </a:solidFill>
                      </a:endParaRPr>
                    </a:p>
                  </a:txBody>
                  <a:tcPr/>
                </a:tc>
                <a:tc>
                  <a:txBody>
                    <a:bodyPr/>
                    <a:lstStyle/>
                    <a:p>
                      <a:r>
                        <a:rPr lang="da-DK" sz="1000" b="1" dirty="0" smtClean="0">
                          <a:solidFill>
                            <a:srgbClr val="FF0000"/>
                          </a:solidFill>
                        </a:rPr>
                        <a:t>181.95</a:t>
                      </a:r>
                      <a:endParaRPr lang="en-US" sz="1000" b="1" dirty="0">
                        <a:solidFill>
                          <a:srgbClr val="FF0000"/>
                        </a:solidFill>
                      </a:endParaRPr>
                    </a:p>
                  </a:txBody>
                  <a:tcPr/>
                </a:tc>
                <a:tc>
                  <a:txBody>
                    <a:bodyPr/>
                    <a:lstStyle/>
                    <a:p>
                      <a:r>
                        <a:rPr lang="da-DK" sz="1000" b="1" dirty="0" smtClean="0">
                          <a:solidFill>
                            <a:srgbClr val="FF0000"/>
                          </a:solidFill>
                        </a:rPr>
                        <a:t>2021 01 20</a:t>
                      </a:r>
                      <a:endParaRPr lang="en-US" sz="1000" b="1" dirty="0">
                        <a:solidFill>
                          <a:srgbClr val="FF0000"/>
                        </a:solidFill>
                      </a:endParaRPr>
                    </a:p>
                  </a:txBody>
                  <a:tcPr/>
                </a:tc>
                <a:tc>
                  <a:txBody>
                    <a:bodyPr/>
                    <a:lstStyle/>
                    <a:p>
                      <a:r>
                        <a:rPr lang="da-DK" sz="1000" b="1" dirty="0" err="1" smtClean="0"/>
                        <a:t>TiAu</a:t>
                      </a:r>
                      <a:endParaRPr lang="en-US" sz="1000" b="1" dirty="0"/>
                    </a:p>
                  </a:txBody>
                  <a:tcPr/>
                </a:tc>
                <a:tc>
                  <a:txBody>
                    <a:bodyPr/>
                    <a:lstStyle/>
                    <a:p>
                      <a:r>
                        <a:rPr lang="da-DK" sz="1000" b="1" dirty="0" smtClean="0">
                          <a:solidFill>
                            <a:srgbClr val="FF0000"/>
                          </a:solidFill>
                        </a:rPr>
                        <a:t>2101220</a:t>
                      </a:r>
                      <a:endParaRPr lang="en-US" sz="1000" b="1" dirty="0">
                        <a:solidFill>
                          <a:srgbClr val="FF0000"/>
                        </a:solidFill>
                      </a:endParaRPr>
                    </a:p>
                  </a:txBody>
                  <a:tcPr/>
                </a:tc>
                <a:tc>
                  <a:txBody>
                    <a:bodyPr/>
                    <a:lstStyle/>
                    <a:p>
                      <a:r>
                        <a:rPr lang="da-DK" sz="1000" b="1" dirty="0" smtClean="0"/>
                        <a:t>78</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solidFill>
                            <a:schemeClr val="accent6"/>
                          </a:solidFill>
                        </a:rPr>
                        <a:t>0</a:t>
                      </a:r>
                      <a:endParaRPr lang="en-US" sz="1000" b="1" dirty="0">
                        <a:solidFill>
                          <a:schemeClr val="accent6"/>
                        </a:solidFill>
                      </a:endParaRPr>
                    </a:p>
                  </a:txBody>
                  <a:tcPr/>
                </a:tc>
                <a:tc>
                  <a:txBody>
                    <a:bodyPr/>
                    <a:lstStyle/>
                    <a:p>
                      <a:r>
                        <a:rPr lang="da-DK" sz="1000" b="1" dirty="0" smtClean="0"/>
                        <a:t>10</a:t>
                      </a:r>
                      <a:endParaRPr lang="en-US" sz="1000" b="1" dirty="0"/>
                    </a:p>
                  </a:txBody>
                  <a:tcPr/>
                </a:tc>
                <a:tc>
                  <a:txBody>
                    <a:bodyPr/>
                    <a:lstStyle/>
                    <a:p>
                      <a:r>
                        <a:rPr lang="da-DK" sz="1000" b="1" dirty="0" smtClean="0"/>
                        <a:t>2</a:t>
                      </a:r>
                      <a:endParaRPr lang="en-US" sz="1000" b="1" dirty="0"/>
                    </a:p>
                  </a:txBody>
                  <a:tcPr/>
                </a:tc>
                <a:tc>
                  <a:txBody>
                    <a:bodyPr/>
                    <a:lstStyle/>
                    <a:p>
                      <a:r>
                        <a:rPr lang="da-DK" sz="1000" b="1" dirty="0" smtClean="0"/>
                        <a:t>10</a:t>
                      </a:r>
                      <a:endParaRPr lang="en-US" sz="1000" b="1" dirty="0"/>
                    </a:p>
                  </a:txBody>
                  <a:tcPr/>
                </a:tc>
                <a:tc>
                  <a:txBody>
                    <a:bodyPr/>
                    <a:lstStyle/>
                    <a:p>
                      <a:r>
                        <a:rPr lang="da-DK" sz="1000" b="1" dirty="0" smtClean="0"/>
                        <a:t>90</a:t>
                      </a:r>
                      <a:endParaRPr lang="en-US" sz="1000" b="1" dirty="0"/>
                    </a:p>
                  </a:txBody>
                  <a:tcPr/>
                </a:tc>
                <a:extLst>
                  <a:ext uri="{0D108BD9-81ED-4DB2-BD59-A6C34878D82A}">
                    <a16:rowId xmlns:a16="http://schemas.microsoft.com/office/drawing/2014/main" val="43637263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00565965"/>
              </p:ext>
            </p:extLst>
          </p:nvPr>
        </p:nvGraphicFramePr>
        <p:xfrm>
          <a:off x="257906" y="1791546"/>
          <a:ext cx="11660558" cy="1224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Au Rise1</a:t>
                      </a:r>
                      <a:r>
                        <a:rPr lang="da-DK" sz="1000" baseline="0" dirty="0" smtClean="0"/>
                        <a:t> time (s)</a:t>
                      </a:r>
                      <a:endParaRPr lang="en-US" sz="1000" dirty="0"/>
                    </a:p>
                  </a:txBody>
                  <a:tcPr/>
                </a:tc>
                <a:tc>
                  <a:txBody>
                    <a:bodyPr/>
                    <a:lstStyle/>
                    <a:p>
                      <a:r>
                        <a:rPr lang="da-DK" sz="1000" dirty="0" smtClean="0"/>
                        <a:t>Au Rise 1 power (W)</a:t>
                      </a:r>
                      <a:endParaRPr lang="en-US" sz="1000" dirty="0"/>
                    </a:p>
                  </a:txBody>
                  <a:tcPr/>
                </a:tc>
                <a:tc>
                  <a:txBody>
                    <a:bodyPr/>
                    <a:lstStyle/>
                    <a:p>
                      <a:r>
                        <a:rPr lang="da-DK" sz="1000" dirty="0" smtClean="0"/>
                        <a:t>Au </a:t>
                      </a:r>
                      <a:r>
                        <a:rPr lang="da-DK" sz="1000" dirty="0" err="1" smtClean="0"/>
                        <a:t>Soak</a:t>
                      </a:r>
                      <a:r>
                        <a:rPr lang="da-DK" sz="1000" baseline="0" dirty="0" smtClean="0"/>
                        <a:t> 1 time (s)</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a:t>
                      </a:r>
                      <a:r>
                        <a:rPr lang="da-DK" sz="1000" baseline="0" dirty="0" smtClean="0"/>
                        <a:t> time (s)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 power (W)</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Soak</a:t>
                      </a:r>
                      <a:r>
                        <a:rPr lang="da-DK" sz="1000" baseline="0" dirty="0" smtClean="0"/>
                        <a:t> 2 time (s)</a:t>
                      </a:r>
                      <a:endParaRPr lang="en-US" sz="1000" dirty="0" smtClean="0"/>
                    </a:p>
                    <a:p>
                      <a:endParaRPr lang="en-US" sz="1000" dirty="0"/>
                    </a:p>
                  </a:txBody>
                  <a:tcPr/>
                </a:tc>
                <a:tc>
                  <a:txBody>
                    <a:bodyPr/>
                    <a:lstStyle/>
                    <a:p>
                      <a:r>
                        <a:rPr lang="da-DK" sz="1000" dirty="0" smtClean="0"/>
                        <a:t>Chamber pressure </a:t>
                      </a:r>
                      <a:r>
                        <a:rPr lang="da-DK" sz="1000" dirty="0" err="1" smtClean="0"/>
                        <a:t>before</a:t>
                      </a:r>
                      <a:r>
                        <a:rPr lang="da-DK" sz="1000" dirty="0" smtClean="0"/>
                        <a:t> Ti </a:t>
                      </a:r>
                      <a:r>
                        <a:rPr lang="da-DK" sz="1000" dirty="0" err="1" smtClean="0"/>
                        <a:t>dep</a:t>
                      </a:r>
                      <a:r>
                        <a:rPr lang="da-DK" sz="1000" dirty="0" smtClean="0"/>
                        <a:t>. (T)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before</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during</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r>
                        <a:rPr lang="da-DK" sz="1000" dirty="0" smtClean="0"/>
                        <a:t>Final power at stable Au </a:t>
                      </a:r>
                      <a:r>
                        <a:rPr lang="da-DK" sz="1000" dirty="0" err="1" smtClean="0"/>
                        <a:t>deposition</a:t>
                      </a:r>
                      <a:r>
                        <a:rPr lang="da-DK" sz="1000" dirty="0" smtClean="0"/>
                        <a:t> rate (W)</a:t>
                      </a:r>
                      <a:endParaRPr lang="en-US" sz="1000" dirty="0"/>
                    </a:p>
                  </a:txBody>
                  <a:tcPr/>
                </a:tc>
                <a:tc>
                  <a:txBody>
                    <a:bodyPr/>
                    <a:lstStyle/>
                    <a:p>
                      <a:r>
                        <a:rPr lang="da-DK" sz="1000" dirty="0" err="1" smtClean="0"/>
                        <a:t>Measured</a:t>
                      </a:r>
                      <a:r>
                        <a:rPr lang="da-DK" sz="1000" dirty="0" smtClean="0"/>
                        <a:t> </a:t>
                      </a:r>
                      <a:r>
                        <a:rPr lang="da-DK" sz="1000" dirty="0" err="1" smtClean="0"/>
                        <a:t>sheet</a:t>
                      </a:r>
                      <a:r>
                        <a:rPr lang="da-DK" sz="1000" dirty="0" smtClean="0"/>
                        <a:t> </a:t>
                      </a:r>
                      <a:r>
                        <a:rPr lang="da-DK" sz="1000" dirty="0" err="1" smtClean="0"/>
                        <a:t>resistance</a:t>
                      </a:r>
                      <a:r>
                        <a:rPr lang="da-DK" sz="1000" dirty="0" smtClean="0"/>
                        <a:t> (</a:t>
                      </a:r>
                      <a:r>
                        <a:rPr lang="da-DK" sz="1000" dirty="0" err="1" smtClean="0"/>
                        <a:t>mOhm</a:t>
                      </a:r>
                      <a:r>
                        <a:rPr lang="da-DK" sz="1000" dirty="0" smtClean="0"/>
                        <a:t>/</a:t>
                      </a:r>
                      <a:r>
                        <a:rPr lang="da-DK" sz="1000" dirty="0" err="1" smtClean="0"/>
                        <a:t>sq</a:t>
                      </a:r>
                      <a:r>
                        <a:rPr lang="da-DK" sz="1000" dirty="0" smtClean="0"/>
                        <a:t>)</a:t>
                      </a:r>
                      <a:endParaRPr lang="en-US" sz="1000" dirty="0"/>
                    </a:p>
                  </a:txBody>
                  <a:tcPr/>
                </a:tc>
                <a:tc>
                  <a:txBody>
                    <a:bodyPr/>
                    <a:lstStyle/>
                    <a:p>
                      <a:r>
                        <a:rPr lang="da-DK" sz="1000" dirty="0" err="1" smtClean="0"/>
                        <a:t>Measured</a:t>
                      </a:r>
                      <a:r>
                        <a:rPr lang="da-DK" sz="1000" dirty="0" smtClean="0"/>
                        <a:t> </a:t>
                      </a:r>
                      <a:r>
                        <a:rPr lang="da-DK" sz="1000" dirty="0" err="1" smtClean="0"/>
                        <a:t>thickness</a:t>
                      </a:r>
                      <a:r>
                        <a:rPr lang="da-DK" sz="1000" dirty="0" smtClean="0"/>
                        <a:t> (nm)</a:t>
                      </a:r>
                      <a:endParaRPr lang="en-US" sz="1000" dirty="0"/>
                    </a:p>
                  </a:txBody>
                  <a:tcPr/>
                </a:tc>
                <a:tc>
                  <a:txBody>
                    <a:bodyPr/>
                    <a:lstStyle/>
                    <a:p>
                      <a:r>
                        <a:rPr lang="da-DK" sz="1000" dirty="0" err="1" smtClean="0"/>
                        <a:t>Particles</a:t>
                      </a:r>
                      <a:endParaRPr lang="da-DK" sz="1000" dirty="0" smtClean="0"/>
                    </a:p>
                    <a:p>
                      <a:r>
                        <a:rPr lang="da-DK" sz="1000" dirty="0" smtClean="0"/>
                        <a:t>Score. 0-no </a:t>
                      </a:r>
                      <a:r>
                        <a:rPr lang="da-DK" sz="1000" dirty="0" err="1" smtClean="0"/>
                        <a:t>particles</a:t>
                      </a:r>
                      <a:r>
                        <a:rPr lang="da-DK" sz="1000" dirty="0" smtClean="0"/>
                        <a:t>; 10-full</a:t>
                      </a:r>
                      <a:r>
                        <a:rPr lang="da-DK" sz="1000" baseline="0" dirty="0" smtClean="0"/>
                        <a:t> of </a:t>
                      </a:r>
                      <a:r>
                        <a:rPr lang="da-DK" sz="1000" baseline="0" dirty="0" err="1" smtClean="0"/>
                        <a:t>particles</a:t>
                      </a:r>
                      <a:endParaRPr lang="en-US" sz="1000" dirty="0"/>
                    </a:p>
                  </a:txBody>
                  <a:tcPr/>
                </a:tc>
                <a:tc>
                  <a:txBody>
                    <a:bodyPr/>
                    <a:lstStyle/>
                    <a:p>
                      <a:r>
                        <a:rPr lang="da-DK" sz="1000" dirty="0" err="1" smtClean="0"/>
                        <a:t>Comments</a:t>
                      </a:r>
                      <a:endParaRPr lang="en-US" sz="1000" dirty="0"/>
                    </a:p>
                  </a:txBody>
                  <a:tcPr/>
                </a:tc>
                <a:extLst>
                  <a:ext uri="{0D108BD9-81ED-4DB2-BD59-A6C34878D82A}">
                    <a16:rowId xmlns:a16="http://schemas.microsoft.com/office/drawing/2014/main" val="3279619295"/>
                  </a:ext>
                </a:extLst>
              </a:tr>
              <a:tr h="370840">
                <a:tc>
                  <a:txBody>
                    <a:bodyPr/>
                    <a:lstStyle/>
                    <a:p>
                      <a:r>
                        <a:rPr lang="da-DK" sz="1000" b="1" dirty="0" smtClean="0"/>
                        <a:t>60</a:t>
                      </a:r>
                      <a:endParaRPr lang="en-US" sz="1000" b="1" dirty="0"/>
                    </a:p>
                  </a:txBody>
                  <a:tcPr/>
                </a:tc>
                <a:tc>
                  <a:txBody>
                    <a:bodyPr/>
                    <a:lstStyle/>
                    <a:p>
                      <a:r>
                        <a:rPr lang="da-DK" sz="1000" b="1" dirty="0" smtClean="0"/>
                        <a:t>20</a:t>
                      </a:r>
                      <a:endParaRPr lang="en-US" sz="1000" b="1" dirty="0"/>
                    </a:p>
                  </a:txBody>
                  <a:tcPr/>
                </a:tc>
                <a:tc>
                  <a:txBody>
                    <a:bodyPr/>
                    <a:lstStyle/>
                    <a:p>
                      <a:r>
                        <a:rPr lang="da-DK" sz="1000" b="1" dirty="0" smtClean="0"/>
                        <a:t>120</a:t>
                      </a:r>
                      <a:endParaRPr lang="en-US" sz="1000" b="1" dirty="0"/>
                    </a:p>
                  </a:txBody>
                  <a:tcPr/>
                </a:tc>
                <a:tc>
                  <a:txBody>
                    <a:bodyPr/>
                    <a:lstStyle/>
                    <a:p>
                      <a:r>
                        <a:rPr lang="da-DK" sz="1000" b="1" dirty="0" smtClean="0"/>
                        <a:t>90</a:t>
                      </a:r>
                      <a:endParaRPr lang="en-US" sz="1000" b="1" dirty="0"/>
                    </a:p>
                  </a:txBody>
                  <a:tcPr/>
                </a:tc>
                <a:tc>
                  <a:txBody>
                    <a:bodyPr/>
                    <a:lstStyle/>
                    <a:p>
                      <a:r>
                        <a:rPr lang="da-DK" sz="1000" b="1" dirty="0" smtClean="0"/>
                        <a:t>29</a:t>
                      </a:r>
                      <a:endParaRPr lang="en-US" sz="1000" b="1" dirty="0"/>
                    </a:p>
                  </a:txBody>
                  <a:tcPr/>
                </a:tc>
                <a:tc>
                  <a:txBody>
                    <a:bodyPr/>
                    <a:lstStyle/>
                    <a:p>
                      <a:r>
                        <a:rPr lang="da-DK" sz="1000" b="1" dirty="0" smtClean="0"/>
                        <a:t>60</a:t>
                      </a:r>
                      <a:endParaRPr lang="en-US" sz="1000" b="1" dirty="0"/>
                    </a:p>
                  </a:txBody>
                  <a:tcPr/>
                </a:tc>
                <a:tc>
                  <a:txBody>
                    <a:bodyPr/>
                    <a:lstStyle/>
                    <a:p>
                      <a:r>
                        <a:rPr lang="da-DK" sz="1000" b="1" dirty="0" smtClean="0">
                          <a:solidFill>
                            <a:srgbClr val="FF0000"/>
                          </a:solidFill>
                        </a:rPr>
                        <a:t>1.4 10-7</a:t>
                      </a:r>
                      <a:endParaRPr lang="en-US" sz="1000" b="1" dirty="0">
                        <a:solidFill>
                          <a:srgbClr val="FF0000"/>
                        </a:solidFill>
                      </a:endParaRPr>
                    </a:p>
                  </a:txBody>
                  <a:tcPr/>
                </a:tc>
                <a:tc>
                  <a:txBody>
                    <a:bodyPr/>
                    <a:lstStyle/>
                    <a:p>
                      <a:r>
                        <a:rPr lang="da-DK" sz="1000" b="1" dirty="0" smtClean="0">
                          <a:solidFill>
                            <a:srgbClr val="FF0000"/>
                          </a:solidFill>
                        </a:rPr>
                        <a:t>6.3</a:t>
                      </a:r>
                      <a:r>
                        <a:rPr lang="da-DK" sz="1000" b="1" baseline="0" dirty="0" smtClean="0">
                          <a:solidFill>
                            <a:srgbClr val="FF0000"/>
                          </a:solidFill>
                        </a:rPr>
                        <a:t> 10-8</a:t>
                      </a:r>
                      <a:endParaRPr lang="en-US" sz="1000" b="1" dirty="0">
                        <a:solidFill>
                          <a:srgbClr val="FF0000"/>
                        </a:solidFill>
                      </a:endParaRPr>
                    </a:p>
                  </a:txBody>
                  <a:tcPr/>
                </a:tc>
                <a:tc>
                  <a:txBody>
                    <a:bodyPr/>
                    <a:lstStyle/>
                    <a:p>
                      <a:r>
                        <a:rPr lang="da-DK" sz="1000" b="1" dirty="0" smtClean="0">
                          <a:solidFill>
                            <a:srgbClr val="FF0000"/>
                          </a:solidFill>
                        </a:rPr>
                        <a:t>3.5 10-7</a:t>
                      </a:r>
                      <a:endParaRPr lang="en-US" sz="1000" b="1" dirty="0">
                        <a:solidFill>
                          <a:srgbClr val="FF0000"/>
                        </a:solidFill>
                      </a:endParaRPr>
                    </a:p>
                  </a:txBody>
                  <a:tcPr/>
                </a:tc>
                <a:tc>
                  <a:txBody>
                    <a:bodyPr/>
                    <a:lstStyle/>
                    <a:p>
                      <a:r>
                        <a:rPr lang="da-DK" sz="1000" b="1" dirty="0" smtClean="0">
                          <a:solidFill>
                            <a:srgbClr val="FF0000"/>
                          </a:solidFill>
                        </a:rPr>
                        <a:t>29.5</a:t>
                      </a:r>
                      <a:endParaRPr lang="en-US" sz="1000" b="1" dirty="0">
                        <a:solidFill>
                          <a:srgbClr val="FF0000"/>
                        </a:solidFill>
                      </a:endParaRPr>
                    </a:p>
                  </a:txBody>
                  <a:tcPr/>
                </a:tc>
                <a:tc>
                  <a:txBody>
                    <a:bodyPr/>
                    <a:lstStyle/>
                    <a:p>
                      <a:r>
                        <a:rPr lang="da-DK" sz="1000" b="1" dirty="0" smtClean="0">
                          <a:solidFill>
                            <a:srgbClr val="FF0000"/>
                          </a:solidFill>
                        </a:rPr>
                        <a:t>355.7</a:t>
                      </a:r>
                      <a:endParaRPr lang="en-US" sz="1000" b="1" dirty="0">
                        <a:solidFill>
                          <a:srgbClr val="FF0000"/>
                        </a:solidFill>
                      </a:endParaRPr>
                    </a:p>
                  </a:txBody>
                  <a:tcPr/>
                </a:tc>
                <a:tc>
                  <a:txBody>
                    <a:bodyPr/>
                    <a:lstStyle/>
                    <a:p>
                      <a:r>
                        <a:rPr lang="da-DK" sz="1000" b="1" dirty="0" smtClean="0">
                          <a:solidFill>
                            <a:srgbClr val="FF0000"/>
                          </a:solidFill>
                        </a:rPr>
                        <a:t>101.6</a:t>
                      </a:r>
                      <a:endParaRPr lang="en-US" sz="1000" b="1" dirty="0">
                        <a:solidFill>
                          <a:srgbClr val="FF0000"/>
                        </a:solidFill>
                      </a:endParaRPr>
                    </a:p>
                  </a:txBody>
                  <a:tcPr/>
                </a:tc>
                <a:tc>
                  <a:txBody>
                    <a:bodyPr/>
                    <a:lstStyle/>
                    <a:p>
                      <a:r>
                        <a:rPr lang="da-DK" sz="1000" b="1" dirty="0" smtClean="0">
                          <a:solidFill>
                            <a:srgbClr val="FF0000"/>
                          </a:solidFill>
                        </a:rPr>
                        <a:t>8/10*</a:t>
                      </a:r>
                      <a:endParaRPr lang="en-US" sz="1000" b="1" dirty="0">
                        <a:solidFill>
                          <a:srgbClr val="FF0000"/>
                        </a:solidFill>
                      </a:endParaRPr>
                    </a:p>
                  </a:txBody>
                  <a:tcPr/>
                </a:tc>
                <a:tc>
                  <a:txBody>
                    <a:bodyPr/>
                    <a:lstStyle/>
                    <a:p>
                      <a:r>
                        <a:rPr lang="da-DK" sz="1000" b="1" dirty="0" smtClean="0"/>
                        <a:t>**</a:t>
                      </a:r>
                      <a:endParaRPr lang="en-US" sz="1000" b="1" dirty="0"/>
                    </a:p>
                  </a:txBody>
                  <a:tcPr/>
                </a:tc>
                <a:extLst>
                  <a:ext uri="{0D108BD9-81ED-4DB2-BD59-A6C34878D82A}">
                    <a16:rowId xmlns:a16="http://schemas.microsoft.com/office/drawing/2014/main" val="436372637"/>
                  </a:ext>
                </a:extLst>
              </a:tr>
            </a:tbl>
          </a:graphicData>
        </a:graphic>
      </p:graphicFrame>
      <p:sp>
        <p:nvSpPr>
          <p:cNvPr id="6" name="TextBox 5"/>
          <p:cNvSpPr txBox="1"/>
          <p:nvPr/>
        </p:nvSpPr>
        <p:spPr>
          <a:xfrm>
            <a:off x="257906" y="3794966"/>
            <a:ext cx="8353249" cy="584775"/>
          </a:xfrm>
          <a:prstGeom prst="rect">
            <a:avLst/>
          </a:prstGeom>
          <a:noFill/>
        </p:spPr>
        <p:txBody>
          <a:bodyPr wrap="none" rtlCol="0">
            <a:spAutoFit/>
          </a:bodyPr>
          <a:lstStyle/>
          <a:p>
            <a:r>
              <a:rPr lang="da-DK" sz="1400" dirty="0" smtClean="0"/>
              <a:t>** Waited </a:t>
            </a:r>
            <a:r>
              <a:rPr lang="da-DK" sz="1400" dirty="0" err="1"/>
              <a:t>almost</a:t>
            </a:r>
            <a:r>
              <a:rPr lang="da-DK" sz="1400" dirty="0"/>
              <a:t> 1 h </a:t>
            </a:r>
            <a:r>
              <a:rPr lang="da-DK" sz="1400" dirty="0" err="1"/>
              <a:t>before</a:t>
            </a:r>
            <a:r>
              <a:rPr lang="da-DK" sz="1400" dirty="0"/>
              <a:t> start the </a:t>
            </a:r>
            <a:r>
              <a:rPr lang="da-DK" sz="1400" dirty="0" err="1"/>
              <a:t>recipe</a:t>
            </a:r>
            <a:r>
              <a:rPr lang="da-DK" sz="1400" dirty="0"/>
              <a:t>, it </a:t>
            </a:r>
            <a:r>
              <a:rPr lang="da-DK" sz="1400" dirty="0" err="1"/>
              <a:t>result</a:t>
            </a:r>
            <a:r>
              <a:rPr lang="da-DK" sz="1400" dirty="0"/>
              <a:t> </a:t>
            </a:r>
            <a:r>
              <a:rPr lang="da-DK" sz="1400" dirty="0" smtClean="0"/>
              <a:t>in </a:t>
            </a:r>
            <a:r>
              <a:rPr lang="da-DK" sz="1400" dirty="0" err="1" smtClean="0"/>
              <a:t>low</a:t>
            </a:r>
            <a:r>
              <a:rPr lang="da-DK" sz="1400" dirty="0" smtClean="0"/>
              <a:t> </a:t>
            </a:r>
            <a:r>
              <a:rPr lang="da-DK" sz="1400" dirty="0"/>
              <a:t>base  pressure. </a:t>
            </a:r>
            <a:r>
              <a:rPr lang="da-DK" sz="1400" dirty="0" err="1"/>
              <a:t>Used</a:t>
            </a:r>
            <a:r>
              <a:rPr lang="da-DK" sz="1400" dirty="0"/>
              <a:t> 20x Mag in </a:t>
            </a:r>
            <a:r>
              <a:rPr lang="da-DK" sz="1400" dirty="0" err="1"/>
              <a:t>optical</a:t>
            </a:r>
            <a:r>
              <a:rPr lang="da-DK" sz="1400" dirty="0"/>
              <a:t> </a:t>
            </a:r>
            <a:r>
              <a:rPr lang="da-DK" sz="1400" dirty="0" err="1" smtClean="0"/>
              <a:t>microscopy</a:t>
            </a:r>
            <a:r>
              <a:rPr lang="da-DK" sz="1400" dirty="0" smtClean="0"/>
              <a:t>.</a:t>
            </a:r>
            <a:endParaRPr lang="en-US" sz="1400" dirty="0"/>
          </a:p>
          <a:p>
            <a:r>
              <a:rPr lang="da-DK" dirty="0" smtClean="0"/>
              <a:t> </a:t>
            </a:r>
            <a:endParaRPr lang="en-US" dirty="0"/>
          </a:p>
        </p:txBody>
      </p:sp>
      <p:sp>
        <p:nvSpPr>
          <p:cNvPr id="7" name="TextBox 6"/>
          <p:cNvSpPr txBox="1"/>
          <p:nvPr/>
        </p:nvSpPr>
        <p:spPr>
          <a:xfrm>
            <a:off x="257906" y="3405396"/>
            <a:ext cx="9057541" cy="584775"/>
          </a:xfrm>
          <a:prstGeom prst="rect">
            <a:avLst/>
          </a:prstGeom>
          <a:noFill/>
        </p:spPr>
        <p:txBody>
          <a:bodyPr wrap="square" rtlCol="0">
            <a:spAutoFit/>
          </a:bodyPr>
          <a:lstStyle/>
          <a:p>
            <a:r>
              <a:rPr lang="da-DK" sz="1400" dirty="0"/>
              <a:t>* </a:t>
            </a:r>
            <a:r>
              <a:rPr lang="da-DK" sz="1400" dirty="0" smtClean="0"/>
              <a:t>30-40 </a:t>
            </a:r>
            <a:r>
              <a:rPr lang="da-DK" sz="1400" dirty="0" err="1" smtClean="0"/>
              <a:t>particles</a:t>
            </a:r>
            <a:r>
              <a:rPr lang="da-DK" sz="1400" dirty="0" smtClean="0"/>
              <a:t> in a </a:t>
            </a:r>
            <a:r>
              <a:rPr lang="da-DK" sz="1400" dirty="0" err="1" smtClean="0"/>
              <a:t>field</a:t>
            </a:r>
            <a:r>
              <a:rPr lang="da-DK" sz="1400" dirty="0" smtClean="0"/>
              <a:t> of </a:t>
            </a:r>
            <a:r>
              <a:rPr lang="da-DK" sz="1400" dirty="0" err="1" smtClean="0"/>
              <a:t>view</a:t>
            </a:r>
            <a:r>
              <a:rPr lang="da-DK" sz="1400" dirty="0" smtClean="0"/>
              <a:t> (20xMag). </a:t>
            </a:r>
            <a:r>
              <a:rPr lang="da-DK" sz="1400" dirty="0" err="1" smtClean="0"/>
              <a:t>Recomend</a:t>
            </a:r>
            <a:r>
              <a:rPr lang="da-DK" sz="1400" dirty="0" smtClean="0"/>
              <a:t> to AWAYS USE MICROSCOPE THAT STAYS NEXT TO Plasma </a:t>
            </a:r>
            <a:r>
              <a:rPr lang="da-DK" sz="1400" dirty="0" err="1" smtClean="0"/>
              <a:t>Asher</a:t>
            </a:r>
            <a:r>
              <a:rPr lang="da-DK" sz="1400" dirty="0" smtClean="0"/>
              <a:t> 2!</a:t>
            </a:r>
            <a:endParaRPr lang="en-US" sz="1400" dirty="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928917" y="3673067"/>
            <a:ext cx="3416625" cy="2562469"/>
          </a:xfrm>
          <a:prstGeom prst="rect">
            <a:avLst/>
          </a:prstGeom>
        </p:spPr>
      </p:pic>
    </p:spTree>
    <p:extLst>
      <p:ext uri="{BB962C8B-B14F-4D97-AF65-F5344CB8AC3E}">
        <p14:creationId xmlns:p14="http://schemas.microsoft.com/office/powerpoint/2010/main" val="44657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3723" y="453293"/>
            <a:ext cx="1754006" cy="369332"/>
          </a:xfrm>
          <a:prstGeom prst="rect">
            <a:avLst/>
          </a:prstGeom>
          <a:noFill/>
        </p:spPr>
        <p:txBody>
          <a:bodyPr wrap="none" rtlCol="0">
            <a:spAutoFit/>
          </a:bodyPr>
          <a:lstStyle/>
          <a:p>
            <a:r>
              <a:rPr lang="da-DK" dirty="0" err="1" smtClean="0"/>
              <a:t>Issue</a:t>
            </a:r>
            <a:r>
              <a:rPr lang="da-DK" dirty="0" smtClean="0"/>
              <a:t> 2021 02 01</a:t>
            </a:r>
            <a:endParaRPr lang="en-US" dirty="0"/>
          </a:p>
        </p:txBody>
      </p:sp>
      <p:sp>
        <p:nvSpPr>
          <p:cNvPr id="5" name="TextBox 4"/>
          <p:cNvSpPr txBox="1"/>
          <p:nvPr/>
        </p:nvSpPr>
        <p:spPr>
          <a:xfrm>
            <a:off x="867507" y="1062946"/>
            <a:ext cx="10980615" cy="830997"/>
          </a:xfrm>
          <a:prstGeom prst="rect">
            <a:avLst/>
          </a:prstGeom>
          <a:noFill/>
        </p:spPr>
        <p:txBody>
          <a:bodyPr wrap="square" rtlCol="0">
            <a:spAutoFit/>
          </a:bodyPr>
          <a:lstStyle/>
          <a:p>
            <a:r>
              <a:rPr lang="en-US" sz="1200" dirty="0" smtClean="0"/>
              <a:t>43 pellets was added to </a:t>
            </a:r>
            <a:r>
              <a:rPr lang="en-US" sz="1200" dirty="0" err="1" smtClean="0"/>
              <a:t>Temescal</a:t>
            </a:r>
            <a:r>
              <a:rPr lang="en-US" sz="1200" dirty="0" smtClean="0"/>
              <a:t> during the service according to service book.</a:t>
            </a:r>
          </a:p>
          <a:p>
            <a:r>
              <a:rPr lang="en-US" sz="1200" dirty="0" smtClean="0"/>
              <a:t>It was not properly melted and mixed with the original bulk. Image shows a clear separation between top and the original bulk. Top layer is rough. Attempt to run a deposition result in max power and no deposition rate. Total mass: </a:t>
            </a:r>
            <a:r>
              <a:rPr lang="en-US" sz="1200" dirty="0" smtClean="0">
                <a:solidFill>
                  <a:srgbClr val="FF0000"/>
                </a:solidFill>
              </a:rPr>
              <a:t>184.77</a:t>
            </a:r>
            <a:r>
              <a:rPr lang="en-US" sz="1200" dirty="0" smtClean="0"/>
              <a:t>g</a:t>
            </a:r>
          </a:p>
          <a:p>
            <a:r>
              <a:rPr lang="da-DK" sz="1200" i="1" dirty="0" smtClean="0"/>
              <a:t>Henrik </a:t>
            </a:r>
            <a:r>
              <a:rPr lang="en-US" sz="1200" i="1" dirty="0" smtClean="0"/>
              <a:t>melted</a:t>
            </a:r>
            <a:r>
              <a:rPr lang="da-DK" sz="1200" i="1" dirty="0" smtClean="0"/>
              <a:t> the gold </a:t>
            </a:r>
            <a:r>
              <a:rPr lang="en-US" sz="1200" i="1" dirty="0" smtClean="0"/>
              <a:t>consequently, which solved the problem</a:t>
            </a:r>
            <a:r>
              <a:rPr lang="da-DK" sz="1200" i="1" dirty="0" smtClean="0"/>
              <a:t>.</a:t>
            </a:r>
            <a:endParaRPr lang="en-US" sz="12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507" y="2078892"/>
            <a:ext cx="5663548" cy="4247661"/>
          </a:xfrm>
          <a:prstGeom prst="rect">
            <a:avLst/>
          </a:prstGeom>
        </p:spPr>
      </p:pic>
      <p:cxnSp>
        <p:nvCxnSpPr>
          <p:cNvPr id="6" name="Straight Arrow Connector 5"/>
          <p:cNvCxnSpPr/>
          <p:nvPr/>
        </p:nvCxnSpPr>
        <p:spPr>
          <a:xfrm flipH="1">
            <a:off x="3954585" y="3446585"/>
            <a:ext cx="508000" cy="2579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3847" y="2928089"/>
            <a:ext cx="1891322" cy="830997"/>
          </a:xfrm>
          <a:prstGeom prst="rect">
            <a:avLst/>
          </a:prstGeom>
          <a:noFill/>
        </p:spPr>
        <p:txBody>
          <a:bodyPr wrap="square" rtlCol="0">
            <a:spAutoFit/>
          </a:bodyPr>
          <a:lstStyle/>
          <a:p>
            <a:r>
              <a:rPr lang="da-DK" sz="1200" dirty="0" smtClean="0"/>
              <a:t>The new </a:t>
            </a:r>
            <a:r>
              <a:rPr lang="en-US" sz="1200" dirty="0" smtClean="0"/>
              <a:t>layer</a:t>
            </a:r>
            <a:r>
              <a:rPr lang="da-DK" sz="1200" dirty="0" smtClean="0"/>
              <a:t> of </a:t>
            </a:r>
            <a:r>
              <a:rPr lang="en-US" sz="1200" dirty="0" smtClean="0"/>
              <a:t>added</a:t>
            </a:r>
            <a:r>
              <a:rPr lang="da-DK" sz="1200" dirty="0" smtClean="0"/>
              <a:t> gold, it is not mixed with the rest, and </a:t>
            </a:r>
            <a:r>
              <a:rPr lang="en-US" sz="1200" dirty="0" smtClean="0"/>
              <a:t>stays</a:t>
            </a:r>
            <a:r>
              <a:rPr lang="da-DK" sz="1200" dirty="0" smtClean="0"/>
              <a:t> </a:t>
            </a:r>
            <a:r>
              <a:rPr lang="en-US" sz="1200" dirty="0" smtClean="0"/>
              <a:t>separated</a:t>
            </a:r>
            <a:r>
              <a:rPr lang="da-DK" sz="1200" dirty="0" smtClean="0"/>
              <a:t> on top.</a:t>
            </a:r>
            <a:endParaRPr lang="en-US" sz="1200" dirty="0"/>
          </a:p>
        </p:txBody>
      </p:sp>
      <p:cxnSp>
        <p:nvCxnSpPr>
          <p:cNvPr id="9" name="Straight Arrow Connector 8"/>
          <p:cNvCxnSpPr/>
          <p:nvPr/>
        </p:nvCxnSpPr>
        <p:spPr>
          <a:xfrm flipH="1">
            <a:off x="3954585" y="3944814"/>
            <a:ext cx="508000" cy="2579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93847" y="3760148"/>
            <a:ext cx="1013996" cy="276999"/>
          </a:xfrm>
          <a:prstGeom prst="rect">
            <a:avLst/>
          </a:prstGeom>
          <a:noFill/>
        </p:spPr>
        <p:txBody>
          <a:bodyPr wrap="none" rtlCol="0">
            <a:spAutoFit/>
          </a:bodyPr>
          <a:lstStyle/>
          <a:p>
            <a:r>
              <a:rPr lang="da-DK" sz="1200" dirty="0" smtClean="0"/>
              <a:t>Original gold.</a:t>
            </a:r>
            <a:endParaRPr lang="en-US" sz="12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2317" y="2078892"/>
            <a:ext cx="5663549" cy="4247661"/>
          </a:xfrm>
          <a:prstGeom prst="rect">
            <a:avLst/>
          </a:prstGeom>
        </p:spPr>
      </p:pic>
    </p:spTree>
    <p:extLst>
      <p:ext uri="{BB962C8B-B14F-4D97-AF65-F5344CB8AC3E}">
        <p14:creationId xmlns:p14="http://schemas.microsoft.com/office/powerpoint/2010/main" val="374264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34042999"/>
              </p:ext>
            </p:extLst>
          </p:nvPr>
        </p:nvGraphicFramePr>
        <p:xfrm>
          <a:off x="257906" y="719666"/>
          <a:ext cx="11660558" cy="10718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Target image </a:t>
                      </a:r>
                      <a:r>
                        <a:rPr lang="da-DK" sz="1000" dirty="0" err="1" smtClean="0"/>
                        <a:t>name</a:t>
                      </a:r>
                      <a:endParaRPr lang="en-US" sz="1000" dirty="0"/>
                    </a:p>
                  </a:txBody>
                  <a:tcPr/>
                </a:tc>
                <a:tc>
                  <a:txBody>
                    <a:bodyPr/>
                    <a:lstStyle/>
                    <a:p>
                      <a:r>
                        <a:rPr lang="da-DK" sz="1000" dirty="0" smtClean="0"/>
                        <a:t>Target </a:t>
                      </a:r>
                      <a:r>
                        <a:rPr lang="da-DK" sz="1000" dirty="0" err="1" smtClean="0"/>
                        <a:t>mass</a:t>
                      </a:r>
                      <a:r>
                        <a:rPr lang="da-DK" sz="1000" dirty="0" smtClean="0"/>
                        <a:t> (g)</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Deposition</a:t>
                      </a:r>
                      <a:r>
                        <a:rPr lang="da-DK" sz="1000" dirty="0" smtClean="0"/>
                        <a:t> date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Recipe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Log file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TF (%)</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CG</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TC</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DT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Crystal </a:t>
                      </a:r>
                      <a:r>
                        <a:rPr lang="da-DK" sz="1000" dirty="0" err="1" smtClean="0"/>
                        <a:t>life</a:t>
                      </a:r>
                      <a:r>
                        <a:rPr lang="da-DK" sz="1000" dirty="0" smtClean="0"/>
                        <a:t> time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dep</a:t>
                      </a:r>
                      <a:r>
                        <a:rPr lang="da-DK" sz="1000" dirty="0" smtClean="0"/>
                        <a:t>. 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dep</a:t>
                      </a:r>
                      <a:r>
                        <a:rPr lang="da-DK" sz="1000" dirty="0" smtClean="0"/>
                        <a:t>.</a:t>
                      </a:r>
                      <a:r>
                        <a:rPr lang="da-DK" sz="1000" baseline="0" dirty="0" smtClean="0"/>
                        <a:t> </a:t>
                      </a:r>
                      <a:r>
                        <a:rPr lang="da-DK" sz="1000" dirty="0" smtClean="0"/>
                        <a:t>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extLst>
                  <a:ext uri="{0D108BD9-81ED-4DB2-BD59-A6C34878D82A}">
                    <a16:rowId xmlns:a16="http://schemas.microsoft.com/office/drawing/2014/main" val="3279619295"/>
                  </a:ext>
                </a:extLst>
              </a:tr>
              <a:tr h="370840">
                <a:tc>
                  <a:txBody>
                    <a:bodyPr/>
                    <a:lstStyle/>
                    <a:p>
                      <a:endParaRPr lang="en-US" sz="1000" b="1" dirty="0">
                        <a:solidFill>
                          <a:srgbClr val="FF0000"/>
                        </a:solidFill>
                      </a:endParaRPr>
                    </a:p>
                  </a:txBody>
                  <a:tcPr/>
                </a:tc>
                <a:tc>
                  <a:txBody>
                    <a:bodyPr/>
                    <a:lstStyle/>
                    <a:p>
                      <a:r>
                        <a:rPr lang="da-DK" sz="1000" b="1" dirty="0" smtClean="0">
                          <a:solidFill>
                            <a:srgbClr val="FF0000"/>
                          </a:solidFill>
                        </a:rPr>
                        <a:t>157.77</a:t>
                      </a:r>
                      <a:endParaRPr lang="en-US" sz="1000" b="1" dirty="0">
                        <a:solidFill>
                          <a:srgbClr val="FF0000"/>
                        </a:solidFill>
                      </a:endParaRPr>
                    </a:p>
                  </a:txBody>
                  <a:tcPr/>
                </a:tc>
                <a:tc>
                  <a:txBody>
                    <a:bodyPr/>
                    <a:lstStyle/>
                    <a:p>
                      <a:r>
                        <a:rPr lang="da-DK" sz="1000" b="1" dirty="0" smtClean="0">
                          <a:solidFill>
                            <a:srgbClr val="FF0000"/>
                          </a:solidFill>
                        </a:rPr>
                        <a:t>2021 02 04</a:t>
                      </a:r>
                      <a:endParaRPr lang="en-US" sz="1000" b="1" dirty="0">
                        <a:solidFill>
                          <a:srgbClr val="FF0000"/>
                        </a:solidFill>
                      </a:endParaRPr>
                    </a:p>
                  </a:txBody>
                  <a:tcPr/>
                </a:tc>
                <a:tc>
                  <a:txBody>
                    <a:bodyPr/>
                    <a:lstStyle/>
                    <a:p>
                      <a:r>
                        <a:rPr lang="da-DK" sz="1000" b="1" dirty="0" err="1" smtClean="0"/>
                        <a:t>TiAu</a:t>
                      </a:r>
                      <a:endParaRPr lang="en-US" sz="1000" b="1" dirty="0"/>
                    </a:p>
                  </a:txBody>
                  <a:tcPr/>
                </a:tc>
                <a:tc>
                  <a:txBody>
                    <a:bodyPr/>
                    <a:lstStyle/>
                    <a:p>
                      <a:r>
                        <a:rPr lang="da-DK" sz="1000" b="1" dirty="0" smtClean="0">
                          <a:solidFill>
                            <a:srgbClr val="FF0000"/>
                          </a:solidFill>
                        </a:rPr>
                        <a:t>2102044</a:t>
                      </a:r>
                      <a:endParaRPr lang="en-US" sz="1000" b="1" dirty="0">
                        <a:solidFill>
                          <a:srgbClr val="FF0000"/>
                        </a:solidFill>
                      </a:endParaRPr>
                    </a:p>
                  </a:txBody>
                  <a:tcPr/>
                </a:tc>
                <a:tc>
                  <a:txBody>
                    <a:bodyPr/>
                    <a:lstStyle/>
                    <a:p>
                      <a:r>
                        <a:rPr lang="da-DK" sz="1000" b="1" dirty="0" smtClean="0"/>
                        <a:t>78</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solidFill>
                            <a:schemeClr val="accent6"/>
                          </a:solidFill>
                        </a:rPr>
                        <a:t>0</a:t>
                      </a:r>
                      <a:endParaRPr lang="en-US" sz="1000" b="1" dirty="0">
                        <a:solidFill>
                          <a:schemeClr val="accent6"/>
                        </a:solidFill>
                      </a:endParaRPr>
                    </a:p>
                  </a:txBody>
                  <a:tcPr/>
                </a:tc>
                <a:tc>
                  <a:txBody>
                    <a:bodyPr/>
                    <a:lstStyle/>
                    <a:p>
                      <a:r>
                        <a:rPr lang="da-DK" sz="1000" b="1" dirty="0" smtClean="0"/>
                        <a:t>10</a:t>
                      </a:r>
                      <a:endParaRPr lang="en-US" sz="1000" b="1" dirty="0"/>
                    </a:p>
                  </a:txBody>
                  <a:tcPr/>
                </a:tc>
                <a:tc>
                  <a:txBody>
                    <a:bodyPr/>
                    <a:lstStyle/>
                    <a:p>
                      <a:r>
                        <a:rPr lang="da-DK" sz="1000" b="1" dirty="0" smtClean="0"/>
                        <a:t>2</a:t>
                      </a:r>
                      <a:endParaRPr lang="en-US" sz="1000" b="1" dirty="0"/>
                    </a:p>
                  </a:txBody>
                  <a:tcPr/>
                </a:tc>
                <a:tc>
                  <a:txBody>
                    <a:bodyPr/>
                    <a:lstStyle/>
                    <a:p>
                      <a:r>
                        <a:rPr lang="da-DK" sz="1000" b="1" dirty="0" smtClean="0"/>
                        <a:t>10</a:t>
                      </a:r>
                      <a:endParaRPr lang="en-US" sz="1000" b="1" dirty="0"/>
                    </a:p>
                  </a:txBody>
                  <a:tcPr/>
                </a:tc>
                <a:tc>
                  <a:txBody>
                    <a:bodyPr/>
                    <a:lstStyle/>
                    <a:p>
                      <a:r>
                        <a:rPr lang="da-DK" sz="1000" b="1" dirty="0" smtClean="0"/>
                        <a:t>90</a:t>
                      </a:r>
                      <a:endParaRPr lang="en-US" sz="1000" b="1" dirty="0"/>
                    </a:p>
                  </a:txBody>
                  <a:tcPr/>
                </a:tc>
                <a:extLst>
                  <a:ext uri="{0D108BD9-81ED-4DB2-BD59-A6C34878D82A}">
                    <a16:rowId xmlns:a16="http://schemas.microsoft.com/office/drawing/2014/main" val="43637263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64004823"/>
              </p:ext>
            </p:extLst>
          </p:nvPr>
        </p:nvGraphicFramePr>
        <p:xfrm>
          <a:off x="257906" y="1791546"/>
          <a:ext cx="11660558" cy="1224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Au Rise1</a:t>
                      </a:r>
                      <a:r>
                        <a:rPr lang="da-DK" sz="1000" baseline="0" dirty="0" smtClean="0"/>
                        <a:t> time (s)</a:t>
                      </a:r>
                      <a:endParaRPr lang="en-US" sz="1000" dirty="0"/>
                    </a:p>
                  </a:txBody>
                  <a:tcPr/>
                </a:tc>
                <a:tc>
                  <a:txBody>
                    <a:bodyPr/>
                    <a:lstStyle/>
                    <a:p>
                      <a:r>
                        <a:rPr lang="da-DK" sz="1000" dirty="0" smtClean="0"/>
                        <a:t>Au Rise 1 power (W)</a:t>
                      </a:r>
                      <a:endParaRPr lang="en-US" sz="1000" dirty="0"/>
                    </a:p>
                  </a:txBody>
                  <a:tcPr/>
                </a:tc>
                <a:tc>
                  <a:txBody>
                    <a:bodyPr/>
                    <a:lstStyle/>
                    <a:p>
                      <a:r>
                        <a:rPr lang="da-DK" sz="1000" dirty="0" smtClean="0"/>
                        <a:t>Au </a:t>
                      </a:r>
                      <a:r>
                        <a:rPr lang="da-DK" sz="1000" dirty="0" err="1" smtClean="0"/>
                        <a:t>Soak</a:t>
                      </a:r>
                      <a:r>
                        <a:rPr lang="da-DK" sz="1000" baseline="0" dirty="0" smtClean="0"/>
                        <a:t> 1 time (s)</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a:t>
                      </a:r>
                      <a:r>
                        <a:rPr lang="da-DK" sz="1000" baseline="0" dirty="0" smtClean="0"/>
                        <a:t> time (s)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 power (W)</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Soak</a:t>
                      </a:r>
                      <a:r>
                        <a:rPr lang="da-DK" sz="1000" baseline="0" dirty="0" smtClean="0"/>
                        <a:t> 2 time (s)</a:t>
                      </a:r>
                      <a:endParaRPr lang="en-US" sz="1000" dirty="0" smtClean="0"/>
                    </a:p>
                    <a:p>
                      <a:endParaRPr lang="en-US" sz="1000" dirty="0"/>
                    </a:p>
                  </a:txBody>
                  <a:tcPr/>
                </a:tc>
                <a:tc>
                  <a:txBody>
                    <a:bodyPr/>
                    <a:lstStyle/>
                    <a:p>
                      <a:r>
                        <a:rPr lang="da-DK" sz="1000" dirty="0" smtClean="0"/>
                        <a:t>Chamber pressure </a:t>
                      </a:r>
                      <a:r>
                        <a:rPr lang="da-DK" sz="1000" dirty="0" err="1" smtClean="0"/>
                        <a:t>before</a:t>
                      </a:r>
                      <a:r>
                        <a:rPr lang="da-DK" sz="1000" dirty="0" smtClean="0"/>
                        <a:t> Ti </a:t>
                      </a:r>
                      <a:r>
                        <a:rPr lang="da-DK" sz="1000" dirty="0" err="1" smtClean="0"/>
                        <a:t>dep</a:t>
                      </a:r>
                      <a:r>
                        <a:rPr lang="da-DK" sz="1000" dirty="0" smtClean="0"/>
                        <a:t>. (T)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before</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during</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r>
                        <a:rPr lang="da-DK" sz="1000" dirty="0" smtClean="0"/>
                        <a:t>Final power at stable Au </a:t>
                      </a:r>
                      <a:r>
                        <a:rPr lang="da-DK" sz="1000" dirty="0" err="1" smtClean="0"/>
                        <a:t>deposition</a:t>
                      </a:r>
                      <a:r>
                        <a:rPr lang="da-DK" sz="1000" dirty="0" smtClean="0"/>
                        <a:t> rate (W)</a:t>
                      </a:r>
                      <a:endParaRPr lang="en-US" sz="1000" dirty="0"/>
                    </a:p>
                  </a:txBody>
                  <a:tcPr/>
                </a:tc>
                <a:tc>
                  <a:txBody>
                    <a:bodyPr/>
                    <a:lstStyle/>
                    <a:p>
                      <a:r>
                        <a:rPr lang="da-DK" sz="1000" dirty="0" err="1" smtClean="0"/>
                        <a:t>Measured</a:t>
                      </a:r>
                      <a:r>
                        <a:rPr lang="da-DK" sz="1000" dirty="0" smtClean="0"/>
                        <a:t> </a:t>
                      </a:r>
                      <a:r>
                        <a:rPr lang="da-DK" sz="1000" dirty="0" err="1" smtClean="0"/>
                        <a:t>sheet</a:t>
                      </a:r>
                      <a:r>
                        <a:rPr lang="da-DK" sz="1000" dirty="0" smtClean="0"/>
                        <a:t> </a:t>
                      </a:r>
                      <a:r>
                        <a:rPr lang="da-DK" sz="1000" dirty="0" err="1" smtClean="0"/>
                        <a:t>resistance</a:t>
                      </a:r>
                      <a:r>
                        <a:rPr lang="da-DK" sz="1000" dirty="0" smtClean="0"/>
                        <a:t> (</a:t>
                      </a:r>
                      <a:r>
                        <a:rPr lang="da-DK" sz="1000" dirty="0" err="1" smtClean="0"/>
                        <a:t>mOhm</a:t>
                      </a:r>
                      <a:r>
                        <a:rPr lang="da-DK" sz="1000" dirty="0" smtClean="0"/>
                        <a:t>/</a:t>
                      </a:r>
                      <a:r>
                        <a:rPr lang="da-DK" sz="1000" dirty="0" err="1" smtClean="0"/>
                        <a:t>sq</a:t>
                      </a:r>
                      <a:r>
                        <a:rPr lang="da-DK" sz="1000" dirty="0" smtClean="0"/>
                        <a:t>)</a:t>
                      </a:r>
                      <a:endParaRPr lang="en-US" sz="1000" dirty="0"/>
                    </a:p>
                  </a:txBody>
                  <a:tcPr/>
                </a:tc>
                <a:tc>
                  <a:txBody>
                    <a:bodyPr/>
                    <a:lstStyle/>
                    <a:p>
                      <a:r>
                        <a:rPr lang="da-DK" sz="1000" dirty="0" err="1" smtClean="0"/>
                        <a:t>Measured</a:t>
                      </a:r>
                      <a:r>
                        <a:rPr lang="da-DK" sz="1000" dirty="0" smtClean="0"/>
                        <a:t> </a:t>
                      </a:r>
                      <a:r>
                        <a:rPr lang="da-DK" sz="1000" dirty="0" err="1" smtClean="0"/>
                        <a:t>thickness</a:t>
                      </a:r>
                      <a:r>
                        <a:rPr lang="da-DK" sz="1000" dirty="0" smtClean="0"/>
                        <a:t> (nm)</a:t>
                      </a:r>
                      <a:endParaRPr lang="en-US" sz="1000" dirty="0"/>
                    </a:p>
                  </a:txBody>
                  <a:tcPr/>
                </a:tc>
                <a:tc>
                  <a:txBody>
                    <a:bodyPr/>
                    <a:lstStyle/>
                    <a:p>
                      <a:r>
                        <a:rPr lang="da-DK" sz="1000" dirty="0" err="1" smtClean="0"/>
                        <a:t>Particles</a:t>
                      </a:r>
                      <a:endParaRPr lang="da-DK" sz="1000" dirty="0" smtClean="0"/>
                    </a:p>
                    <a:p>
                      <a:r>
                        <a:rPr lang="da-DK" sz="1000" dirty="0" smtClean="0"/>
                        <a:t>Score. 0-no </a:t>
                      </a:r>
                      <a:r>
                        <a:rPr lang="da-DK" sz="1000" dirty="0" err="1" smtClean="0"/>
                        <a:t>particles</a:t>
                      </a:r>
                      <a:r>
                        <a:rPr lang="da-DK" sz="1000" dirty="0" smtClean="0"/>
                        <a:t>; 10-full</a:t>
                      </a:r>
                      <a:r>
                        <a:rPr lang="da-DK" sz="1000" baseline="0" dirty="0" smtClean="0"/>
                        <a:t> of </a:t>
                      </a:r>
                      <a:r>
                        <a:rPr lang="da-DK" sz="1000" baseline="0" dirty="0" err="1" smtClean="0"/>
                        <a:t>particles</a:t>
                      </a:r>
                      <a:endParaRPr lang="en-US" sz="1000" dirty="0"/>
                    </a:p>
                  </a:txBody>
                  <a:tcPr/>
                </a:tc>
                <a:tc>
                  <a:txBody>
                    <a:bodyPr/>
                    <a:lstStyle/>
                    <a:p>
                      <a:r>
                        <a:rPr lang="da-DK" sz="1000" dirty="0" err="1" smtClean="0"/>
                        <a:t>Comments</a:t>
                      </a:r>
                      <a:endParaRPr lang="en-US" sz="1000" dirty="0"/>
                    </a:p>
                  </a:txBody>
                  <a:tcPr/>
                </a:tc>
                <a:extLst>
                  <a:ext uri="{0D108BD9-81ED-4DB2-BD59-A6C34878D82A}">
                    <a16:rowId xmlns:a16="http://schemas.microsoft.com/office/drawing/2014/main" val="3279619295"/>
                  </a:ext>
                </a:extLst>
              </a:tr>
              <a:tr h="370840">
                <a:tc>
                  <a:txBody>
                    <a:bodyPr/>
                    <a:lstStyle/>
                    <a:p>
                      <a:r>
                        <a:rPr lang="da-DK" sz="1000" b="1" dirty="0" smtClean="0"/>
                        <a:t>60</a:t>
                      </a:r>
                      <a:endParaRPr lang="en-US" sz="1000" b="1" dirty="0"/>
                    </a:p>
                  </a:txBody>
                  <a:tcPr/>
                </a:tc>
                <a:tc>
                  <a:txBody>
                    <a:bodyPr/>
                    <a:lstStyle/>
                    <a:p>
                      <a:r>
                        <a:rPr lang="da-DK" sz="1000" b="1" dirty="0" smtClean="0"/>
                        <a:t>20</a:t>
                      </a:r>
                      <a:endParaRPr lang="en-US" sz="1000" b="1" dirty="0"/>
                    </a:p>
                  </a:txBody>
                  <a:tcPr/>
                </a:tc>
                <a:tc>
                  <a:txBody>
                    <a:bodyPr/>
                    <a:lstStyle/>
                    <a:p>
                      <a:r>
                        <a:rPr lang="da-DK" sz="1000" b="1" dirty="0" smtClean="0"/>
                        <a:t>120</a:t>
                      </a:r>
                      <a:endParaRPr lang="en-US" sz="1000" b="1" dirty="0"/>
                    </a:p>
                  </a:txBody>
                  <a:tcPr/>
                </a:tc>
                <a:tc>
                  <a:txBody>
                    <a:bodyPr/>
                    <a:lstStyle/>
                    <a:p>
                      <a:r>
                        <a:rPr lang="da-DK" sz="1000" b="1" dirty="0" smtClean="0"/>
                        <a:t>90</a:t>
                      </a:r>
                      <a:endParaRPr lang="en-US" sz="1000" b="1" dirty="0"/>
                    </a:p>
                  </a:txBody>
                  <a:tcPr/>
                </a:tc>
                <a:tc>
                  <a:txBody>
                    <a:bodyPr/>
                    <a:lstStyle/>
                    <a:p>
                      <a:r>
                        <a:rPr lang="da-DK" sz="1000" b="1" dirty="0" smtClean="0"/>
                        <a:t>29</a:t>
                      </a:r>
                      <a:endParaRPr lang="en-US" sz="1000" b="1" dirty="0"/>
                    </a:p>
                  </a:txBody>
                  <a:tcPr/>
                </a:tc>
                <a:tc>
                  <a:txBody>
                    <a:bodyPr/>
                    <a:lstStyle/>
                    <a:p>
                      <a:r>
                        <a:rPr lang="da-DK" sz="1000" b="1" dirty="0" smtClean="0"/>
                        <a:t>60</a:t>
                      </a:r>
                      <a:endParaRPr lang="en-US" sz="1000" b="1" dirty="0"/>
                    </a:p>
                  </a:txBody>
                  <a:tcPr/>
                </a:tc>
                <a:tc>
                  <a:txBody>
                    <a:bodyPr/>
                    <a:lstStyle/>
                    <a:p>
                      <a:r>
                        <a:rPr lang="da-DK" sz="1000" b="1" dirty="0" smtClean="0">
                          <a:solidFill>
                            <a:srgbClr val="FF0000"/>
                          </a:solidFill>
                        </a:rPr>
                        <a:t>1.4</a:t>
                      </a:r>
                      <a:r>
                        <a:rPr lang="da-DK" sz="1000" b="1" baseline="0" dirty="0" smtClean="0">
                          <a:solidFill>
                            <a:srgbClr val="FF0000"/>
                          </a:solidFill>
                        </a:rPr>
                        <a:t> 10-7</a:t>
                      </a:r>
                      <a:endParaRPr lang="en-US" sz="1000" b="1" dirty="0">
                        <a:solidFill>
                          <a:srgbClr val="FF0000"/>
                        </a:solidFill>
                      </a:endParaRPr>
                    </a:p>
                  </a:txBody>
                  <a:tcPr/>
                </a:tc>
                <a:tc>
                  <a:txBody>
                    <a:bodyPr/>
                    <a:lstStyle/>
                    <a:p>
                      <a:r>
                        <a:rPr lang="da-DK" sz="1000" b="1" dirty="0" smtClean="0">
                          <a:solidFill>
                            <a:srgbClr val="FF0000"/>
                          </a:solidFill>
                        </a:rPr>
                        <a:t>6.5 10-8</a:t>
                      </a:r>
                      <a:endParaRPr lang="en-US" sz="1000" b="1" dirty="0">
                        <a:solidFill>
                          <a:srgbClr val="FF0000"/>
                        </a:solidFill>
                      </a:endParaRPr>
                    </a:p>
                  </a:txBody>
                  <a:tcPr/>
                </a:tc>
                <a:tc>
                  <a:txBody>
                    <a:bodyPr/>
                    <a:lstStyle/>
                    <a:p>
                      <a:r>
                        <a:rPr lang="da-DK" sz="1000" b="1" dirty="0" smtClean="0">
                          <a:solidFill>
                            <a:srgbClr val="FF0000"/>
                          </a:solidFill>
                        </a:rPr>
                        <a:t>1.8 10-7</a:t>
                      </a:r>
                      <a:endParaRPr lang="en-US" sz="1000" b="1" dirty="0">
                        <a:solidFill>
                          <a:srgbClr val="FF0000"/>
                        </a:solidFill>
                      </a:endParaRPr>
                    </a:p>
                  </a:txBody>
                  <a:tcPr/>
                </a:tc>
                <a:tc>
                  <a:txBody>
                    <a:bodyPr/>
                    <a:lstStyle/>
                    <a:p>
                      <a:r>
                        <a:rPr lang="da-DK" sz="1000" b="1" dirty="0" smtClean="0">
                          <a:solidFill>
                            <a:srgbClr val="FF0000"/>
                          </a:solidFill>
                        </a:rPr>
                        <a:t>29.7</a:t>
                      </a:r>
                      <a:endParaRPr lang="en-US" sz="1000" b="1" dirty="0">
                        <a:solidFill>
                          <a:srgbClr val="FF0000"/>
                        </a:solidFill>
                      </a:endParaRPr>
                    </a:p>
                  </a:txBody>
                  <a:tcPr/>
                </a:tc>
                <a:tc>
                  <a:txBody>
                    <a:bodyPr/>
                    <a:lstStyle/>
                    <a:p>
                      <a:r>
                        <a:rPr lang="da-DK" sz="1000" b="1" dirty="0" smtClean="0">
                          <a:solidFill>
                            <a:srgbClr val="FF0000"/>
                          </a:solidFill>
                        </a:rPr>
                        <a:t>353.6</a:t>
                      </a:r>
                      <a:endParaRPr lang="en-US" sz="1000" b="1" dirty="0">
                        <a:solidFill>
                          <a:srgbClr val="FF0000"/>
                        </a:solidFill>
                      </a:endParaRPr>
                    </a:p>
                  </a:txBody>
                  <a:tcPr/>
                </a:tc>
                <a:tc>
                  <a:txBody>
                    <a:bodyPr/>
                    <a:lstStyle/>
                    <a:p>
                      <a:r>
                        <a:rPr lang="da-DK" sz="1000" b="1" dirty="0" smtClean="0">
                          <a:solidFill>
                            <a:srgbClr val="FF0000"/>
                          </a:solidFill>
                        </a:rPr>
                        <a:t>101.4</a:t>
                      </a:r>
                      <a:endParaRPr lang="en-US" sz="1000" b="1" dirty="0">
                        <a:solidFill>
                          <a:srgbClr val="FF0000"/>
                        </a:solidFill>
                      </a:endParaRPr>
                    </a:p>
                  </a:txBody>
                  <a:tcPr/>
                </a:tc>
                <a:tc>
                  <a:txBody>
                    <a:bodyPr/>
                    <a:lstStyle/>
                    <a:p>
                      <a:r>
                        <a:rPr lang="da-DK" sz="1000" b="1" dirty="0" smtClean="0">
                          <a:solidFill>
                            <a:srgbClr val="FF0000"/>
                          </a:solidFill>
                        </a:rPr>
                        <a:t>5/10*</a:t>
                      </a:r>
                      <a:endParaRPr lang="en-US" sz="1000" b="1" dirty="0">
                        <a:solidFill>
                          <a:srgbClr val="FF0000"/>
                        </a:solidFill>
                      </a:endParaRPr>
                    </a:p>
                  </a:txBody>
                  <a:tcPr/>
                </a:tc>
                <a:tc>
                  <a:txBody>
                    <a:bodyPr/>
                    <a:lstStyle/>
                    <a:p>
                      <a:r>
                        <a:rPr lang="da-DK" sz="1000" b="1" dirty="0" smtClean="0"/>
                        <a:t>**</a:t>
                      </a:r>
                      <a:endParaRPr lang="en-US" sz="1000" b="1" dirty="0"/>
                    </a:p>
                  </a:txBody>
                  <a:tcPr/>
                </a:tc>
                <a:extLst>
                  <a:ext uri="{0D108BD9-81ED-4DB2-BD59-A6C34878D82A}">
                    <a16:rowId xmlns:a16="http://schemas.microsoft.com/office/drawing/2014/main" val="436372637"/>
                  </a:ext>
                </a:extLst>
              </a:tr>
            </a:tbl>
          </a:graphicData>
        </a:graphic>
      </p:graphicFrame>
      <p:sp>
        <p:nvSpPr>
          <p:cNvPr id="2" name="TextBox 1"/>
          <p:cNvSpPr txBox="1"/>
          <p:nvPr/>
        </p:nvSpPr>
        <p:spPr>
          <a:xfrm>
            <a:off x="328246" y="3585590"/>
            <a:ext cx="8353249" cy="584775"/>
          </a:xfrm>
          <a:prstGeom prst="rect">
            <a:avLst/>
          </a:prstGeom>
          <a:noFill/>
        </p:spPr>
        <p:txBody>
          <a:bodyPr wrap="none" rtlCol="0">
            <a:spAutoFit/>
          </a:bodyPr>
          <a:lstStyle/>
          <a:p>
            <a:r>
              <a:rPr lang="da-DK" sz="1400" dirty="0" smtClean="0"/>
              <a:t>** </a:t>
            </a:r>
            <a:r>
              <a:rPr lang="da-DK" sz="1400" dirty="0" err="1" smtClean="0"/>
              <a:t>Waited</a:t>
            </a:r>
            <a:r>
              <a:rPr lang="da-DK" sz="1400" dirty="0" smtClean="0"/>
              <a:t> </a:t>
            </a:r>
            <a:r>
              <a:rPr lang="da-DK" sz="1400" dirty="0" err="1"/>
              <a:t>almost</a:t>
            </a:r>
            <a:r>
              <a:rPr lang="da-DK" sz="1400" dirty="0"/>
              <a:t> 1 h </a:t>
            </a:r>
            <a:r>
              <a:rPr lang="da-DK" sz="1400" dirty="0" err="1"/>
              <a:t>before</a:t>
            </a:r>
            <a:r>
              <a:rPr lang="da-DK" sz="1400" dirty="0"/>
              <a:t> start the </a:t>
            </a:r>
            <a:r>
              <a:rPr lang="da-DK" sz="1400" dirty="0" err="1"/>
              <a:t>recipe</a:t>
            </a:r>
            <a:r>
              <a:rPr lang="da-DK" sz="1400" dirty="0"/>
              <a:t>, it </a:t>
            </a:r>
            <a:r>
              <a:rPr lang="da-DK" sz="1400" dirty="0" err="1"/>
              <a:t>result</a:t>
            </a:r>
            <a:r>
              <a:rPr lang="da-DK" sz="1400" dirty="0"/>
              <a:t> in </a:t>
            </a:r>
            <a:r>
              <a:rPr lang="da-DK" sz="1400" dirty="0" err="1"/>
              <a:t>low</a:t>
            </a:r>
            <a:r>
              <a:rPr lang="da-DK" sz="1400" dirty="0"/>
              <a:t> base  pressure. </a:t>
            </a:r>
            <a:r>
              <a:rPr lang="da-DK" sz="1400" dirty="0" err="1"/>
              <a:t>Used</a:t>
            </a:r>
            <a:r>
              <a:rPr lang="da-DK" sz="1400" dirty="0"/>
              <a:t> 20x Mag in </a:t>
            </a:r>
            <a:r>
              <a:rPr lang="da-DK" sz="1400" dirty="0" err="1"/>
              <a:t>optical</a:t>
            </a:r>
            <a:r>
              <a:rPr lang="da-DK" sz="1400" dirty="0"/>
              <a:t> </a:t>
            </a:r>
            <a:r>
              <a:rPr lang="da-DK" sz="1400" dirty="0" err="1"/>
              <a:t>microscopy</a:t>
            </a:r>
            <a:r>
              <a:rPr lang="da-DK" sz="1400" dirty="0"/>
              <a:t>.</a:t>
            </a:r>
            <a:endParaRPr lang="en-US" sz="1400" dirty="0"/>
          </a:p>
          <a:p>
            <a:endParaRPr lang="en-US" dirty="0"/>
          </a:p>
        </p:txBody>
      </p:sp>
      <p:sp>
        <p:nvSpPr>
          <p:cNvPr id="6" name="TextBox 5"/>
          <p:cNvSpPr txBox="1"/>
          <p:nvPr/>
        </p:nvSpPr>
        <p:spPr>
          <a:xfrm>
            <a:off x="328246" y="3317630"/>
            <a:ext cx="3413820" cy="584775"/>
          </a:xfrm>
          <a:prstGeom prst="rect">
            <a:avLst/>
          </a:prstGeom>
          <a:noFill/>
        </p:spPr>
        <p:txBody>
          <a:bodyPr wrap="none" rtlCol="0">
            <a:spAutoFit/>
          </a:bodyPr>
          <a:lstStyle/>
          <a:p>
            <a:r>
              <a:rPr lang="da-DK" sz="1400" dirty="0"/>
              <a:t>* </a:t>
            </a:r>
            <a:r>
              <a:rPr lang="da-DK" sz="1400" dirty="0" smtClean="0"/>
              <a:t>10-15 </a:t>
            </a:r>
            <a:r>
              <a:rPr lang="da-DK" sz="1400" dirty="0" err="1" smtClean="0"/>
              <a:t>particles</a:t>
            </a:r>
            <a:r>
              <a:rPr lang="da-DK" sz="1400" dirty="0" smtClean="0"/>
              <a:t> in a </a:t>
            </a:r>
            <a:r>
              <a:rPr lang="da-DK" sz="1400" dirty="0" err="1" smtClean="0"/>
              <a:t>field</a:t>
            </a:r>
            <a:r>
              <a:rPr lang="da-DK" sz="1400" dirty="0" smtClean="0"/>
              <a:t> of </a:t>
            </a:r>
            <a:r>
              <a:rPr lang="da-DK" sz="1400" dirty="0" err="1" smtClean="0"/>
              <a:t>view</a:t>
            </a:r>
            <a:r>
              <a:rPr lang="da-DK" sz="1400" dirty="0" smtClean="0"/>
              <a:t> (20xMag).</a:t>
            </a:r>
            <a:endParaRPr lang="en-US" sz="1400" dirty="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51461"/>
            <a:ext cx="3860800" cy="2895600"/>
          </a:xfrm>
          <a:prstGeom prst="rect">
            <a:avLst/>
          </a:prstGeom>
        </p:spPr>
      </p:pic>
      <p:sp>
        <p:nvSpPr>
          <p:cNvPr id="8" name="TextBox 7"/>
          <p:cNvSpPr txBox="1"/>
          <p:nvPr/>
        </p:nvSpPr>
        <p:spPr>
          <a:xfrm>
            <a:off x="0" y="4728643"/>
            <a:ext cx="1367692" cy="1384995"/>
          </a:xfrm>
          <a:prstGeom prst="rect">
            <a:avLst/>
          </a:prstGeom>
          <a:noFill/>
        </p:spPr>
        <p:txBody>
          <a:bodyPr wrap="square" rtlCol="0">
            <a:spAutoFit/>
          </a:bodyPr>
          <a:lstStyle/>
          <a:p>
            <a:r>
              <a:rPr lang="en-US" sz="1400" dirty="0" smtClean="0"/>
              <a:t>Properly melted gold with some carbon on top. Image taken after deposition!</a:t>
            </a:r>
            <a:endParaRPr lang="en-US" sz="1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6373" y="3951461"/>
            <a:ext cx="3861196" cy="2895897"/>
          </a:xfrm>
          <a:prstGeom prst="rect">
            <a:avLst/>
          </a:prstGeom>
        </p:spPr>
      </p:pic>
      <p:sp>
        <p:nvSpPr>
          <p:cNvPr id="11" name="TextBox 10"/>
          <p:cNvSpPr txBox="1"/>
          <p:nvPr/>
        </p:nvSpPr>
        <p:spPr>
          <a:xfrm>
            <a:off x="8057662" y="3984842"/>
            <a:ext cx="4040553" cy="923330"/>
          </a:xfrm>
          <a:prstGeom prst="rect">
            <a:avLst/>
          </a:prstGeom>
          <a:noFill/>
        </p:spPr>
        <p:txBody>
          <a:bodyPr wrap="square" rtlCol="0">
            <a:spAutoFit/>
          </a:bodyPr>
          <a:lstStyle/>
          <a:p>
            <a:r>
              <a:rPr lang="en-US" dirty="0" smtClean="0"/>
              <a:t>I cleaned the target with the napkin, to get rid of the carbon. Napkin was dried, not water or solvents used. </a:t>
            </a:r>
            <a:endParaRPr lang="en-US" dirty="0"/>
          </a:p>
        </p:txBody>
      </p:sp>
    </p:spTree>
    <p:extLst>
      <p:ext uri="{BB962C8B-B14F-4D97-AF65-F5344CB8AC3E}">
        <p14:creationId xmlns:p14="http://schemas.microsoft.com/office/powerpoint/2010/main" val="2905173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72461485"/>
              </p:ext>
            </p:extLst>
          </p:nvPr>
        </p:nvGraphicFramePr>
        <p:xfrm>
          <a:off x="257906" y="719666"/>
          <a:ext cx="11660558" cy="10718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Target image </a:t>
                      </a:r>
                      <a:r>
                        <a:rPr lang="da-DK" sz="1000" dirty="0" err="1" smtClean="0"/>
                        <a:t>name</a:t>
                      </a:r>
                      <a:endParaRPr lang="en-US" sz="1000" dirty="0"/>
                    </a:p>
                  </a:txBody>
                  <a:tcPr/>
                </a:tc>
                <a:tc>
                  <a:txBody>
                    <a:bodyPr/>
                    <a:lstStyle/>
                    <a:p>
                      <a:r>
                        <a:rPr lang="da-DK" sz="1000" dirty="0" smtClean="0"/>
                        <a:t>Target </a:t>
                      </a:r>
                      <a:r>
                        <a:rPr lang="da-DK" sz="1000" dirty="0" err="1" smtClean="0"/>
                        <a:t>mass</a:t>
                      </a:r>
                      <a:r>
                        <a:rPr lang="da-DK" sz="1000" dirty="0" smtClean="0"/>
                        <a:t> (g)</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Deposition</a:t>
                      </a:r>
                      <a:r>
                        <a:rPr lang="da-DK" sz="1000" dirty="0" smtClean="0"/>
                        <a:t> date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Recipe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Log file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TF (%)</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CG</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TC</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DT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Crystal </a:t>
                      </a:r>
                      <a:r>
                        <a:rPr lang="da-DK" sz="1000" dirty="0" err="1" smtClean="0"/>
                        <a:t>life</a:t>
                      </a:r>
                      <a:r>
                        <a:rPr lang="da-DK" sz="1000" dirty="0" smtClean="0"/>
                        <a:t> time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dep</a:t>
                      </a:r>
                      <a:r>
                        <a:rPr lang="da-DK" sz="1000" dirty="0" smtClean="0"/>
                        <a:t>. 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dep</a:t>
                      </a:r>
                      <a:r>
                        <a:rPr lang="da-DK" sz="1000" dirty="0" smtClean="0"/>
                        <a:t>.</a:t>
                      </a:r>
                      <a:r>
                        <a:rPr lang="da-DK" sz="1000" baseline="0" dirty="0" smtClean="0"/>
                        <a:t> </a:t>
                      </a:r>
                      <a:r>
                        <a:rPr lang="da-DK" sz="1000" dirty="0" smtClean="0"/>
                        <a:t>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extLst>
                  <a:ext uri="{0D108BD9-81ED-4DB2-BD59-A6C34878D82A}">
                    <a16:rowId xmlns:a16="http://schemas.microsoft.com/office/drawing/2014/main" val="3279619295"/>
                  </a:ext>
                </a:extLst>
              </a:tr>
              <a:tr h="370840">
                <a:tc>
                  <a:txBody>
                    <a:bodyPr/>
                    <a:lstStyle/>
                    <a:p>
                      <a:endParaRPr lang="en-US" sz="1000" b="1" dirty="0">
                        <a:solidFill>
                          <a:srgbClr val="FF0000"/>
                        </a:solidFill>
                      </a:endParaRPr>
                    </a:p>
                  </a:txBody>
                  <a:tcPr/>
                </a:tc>
                <a:tc>
                  <a:txBody>
                    <a:bodyPr/>
                    <a:lstStyle/>
                    <a:p>
                      <a:r>
                        <a:rPr lang="da-DK" sz="1000" b="1" dirty="0" smtClean="0">
                          <a:solidFill>
                            <a:srgbClr val="FF0000"/>
                          </a:solidFill>
                        </a:rPr>
                        <a:t>156.27</a:t>
                      </a:r>
                      <a:endParaRPr lang="en-US" sz="1000" b="1" dirty="0">
                        <a:solidFill>
                          <a:srgbClr val="FF0000"/>
                        </a:solidFill>
                      </a:endParaRPr>
                    </a:p>
                  </a:txBody>
                  <a:tcPr/>
                </a:tc>
                <a:tc>
                  <a:txBody>
                    <a:bodyPr/>
                    <a:lstStyle/>
                    <a:p>
                      <a:r>
                        <a:rPr lang="da-DK" sz="1000" b="1" dirty="0" smtClean="0">
                          <a:solidFill>
                            <a:srgbClr val="FF0000"/>
                          </a:solidFill>
                        </a:rPr>
                        <a:t>2021 02 04</a:t>
                      </a:r>
                      <a:endParaRPr lang="en-US" sz="1000" b="1" dirty="0">
                        <a:solidFill>
                          <a:srgbClr val="FF0000"/>
                        </a:solidFill>
                      </a:endParaRPr>
                    </a:p>
                  </a:txBody>
                  <a:tcPr/>
                </a:tc>
                <a:tc>
                  <a:txBody>
                    <a:bodyPr/>
                    <a:lstStyle/>
                    <a:p>
                      <a:r>
                        <a:rPr lang="da-DK" sz="1000" b="1" dirty="0" err="1" smtClean="0"/>
                        <a:t>TiAu</a:t>
                      </a:r>
                      <a:endParaRPr lang="en-US" sz="1000" b="1" dirty="0"/>
                    </a:p>
                  </a:txBody>
                  <a:tcPr/>
                </a:tc>
                <a:tc>
                  <a:txBody>
                    <a:bodyPr/>
                    <a:lstStyle/>
                    <a:p>
                      <a:r>
                        <a:rPr lang="da-DK" sz="1000" b="1" dirty="0" smtClean="0">
                          <a:solidFill>
                            <a:srgbClr val="FF0000"/>
                          </a:solidFill>
                        </a:rPr>
                        <a:t>2102045</a:t>
                      </a:r>
                      <a:endParaRPr lang="en-US" sz="1000" b="1" dirty="0">
                        <a:solidFill>
                          <a:srgbClr val="FF0000"/>
                        </a:solidFill>
                      </a:endParaRPr>
                    </a:p>
                  </a:txBody>
                  <a:tcPr/>
                </a:tc>
                <a:tc>
                  <a:txBody>
                    <a:bodyPr/>
                    <a:lstStyle/>
                    <a:p>
                      <a:r>
                        <a:rPr lang="da-DK" sz="1000" b="1" dirty="0" smtClean="0"/>
                        <a:t>78</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solidFill>
                            <a:schemeClr val="accent6"/>
                          </a:solidFill>
                        </a:rPr>
                        <a:t>1</a:t>
                      </a:r>
                      <a:endParaRPr lang="en-US" sz="1000" b="1" dirty="0">
                        <a:solidFill>
                          <a:schemeClr val="accent6"/>
                        </a:solidFill>
                      </a:endParaRPr>
                    </a:p>
                  </a:txBody>
                  <a:tcPr/>
                </a:tc>
                <a:tc>
                  <a:txBody>
                    <a:bodyPr/>
                    <a:lstStyle/>
                    <a:p>
                      <a:r>
                        <a:rPr lang="da-DK" sz="1000" b="1" dirty="0" smtClean="0"/>
                        <a:t>10</a:t>
                      </a:r>
                      <a:endParaRPr lang="en-US" sz="1000" b="1" dirty="0"/>
                    </a:p>
                  </a:txBody>
                  <a:tcPr/>
                </a:tc>
                <a:tc>
                  <a:txBody>
                    <a:bodyPr/>
                    <a:lstStyle/>
                    <a:p>
                      <a:r>
                        <a:rPr lang="da-DK" sz="1000" b="1" dirty="0" smtClean="0"/>
                        <a:t>2</a:t>
                      </a:r>
                      <a:endParaRPr lang="en-US" sz="1000" b="1" dirty="0"/>
                    </a:p>
                  </a:txBody>
                  <a:tcPr/>
                </a:tc>
                <a:tc>
                  <a:txBody>
                    <a:bodyPr/>
                    <a:lstStyle/>
                    <a:p>
                      <a:r>
                        <a:rPr lang="da-DK" sz="1000" b="1" dirty="0" smtClean="0"/>
                        <a:t>10</a:t>
                      </a:r>
                      <a:endParaRPr lang="en-US" sz="1000" b="1" dirty="0"/>
                    </a:p>
                  </a:txBody>
                  <a:tcPr/>
                </a:tc>
                <a:tc>
                  <a:txBody>
                    <a:bodyPr/>
                    <a:lstStyle/>
                    <a:p>
                      <a:r>
                        <a:rPr lang="da-DK" sz="1000" b="1" dirty="0" smtClean="0"/>
                        <a:t>90</a:t>
                      </a:r>
                      <a:endParaRPr lang="en-US" sz="1000" b="1" dirty="0"/>
                    </a:p>
                  </a:txBody>
                  <a:tcPr/>
                </a:tc>
                <a:extLst>
                  <a:ext uri="{0D108BD9-81ED-4DB2-BD59-A6C34878D82A}">
                    <a16:rowId xmlns:a16="http://schemas.microsoft.com/office/drawing/2014/main" val="43637263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64016858"/>
              </p:ext>
            </p:extLst>
          </p:nvPr>
        </p:nvGraphicFramePr>
        <p:xfrm>
          <a:off x="257906" y="1791546"/>
          <a:ext cx="11660558" cy="12496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Au Rise1</a:t>
                      </a:r>
                      <a:r>
                        <a:rPr lang="da-DK" sz="1000" baseline="0" dirty="0" smtClean="0"/>
                        <a:t> time (s)</a:t>
                      </a:r>
                      <a:endParaRPr lang="en-US" sz="1000" dirty="0"/>
                    </a:p>
                  </a:txBody>
                  <a:tcPr/>
                </a:tc>
                <a:tc>
                  <a:txBody>
                    <a:bodyPr/>
                    <a:lstStyle/>
                    <a:p>
                      <a:r>
                        <a:rPr lang="da-DK" sz="1000" dirty="0" smtClean="0"/>
                        <a:t>Au Rise 1 power (W)</a:t>
                      </a:r>
                      <a:endParaRPr lang="en-US" sz="1000" dirty="0"/>
                    </a:p>
                  </a:txBody>
                  <a:tcPr/>
                </a:tc>
                <a:tc>
                  <a:txBody>
                    <a:bodyPr/>
                    <a:lstStyle/>
                    <a:p>
                      <a:r>
                        <a:rPr lang="da-DK" sz="1000" dirty="0" smtClean="0"/>
                        <a:t>Au </a:t>
                      </a:r>
                      <a:r>
                        <a:rPr lang="da-DK" sz="1000" dirty="0" err="1" smtClean="0"/>
                        <a:t>Soak</a:t>
                      </a:r>
                      <a:r>
                        <a:rPr lang="da-DK" sz="1000" baseline="0" dirty="0" smtClean="0"/>
                        <a:t> 1 time (s)</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a:t>
                      </a:r>
                      <a:r>
                        <a:rPr lang="da-DK" sz="1000" baseline="0" dirty="0" smtClean="0"/>
                        <a:t> time (s)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 power (W)</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Soak</a:t>
                      </a:r>
                      <a:r>
                        <a:rPr lang="da-DK" sz="1000" baseline="0" dirty="0" smtClean="0"/>
                        <a:t> 2 time (s)</a:t>
                      </a:r>
                      <a:endParaRPr lang="en-US" sz="1000" dirty="0" smtClean="0"/>
                    </a:p>
                    <a:p>
                      <a:endParaRPr lang="en-US" sz="1000" dirty="0"/>
                    </a:p>
                  </a:txBody>
                  <a:tcPr/>
                </a:tc>
                <a:tc>
                  <a:txBody>
                    <a:bodyPr/>
                    <a:lstStyle/>
                    <a:p>
                      <a:r>
                        <a:rPr lang="da-DK" sz="1000" dirty="0" smtClean="0"/>
                        <a:t>Chamber pressure </a:t>
                      </a:r>
                      <a:r>
                        <a:rPr lang="da-DK" sz="1000" dirty="0" err="1" smtClean="0"/>
                        <a:t>before</a:t>
                      </a:r>
                      <a:r>
                        <a:rPr lang="da-DK" sz="1000" dirty="0" smtClean="0"/>
                        <a:t> Ti </a:t>
                      </a:r>
                      <a:r>
                        <a:rPr lang="da-DK" sz="1000" dirty="0" err="1" smtClean="0"/>
                        <a:t>dep</a:t>
                      </a:r>
                      <a:r>
                        <a:rPr lang="da-DK" sz="1000" dirty="0" smtClean="0"/>
                        <a:t>. (T)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before</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during</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r>
                        <a:rPr lang="da-DK" sz="1000" dirty="0" smtClean="0"/>
                        <a:t>Final power at stable Au </a:t>
                      </a:r>
                      <a:r>
                        <a:rPr lang="da-DK" sz="1000" dirty="0" err="1" smtClean="0"/>
                        <a:t>deposition</a:t>
                      </a:r>
                      <a:r>
                        <a:rPr lang="da-DK" sz="1000" dirty="0" smtClean="0"/>
                        <a:t> rate (W)</a:t>
                      </a:r>
                      <a:endParaRPr lang="en-US" sz="1000" dirty="0"/>
                    </a:p>
                  </a:txBody>
                  <a:tcPr/>
                </a:tc>
                <a:tc>
                  <a:txBody>
                    <a:bodyPr/>
                    <a:lstStyle/>
                    <a:p>
                      <a:r>
                        <a:rPr lang="da-DK" sz="1000" dirty="0" err="1" smtClean="0"/>
                        <a:t>Measured</a:t>
                      </a:r>
                      <a:r>
                        <a:rPr lang="da-DK" sz="1000" dirty="0" smtClean="0"/>
                        <a:t> </a:t>
                      </a:r>
                      <a:r>
                        <a:rPr lang="da-DK" sz="1000" dirty="0" err="1" smtClean="0"/>
                        <a:t>sheet</a:t>
                      </a:r>
                      <a:r>
                        <a:rPr lang="da-DK" sz="1000" dirty="0" smtClean="0"/>
                        <a:t> </a:t>
                      </a:r>
                      <a:r>
                        <a:rPr lang="da-DK" sz="1000" dirty="0" err="1" smtClean="0"/>
                        <a:t>resistance</a:t>
                      </a:r>
                      <a:r>
                        <a:rPr lang="da-DK" sz="1000" dirty="0" smtClean="0"/>
                        <a:t> (</a:t>
                      </a:r>
                      <a:r>
                        <a:rPr lang="da-DK" sz="1000" dirty="0" err="1" smtClean="0"/>
                        <a:t>mOhm</a:t>
                      </a:r>
                      <a:r>
                        <a:rPr lang="da-DK" sz="1000" dirty="0" smtClean="0"/>
                        <a:t>/</a:t>
                      </a:r>
                      <a:r>
                        <a:rPr lang="da-DK" sz="1000" dirty="0" err="1" smtClean="0"/>
                        <a:t>sq</a:t>
                      </a:r>
                      <a:r>
                        <a:rPr lang="da-DK" sz="1000" dirty="0" smtClean="0"/>
                        <a:t>)</a:t>
                      </a:r>
                      <a:endParaRPr lang="en-US" sz="1000" dirty="0"/>
                    </a:p>
                  </a:txBody>
                  <a:tcPr/>
                </a:tc>
                <a:tc>
                  <a:txBody>
                    <a:bodyPr/>
                    <a:lstStyle/>
                    <a:p>
                      <a:r>
                        <a:rPr lang="da-DK" sz="1000" dirty="0" err="1" smtClean="0"/>
                        <a:t>Measured</a:t>
                      </a:r>
                      <a:r>
                        <a:rPr lang="da-DK" sz="1000" dirty="0" smtClean="0"/>
                        <a:t> </a:t>
                      </a:r>
                      <a:r>
                        <a:rPr lang="da-DK" sz="1000" dirty="0" err="1" smtClean="0"/>
                        <a:t>thickness</a:t>
                      </a:r>
                      <a:r>
                        <a:rPr lang="da-DK" sz="1000" dirty="0" smtClean="0"/>
                        <a:t> (nm)</a:t>
                      </a:r>
                      <a:endParaRPr lang="en-US" sz="1000" dirty="0"/>
                    </a:p>
                  </a:txBody>
                  <a:tcPr/>
                </a:tc>
                <a:tc>
                  <a:txBody>
                    <a:bodyPr/>
                    <a:lstStyle/>
                    <a:p>
                      <a:r>
                        <a:rPr lang="da-DK" sz="1000" dirty="0" err="1" smtClean="0"/>
                        <a:t>Particles</a:t>
                      </a:r>
                      <a:endParaRPr lang="da-DK" sz="1000" dirty="0" smtClean="0"/>
                    </a:p>
                    <a:p>
                      <a:r>
                        <a:rPr lang="da-DK" sz="1000" dirty="0" smtClean="0"/>
                        <a:t>Score. 0-no </a:t>
                      </a:r>
                      <a:r>
                        <a:rPr lang="da-DK" sz="1000" dirty="0" err="1" smtClean="0"/>
                        <a:t>particles</a:t>
                      </a:r>
                      <a:r>
                        <a:rPr lang="da-DK" sz="1000" dirty="0" smtClean="0"/>
                        <a:t>; 10-full</a:t>
                      </a:r>
                      <a:r>
                        <a:rPr lang="da-DK" sz="1000" baseline="0" dirty="0" smtClean="0"/>
                        <a:t> of </a:t>
                      </a:r>
                      <a:r>
                        <a:rPr lang="da-DK" sz="1000" baseline="0" dirty="0" err="1" smtClean="0"/>
                        <a:t>particles</a:t>
                      </a:r>
                      <a:endParaRPr lang="en-US" sz="1000" dirty="0"/>
                    </a:p>
                  </a:txBody>
                  <a:tcPr/>
                </a:tc>
                <a:tc>
                  <a:txBody>
                    <a:bodyPr/>
                    <a:lstStyle/>
                    <a:p>
                      <a:r>
                        <a:rPr lang="da-DK" sz="1000" dirty="0" err="1" smtClean="0"/>
                        <a:t>Comments</a:t>
                      </a:r>
                      <a:endParaRPr lang="en-US" sz="1000" dirty="0"/>
                    </a:p>
                  </a:txBody>
                  <a:tcPr/>
                </a:tc>
                <a:extLst>
                  <a:ext uri="{0D108BD9-81ED-4DB2-BD59-A6C34878D82A}">
                    <a16:rowId xmlns:a16="http://schemas.microsoft.com/office/drawing/2014/main" val="3279619295"/>
                  </a:ext>
                </a:extLst>
              </a:tr>
              <a:tr h="370840">
                <a:tc>
                  <a:txBody>
                    <a:bodyPr/>
                    <a:lstStyle/>
                    <a:p>
                      <a:r>
                        <a:rPr lang="da-DK" sz="1000" b="1" dirty="0" smtClean="0"/>
                        <a:t>60</a:t>
                      </a:r>
                      <a:endParaRPr lang="en-US" sz="1000" b="1" dirty="0"/>
                    </a:p>
                  </a:txBody>
                  <a:tcPr/>
                </a:tc>
                <a:tc>
                  <a:txBody>
                    <a:bodyPr/>
                    <a:lstStyle/>
                    <a:p>
                      <a:r>
                        <a:rPr lang="da-DK" sz="1000" b="1" dirty="0" smtClean="0"/>
                        <a:t>20</a:t>
                      </a:r>
                      <a:endParaRPr lang="en-US" sz="1000" b="1" dirty="0"/>
                    </a:p>
                  </a:txBody>
                  <a:tcPr/>
                </a:tc>
                <a:tc>
                  <a:txBody>
                    <a:bodyPr/>
                    <a:lstStyle/>
                    <a:p>
                      <a:r>
                        <a:rPr lang="da-DK" sz="1000" b="1" dirty="0" smtClean="0"/>
                        <a:t>120</a:t>
                      </a:r>
                      <a:endParaRPr lang="en-US" sz="1000" b="1" dirty="0"/>
                    </a:p>
                  </a:txBody>
                  <a:tcPr/>
                </a:tc>
                <a:tc>
                  <a:txBody>
                    <a:bodyPr/>
                    <a:lstStyle/>
                    <a:p>
                      <a:r>
                        <a:rPr lang="da-DK" sz="1000" b="1" dirty="0" smtClean="0"/>
                        <a:t>90</a:t>
                      </a:r>
                      <a:endParaRPr lang="en-US" sz="1000" b="1" dirty="0"/>
                    </a:p>
                  </a:txBody>
                  <a:tcPr/>
                </a:tc>
                <a:tc>
                  <a:txBody>
                    <a:bodyPr/>
                    <a:lstStyle/>
                    <a:p>
                      <a:r>
                        <a:rPr lang="da-DK" sz="1000" b="1" dirty="0" smtClean="0"/>
                        <a:t>29</a:t>
                      </a:r>
                      <a:endParaRPr lang="en-US" sz="1000" b="1" dirty="0"/>
                    </a:p>
                  </a:txBody>
                  <a:tcPr/>
                </a:tc>
                <a:tc>
                  <a:txBody>
                    <a:bodyPr/>
                    <a:lstStyle/>
                    <a:p>
                      <a:r>
                        <a:rPr lang="da-DK" sz="1000" b="1" dirty="0" smtClean="0"/>
                        <a:t>60</a:t>
                      </a:r>
                      <a:endParaRPr lang="en-US" sz="1000" b="1" dirty="0"/>
                    </a:p>
                  </a:txBody>
                  <a:tcPr/>
                </a:tc>
                <a:tc>
                  <a:txBody>
                    <a:bodyPr/>
                    <a:lstStyle/>
                    <a:p>
                      <a:r>
                        <a:rPr lang="da-DK" sz="1000" b="1" dirty="0" smtClean="0">
                          <a:solidFill>
                            <a:srgbClr val="FF0000"/>
                          </a:solidFill>
                        </a:rPr>
                        <a:t>5.5</a:t>
                      </a:r>
                      <a:r>
                        <a:rPr lang="da-DK" sz="1000" b="1" baseline="0" dirty="0" smtClean="0">
                          <a:solidFill>
                            <a:srgbClr val="FF0000"/>
                          </a:solidFill>
                        </a:rPr>
                        <a:t> 10-7</a:t>
                      </a:r>
                      <a:endParaRPr lang="en-US" sz="1000" b="1" dirty="0">
                        <a:solidFill>
                          <a:srgbClr val="FF0000"/>
                        </a:solidFill>
                      </a:endParaRPr>
                    </a:p>
                  </a:txBody>
                  <a:tcPr/>
                </a:tc>
                <a:tc>
                  <a:txBody>
                    <a:bodyPr/>
                    <a:lstStyle/>
                    <a:p>
                      <a:r>
                        <a:rPr lang="da-DK" sz="1000" b="1" dirty="0" smtClean="0">
                          <a:solidFill>
                            <a:srgbClr val="FF0000"/>
                          </a:solidFill>
                        </a:rPr>
                        <a:t>6.5 10-8</a:t>
                      </a:r>
                      <a:endParaRPr lang="en-US" sz="1000" b="1" dirty="0">
                        <a:solidFill>
                          <a:srgbClr val="FF0000"/>
                        </a:solidFill>
                      </a:endParaRPr>
                    </a:p>
                  </a:txBody>
                  <a:tcPr/>
                </a:tc>
                <a:tc>
                  <a:txBody>
                    <a:bodyPr/>
                    <a:lstStyle/>
                    <a:p>
                      <a:r>
                        <a:rPr lang="da-DK" sz="1000" b="1" dirty="0" smtClean="0">
                          <a:solidFill>
                            <a:srgbClr val="FF0000"/>
                          </a:solidFill>
                        </a:rPr>
                        <a:t>1.3 10-6</a:t>
                      </a:r>
                      <a:endParaRPr lang="en-US" sz="1000" b="1" dirty="0">
                        <a:solidFill>
                          <a:srgbClr val="FF0000"/>
                        </a:solidFill>
                      </a:endParaRPr>
                    </a:p>
                  </a:txBody>
                  <a:tcPr/>
                </a:tc>
                <a:tc>
                  <a:txBody>
                    <a:bodyPr/>
                    <a:lstStyle/>
                    <a:p>
                      <a:r>
                        <a:rPr lang="da-DK" sz="1000" b="1" dirty="0" smtClean="0">
                          <a:solidFill>
                            <a:srgbClr val="FF0000"/>
                          </a:solidFill>
                        </a:rPr>
                        <a:t>28.9</a:t>
                      </a:r>
                      <a:endParaRPr lang="en-US" sz="1000" b="1" dirty="0">
                        <a:solidFill>
                          <a:srgbClr val="FF0000"/>
                        </a:solidFill>
                      </a:endParaRPr>
                    </a:p>
                  </a:txBody>
                  <a:tcPr/>
                </a:tc>
                <a:tc>
                  <a:txBody>
                    <a:bodyPr/>
                    <a:lstStyle/>
                    <a:p>
                      <a:r>
                        <a:rPr lang="da-DK" sz="1000" b="1" dirty="0" smtClean="0">
                          <a:solidFill>
                            <a:srgbClr val="FF0000"/>
                          </a:solidFill>
                        </a:rPr>
                        <a:t>354.3</a:t>
                      </a:r>
                      <a:endParaRPr lang="en-US" sz="1000" b="1" dirty="0">
                        <a:solidFill>
                          <a:srgbClr val="FF0000"/>
                        </a:solidFill>
                      </a:endParaRPr>
                    </a:p>
                  </a:txBody>
                  <a:tcPr/>
                </a:tc>
                <a:tc>
                  <a:txBody>
                    <a:bodyPr/>
                    <a:lstStyle/>
                    <a:p>
                      <a:r>
                        <a:rPr lang="da-DK" sz="1000" b="1" dirty="0" smtClean="0">
                          <a:solidFill>
                            <a:srgbClr val="FF0000"/>
                          </a:solidFill>
                        </a:rPr>
                        <a:t>Not </a:t>
                      </a:r>
                      <a:r>
                        <a:rPr lang="da-DK" sz="1000" b="1" dirty="0" err="1" smtClean="0">
                          <a:solidFill>
                            <a:srgbClr val="FF0000"/>
                          </a:solidFill>
                        </a:rPr>
                        <a:t>measured</a:t>
                      </a:r>
                      <a:endParaRPr lang="en-US" sz="1000" b="1" dirty="0">
                        <a:solidFill>
                          <a:srgbClr val="FF0000"/>
                        </a:solidFill>
                      </a:endParaRPr>
                    </a:p>
                  </a:txBody>
                  <a:tcPr/>
                </a:tc>
                <a:tc>
                  <a:txBody>
                    <a:bodyPr/>
                    <a:lstStyle/>
                    <a:p>
                      <a:r>
                        <a:rPr lang="da-DK" sz="1000" b="1" dirty="0" smtClean="0">
                          <a:solidFill>
                            <a:srgbClr val="FF0000"/>
                          </a:solidFill>
                        </a:rPr>
                        <a:t>4/10*</a:t>
                      </a:r>
                      <a:endParaRPr lang="en-US" sz="1000" b="1" dirty="0">
                        <a:solidFill>
                          <a:srgbClr val="FF0000"/>
                        </a:solidFill>
                      </a:endParaRPr>
                    </a:p>
                  </a:txBody>
                  <a:tcPr/>
                </a:tc>
                <a:tc>
                  <a:txBody>
                    <a:bodyPr/>
                    <a:lstStyle/>
                    <a:p>
                      <a:r>
                        <a:rPr lang="da-DK" sz="1000" b="1" dirty="0" smtClean="0"/>
                        <a:t>**</a:t>
                      </a:r>
                      <a:endParaRPr lang="en-US" sz="1000" b="1" dirty="0"/>
                    </a:p>
                  </a:txBody>
                  <a:tcPr/>
                </a:tc>
                <a:extLst>
                  <a:ext uri="{0D108BD9-81ED-4DB2-BD59-A6C34878D82A}">
                    <a16:rowId xmlns:a16="http://schemas.microsoft.com/office/drawing/2014/main" val="436372637"/>
                  </a:ext>
                </a:extLst>
              </a:tr>
            </a:tbl>
          </a:graphicData>
        </a:graphic>
      </p:graphicFrame>
      <p:sp>
        <p:nvSpPr>
          <p:cNvPr id="7" name="TextBox 6"/>
          <p:cNvSpPr txBox="1"/>
          <p:nvPr/>
        </p:nvSpPr>
        <p:spPr>
          <a:xfrm>
            <a:off x="328246" y="3655589"/>
            <a:ext cx="7187865" cy="523220"/>
          </a:xfrm>
          <a:prstGeom prst="rect">
            <a:avLst/>
          </a:prstGeom>
          <a:noFill/>
        </p:spPr>
        <p:txBody>
          <a:bodyPr wrap="none" rtlCol="0">
            <a:spAutoFit/>
          </a:bodyPr>
          <a:lstStyle/>
          <a:p>
            <a:r>
              <a:rPr lang="da-DK" sz="1400" dirty="0" smtClean="0"/>
              <a:t>** </a:t>
            </a:r>
            <a:r>
              <a:rPr lang="da-DK" sz="1400" dirty="0" err="1" smtClean="0"/>
              <a:t>Waited</a:t>
            </a:r>
            <a:r>
              <a:rPr lang="da-DK" sz="1400" dirty="0" smtClean="0"/>
              <a:t> </a:t>
            </a:r>
            <a:r>
              <a:rPr lang="da-DK" sz="1400" dirty="0" err="1"/>
              <a:t>almost</a:t>
            </a:r>
            <a:r>
              <a:rPr lang="da-DK" sz="1400" dirty="0"/>
              <a:t> 1 h </a:t>
            </a:r>
            <a:r>
              <a:rPr lang="da-DK" sz="1400" dirty="0" err="1"/>
              <a:t>before</a:t>
            </a:r>
            <a:r>
              <a:rPr lang="da-DK" sz="1400" dirty="0"/>
              <a:t> start the </a:t>
            </a:r>
            <a:r>
              <a:rPr lang="da-DK" sz="1400" dirty="0" err="1"/>
              <a:t>recipe</a:t>
            </a:r>
            <a:r>
              <a:rPr lang="da-DK" sz="1400" dirty="0"/>
              <a:t>, </a:t>
            </a:r>
            <a:r>
              <a:rPr lang="da-DK" sz="1400" dirty="0" err="1" smtClean="0"/>
              <a:t>since</a:t>
            </a:r>
            <a:r>
              <a:rPr lang="da-DK" sz="1400" dirty="0" smtClean="0"/>
              <a:t> I </a:t>
            </a:r>
            <a:r>
              <a:rPr lang="da-DK" sz="1400" dirty="0" err="1" smtClean="0"/>
              <a:t>opened</a:t>
            </a:r>
            <a:r>
              <a:rPr lang="da-DK" sz="1400" dirty="0" smtClean="0"/>
              <a:t> the </a:t>
            </a:r>
            <a:r>
              <a:rPr lang="en-US" sz="1400" dirty="0" smtClean="0"/>
              <a:t>chamber</a:t>
            </a:r>
            <a:r>
              <a:rPr lang="da-DK" sz="1400" dirty="0" smtClean="0"/>
              <a:t> to </a:t>
            </a:r>
            <a:r>
              <a:rPr lang="da-DK" sz="1400" dirty="0" err="1" smtClean="0"/>
              <a:t>inspect</a:t>
            </a:r>
            <a:r>
              <a:rPr lang="da-DK" sz="1400" dirty="0" smtClean="0"/>
              <a:t> the </a:t>
            </a:r>
            <a:r>
              <a:rPr lang="da-DK" sz="1400" dirty="0" err="1" smtClean="0"/>
              <a:t>tartget</a:t>
            </a:r>
            <a:r>
              <a:rPr lang="da-DK" sz="1400" dirty="0" smtClean="0"/>
              <a:t>. </a:t>
            </a:r>
          </a:p>
          <a:p>
            <a:r>
              <a:rPr lang="da-DK" sz="1400" dirty="0" err="1" smtClean="0"/>
              <a:t>Used</a:t>
            </a:r>
            <a:r>
              <a:rPr lang="da-DK" sz="1400" dirty="0" smtClean="0"/>
              <a:t> </a:t>
            </a:r>
            <a:r>
              <a:rPr lang="da-DK" sz="1400" dirty="0"/>
              <a:t>20x Mag in </a:t>
            </a:r>
            <a:r>
              <a:rPr lang="da-DK" sz="1400" dirty="0" err="1"/>
              <a:t>optical</a:t>
            </a:r>
            <a:r>
              <a:rPr lang="da-DK" sz="1400" dirty="0"/>
              <a:t> </a:t>
            </a:r>
            <a:r>
              <a:rPr lang="da-DK" sz="1400" dirty="0" err="1"/>
              <a:t>microscopy</a:t>
            </a:r>
            <a:r>
              <a:rPr lang="da-DK" sz="1400" dirty="0" smtClean="0"/>
              <a:t>.</a:t>
            </a:r>
            <a:endParaRPr lang="en-US" sz="1400" dirty="0"/>
          </a:p>
        </p:txBody>
      </p:sp>
      <p:sp>
        <p:nvSpPr>
          <p:cNvPr id="8" name="TextBox 7"/>
          <p:cNvSpPr txBox="1"/>
          <p:nvPr/>
        </p:nvSpPr>
        <p:spPr>
          <a:xfrm>
            <a:off x="328246" y="3317630"/>
            <a:ext cx="3322448" cy="584775"/>
          </a:xfrm>
          <a:prstGeom prst="rect">
            <a:avLst/>
          </a:prstGeom>
          <a:noFill/>
        </p:spPr>
        <p:txBody>
          <a:bodyPr wrap="none" rtlCol="0">
            <a:spAutoFit/>
          </a:bodyPr>
          <a:lstStyle/>
          <a:p>
            <a:r>
              <a:rPr lang="da-DK" sz="1400" dirty="0"/>
              <a:t>* </a:t>
            </a:r>
            <a:r>
              <a:rPr lang="da-DK" sz="1400" dirty="0" smtClean="0"/>
              <a:t>5-12 </a:t>
            </a:r>
            <a:r>
              <a:rPr lang="da-DK" sz="1400" dirty="0" err="1" smtClean="0"/>
              <a:t>particles</a:t>
            </a:r>
            <a:r>
              <a:rPr lang="da-DK" sz="1400" dirty="0" smtClean="0"/>
              <a:t> in a </a:t>
            </a:r>
            <a:r>
              <a:rPr lang="da-DK" sz="1400" dirty="0" err="1" smtClean="0"/>
              <a:t>field</a:t>
            </a:r>
            <a:r>
              <a:rPr lang="da-DK" sz="1400" dirty="0" smtClean="0"/>
              <a:t> of </a:t>
            </a:r>
            <a:r>
              <a:rPr lang="da-DK" sz="1400" dirty="0" err="1" smtClean="0"/>
              <a:t>view</a:t>
            </a:r>
            <a:r>
              <a:rPr lang="da-DK" sz="1400" dirty="0" smtClean="0"/>
              <a:t> (20xMag).</a:t>
            </a:r>
            <a:endParaRPr lang="en-US" sz="1400" dirty="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925" y="4278923"/>
            <a:ext cx="3438769" cy="257907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833" y="4278923"/>
            <a:ext cx="3438769" cy="2579077"/>
          </a:xfrm>
          <a:prstGeom prst="rect">
            <a:avLst/>
          </a:prstGeom>
        </p:spPr>
      </p:pic>
      <p:sp>
        <p:nvSpPr>
          <p:cNvPr id="4" name="TextBox 3"/>
          <p:cNvSpPr txBox="1"/>
          <p:nvPr/>
        </p:nvSpPr>
        <p:spPr>
          <a:xfrm>
            <a:off x="211925" y="258596"/>
            <a:ext cx="11246412" cy="369332"/>
          </a:xfrm>
          <a:prstGeom prst="rect">
            <a:avLst/>
          </a:prstGeom>
          <a:noFill/>
        </p:spPr>
        <p:txBody>
          <a:bodyPr wrap="none" rtlCol="0">
            <a:spAutoFit/>
          </a:bodyPr>
          <a:lstStyle/>
          <a:p>
            <a:r>
              <a:rPr lang="en-US" dirty="0" smtClean="0"/>
              <a:t>The deposition was performed </a:t>
            </a:r>
            <a:r>
              <a:rPr lang="en-US" u="sng" dirty="0" smtClean="0"/>
              <a:t>straight after the previous</a:t>
            </a:r>
            <a:r>
              <a:rPr lang="en-US" dirty="0" smtClean="0"/>
              <a:t>,  in order to see if carbon reappears or to see any influence. </a:t>
            </a:r>
            <a:endParaRPr lang="en-US" dirty="0"/>
          </a:p>
        </p:txBody>
      </p:sp>
      <p:sp>
        <p:nvSpPr>
          <p:cNvPr id="9" name="TextBox 8"/>
          <p:cNvSpPr txBox="1"/>
          <p:nvPr/>
        </p:nvSpPr>
        <p:spPr>
          <a:xfrm>
            <a:off x="7283938" y="4183466"/>
            <a:ext cx="4634526" cy="954107"/>
          </a:xfrm>
          <a:prstGeom prst="rect">
            <a:avLst/>
          </a:prstGeom>
          <a:noFill/>
        </p:spPr>
        <p:txBody>
          <a:bodyPr wrap="square" rtlCol="0">
            <a:spAutoFit/>
          </a:bodyPr>
          <a:lstStyle/>
          <a:p>
            <a:r>
              <a:rPr lang="en-US" sz="1400" dirty="0" smtClean="0"/>
              <a:t>Properly melted gold with no carbon on top. Image taken after deposition! Number of particles is slightly reduced, but the influence of carbon is not clear. The total power reduced (29.7W-&gt;28.9W), which indicates better melting.</a:t>
            </a:r>
            <a:endParaRPr lang="en-US" sz="1400" dirty="0"/>
          </a:p>
        </p:txBody>
      </p:sp>
      <p:sp>
        <p:nvSpPr>
          <p:cNvPr id="11" name="TextBox 10"/>
          <p:cNvSpPr txBox="1"/>
          <p:nvPr/>
        </p:nvSpPr>
        <p:spPr>
          <a:xfrm>
            <a:off x="7283938" y="5321049"/>
            <a:ext cx="4130233" cy="369332"/>
          </a:xfrm>
          <a:prstGeom prst="rect">
            <a:avLst/>
          </a:prstGeom>
          <a:noFill/>
        </p:spPr>
        <p:txBody>
          <a:bodyPr wrap="none" rtlCol="0">
            <a:spAutoFit/>
          </a:bodyPr>
          <a:lstStyle/>
          <a:p>
            <a:r>
              <a:rPr lang="da-DK" dirty="0" smtClean="0"/>
              <a:t>Gold </a:t>
            </a:r>
            <a:r>
              <a:rPr lang="en-US" dirty="0" smtClean="0"/>
              <a:t>consumption</a:t>
            </a:r>
            <a:r>
              <a:rPr lang="da-DK" dirty="0" smtClean="0"/>
              <a:t> for 90 nm @2Å/s: </a:t>
            </a:r>
            <a:r>
              <a:rPr lang="da-DK" dirty="0" smtClean="0">
                <a:solidFill>
                  <a:srgbClr val="FF0000"/>
                </a:solidFill>
              </a:rPr>
              <a:t>1.5 g</a:t>
            </a:r>
            <a:endParaRPr lang="en-US" dirty="0">
              <a:solidFill>
                <a:srgbClr val="FF0000"/>
              </a:solidFill>
            </a:endParaRPr>
          </a:p>
        </p:txBody>
      </p:sp>
    </p:spTree>
    <p:extLst>
      <p:ext uri="{BB962C8B-B14F-4D97-AF65-F5344CB8AC3E}">
        <p14:creationId xmlns:p14="http://schemas.microsoft.com/office/powerpoint/2010/main" val="404890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77254490"/>
              </p:ext>
            </p:extLst>
          </p:nvPr>
        </p:nvGraphicFramePr>
        <p:xfrm>
          <a:off x="257906" y="719666"/>
          <a:ext cx="11660558" cy="1097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Target image </a:t>
                      </a:r>
                      <a:r>
                        <a:rPr lang="da-DK" sz="1000" dirty="0" err="1" smtClean="0"/>
                        <a:t>name</a:t>
                      </a:r>
                      <a:endParaRPr lang="en-US" sz="1000" dirty="0"/>
                    </a:p>
                  </a:txBody>
                  <a:tcPr/>
                </a:tc>
                <a:tc>
                  <a:txBody>
                    <a:bodyPr/>
                    <a:lstStyle/>
                    <a:p>
                      <a:r>
                        <a:rPr lang="da-DK" sz="1000" dirty="0" smtClean="0"/>
                        <a:t>Target </a:t>
                      </a:r>
                      <a:r>
                        <a:rPr lang="da-DK" sz="1000" dirty="0" err="1" smtClean="0"/>
                        <a:t>mass</a:t>
                      </a:r>
                      <a:r>
                        <a:rPr lang="da-DK" sz="1000" dirty="0" smtClean="0"/>
                        <a:t> (g)</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Deposition</a:t>
                      </a:r>
                      <a:r>
                        <a:rPr lang="da-DK" sz="1000" dirty="0" smtClean="0"/>
                        <a:t> date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Recipe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Log file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TF (%)</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CG</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TC</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DT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Crystal </a:t>
                      </a:r>
                      <a:r>
                        <a:rPr lang="da-DK" sz="1000" dirty="0" err="1" smtClean="0"/>
                        <a:t>life</a:t>
                      </a:r>
                      <a:r>
                        <a:rPr lang="da-DK" sz="1000" dirty="0" smtClean="0"/>
                        <a:t> time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dep</a:t>
                      </a:r>
                      <a:r>
                        <a:rPr lang="da-DK" sz="1000" dirty="0" smtClean="0"/>
                        <a:t>. 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dep</a:t>
                      </a:r>
                      <a:r>
                        <a:rPr lang="da-DK" sz="1000" dirty="0" smtClean="0"/>
                        <a:t>.</a:t>
                      </a:r>
                      <a:r>
                        <a:rPr lang="da-DK" sz="1000" baseline="0" dirty="0" smtClean="0"/>
                        <a:t> </a:t>
                      </a:r>
                      <a:r>
                        <a:rPr lang="da-DK" sz="1000" dirty="0" smtClean="0"/>
                        <a:t>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extLst>
                  <a:ext uri="{0D108BD9-81ED-4DB2-BD59-A6C34878D82A}">
                    <a16:rowId xmlns:a16="http://schemas.microsoft.com/office/drawing/2014/main" val="3279619295"/>
                  </a:ext>
                </a:extLst>
              </a:tr>
              <a:tr h="370840">
                <a:tc>
                  <a:txBody>
                    <a:bodyPr/>
                    <a:lstStyle/>
                    <a:p>
                      <a:endParaRPr lang="en-US" sz="1000" b="1" dirty="0">
                        <a:solidFill>
                          <a:srgbClr val="FF0000"/>
                        </a:solidFill>
                      </a:endParaRPr>
                    </a:p>
                  </a:txBody>
                  <a:tcPr/>
                </a:tc>
                <a:tc>
                  <a:txBody>
                    <a:bodyPr/>
                    <a:lstStyle/>
                    <a:p>
                      <a:r>
                        <a:rPr lang="da-DK" sz="1000" b="1" dirty="0" smtClean="0">
                          <a:solidFill>
                            <a:srgbClr val="FF0000"/>
                          </a:solidFill>
                        </a:rPr>
                        <a:t>156.15</a:t>
                      </a:r>
                      <a:endParaRPr lang="en-US" sz="1000" b="1" dirty="0">
                        <a:solidFill>
                          <a:srgbClr val="FF0000"/>
                        </a:solidFill>
                      </a:endParaRPr>
                    </a:p>
                  </a:txBody>
                  <a:tcPr/>
                </a:tc>
                <a:tc>
                  <a:txBody>
                    <a:bodyPr/>
                    <a:lstStyle/>
                    <a:p>
                      <a:r>
                        <a:rPr lang="da-DK" sz="1000" b="1" dirty="0" smtClean="0">
                          <a:solidFill>
                            <a:srgbClr val="FF0000"/>
                          </a:solidFill>
                        </a:rPr>
                        <a:t>2021 02 08</a:t>
                      </a:r>
                      <a:endParaRPr lang="en-US" sz="1000" b="1" dirty="0">
                        <a:solidFill>
                          <a:srgbClr val="FF0000"/>
                        </a:solidFill>
                      </a:endParaRPr>
                    </a:p>
                  </a:txBody>
                  <a:tcPr/>
                </a:tc>
                <a:tc>
                  <a:txBody>
                    <a:bodyPr/>
                    <a:lstStyle/>
                    <a:p>
                      <a:r>
                        <a:rPr lang="da-DK" sz="1000" b="1" dirty="0" err="1" smtClean="0"/>
                        <a:t>TiAu</a:t>
                      </a:r>
                      <a:endParaRPr lang="en-US" sz="1000" b="1" dirty="0"/>
                    </a:p>
                  </a:txBody>
                  <a:tcPr/>
                </a:tc>
                <a:tc>
                  <a:txBody>
                    <a:bodyPr/>
                    <a:lstStyle/>
                    <a:p>
                      <a:r>
                        <a:rPr lang="da-DK" sz="1000" b="1" dirty="0" smtClean="0">
                          <a:solidFill>
                            <a:srgbClr val="FF0000"/>
                          </a:solidFill>
                        </a:rPr>
                        <a:t>2102081</a:t>
                      </a:r>
                      <a:endParaRPr lang="en-US" sz="1000" b="1" dirty="0">
                        <a:solidFill>
                          <a:srgbClr val="FF0000"/>
                        </a:solidFill>
                      </a:endParaRPr>
                    </a:p>
                  </a:txBody>
                  <a:tcPr/>
                </a:tc>
                <a:tc>
                  <a:txBody>
                    <a:bodyPr/>
                    <a:lstStyle/>
                    <a:p>
                      <a:r>
                        <a:rPr lang="da-DK" sz="1000" b="1" dirty="0" smtClean="0"/>
                        <a:t>Not </a:t>
                      </a:r>
                      <a:r>
                        <a:rPr lang="da-DK" sz="1000" b="1" dirty="0" err="1" smtClean="0"/>
                        <a:t>checked</a:t>
                      </a:r>
                      <a:endParaRPr lang="en-US" sz="1000" b="1" dirty="0"/>
                    </a:p>
                  </a:txBody>
                  <a:tcPr/>
                </a:tc>
                <a:tc>
                  <a:txBody>
                    <a:bodyPr/>
                    <a:lstStyle/>
                    <a:p>
                      <a:r>
                        <a:rPr lang="da-DK" sz="1000" b="1" dirty="0" smtClean="0"/>
                        <a:t>Not </a:t>
                      </a:r>
                      <a:r>
                        <a:rPr lang="da-DK" sz="1000" b="1" dirty="0" err="1" smtClean="0"/>
                        <a:t>checked</a:t>
                      </a:r>
                      <a:endParaRPr lang="en-US" sz="1000" b="1" dirty="0"/>
                    </a:p>
                  </a:txBody>
                  <a:tcPr/>
                </a:tc>
                <a:tc>
                  <a:txBody>
                    <a:bodyPr/>
                    <a:lstStyle/>
                    <a:p>
                      <a:r>
                        <a:rPr lang="da-DK" sz="1000" b="1" dirty="0" smtClean="0"/>
                        <a:t>Not </a:t>
                      </a:r>
                      <a:r>
                        <a:rPr lang="da-DK" sz="1000" b="1" dirty="0" err="1" smtClean="0"/>
                        <a:t>checked</a:t>
                      </a:r>
                      <a:endParaRPr lang="en-US" sz="1000" b="1" dirty="0"/>
                    </a:p>
                  </a:txBody>
                  <a:tcPr/>
                </a:tc>
                <a:tc>
                  <a:txBody>
                    <a:bodyPr/>
                    <a:lstStyle/>
                    <a:p>
                      <a:r>
                        <a:rPr lang="da-DK" sz="1000" b="1" dirty="0" smtClean="0"/>
                        <a:t>Not </a:t>
                      </a:r>
                      <a:r>
                        <a:rPr lang="da-DK" sz="1000" b="1" dirty="0" err="1" smtClean="0"/>
                        <a:t>checked</a:t>
                      </a:r>
                      <a:endParaRPr lang="en-US" sz="1000" b="1" dirty="0"/>
                    </a:p>
                  </a:txBody>
                  <a:tcPr/>
                </a:tc>
                <a:tc>
                  <a:txBody>
                    <a:bodyPr/>
                    <a:lstStyle/>
                    <a:p>
                      <a:r>
                        <a:rPr lang="da-DK" sz="1000" b="1" dirty="0" smtClean="0">
                          <a:solidFill>
                            <a:schemeClr val="accent6"/>
                          </a:solidFill>
                        </a:rPr>
                        <a:t>12</a:t>
                      </a:r>
                      <a:endParaRPr lang="en-US" sz="1000" b="1" dirty="0">
                        <a:solidFill>
                          <a:schemeClr val="accent6"/>
                        </a:solidFill>
                      </a:endParaRPr>
                    </a:p>
                  </a:txBody>
                  <a:tcPr/>
                </a:tc>
                <a:tc>
                  <a:txBody>
                    <a:bodyPr/>
                    <a:lstStyle/>
                    <a:p>
                      <a:r>
                        <a:rPr lang="da-DK" sz="1000" b="1" dirty="0" smtClean="0"/>
                        <a:t>10</a:t>
                      </a:r>
                      <a:endParaRPr lang="en-US" sz="1000" b="1" dirty="0"/>
                    </a:p>
                  </a:txBody>
                  <a:tcPr/>
                </a:tc>
                <a:tc>
                  <a:txBody>
                    <a:bodyPr/>
                    <a:lstStyle/>
                    <a:p>
                      <a:r>
                        <a:rPr lang="da-DK" sz="1000" b="1" dirty="0" smtClean="0"/>
                        <a:t>10</a:t>
                      </a:r>
                      <a:endParaRPr lang="en-US" sz="1000" b="1" dirty="0"/>
                    </a:p>
                  </a:txBody>
                  <a:tcPr/>
                </a:tc>
                <a:tc>
                  <a:txBody>
                    <a:bodyPr/>
                    <a:lstStyle/>
                    <a:p>
                      <a:r>
                        <a:rPr lang="da-DK" sz="1000" b="1" dirty="0" smtClean="0"/>
                        <a:t>10</a:t>
                      </a:r>
                      <a:endParaRPr lang="en-US" sz="1000" b="1" dirty="0"/>
                    </a:p>
                  </a:txBody>
                  <a:tcPr/>
                </a:tc>
                <a:tc>
                  <a:txBody>
                    <a:bodyPr/>
                    <a:lstStyle/>
                    <a:p>
                      <a:r>
                        <a:rPr lang="da-DK" sz="1000" b="1" dirty="0" smtClean="0"/>
                        <a:t>90</a:t>
                      </a:r>
                      <a:endParaRPr lang="en-US" sz="1000" b="1" dirty="0"/>
                    </a:p>
                  </a:txBody>
                  <a:tcPr/>
                </a:tc>
                <a:extLst>
                  <a:ext uri="{0D108BD9-81ED-4DB2-BD59-A6C34878D82A}">
                    <a16:rowId xmlns:a16="http://schemas.microsoft.com/office/drawing/2014/main" val="43637263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33602244"/>
              </p:ext>
            </p:extLst>
          </p:nvPr>
        </p:nvGraphicFramePr>
        <p:xfrm>
          <a:off x="257906" y="1791546"/>
          <a:ext cx="11660558" cy="1224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Au Rise1</a:t>
                      </a:r>
                      <a:r>
                        <a:rPr lang="da-DK" sz="1000" baseline="0" dirty="0" smtClean="0"/>
                        <a:t> time (s)</a:t>
                      </a:r>
                      <a:endParaRPr lang="en-US" sz="1000" dirty="0"/>
                    </a:p>
                  </a:txBody>
                  <a:tcPr/>
                </a:tc>
                <a:tc>
                  <a:txBody>
                    <a:bodyPr/>
                    <a:lstStyle/>
                    <a:p>
                      <a:r>
                        <a:rPr lang="da-DK" sz="1000" dirty="0" smtClean="0"/>
                        <a:t>Au Rise 1 power (W)</a:t>
                      </a:r>
                      <a:endParaRPr lang="en-US" sz="1000" dirty="0"/>
                    </a:p>
                  </a:txBody>
                  <a:tcPr/>
                </a:tc>
                <a:tc>
                  <a:txBody>
                    <a:bodyPr/>
                    <a:lstStyle/>
                    <a:p>
                      <a:r>
                        <a:rPr lang="da-DK" sz="1000" dirty="0" smtClean="0"/>
                        <a:t>Au </a:t>
                      </a:r>
                      <a:r>
                        <a:rPr lang="da-DK" sz="1000" dirty="0" err="1" smtClean="0"/>
                        <a:t>Soak</a:t>
                      </a:r>
                      <a:r>
                        <a:rPr lang="da-DK" sz="1000" baseline="0" dirty="0" smtClean="0"/>
                        <a:t> 1 time (s)</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a:t>
                      </a:r>
                      <a:r>
                        <a:rPr lang="da-DK" sz="1000" baseline="0" dirty="0" smtClean="0"/>
                        <a:t> time (s)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 power (W)</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Soak</a:t>
                      </a:r>
                      <a:r>
                        <a:rPr lang="da-DK" sz="1000" baseline="0" dirty="0" smtClean="0"/>
                        <a:t> 2 time (s)</a:t>
                      </a:r>
                      <a:endParaRPr lang="en-US" sz="1000" dirty="0" smtClean="0"/>
                    </a:p>
                    <a:p>
                      <a:endParaRPr lang="en-US" sz="1000" dirty="0"/>
                    </a:p>
                  </a:txBody>
                  <a:tcPr/>
                </a:tc>
                <a:tc>
                  <a:txBody>
                    <a:bodyPr/>
                    <a:lstStyle/>
                    <a:p>
                      <a:r>
                        <a:rPr lang="da-DK" sz="1000" dirty="0" smtClean="0"/>
                        <a:t>Chamber pressure </a:t>
                      </a:r>
                      <a:r>
                        <a:rPr lang="da-DK" sz="1000" dirty="0" err="1" smtClean="0"/>
                        <a:t>before</a:t>
                      </a:r>
                      <a:r>
                        <a:rPr lang="da-DK" sz="1000" dirty="0" smtClean="0"/>
                        <a:t> Ti </a:t>
                      </a:r>
                      <a:r>
                        <a:rPr lang="da-DK" sz="1000" dirty="0" err="1" smtClean="0"/>
                        <a:t>dep</a:t>
                      </a:r>
                      <a:r>
                        <a:rPr lang="da-DK" sz="1000" dirty="0" smtClean="0"/>
                        <a:t>. (T)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before</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during</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r>
                        <a:rPr lang="da-DK" sz="1000" dirty="0" smtClean="0"/>
                        <a:t>Final power at stable Au </a:t>
                      </a:r>
                      <a:r>
                        <a:rPr lang="da-DK" sz="1000" dirty="0" err="1" smtClean="0"/>
                        <a:t>deposition</a:t>
                      </a:r>
                      <a:r>
                        <a:rPr lang="da-DK" sz="1000" dirty="0" smtClean="0"/>
                        <a:t> rate (W)</a:t>
                      </a:r>
                      <a:endParaRPr lang="en-US" sz="1000" dirty="0"/>
                    </a:p>
                  </a:txBody>
                  <a:tcPr/>
                </a:tc>
                <a:tc>
                  <a:txBody>
                    <a:bodyPr/>
                    <a:lstStyle/>
                    <a:p>
                      <a:r>
                        <a:rPr lang="da-DK" sz="1000" dirty="0" err="1" smtClean="0"/>
                        <a:t>Measured</a:t>
                      </a:r>
                      <a:r>
                        <a:rPr lang="da-DK" sz="1000" dirty="0" smtClean="0"/>
                        <a:t> </a:t>
                      </a:r>
                      <a:r>
                        <a:rPr lang="da-DK" sz="1000" dirty="0" err="1" smtClean="0"/>
                        <a:t>sheet</a:t>
                      </a:r>
                      <a:r>
                        <a:rPr lang="da-DK" sz="1000" dirty="0" smtClean="0"/>
                        <a:t> </a:t>
                      </a:r>
                      <a:r>
                        <a:rPr lang="da-DK" sz="1000" dirty="0" err="1" smtClean="0"/>
                        <a:t>resistance</a:t>
                      </a:r>
                      <a:r>
                        <a:rPr lang="da-DK" sz="1000" dirty="0" smtClean="0"/>
                        <a:t> (</a:t>
                      </a:r>
                      <a:r>
                        <a:rPr lang="da-DK" sz="1000" dirty="0" err="1" smtClean="0"/>
                        <a:t>mOhm</a:t>
                      </a:r>
                      <a:r>
                        <a:rPr lang="da-DK" sz="1000" dirty="0" smtClean="0"/>
                        <a:t>/</a:t>
                      </a:r>
                      <a:r>
                        <a:rPr lang="da-DK" sz="1000" dirty="0" err="1" smtClean="0"/>
                        <a:t>sq</a:t>
                      </a:r>
                      <a:r>
                        <a:rPr lang="da-DK" sz="1000" dirty="0" smtClean="0"/>
                        <a:t>)</a:t>
                      </a:r>
                      <a:endParaRPr lang="en-US" sz="1000" dirty="0"/>
                    </a:p>
                  </a:txBody>
                  <a:tcPr/>
                </a:tc>
                <a:tc>
                  <a:txBody>
                    <a:bodyPr/>
                    <a:lstStyle/>
                    <a:p>
                      <a:r>
                        <a:rPr lang="da-DK" sz="1000" dirty="0" err="1" smtClean="0"/>
                        <a:t>Measured</a:t>
                      </a:r>
                      <a:r>
                        <a:rPr lang="da-DK" sz="1000" dirty="0" smtClean="0"/>
                        <a:t> </a:t>
                      </a:r>
                      <a:r>
                        <a:rPr lang="da-DK" sz="1000" dirty="0" err="1" smtClean="0"/>
                        <a:t>thickness</a:t>
                      </a:r>
                      <a:r>
                        <a:rPr lang="da-DK" sz="1000" dirty="0" smtClean="0"/>
                        <a:t> (nm)</a:t>
                      </a:r>
                      <a:endParaRPr lang="en-US" sz="1000" dirty="0"/>
                    </a:p>
                  </a:txBody>
                  <a:tcPr/>
                </a:tc>
                <a:tc>
                  <a:txBody>
                    <a:bodyPr/>
                    <a:lstStyle/>
                    <a:p>
                      <a:r>
                        <a:rPr lang="da-DK" sz="1000" dirty="0" err="1" smtClean="0"/>
                        <a:t>Particles</a:t>
                      </a:r>
                      <a:endParaRPr lang="da-DK" sz="1000" dirty="0" smtClean="0"/>
                    </a:p>
                    <a:p>
                      <a:r>
                        <a:rPr lang="da-DK" sz="1000" dirty="0" smtClean="0"/>
                        <a:t>Score. 0-no </a:t>
                      </a:r>
                      <a:r>
                        <a:rPr lang="da-DK" sz="1000" dirty="0" err="1" smtClean="0"/>
                        <a:t>particles</a:t>
                      </a:r>
                      <a:r>
                        <a:rPr lang="da-DK" sz="1000" dirty="0" smtClean="0"/>
                        <a:t>; 10-full</a:t>
                      </a:r>
                      <a:r>
                        <a:rPr lang="da-DK" sz="1000" baseline="0" dirty="0" smtClean="0"/>
                        <a:t> of </a:t>
                      </a:r>
                      <a:r>
                        <a:rPr lang="da-DK" sz="1000" baseline="0" dirty="0" err="1" smtClean="0"/>
                        <a:t>particles</a:t>
                      </a:r>
                      <a:endParaRPr lang="en-US" sz="1000" dirty="0"/>
                    </a:p>
                  </a:txBody>
                  <a:tcPr/>
                </a:tc>
                <a:tc>
                  <a:txBody>
                    <a:bodyPr/>
                    <a:lstStyle/>
                    <a:p>
                      <a:r>
                        <a:rPr lang="da-DK" sz="1000" dirty="0" err="1" smtClean="0"/>
                        <a:t>Comments</a:t>
                      </a:r>
                      <a:endParaRPr lang="en-US" sz="1000" dirty="0"/>
                    </a:p>
                  </a:txBody>
                  <a:tcPr/>
                </a:tc>
                <a:extLst>
                  <a:ext uri="{0D108BD9-81ED-4DB2-BD59-A6C34878D82A}">
                    <a16:rowId xmlns:a16="http://schemas.microsoft.com/office/drawing/2014/main" val="3279619295"/>
                  </a:ext>
                </a:extLst>
              </a:tr>
              <a:tr h="370840">
                <a:tc>
                  <a:txBody>
                    <a:bodyPr/>
                    <a:lstStyle/>
                    <a:p>
                      <a:r>
                        <a:rPr lang="da-DK" sz="1000" b="1" dirty="0" smtClean="0"/>
                        <a:t>60</a:t>
                      </a:r>
                      <a:endParaRPr lang="en-US" sz="1000" b="1" dirty="0"/>
                    </a:p>
                  </a:txBody>
                  <a:tcPr/>
                </a:tc>
                <a:tc>
                  <a:txBody>
                    <a:bodyPr/>
                    <a:lstStyle/>
                    <a:p>
                      <a:r>
                        <a:rPr lang="da-DK" sz="1000" b="1" dirty="0" smtClean="0"/>
                        <a:t>20</a:t>
                      </a:r>
                      <a:endParaRPr lang="en-US" sz="1000" b="1" dirty="0"/>
                    </a:p>
                  </a:txBody>
                  <a:tcPr/>
                </a:tc>
                <a:tc>
                  <a:txBody>
                    <a:bodyPr/>
                    <a:lstStyle/>
                    <a:p>
                      <a:r>
                        <a:rPr lang="da-DK" sz="1000" b="1" dirty="0" smtClean="0"/>
                        <a:t>120</a:t>
                      </a:r>
                      <a:endParaRPr lang="en-US" sz="1000" b="1" dirty="0"/>
                    </a:p>
                  </a:txBody>
                  <a:tcPr/>
                </a:tc>
                <a:tc>
                  <a:txBody>
                    <a:bodyPr/>
                    <a:lstStyle/>
                    <a:p>
                      <a:r>
                        <a:rPr lang="da-DK" sz="1000" b="1" dirty="0" smtClean="0"/>
                        <a:t>90</a:t>
                      </a:r>
                      <a:endParaRPr lang="en-US" sz="1000" b="1" dirty="0"/>
                    </a:p>
                  </a:txBody>
                  <a:tcPr/>
                </a:tc>
                <a:tc>
                  <a:txBody>
                    <a:bodyPr/>
                    <a:lstStyle/>
                    <a:p>
                      <a:r>
                        <a:rPr lang="da-DK" sz="1000" b="1" dirty="0" smtClean="0"/>
                        <a:t>29</a:t>
                      </a:r>
                      <a:endParaRPr lang="en-US" sz="1000" b="1" dirty="0"/>
                    </a:p>
                  </a:txBody>
                  <a:tcPr/>
                </a:tc>
                <a:tc>
                  <a:txBody>
                    <a:bodyPr/>
                    <a:lstStyle/>
                    <a:p>
                      <a:r>
                        <a:rPr lang="da-DK" sz="1000" b="1" dirty="0" smtClean="0"/>
                        <a:t>60</a:t>
                      </a:r>
                      <a:endParaRPr lang="en-US" sz="1000" b="1" dirty="0"/>
                    </a:p>
                  </a:txBody>
                  <a:tcPr/>
                </a:tc>
                <a:tc>
                  <a:txBody>
                    <a:bodyPr/>
                    <a:lstStyle/>
                    <a:p>
                      <a:r>
                        <a:rPr lang="da-DK" sz="1000" b="1" dirty="0" smtClean="0">
                          <a:solidFill>
                            <a:srgbClr val="FF0000"/>
                          </a:solidFill>
                        </a:rPr>
                        <a:t>1</a:t>
                      </a:r>
                      <a:r>
                        <a:rPr lang="da-DK" sz="1000" b="1" baseline="0" dirty="0" smtClean="0">
                          <a:solidFill>
                            <a:srgbClr val="FF0000"/>
                          </a:solidFill>
                        </a:rPr>
                        <a:t> 10-6</a:t>
                      </a:r>
                      <a:endParaRPr lang="en-US" sz="1000" b="1" dirty="0">
                        <a:solidFill>
                          <a:srgbClr val="FF0000"/>
                        </a:solidFill>
                      </a:endParaRPr>
                    </a:p>
                  </a:txBody>
                  <a:tcPr/>
                </a:tc>
                <a:tc>
                  <a:txBody>
                    <a:bodyPr/>
                    <a:lstStyle/>
                    <a:p>
                      <a:r>
                        <a:rPr lang="da-DK" sz="1000" b="1" dirty="0" smtClean="0">
                          <a:solidFill>
                            <a:srgbClr val="FF0000"/>
                          </a:solidFill>
                        </a:rPr>
                        <a:t>2.4 10-7</a:t>
                      </a:r>
                      <a:endParaRPr lang="en-US" sz="1000" b="1" dirty="0">
                        <a:solidFill>
                          <a:srgbClr val="FF0000"/>
                        </a:solidFill>
                      </a:endParaRPr>
                    </a:p>
                  </a:txBody>
                  <a:tcPr/>
                </a:tc>
                <a:tc>
                  <a:txBody>
                    <a:bodyPr/>
                    <a:lstStyle/>
                    <a:p>
                      <a:r>
                        <a:rPr lang="da-DK" sz="1000" b="1" dirty="0" smtClean="0">
                          <a:solidFill>
                            <a:srgbClr val="FF0000"/>
                          </a:solidFill>
                        </a:rPr>
                        <a:t>1.6 10-6</a:t>
                      </a:r>
                      <a:endParaRPr lang="en-US" sz="1000" b="1" dirty="0">
                        <a:solidFill>
                          <a:srgbClr val="FF0000"/>
                        </a:solidFill>
                      </a:endParaRPr>
                    </a:p>
                  </a:txBody>
                  <a:tcPr/>
                </a:tc>
                <a:tc>
                  <a:txBody>
                    <a:bodyPr/>
                    <a:lstStyle/>
                    <a:p>
                      <a:r>
                        <a:rPr lang="da-DK" sz="1000" b="1" dirty="0" smtClean="0">
                          <a:solidFill>
                            <a:srgbClr val="FF0000"/>
                          </a:solidFill>
                        </a:rPr>
                        <a:t>42</a:t>
                      </a:r>
                      <a:endParaRPr lang="en-US" sz="1000" b="1" dirty="0">
                        <a:solidFill>
                          <a:srgbClr val="FF0000"/>
                        </a:solidFill>
                      </a:endParaRPr>
                    </a:p>
                  </a:txBody>
                  <a:tcPr/>
                </a:tc>
                <a:tc>
                  <a:txBody>
                    <a:bodyPr/>
                    <a:lstStyle/>
                    <a:p>
                      <a:r>
                        <a:rPr lang="da-DK" sz="1000" b="1" dirty="0" smtClean="0">
                          <a:solidFill>
                            <a:srgbClr val="FF0000"/>
                          </a:solidFill>
                        </a:rPr>
                        <a:t>362</a:t>
                      </a:r>
                      <a:endParaRPr lang="en-US" sz="1000" b="1" dirty="0">
                        <a:solidFill>
                          <a:srgbClr val="FF0000"/>
                        </a:solidFill>
                      </a:endParaRPr>
                    </a:p>
                  </a:txBody>
                  <a:tcPr/>
                </a:tc>
                <a:tc>
                  <a:txBody>
                    <a:bodyPr/>
                    <a:lstStyle/>
                    <a:p>
                      <a:r>
                        <a:rPr lang="da-DK" sz="1000" b="1" dirty="0" smtClean="0">
                          <a:solidFill>
                            <a:srgbClr val="FF0000"/>
                          </a:solidFill>
                        </a:rPr>
                        <a:t>103</a:t>
                      </a:r>
                      <a:endParaRPr lang="en-US" sz="1000" b="1" dirty="0">
                        <a:solidFill>
                          <a:srgbClr val="FF0000"/>
                        </a:solidFill>
                      </a:endParaRPr>
                    </a:p>
                  </a:txBody>
                  <a:tcPr/>
                </a:tc>
                <a:tc>
                  <a:txBody>
                    <a:bodyPr/>
                    <a:lstStyle/>
                    <a:p>
                      <a:r>
                        <a:rPr lang="da-DK" sz="1000" b="1" dirty="0" smtClean="0">
                          <a:solidFill>
                            <a:srgbClr val="FF0000"/>
                          </a:solidFill>
                        </a:rPr>
                        <a:t>10/10 *</a:t>
                      </a:r>
                      <a:endParaRPr lang="en-US" sz="1000" b="1" dirty="0">
                        <a:solidFill>
                          <a:srgbClr val="FF0000"/>
                        </a:solidFill>
                      </a:endParaRPr>
                    </a:p>
                  </a:txBody>
                  <a:tcPr/>
                </a:tc>
                <a:tc>
                  <a:txBody>
                    <a:bodyPr/>
                    <a:lstStyle/>
                    <a:p>
                      <a:endParaRPr lang="en-US" sz="1000" b="1" dirty="0"/>
                    </a:p>
                  </a:txBody>
                  <a:tcPr/>
                </a:tc>
                <a:extLst>
                  <a:ext uri="{0D108BD9-81ED-4DB2-BD59-A6C34878D82A}">
                    <a16:rowId xmlns:a16="http://schemas.microsoft.com/office/drawing/2014/main" val="436372637"/>
                  </a:ext>
                </a:extLst>
              </a:tr>
            </a:tbl>
          </a:graphicData>
        </a:graphic>
      </p:graphicFrame>
      <p:sp>
        <p:nvSpPr>
          <p:cNvPr id="8" name="TextBox 7"/>
          <p:cNvSpPr txBox="1"/>
          <p:nvPr/>
        </p:nvSpPr>
        <p:spPr>
          <a:xfrm>
            <a:off x="328246" y="3317630"/>
            <a:ext cx="8051371" cy="584775"/>
          </a:xfrm>
          <a:prstGeom prst="rect">
            <a:avLst/>
          </a:prstGeom>
          <a:noFill/>
        </p:spPr>
        <p:txBody>
          <a:bodyPr wrap="none" rtlCol="0">
            <a:spAutoFit/>
          </a:bodyPr>
          <a:lstStyle/>
          <a:p>
            <a:r>
              <a:rPr lang="da-DK" sz="1400" dirty="0"/>
              <a:t>* </a:t>
            </a:r>
            <a:r>
              <a:rPr lang="da-DK" sz="1400" dirty="0" smtClean="0"/>
              <a:t>135-164 </a:t>
            </a:r>
            <a:r>
              <a:rPr lang="da-DK" sz="1400" dirty="0" err="1" smtClean="0"/>
              <a:t>particles</a:t>
            </a:r>
            <a:r>
              <a:rPr lang="da-DK" sz="1400" dirty="0" smtClean="0"/>
              <a:t> (average 145) in a </a:t>
            </a:r>
            <a:r>
              <a:rPr lang="da-DK" sz="1400" dirty="0" err="1" smtClean="0"/>
              <a:t>field</a:t>
            </a:r>
            <a:r>
              <a:rPr lang="da-DK" sz="1400" dirty="0" smtClean="0"/>
              <a:t> of </a:t>
            </a:r>
            <a:r>
              <a:rPr lang="da-DK" sz="1400" dirty="0" err="1" smtClean="0"/>
              <a:t>view</a:t>
            </a:r>
            <a:r>
              <a:rPr lang="da-DK" sz="1400" dirty="0" smtClean="0"/>
              <a:t> at 20xMag on the </a:t>
            </a:r>
            <a:r>
              <a:rPr lang="da-DK" sz="1400" dirty="0" err="1" smtClean="0"/>
              <a:t>microscope</a:t>
            </a:r>
            <a:r>
              <a:rPr lang="da-DK" sz="1400" dirty="0" smtClean="0"/>
              <a:t> in E-2, </a:t>
            </a:r>
            <a:r>
              <a:rPr lang="da-DK" sz="1400" dirty="0" err="1" smtClean="0"/>
              <a:t>darkfield</a:t>
            </a:r>
            <a:r>
              <a:rPr lang="da-DK" sz="1400" dirty="0" smtClean="0"/>
              <a:t>, max light.</a:t>
            </a:r>
            <a:endParaRPr lang="en-US" sz="1400" dirty="0"/>
          </a:p>
          <a:p>
            <a:endParaRPr lang="en-US" dirty="0"/>
          </a:p>
        </p:txBody>
      </p:sp>
      <p:sp>
        <p:nvSpPr>
          <p:cNvPr id="4" name="TextBox 3"/>
          <p:cNvSpPr txBox="1"/>
          <p:nvPr/>
        </p:nvSpPr>
        <p:spPr>
          <a:xfrm>
            <a:off x="211925" y="258596"/>
            <a:ext cx="11173636" cy="369332"/>
          </a:xfrm>
          <a:prstGeom prst="rect">
            <a:avLst/>
          </a:prstGeom>
          <a:noFill/>
        </p:spPr>
        <p:txBody>
          <a:bodyPr wrap="none" rtlCol="0">
            <a:spAutoFit/>
          </a:bodyPr>
          <a:lstStyle/>
          <a:p>
            <a:r>
              <a:rPr lang="en-US" dirty="0" smtClean="0"/>
              <a:t>This QC deposition by </a:t>
            </a:r>
            <a:r>
              <a:rPr lang="en-US" dirty="0" err="1" smtClean="0"/>
              <a:t>Reet</a:t>
            </a:r>
            <a:r>
              <a:rPr lang="en-US" dirty="0" smtClean="0"/>
              <a:t> was the next deposition of </a:t>
            </a:r>
            <a:r>
              <a:rPr lang="en-US" dirty="0" err="1" smtClean="0"/>
              <a:t>Ti</a:t>
            </a:r>
            <a:r>
              <a:rPr lang="en-US" dirty="0" smtClean="0"/>
              <a:t> and Au after the one done by Eves on the previous slide. </a:t>
            </a:r>
            <a:endParaRPr lang="en-US" dirty="0"/>
          </a:p>
        </p:txBody>
      </p:sp>
      <p:sp>
        <p:nvSpPr>
          <p:cNvPr id="9" name="TextBox 8"/>
          <p:cNvSpPr txBox="1"/>
          <p:nvPr/>
        </p:nvSpPr>
        <p:spPr>
          <a:xfrm>
            <a:off x="4228122" y="3950360"/>
            <a:ext cx="4634526" cy="2677656"/>
          </a:xfrm>
          <a:prstGeom prst="rect">
            <a:avLst/>
          </a:prstGeom>
          <a:noFill/>
        </p:spPr>
        <p:txBody>
          <a:bodyPr wrap="square" rtlCol="0">
            <a:spAutoFit/>
          </a:bodyPr>
          <a:lstStyle/>
          <a:p>
            <a:r>
              <a:rPr lang="en-US" sz="1400" dirty="0" smtClean="0"/>
              <a:t>Service performed on the machine 8/2 early am, but no change to gold target apart from weighing + photo (right). There might be some random error on the scale as the consumption is nearly zero for the last deposition…</a:t>
            </a:r>
          </a:p>
          <a:p>
            <a:endParaRPr lang="en-US" sz="1400" dirty="0"/>
          </a:p>
          <a:p>
            <a:r>
              <a:rPr lang="da-DK" sz="1400" dirty="0" err="1" smtClean="0"/>
              <a:t>Few</a:t>
            </a:r>
            <a:r>
              <a:rPr lang="da-DK" sz="1400" dirty="0" smtClean="0"/>
              <a:t> sparks </a:t>
            </a:r>
            <a:r>
              <a:rPr lang="da-DK" sz="1400" dirty="0" err="1" smtClean="0"/>
              <a:t>observed</a:t>
            </a:r>
            <a:r>
              <a:rPr lang="da-DK" sz="1400" dirty="0" smtClean="0"/>
              <a:t> on </a:t>
            </a:r>
            <a:r>
              <a:rPr lang="da-DK" sz="1400" dirty="0" err="1" smtClean="0"/>
              <a:t>target</a:t>
            </a:r>
            <a:r>
              <a:rPr lang="da-DK" sz="1400" dirty="0" smtClean="0"/>
              <a:t> </a:t>
            </a:r>
            <a:r>
              <a:rPr lang="da-DK" sz="1400" dirty="0" err="1" smtClean="0"/>
              <a:t>during</a:t>
            </a:r>
            <a:r>
              <a:rPr lang="da-DK" sz="1400" dirty="0" smtClean="0"/>
              <a:t> </a:t>
            </a:r>
            <a:r>
              <a:rPr lang="da-DK" sz="1400" dirty="0" err="1" smtClean="0"/>
              <a:t>first</a:t>
            </a:r>
            <a:r>
              <a:rPr lang="da-DK" sz="1400" dirty="0" smtClean="0"/>
              <a:t> part of </a:t>
            </a:r>
            <a:r>
              <a:rPr lang="da-DK" sz="1400" dirty="0" err="1" smtClean="0"/>
              <a:t>deposition</a:t>
            </a:r>
            <a:r>
              <a:rPr lang="da-DK" sz="1400" dirty="0" smtClean="0"/>
              <a:t> </a:t>
            </a:r>
            <a:r>
              <a:rPr lang="da-DK" sz="1400" dirty="0" err="1" smtClean="0"/>
              <a:t>even</a:t>
            </a:r>
            <a:r>
              <a:rPr lang="da-DK" sz="1400" dirty="0" smtClean="0"/>
              <a:t> </a:t>
            </a:r>
            <a:r>
              <a:rPr lang="da-DK" sz="1400" dirty="0" err="1" smtClean="0"/>
              <a:t>though</a:t>
            </a:r>
            <a:r>
              <a:rPr lang="da-DK" sz="1400" dirty="0" smtClean="0"/>
              <a:t> rate </a:t>
            </a:r>
            <a:r>
              <a:rPr lang="da-DK" sz="1400" dirty="0" err="1" smtClean="0"/>
              <a:t>was</a:t>
            </a:r>
            <a:r>
              <a:rPr lang="da-DK" sz="1400" dirty="0" smtClean="0"/>
              <a:t> </a:t>
            </a:r>
            <a:r>
              <a:rPr lang="da-DK" sz="1400" dirty="0" err="1" smtClean="0"/>
              <a:t>very</a:t>
            </a:r>
            <a:r>
              <a:rPr lang="da-DK" sz="1400" dirty="0" smtClean="0"/>
              <a:t> </a:t>
            </a:r>
            <a:r>
              <a:rPr lang="da-DK" sz="1400" dirty="0" err="1" smtClean="0"/>
              <a:t>low</a:t>
            </a:r>
            <a:r>
              <a:rPr lang="da-DK" sz="1400" dirty="0" smtClean="0"/>
              <a:t> at </a:t>
            </a:r>
            <a:r>
              <a:rPr lang="da-DK" sz="1400" dirty="0" err="1" smtClean="0"/>
              <a:t>first</a:t>
            </a:r>
            <a:r>
              <a:rPr lang="da-DK" sz="1400" dirty="0" smtClean="0"/>
              <a:t>.</a:t>
            </a:r>
            <a:endParaRPr lang="en-US" sz="1400" dirty="0" smtClean="0"/>
          </a:p>
          <a:p>
            <a:endParaRPr lang="en-US" sz="1400" dirty="0"/>
          </a:p>
          <a:p>
            <a:r>
              <a:rPr lang="en-US" sz="1400" dirty="0" smtClean="0"/>
              <a:t>Dep rate:</a:t>
            </a:r>
            <a:br>
              <a:rPr lang="en-US" sz="1400" dirty="0" smtClean="0"/>
            </a:br>
            <a:r>
              <a:rPr lang="en-US" sz="1400" dirty="0" smtClean="0"/>
              <a:t>1.4 Å/s at 32 % power;</a:t>
            </a:r>
            <a:br>
              <a:rPr lang="en-US" sz="1400" dirty="0" smtClean="0"/>
            </a:br>
            <a:r>
              <a:rPr lang="en-US" sz="1400" dirty="0" smtClean="0"/>
              <a:t>7 Å/s at about 38 % power </a:t>
            </a:r>
            <a:br>
              <a:rPr lang="en-US" sz="1400" dirty="0" smtClean="0"/>
            </a:br>
            <a:r>
              <a:rPr lang="en-US" sz="1400" dirty="0" smtClean="0"/>
              <a:t>during the ramp up to full deposition rate.  </a:t>
            </a:r>
            <a:endParaRPr lang="en-US" sz="1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29340" y="4272745"/>
            <a:ext cx="2579077" cy="1934307"/>
          </a:xfrm>
          <a:prstGeom prst="rect">
            <a:avLst/>
          </a:prstGeom>
        </p:spPr>
      </p:pic>
    </p:spTree>
    <p:extLst>
      <p:ext uri="{BB962C8B-B14F-4D97-AF65-F5344CB8AC3E}">
        <p14:creationId xmlns:p14="http://schemas.microsoft.com/office/powerpoint/2010/main" val="3985564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1264747"/>
              </p:ext>
            </p:extLst>
          </p:nvPr>
        </p:nvGraphicFramePr>
        <p:xfrm>
          <a:off x="257906" y="719666"/>
          <a:ext cx="11660558" cy="10718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Target image </a:t>
                      </a:r>
                      <a:r>
                        <a:rPr lang="da-DK" sz="1000" dirty="0" err="1" smtClean="0"/>
                        <a:t>name</a:t>
                      </a:r>
                      <a:endParaRPr lang="en-US" sz="1000" dirty="0"/>
                    </a:p>
                  </a:txBody>
                  <a:tcPr/>
                </a:tc>
                <a:tc>
                  <a:txBody>
                    <a:bodyPr/>
                    <a:lstStyle/>
                    <a:p>
                      <a:r>
                        <a:rPr lang="da-DK" sz="1000" dirty="0" smtClean="0"/>
                        <a:t>Target </a:t>
                      </a:r>
                      <a:r>
                        <a:rPr lang="da-DK" sz="1000" dirty="0" err="1" smtClean="0"/>
                        <a:t>mass</a:t>
                      </a:r>
                      <a:r>
                        <a:rPr lang="da-DK" sz="1000" dirty="0" smtClean="0"/>
                        <a:t> (g)</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Deposition</a:t>
                      </a:r>
                      <a:r>
                        <a:rPr lang="da-DK" sz="1000" dirty="0" smtClean="0"/>
                        <a:t> date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Recipe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Log file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TF (%)</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CG</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TC</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DT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Crystal </a:t>
                      </a:r>
                      <a:r>
                        <a:rPr lang="da-DK" sz="1000" dirty="0" err="1" smtClean="0"/>
                        <a:t>life</a:t>
                      </a:r>
                      <a:r>
                        <a:rPr lang="da-DK" sz="1000" dirty="0" smtClean="0"/>
                        <a:t> time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dep</a:t>
                      </a:r>
                      <a:r>
                        <a:rPr lang="da-DK" sz="1000" dirty="0" smtClean="0"/>
                        <a:t>. 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dep</a:t>
                      </a:r>
                      <a:r>
                        <a:rPr lang="da-DK" sz="1000" dirty="0" smtClean="0"/>
                        <a:t>.</a:t>
                      </a:r>
                      <a:r>
                        <a:rPr lang="da-DK" sz="1000" baseline="0" dirty="0" smtClean="0"/>
                        <a:t> </a:t>
                      </a:r>
                      <a:r>
                        <a:rPr lang="da-DK" sz="1000" dirty="0" smtClean="0"/>
                        <a:t>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extLst>
                  <a:ext uri="{0D108BD9-81ED-4DB2-BD59-A6C34878D82A}">
                    <a16:rowId xmlns:a16="http://schemas.microsoft.com/office/drawing/2014/main" val="3279619295"/>
                  </a:ext>
                </a:extLst>
              </a:tr>
              <a:tr h="370840">
                <a:tc>
                  <a:txBody>
                    <a:bodyPr/>
                    <a:lstStyle/>
                    <a:p>
                      <a:endParaRPr lang="en-US" sz="1000" b="1" dirty="0">
                        <a:solidFill>
                          <a:srgbClr val="FF0000"/>
                        </a:solidFill>
                      </a:endParaRPr>
                    </a:p>
                  </a:txBody>
                  <a:tcPr/>
                </a:tc>
                <a:tc>
                  <a:txBody>
                    <a:bodyPr/>
                    <a:lstStyle/>
                    <a:p>
                      <a:endParaRPr lang="en-US" sz="1000" b="1" dirty="0">
                        <a:solidFill>
                          <a:srgbClr val="FF0000"/>
                        </a:solidFill>
                      </a:endParaRPr>
                    </a:p>
                  </a:txBody>
                  <a:tcPr/>
                </a:tc>
                <a:tc>
                  <a:txBody>
                    <a:bodyPr/>
                    <a:lstStyle/>
                    <a:p>
                      <a:r>
                        <a:rPr lang="da-DK" sz="1000" b="1" dirty="0" smtClean="0">
                          <a:solidFill>
                            <a:srgbClr val="FF0000"/>
                          </a:solidFill>
                        </a:rPr>
                        <a:t>2021 02 09</a:t>
                      </a:r>
                      <a:endParaRPr lang="en-US" sz="1000" b="1" dirty="0">
                        <a:solidFill>
                          <a:srgbClr val="FF0000"/>
                        </a:solidFill>
                      </a:endParaRPr>
                    </a:p>
                  </a:txBody>
                  <a:tcPr/>
                </a:tc>
                <a:tc>
                  <a:txBody>
                    <a:bodyPr/>
                    <a:lstStyle/>
                    <a:p>
                      <a:r>
                        <a:rPr lang="da-DK" sz="1000" b="1" dirty="0" err="1" smtClean="0"/>
                        <a:t>TiAu</a:t>
                      </a:r>
                      <a:endParaRPr lang="en-US" sz="1000" b="1" dirty="0"/>
                    </a:p>
                  </a:txBody>
                  <a:tcPr/>
                </a:tc>
                <a:tc>
                  <a:txBody>
                    <a:bodyPr/>
                    <a:lstStyle/>
                    <a:p>
                      <a:r>
                        <a:rPr lang="da-DK" sz="1000" b="1" dirty="0" smtClean="0">
                          <a:solidFill>
                            <a:srgbClr val="FF0000"/>
                          </a:solidFill>
                        </a:rPr>
                        <a:t>2102092</a:t>
                      </a:r>
                      <a:endParaRPr lang="en-US" sz="1000" b="1" dirty="0">
                        <a:solidFill>
                          <a:srgbClr val="FF0000"/>
                        </a:solidFill>
                      </a:endParaRPr>
                    </a:p>
                  </a:txBody>
                  <a:tcPr/>
                </a:tc>
                <a:tc>
                  <a:txBody>
                    <a:bodyPr/>
                    <a:lstStyle/>
                    <a:p>
                      <a:r>
                        <a:rPr lang="da-DK" sz="1000" b="1" dirty="0" smtClean="0"/>
                        <a:t>78</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solidFill>
                            <a:schemeClr val="accent6"/>
                          </a:solidFill>
                        </a:rPr>
                        <a:t>0</a:t>
                      </a:r>
                      <a:endParaRPr lang="en-US" sz="1000" b="1" dirty="0">
                        <a:solidFill>
                          <a:schemeClr val="accent6"/>
                        </a:solidFill>
                      </a:endParaRPr>
                    </a:p>
                  </a:txBody>
                  <a:tcPr/>
                </a:tc>
                <a:tc>
                  <a:txBody>
                    <a:bodyPr/>
                    <a:lstStyle/>
                    <a:p>
                      <a:r>
                        <a:rPr lang="da-DK" sz="1000" b="1" dirty="0" smtClean="0"/>
                        <a:t>10</a:t>
                      </a:r>
                      <a:endParaRPr lang="en-US" sz="1000" b="1" dirty="0"/>
                    </a:p>
                  </a:txBody>
                  <a:tcPr/>
                </a:tc>
                <a:tc>
                  <a:txBody>
                    <a:bodyPr/>
                    <a:lstStyle/>
                    <a:p>
                      <a:r>
                        <a:rPr lang="da-DK" sz="1000" b="1" dirty="0" smtClean="0"/>
                        <a:t>2</a:t>
                      </a:r>
                      <a:endParaRPr lang="en-US" sz="1000" b="1" dirty="0"/>
                    </a:p>
                  </a:txBody>
                  <a:tcPr/>
                </a:tc>
                <a:tc>
                  <a:txBody>
                    <a:bodyPr/>
                    <a:lstStyle/>
                    <a:p>
                      <a:r>
                        <a:rPr lang="da-DK" sz="1000" b="1" dirty="0" smtClean="0"/>
                        <a:t>10</a:t>
                      </a:r>
                      <a:endParaRPr lang="en-US" sz="1000" b="1" dirty="0"/>
                    </a:p>
                  </a:txBody>
                  <a:tcPr/>
                </a:tc>
                <a:tc>
                  <a:txBody>
                    <a:bodyPr/>
                    <a:lstStyle/>
                    <a:p>
                      <a:r>
                        <a:rPr lang="da-DK" sz="1000" b="1" dirty="0" smtClean="0"/>
                        <a:t>90</a:t>
                      </a:r>
                      <a:endParaRPr lang="en-US" sz="1000" b="1" dirty="0"/>
                    </a:p>
                  </a:txBody>
                  <a:tcPr/>
                </a:tc>
                <a:extLst>
                  <a:ext uri="{0D108BD9-81ED-4DB2-BD59-A6C34878D82A}">
                    <a16:rowId xmlns:a16="http://schemas.microsoft.com/office/drawing/2014/main" val="43637263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58615744"/>
              </p:ext>
            </p:extLst>
          </p:nvPr>
        </p:nvGraphicFramePr>
        <p:xfrm>
          <a:off x="257906" y="1791546"/>
          <a:ext cx="11660558" cy="1224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Au Rise1</a:t>
                      </a:r>
                      <a:r>
                        <a:rPr lang="da-DK" sz="1000" baseline="0" dirty="0" smtClean="0"/>
                        <a:t> time (s)</a:t>
                      </a:r>
                      <a:endParaRPr lang="en-US" sz="1000" dirty="0"/>
                    </a:p>
                  </a:txBody>
                  <a:tcPr/>
                </a:tc>
                <a:tc>
                  <a:txBody>
                    <a:bodyPr/>
                    <a:lstStyle/>
                    <a:p>
                      <a:r>
                        <a:rPr lang="da-DK" sz="1000" dirty="0" smtClean="0"/>
                        <a:t>Au Rise 1 power (W)</a:t>
                      </a:r>
                      <a:endParaRPr lang="en-US" sz="1000" dirty="0"/>
                    </a:p>
                  </a:txBody>
                  <a:tcPr/>
                </a:tc>
                <a:tc>
                  <a:txBody>
                    <a:bodyPr/>
                    <a:lstStyle/>
                    <a:p>
                      <a:r>
                        <a:rPr lang="da-DK" sz="1000" dirty="0" smtClean="0"/>
                        <a:t>Au </a:t>
                      </a:r>
                      <a:r>
                        <a:rPr lang="da-DK" sz="1000" dirty="0" err="1" smtClean="0"/>
                        <a:t>Soak</a:t>
                      </a:r>
                      <a:r>
                        <a:rPr lang="da-DK" sz="1000" baseline="0" dirty="0" smtClean="0"/>
                        <a:t> 1 time (s)</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a:t>
                      </a:r>
                      <a:r>
                        <a:rPr lang="da-DK" sz="1000" baseline="0" dirty="0" smtClean="0"/>
                        <a:t> time (s)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 power (W)</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Soak</a:t>
                      </a:r>
                      <a:r>
                        <a:rPr lang="da-DK" sz="1000" baseline="0" dirty="0" smtClean="0"/>
                        <a:t> 2 time (s)</a:t>
                      </a:r>
                      <a:endParaRPr lang="en-US" sz="1000" dirty="0" smtClean="0"/>
                    </a:p>
                    <a:p>
                      <a:endParaRPr lang="en-US" sz="1000" dirty="0"/>
                    </a:p>
                  </a:txBody>
                  <a:tcPr/>
                </a:tc>
                <a:tc>
                  <a:txBody>
                    <a:bodyPr/>
                    <a:lstStyle/>
                    <a:p>
                      <a:r>
                        <a:rPr lang="da-DK" sz="1000" dirty="0" smtClean="0"/>
                        <a:t>Chamber pressure </a:t>
                      </a:r>
                      <a:r>
                        <a:rPr lang="da-DK" sz="1000" dirty="0" err="1" smtClean="0"/>
                        <a:t>before</a:t>
                      </a:r>
                      <a:r>
                        <a:rPr lang="da-DK" sz="1000" dirty="0" smtClean="0"/>
                        <a:t> Ti </a:t>
                      </a:r>
                      <a:r>
                        <a:rPr lang="da-DK" sz="1000" dirty="0" err="1" smtClean="0"/>
                        <a:t>dep</a:t>
                      </a:r>
                      <a:r>
                        <a:rPr lang="da-DK" sz="1000" dirty="0" smtClean="0"/>
                        <a:t>. (T)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before</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during</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r>
                        <a:rPr lang="da-DK" sz="1000" dirty="0" smtClean="0"/>
                        <a:t>Final power at stable Au </a:t>
                      </a:r>
                      <a:r>
                        <a:rPr lang="da-DK" sz="1000" dirty="0" err="1" smtClean="0"/>
                        <a:t>deposition</a:t>
                      </a:r>
                      <a:r>
                        <a:rPr lang="da-DK" sz="1000" dirty="0" smtClean="0"/>
                        <a:t> rate (W)</a:t>
                      </a:r>
                      <a:endParaRPr lang="en-US" sz="1000" dirty="0"/>
                    </a:p>
                  </a:txBody>
                  <a:tcPr/>
                </a:tc>
                <a:tc>
                  <a:txBody>
                    <a:bodyPr/>
                    <a:lstStyle/>
                    <a:p>
                      <a:r>
                        <a:rPr lang="da-DK" sz="1000" dirty="0" err="1" smtClean="0"/>
                        <a:t>Measured</a:t>
                      </a:r>
                      <a:r>
                        <a:rPr lang="da-DK" sz="1000" dirty="0" smtClean="0"/>
                        <a:t> </a:t>
                      </a:r>
                      <a:r>
                        <a:rPr lang="da-DK" sz="1000" dirty="0" err="1" smtClean="0"/>
                        <a:t>sheet</a:t>
                      </a:r>
                      <a:r>
                        <a:rPr lang="da-DK" sz="1000" dirty="0" smtClean="0"/>
                        <a:t> </a:t>
                      </a:r>
                      <a:r>
                        <a:rPr lang="da-DK" sz="1000" dirty="0" err="1" smtClean="0"/>
                        <a:t>resistance</a:t>
                      </a:r>
                      <a:r>
                        <a:rPr lang="da-DK" sz="1000" dirty="0" smtClean="0"/>
                        <a:t> (</a:t>
                      </a:r>
                      <a:r>
                        <a:rPr lang="da-DK" sz="1000" dirty="0" err="1" smtClean="0"/>
                        <a:t>mOhm</a:t>
                      </a:r>
                      <a:r>
                        <a:rPr lang="da-DK" sz="1000" dirty="0" smtClean="0"/>
                        <a:t>/</a:t>
                      </a:r>
                      <a:r>
                        <a:rPr lang="da-DK" sz="1000" dirty="0" err="1" smtClean="0"/>
                        <a:t>sq</a:t>
                      </a:r>
                      <a:r>
                        <a:rPr lang="da-DK" sz="1000" dirty="0" smtClean="0"/>
                        <a:t>)</a:t>
                      </a:r>
                      <a:endParaRPr lang="en-US" sz="1000" dirty="0"/>
                    </a:p>
                  </a:txBody>
                  <a:tcPr/>
                </a:tc>
                <a:tc>
                  <a:txBody>
                    <a:bodyPr/>
                    <a:lstStyle/>
                    <a:p>
                      <a:r>
                        <a:rPr lang="da-DK" sz="1000" dirty="0" err="1" smtClean="0"/>
                        <a:t>Measured</a:t>
                      </a:r>
                      <a:r>
                        <a:rPr lang="da-DK" sz="1000" dirty="0" smtClean="0"/>
                        <a:t> </a:t>
                      </a:r>
                      <a:r>
                        <a:rPr lang="da-DK" sz="1000" dirty="0" err="1" smtClean="0"/>
                        <a:t>thickness</a:t>
                      </a:r>
                      <a:r>
                        <a:rPr lang="da-DK" sz="1000" dirty="0" smtClean="0"/>
                        <a:t> (nm)</a:t>
                      </a:r>
                      <a:endParaRPr lang="en-US" sz="1000" dirty="0"/>
                    </a:p>
                  </a:txBody>
                  <a:tcPr/>
                </a:tc>
                <a:tc>
                  <a:txBody>
                    <a:bodyPr/>
                    <a:lstStyle/>
                    <a:p>
                      <a:r>
                        <a:rPr lang="da-DK" sz="1000" dirty="0" err="1" smtClean="0"/>
                        <a:t>Particles</a:t>
                      </a:r>
                      <a:endParaRPr lang="da-DK" sz="1000" dirty="0" smtClean="0"/>
                    </a:p>
                    <a:p>
                      <a:r>
                        <a:rPr lang="da-DK" sz="1000" dirty="0" smtClean="0"/>
                        <a:t>Score. 0-no </a:t>
                      </a:r>
                      <a:r>
                        <a:rPr lang="da-DK" sz="1000" dirty="0" err="1" smtClean="0"/>
                        <a:t>particles</a:t>
                      </a:r>
                      <a:r>
                        <a:rPr lang="da-DK" sz="1000" dirty="0" smtClean="0"/>
                        <a:t>; 10-full</a:t>
                      </a:r>
                      <a:r>
                        <a:rPr lang="da-DK" sz="1000" baseline="0" dirty="0" smtClean="0"/>
                        <a:t> of </a:t>
                      </a:r>
                      <a:r>
                        <a:rPr lang="da-DK" sz="1000" baseline="0" dirty="0" err="1" smtClean="0"/>
                        <a:t>particles</a:t>
                      </a:r>
                      <a:endParaRPr lang="en-US" sz="1000" dirty="0"/>
                    </a:p>
                  </a:txBody>
                  <a:tcPr/>
                </a:tc>
                <a:tc>
                  <a:txBody>
                    <a:bodyPr/>
                    <a:lstStyle/>
                    <a:p>
                      <a:r>
                        <a:rPr lang="da-DK" sz="1000" dirty="0" err="1" smtClean="0"/>
                        <a:t>Comments</a:t>
                      </a:r>
                      <a:endParaRPr lang="en-US" sz="1000" dirty="0"/>
                    </a:p>
                  </a:txBody>
                  <a:tcPr/>
                </a:tc>
                <a:extLst>
                  <a:ext uri="{0D108BD9-81ED-4DB2-BD59-A6C34878D82A}">
                    <a16:rowId xmlns:a16="http://schemas.microsoft.com/office/drawing/2014/main" val="3279619295"/>
                  </a:ext>
                </a:extLst>
              </a:tr>
              <a:tr h="370840">
                <a:tc>
                  <a:txBody>
                    <a:bodyPr/>
                    <a:lstStyle/>
                    <a:p>
                      <a:r>
                        <a:rPr lang="da-DK" sz="1000" b="1" dirty="0" smtClean="0"/>
                        <a:t>60</a:t>
                      </a:r>
                      <a:endParaRPr lang="en-US" sz="1000" b="1" dirty="0"/>
                    </a:p>
                  </a:txBody>
                  <a:tcPr/>
                </a:tc>
                <a:tc>
                  <a:txBody>
                    <a:bodyPr/>
                    <a:lstStyle/>
                    <a:p>
                      <a:r>
                        <a:rPr lang="da-DK" sz="1000" b="1" dirty="0" smtClean="0"/>
                        <a:t>20</a:t>
                      </a:r>
                      <a:endParaRPr lang="en-US" sz="1000" b="1" dirty="0"/>
                    </a:p>
                  </a:txBody>
                  <a:tcPr/>
                </a:tc>
                <a:tc>
                  <a:txBody>
                    <a:bodyPr/>
                    <a:lstStyle/>
                    <a:p>
                      <a:r>
                        <a:rPr lang="da-DK" sz="1000" b="1" dirty="0" smtClean="0"/>
                        <a:t>120</a:t>
                      </a:r>
                      <a:endParaRPr lang="en-US" sz="1000" b="1" dirty="0"/>
                    </a:p>
                  </a:txBody>
                  <a:tcPr/>
                </a:tc>
                <a:tc>
                  <a:txBody>
                    <a:bodyPr/>
                    <a:lstStyle/>
                    <a:p>
                      <a:r>
                        <a:rPr lang="da-DK" sz="1000" b="1" dirty="0" smtClean="0"/>
                        <a:t>90</a:t>
                      </a:r>
                      <a:endParaRPr lang="en-US" sz="1000" b="1" dirty="0"/>
                    </a:p>
                  </a:txBody>
                  <a:tcPr/>
                </a:tc>
                <a:tc>
                  <a:txBody>
                    <a:bodyPr/>
                    <a:lstStyle/>
                    <a:p>
                      <a:r>
                        <a:rPr lang="da-DK" sz="1000" b="1" dirty="0" smtClean="0"/>
                        <a:t>29</a:t>
                      </a:r>
                      <a:endParaRPr lang="en-US" sz="1000" b="1" dirty="0"/>
                    </a:p>
                  </a:txBody>
                  <a:tcPr/>
                </a:tc>
                <a:tc>
                  <a:txBody>
                    <a:bodyPr/>
                    <a:lstStyle/>
                    <a:p>
                      <a:r>
                        <a:rPr lang="da-DK" sz="1000" b="1" dirty="0" smtClean="0"/>
                        <a:t>60</a:t>
                      </a:r>
                      <a:endParaRPr lang="en-US" sz="1000" b="1" dirty="0"/>
                    </a:p>
                  </a:txBody>
                  <a:tcPr/>
                </a:tc>
                <a:tc>
                  <a:txBody>
                    <a:bodyPr/>
                    <a:lstStyle/>
                    <a:p>
                      <a:r>
                        <a:rPr lang="da-DK" sz="1000" b="1" dirty="0" smtClean="0">
                          <a:solidFill>
                            <a:srgbClr val="FF0000"/>
                          </a:solidFill>
                        </a:rPr>
                        <a:t>4.5 10-7</a:t>
                      </a:r>
                      <a:endParaRPr lang="en-US" sz="1000" b="1" dirty="0">
                        <a:solidFill>
                          <a:srgbClr val="FF0000"/>
                        </a:solidFill>
                      </a:endParaRPr>
                    </a:p>
                  </a:txBody>
                  <a:tcPr/>
                </a:tc>
                <a:tc>
                  <a:txBody>
                    <a:bodyPr/>
                    <a:lstStyle/>
                    <a:p>
                      <a:r>
                        <a:rPr lang="da-DK" sz="1000" b="1" dirty="0" smtClean="0">
                          <a:solidFill>
                            <a:srgbClr val="FF0000"/>
                          </a:solidFill>
                        </a:rPr>
                        <a:t>1.2 10-7</a:t>
                      </a:r>
                      <a:endParaRPr lang="en-US" sz="1000" b="1" dirty="0">
                        <a:solidFill>
                          <a:srgbClr val="FF0000"/>
                        </a:solidFill>
                      </a:endParaRPr>
                    </a:p>
                  </a:txBody>
                  <a:tcPr/>
                </a:tc>
                <a:tc>
                  <a:txBody>
                    <a:bodyPr/>
                    <a:lstStyle/>
                    <a:p>
                      <a:r>
                        <a:rPr lang="da-DK" sz="1000" b="1" dirty="0" smtClean="0">
                          <a:solidFill>
                            <a:srgbClr val="FF0000"/>
                          </a:solidFill>
                        </a:rPr>
                        <a:t>2.8 10-7</a:t>
                      </a:r>
                      <a:endParaRPr lang="en-US" sz="1000" b="1" dirty="0">
                        <a:solidFill>
                          <a:srgbClr val="FF0000"/>
                        </a:solidFill>
                      </a:endParaRPr>
                    </a:p>
                  </a:txBody>
                  <a:tcPr/>
                </a:tc>
                <a:tc>
                  <a:txBody>
                    <a:bodyPr/>
                    <a:lstStyle/>
                    <a:p>
                      <a:r>
                        <a:rPr lang="da-DK" sz="1000" b="1" dirty="0" smtClean="0">
                          <a:solidFill>
                            <a:srgbClr val="FF0000"/>
                          </a:solidFill>
                        </a:rPr>
                        <a:t>29.2</a:t>
                      </a:r>
                      <a:endParaRPr lang="en-US" sz="1000" b="1" dirty="0">
                        <a:solidFill>
                          <a:srgbClr val="FF0000"/>
                        </a:solidFill>
                      </a:endParaRPr>
                    </a:p>
                  </a:txBody>
                  <a:tcPr/>
                </a:tc>
                <a:tc>
                  <a:txBody>
                    <a:bodyPr/>
                    <a:lstStyle/>
                    <a:p>
                      <a:r>
                        <a:rPr lang="da-DK" sz="1000" b="1" dirty="0" smtClean="0">
                          <a:solidFill>
                            <a:srgbClr val="FF0000"/>
                          </a:solidFill>
                        </a:rPr>
                        <a:t>347.7</a:t>
                      </a:r>
                      <a:endParaRPr lang="en-US" sz="1000" b="1" dirty="0">
                        <a:solidFill>
                          <a:srgbClr val="FF0000"/>
                        </a:solidFill>
                      </a:endParaRPr>
                    </a:p>
                  </a:txBody>
                  <a:tcPr/>
                </a:tc>
                <a:tc>
                  <a:txBody>
                    <a:bodyPr/>
                    <a:lstStyle/>
                    <a:p>
                      <a:r>
                        <a:rPr lang="da-DK" sz="1000" b="1" dirty="0" smtClean="0">
                          <a:solidFill>
                            <a:srgbClr val="FF0000"/>
                          </a:solidFill>
                        </a:rPr>
                        <a:t>101.32</a:t>
                      </a:r>
                      <a:endParaRPr lang="en-US" sz="1000" b="1" dirty="0">
                        <a:solidFill>
                          <a:srgbClr val="FF0000"/>
                        </a:solidFill>
                      </a:endParaRPr>
                    </a:p>
                  </a:txBody>
                  <a:tcPr/>
                </a:tc>
                <a:tc>
                  <a:txBody>
                    <a:bodyPr/>
                    <a:lstStyle/>
                    <a:p>
                      <a:r>
                        <a:rPr lang="da-DK" sz="1000" b="1" dirty="0" smtClean="0">
                          <a:solidFill>
                            <a:srgbClr val="FF0000"/>
                          </a:solidFill>
                        </a:rPr>
                        <a:t>3/10*</a:t>
                      </a:r>
                      <a:endParaRPr lang="en-US" sz="1000" b="1" dirty="0">
                        <a:solidFill>
                          <a:srgbClr val="FF0000"/>
                        </a:solidFill>
                      </a:endParaRPr>
                    </a:p>
                  </a:txBody>
                  <a:tcPr/>
                </a:tc>
                <a:tc>
                  <a:txBody>
                    <a:bodyPr/>
                    <a:lstStyle/>
                    <a:p>
                      <a:r>
                        <a:rPr lang="da-DK" sz="1000" b="1" dirty="0" smtClean="0"/>
                        <a:t>**</a:t>
                      </a:r>
                      <a:endParaRPr lang="en-US" sz="1000" b="1" dirty="0"/>
                    </a:p>
                  </a:txBody>
                  <a:tcPr/>
                </a:tc>
                <a:extLst>
                  <a:ext uri="{0D108BD9-81ED-4DB2-BD59-A6C34878D82A}">
                    <a16:rowId xmlns:a16="http://schemas.microsoft.com/office/drawing/2014/main" val="436372637"/>
                  </a:ext>
                </a:extLst>
              </a:tr>
            </a:tbl>
          </a:graphicData>
        </a:graphic>
      </p:graphicFrame>
      <p:sp>
        <p:nvSpPr>
          <p:cNvPr id="6" name="TextBox 5"/>
          <p:cNvSpPr txBox="1"/>
          <p:nvPr/>
        </p:nvSpPr>
        <p:spPr>
          <a:xfrm>
            <a:off x="328246" y="3317630"/>
            <a:ext cx="6636112" cy="584775"/>
          </a:xfrm>
          <a:prstGeom prst="rect">
            <a:avLst/>
          </a:prstGeom>
          <a:noFill/>
        </p:spPr>
        <p:txBody>
          <a:bodyPr wrap="none" rtlCol="0">
            <a:spAutoFit/>
          </a:bodyPr>
          <a:lstStyle/>
          <a:p>
            <a:r>
              <a:rPr lang="da-DK" sz="1400" dirty="0"/>
              <a:t>* </a:t>
            </a:r>
            <a:r>
              <a:rPr lang="da-DK" sz="1400" dirty="0" smtClean="0"/>
              <a:t>6-7 </a:t>
            </a:r>
            <a:r>
              <a:rPr lang="da-DK" sz="1400" dirty="0" err="1" smtClean="0"/>
              <a:t>particles</a:t>
            </a:r>
            <a:r>
              <a:rPr lang="da-DK" sz="1400" dirty="0" smtClean="0"/>
              <a:t> in a </a:t>
            </a:r>
            <a:r>
              <a:rPr lang="da-DK" sz="1400" dirty="0" err="1" smtClean="0"/>
              <a:t>field</a:t>
            </a:r>
            <a:r>
              <a:rPr lang="da-DK" sz="1400" dirty="0" smtClean="0"/>
              <a:t> of </a:t>
            </a:r>
            <a:r>
              <a:rPr lang="da-DK" sz="1400" dirty="0" err="1" smtClean="0"/>
              <a:t>view</a:t>
            </a:r>
            <a:r>
              <a:rPr lang="da-DK" sz="1400" dirty="0" smtClean="0"/>
              <a:t> at 20xMag on the </a:t>
            </a:r>
            <a:r>
              <a:rPr lang="da-DK" sz="1400" dirty="0" err="1" smtClean="0"/>
              <a:t>microscope</a:t>
            </a:r>
            <a:r>
              <a:rPr lang="da-DK" sz="1400" dirty="0" smtClean="0"/>
              <a:t> in E-2, </a:t>
            </a:r>
            <a:r>
              <a:rPr lang="da-DK" sz="1400" dirty="0" err="1" smtClean="0"/>
              <a:t>darkfield</a:t>
            </a:r>
            <a:r>
              <a:rPr lang="da-DK" sz="1400" dirty="0" smtClean="0"/>
              <a:t>, max light.</a:t>
            </a:r>
            <a:endParaRPr lang="en-US" sz="1400" dirty="0"/>
          </a:p>
          <a:p>
            <a:endParaRPr lang="en-US" dirty="0"/>
          </a:p>
        </p:txBody>
      </p:sp>
      <p:sp>
        <p:nvSpPr>
          <p:cNvPr id="7" name="TextBox 6"/>
          <p:cNvSpPr txBox="1"/>
          <p:nvPr/>
        </p:nvSpPr>
        <p:spPr>
          <a:xfrm>
            <a:off x="328247" y="3724030"/>
            <a:ext cx="11590218" cy="800219"/>
          </a:xfrm>
          <a:prstGeom prst="rect">
            <a:avLst/>
          </a:prstGeom>
          <a:noFill/>
        </p:spPr>
        <p:txBody>
          <a:bodyPr wrap="square" rtlCol="0">
            <a:spAutoFit/>
          </a:bodyPr>
          <a:lstStyle/>
          <a:p>
            <a:r>
              <a:rPr lang="da-DK" sz="1400" dirty="0" smtClean="0"/>
              <a:t>** </a:t>
            </a:r>
            <a:r>
              <a:rPr lang="en-US" sz="1400" dirty="0" smtClean="0"/>
              <a:t>Deposition performed straight after Rebecca did the last one, where she saw a lot of particles for Au deposition </a:t>
            </a:r>
            <a:r>
              <a:rPr lang="da-DK" sz="1400" dirty="0" smtClean="0"/>
              <a:t>rate 10Å/s, </a:t>
            </a:r>
            <a:r>
              <a:rPr lang="en-US" sz="1400" dirty="0" smtClean="0"/>
              <a:t>this deposition </a:t>
            </a:r>
            <a:r>
              <a:rPr lang="da-DK" sz="1400" dirty="0" smtClean="0"/>
              <a:t>at 2Å/s, has a </a:t>
            </a:r>
            <a:r>
              <a:rPr lang="en-US" sz="1400" dirty="0" smtClean="0"/>
              <a:t>very limited number of particles.</a:t>
            </a:r>
          </a:p>
          <a:p>
            <a:endParaRPr lang="en-US" dirty="0"/>
          </a:p>
        </p:txBody>
      </p:sp>
    </p:spTree>
    <p:extLst>
      <p:ext uri="{BB962C8B-B14F-4D97-AF65-F5344CB8AC3E}">
        <p14:creationId xmlns:p14="http://schemas.microsoft.com/office/powerpoint/2010/main" val="359251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10308" y="2836985"/>
            <a:ext cx="3970217" cy="29776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02844" y="2837065"/>
            <a:ext cx="3970867" cy="29781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2923" y="2340706"/>
            <a:ext cx="5293626" cy="3970219"/>
          </a:xfrm>
          <a:prstGeom prst="rect">
            <a:avLst/>
          </a:prstGeom>
        </p:spPr>
      </p:pic>
      <p:sp>
        <p:nvSpPr>
          <p:cNvPr id="7" name="TextBox 6"/>
          <p:cNvSpPr txBox="1"/>
          <p:nvPr/>
        </p:nvSpPr>
        <p:spPr>
          <a:xfrm>
            <a:off x="398584" y="437662"/>
            <a:ext cx="1754006" cy="369332"/>
          </a:xfrm>
          <a:prstGeom prst="rect">
            <a:avLst/>
          </a:prstGeom>
          <a:noFill/>
        </p:spPr>
        <p:txBody>
          <a:bodyPr wrap="none" rtlCol="0">
            <a:spAutoFit/>
          </a:bodyPr>
          <a:lstStyle/>
          <a:p>
            <a:r>
              <a:rPr lang="da-DK" dirty="0" err="1" smtClean="0"/>
              <a:t>Issue</a:t>
            </a:r>
            <a:r>
              <a:rPr lang="da-DK" dirty="0" smtClean="0"/>
              <a:t> 2021 02 15</a:t>
            </a:r>
            <a:endParaRPr lang="en-US" dirty="0"/>
          </a:p>
        </p:txBody>
      </p:sp>
      <p:sp>
        <p:nvSpPr>
          <p:cNvPr id="8" name="TextBox 7"/>
          <p:cNvSpPr txBox="1"/>
          <p:nvPr/>
        </p:nvSpPr>
        <p:spPr>
          <a:xfrm>
            <a:off x="85968" y="1066019"/>
            <a:ext cx="2977663" cy="1015663"/>
          </a:xfrm>
          <a:prstGeom prst="rect">
            <a:avLst/>
          </a:prstGeom>
          <a:noFill/>
        </p:spPr>
        <p:txBody>
          <a:bodyPr wrap="square" rtlCol="0">
            <a:spAutoFit/>
          </a:bodyPr>
          <a:lstStyle/>
          <a:p>
            <a:r>
              <a:rPr lang="en-US" sz="1200" dirty="0" smtClean="0"/>
              <a:t>Image taken 15.02.2021</a:t>
            </a:r>
          </a:p>
          <a:p>
            <a:r>
              <a:rPr lang="en-US" sz="1200" dirty="0" smtClean="0"/>
              <a:t>Before service. After image was taken 15 pellets was added. Test deposition was performed straight after the tool was released. The result was bad (see next page).</a:t>
            </a:r>
            <a:endParaRPr lang="en-US" sz="1200" dirty="0"/>
          </a:p>
        </p:txBody>
      </p:sp>
      <p:sp>
        <p:nvSpPr>
          <p:cNvPr id="9" name="TextBox 8"/>
          <p:cNvSpPr txBox="1"/>
          <p:nvPr/>
        </p:nvSpPr>
        <p:spPr>
          <a:xfrm>
            <a:off x="3336679" y="1435351"/>
            <a:ext cx="2978151" cy="646331"/>
          </a:xfrm>
          <a:prstGeom prst="rect">
            <a:avLst/>
          </a:prstGeom>
          <a:noFill/>
        </p:spPr>
        <p:txBody>
          <a:bodyPr wrap="square" rtlCol="0">
            <a:spAutoFit/>
          </a:bodyPr>
          <a:lstStyle/>
          <a:p>
            <a:r>
              <a:rPr lang="en-US" sz="1200" dirty="0" smtClean="0"/>
              <a:t>15 pellets was added 15.02.2021</a:t>
            </a:r>
          </a:p>
          <a:p>
            <a:r>
              <a:rPr lang="en-US" sz="1200" dirty="0" smtClean="0"/>
              <a:t>during the service. Image taken 17 02.2020. Pellets were not properly melted.</a:t>
            </a:r>
            <a:endParaRPr lang="en-US" sz="1200" dirty="0"/>
          </a:p>
        </p:txBody>
      </p:sp>
      <p:sp>
        <p:nvSpPr>
          <p:cNvPr id="10" name="TextBox 9"/>
          <p:cNvSpPr txBox="1"/>
          <p:nvPr/>
        </p:nvSpPr>
        <p:spPr>
          <a:xfrm>
            <a:off x="6712923" y="1250685"/>
            <a:ext cx="5293626" cy="830997"/>
          </a:xfrm>
          <a:prstGeom prst="rect">
            <a:avLst/>
          </a:prstGeom>
          <a:noFill/>
        </p:spPr>
        <p:txBody>
          <a:bodyPr wrap="square" rtlCol="0">
            <a:spAutoFit/>
          </a:bodyPr>
          <a:lstStyle/>
          <a:p>
            <a:r>
              <a:rPr lang="en-US" sz="1200" dirty="0" smtClean="0"/>
              <a:t>Henrik melted the target once more at 17.02.2021. </a:t>
            </a:r>
          </a:p>
          <a:p>
            <a:r>
              <a:rPr lang="en-US" sz="1200" dirty="0" smtClean="0"/>
              <a:t>during the service. Image taken 18 02.2020 after a test deposition. Target contain visible incorporations of foreign materials. Flakes observed on the shutter, and around the Cu hearth.</a:t>
            </a:r>
            <a:endParaRPr lang="en-US" sz="1200" dirty="0"/>
          </a:p>
        </p:txBody>
      </p:sp>
      <p:sp>
        <p:nvSpPr>
          <p:cNvPr id="11" name="Right Arrow 10"/>
          <p:cNvSpPr/>
          <p:nvPr/>
        </p:nvSpPr>
        <p:spPr>
          <a:xfrm>
            <a:off x="2758831" y="4013198"/>
            <a:ext cx="804985" cy="6252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209323" y="4013199"/>
            <a:ext cx="804985" cy="6252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111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38874055"/>
              </p:ext>
            </p:extLst>
          </p:nvPr>
        </p:nvGraphicFramePr>
        <p:xfrm>
          <a:off x="257906" y="719666"/>
          <a:ext cx="11660558" cy="10718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Target image </a:t>
                      </a:r>
                      <a:r>
                        <a:rPr lang="da-DK" sz="1000" dirty="0" err="1" smtClean="0"/>
                        <a:t>name</a:t>
                      </a:r>
                      <a:endParaRPr lang="en-US" sz="1000" dirty="0"/>
                    </a:p>
                  </a:txBody>
                  <a:tcPr/>
                </a:tc>
                <a:tc>
                  <a:txBody>
                    <a:bodyPr/>
                    <a:lstStyle/>
                    <a:p>
                      <a:r>
                        <a:rPr lang="da-DK" sz="1000" dirty="0" smtClean="0"/>
                        <a:t>Target </a:t>
                      </a:r>
                      <a:r>
                        <a:rPr lang="da-DK" sz="1000" dirty="0" err="1" smtClean="0"/>
                        <a:t>mass</a:t>
                      </a:r>
                      <a:r>
                        <a:rPr lang="da-DK" sz="1000" dirty="0" smtClean="0"/>
                        <a:t> (g)</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Deposition</a:t>
                      </a:r>
                      <a:r>
                        <a:rPr lang="da-DK" sz="1000" dirty="0" smtClean="0"/>
                        <a:t> date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err="1" smtClean="0"/>
                        <a:t>Recipe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Log file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TF (%)</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CG</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TC</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DT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Crystal </a:t>
                      </a:r>
                      <a:r>
                        <a:rPr lang="da-DK" sz="1000" dirty="0" err="1" smtClean="0"/>
                        <a:t>life</a:t>
                      </a:r>
                      <a:r>
                        <a:rPr lang="da-DK" sz="1000" dirty="0" smtClean="0"/>
                        <a:t> time</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dep</a:t>
                      </a:r>
                      <a:r>
                        <a:rPr lang="da-DK" sz="1000" dirty="0" smtClean="0"/>
                        <a:t>. 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dep</a:t>
                      </a:r>
                      <a:r>
                        <a:rPr lang="da-DK" sz="1000" dirty="0" smtClean="0"/>
                        <a:t>.</a:t>
                      </a:r>
                      <a:r>
                        <a:rPr lang="da-DK" sz="1000" baseline="0" dirty="0" smtClean="0"/>
                        <a:t> </a:t>
                      </a:r>
                      <a:r>
                        <a:rPr lang="da-DK" sz="1000" dirty="0" smtClean="0"/>
                        <a:t>Rate  </a:t>
                      </a:r>
                      <a:r>
                        <a:rPr lang="da-DK" sz="1000" dirty="0" err="1" smtClean="0"/>
                        <a:t>s.p</a:t>
                      </a:r>
                      <a:r>
                        <a:rPr lang="da-DK" sz="1000" dirty="0" smtClean="0"/>
                        <a:t>. (Å/s)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Ti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thickness</a:t>
                      </a:r>
                      <a:r>
                        <a:rPr lang="da-DK" sz="1000" dirty="0" smtClean="0"/>
                        <a:t> </a:t>
                      </a:r>
                      <a:r>
                        <a:rPr lang="da-DK" sz="1000" dirty="0" err="1" smtClean="0"/>
                        <a:t>s.p</a:t>
                      </a:r>
                      <a:r>
                        <a:rPr lang="da-DK" sz="1000" dirty="0" smtClean="0"/>
                        <a:t>. (nm)</a:t>
                      </a:r>
                      <a:endParaRPr lang="en-US" sz="1000" dirty="0" smtClean="0"/>
                    </a:p>
                    <a:p>
                      <a:endParaRPr lang="en-US" sz="1000" dirty="0"/>
                    </a:p>
                  </a:txBody>
                  <a:tcPr/>
                </a:tc>
                <a:extLst>
                  <a:ext uri="{0D108BD9-81ED-4DB2-BD59-A6C34878D82A}">
                    <a16:rowId xmlns:a16="http://schemas.microsoft.com/office/drawing/2014/main" val="3279619295"/>
                  </a:ext>
                </a:extLst>
              </a:tr>
              <a:tr h="370840">
                <a:tc>
                  <a:txBody>
                    <a:bodyPr/>
                    <a:lstStyle/>
                    <a:p>
                      <a:r>
                        <a:rPr lang="da-DK" sz="1000" b="1" dirty="0" smtClean="0">
                          <a:solidFill>
                            <a:srgbClr val="FF0000"/>
                          </a:solidFill>
                        </a:rPr>
                        <a:t>*</a:t>
                      </a:r>
                      <a:endParaRPr lang="en-US" sz="1000" b="1" dirty="0">
                        <a:solidFill>
                          <a:srgbClr val="FF0000"/>
                        </a:solidFill>
                      </a:endParaRPr>
                    </a:p>
                  </a:txBody>
                  <a:tcPr/>
                </a:tc>
                <a:tc>
                  <a:txBody>
                    <a:bodyPr/>
                    <a:lstStyle/>
                    <a:p>
                      <a:r>
                        <a:rPr lang="da-DK" sz="1000" b="1" dirty="0" smtClean="0">
                          <a:solidFill>
                            <a:srgbClr val="FF0000"/>
                          </a:solidFill>
                        </a:rPr>
                        <a:t>142.69</a:t>
                      </a:r>
                      <a:endParaRPr lang="en-US" sz="1000" b="1" dirty="0">
                        <a:solidFill>
                          <a:srgbClr val="FF0000"/>
                        </a:solidFill>
                      </a:endParaRPr>
                    </a:p>
                  </a:txBody>
                  <a:tcPr/>
                </a:tc>
                <a:tc>
                  <a:txBody>
                    <a:bodyPr/>
                    <a:lstStyle/>
                    <a:p>
                      <a:r>
                        <a:rPr lang="da-DK" sz="1000" b="1" dirty="0" smtClean="0">
                          <a:solidFill>
                            <a:srgbClr val="FF0000"/>
                          </a:solidFill>
                        </a:rPr>
                        <a:t>2021 02 15</a:t>
                      </a:r>
                      <a:endParaRPr lang="en-US" sz="1000" b="1" dirty="0">
                        <a:solidFill>
                          <a:srgbClr val="FF0000"/>
                        </a:solidFill>
                      </a:endParaRPr>
                    </a:p>
                  </a:txBody>
                  <a:tcPr/>
                </a:tc>
                <a:tc>
                  <a:txBody>
                    <a:bodyPr/>
                    <a:lstStyle/>
                    <a:p>
                      <a:r>
                        <a:rPr lang="da-DK" sz="1000" b="1" dirty="0" err="1" smtClean="0"/>
                        <a:t>TiAu</a:t>
                      </a:r>
                      <a:endParaRPr lang="en-US" sz="1000" b="1" dirty="0"/>
                    </a:p>
                  </a:txBody>
                  <a:tcPr/>
                </a:tc>
                <a:tc>
                  <a:txBody>
                    <a:bodyPr/>
                    <a:lstStyle/>
                    <a:p>
                      <a:r>
                        <a:rPr lang="da-DK" sz="1000" b="1" dirty="0" smtClean="0">
                          <a:solidFill>
                            <a:srgbClr val="FF0000"/>
                          </a:solidFill>
                        </a:rPr>
                        <a:t>2102153</a:t>
                      </a:r>
                      <a:endParaRPr lang="en-US" sz="1000" b="1" dirty="0">
                        <a:solidFill>
                          <a:srgbClr val="FF0000"/>
                        </a:solidFill>
                      </a:endParaRPr>
                    </a:p>
                  </a:txBody>
                  <a:tcPr/>
                </a:tc>
                <a:tc>
                  <a:txBody>
                    <a:bodyPr/>
                    <a:lstStyle/>
                    <a:p>
                      <a:r>
                        <a:rPr lang="da-DK" sz="1000" b="1" dirty="0" smtClean="0"/>
                        <a:t>78</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t>0.1</a:t>
                      </a:r>
                      <a:endParaRPr lang="en-US" sz="1000" b="1" dirty="0"/>
                    </a:p>
                  </a:txBody>
                  <a:tcPr/>
                </a:tc>
                <a:tc>
                  <a:txBody>
                    <a:bodyPr/>
                    <a:lstStyle/>
                    <a:p>
                      <a:r>
                        <a:rPr lang="da-DK" sz="1000" b="1" dirty="0" smtClean="0">
                          <a:solidFill>
                            <a:schemeClr val="accent6"/>
                          </a:solidFill>
                        </a:rPr>
                        <a:t>0</a:t>
                      </a:r>
                      <a:endParaRPr lang="en-US" sz="1000" b="1" dirty="0">
                        <a:solidFill>
                          <a:schemeClr val="accent6"/>
                        </a:solidFill>
                      </a:endParaRPr>
                    </a:p>
                  </a:txBody>
                  <a:tcPr/>
                </a:tc>
                <a:tc>
                  <a:txBody>
                    <a:bodyPr/>
                    <a:lstStyle/>
                    <a:p>
                      <a:r>
                        <a:rPr lang="da-DK" sz="1000" b="1" dirty="0" smtClean="0"/>
                        <a:t>10</a:t>
                      </a:r>
                      <a:endParaRPr lang="en-US" sz="1000" b="1" dirty="0"/>
                    </a:p>
                  </a:txBody>
                  <a:tcPr/>
                </a:tc>
                <a:tc>
                  <a:txBody>
                    <a:bodyPr/>
                    <a:lstStyle/>
                    <a:p>
                      <a:r>
                        <a:rPr lang="da-DK" sz="1000" b="1" dirty="0" smtClean="0"/>
                        <a:t>2</a:t>
                      </a:r>
                      <a:endParaRPr lang="en-US" sz="1000" b="1" dirty="0"/>
                    </a:p>
                  </a:txBody>
                  <a:tcPr/>
                </a:tc>
                <a:tc>
                  <a:txBody>
                    <a:bodyPr/>
                    <a:lstStyle/>
                    <a:p>
                      <a:r>
                        <a:rPr lang="da-DK" sz="1000" b="1" dirty="0" smtClean="0"/>
                        <a:t>10</a:t>
                      </a:r>
                      <a:endParaRPr lang="en-US" sz="1000" b="1" dirty="0"/>
                    </a:p>
                  </a:txBody>
                  <a:tcPr/>
                </a:tc>
                <a:tc>
                  <a:txBody>
                    <a:bodyPr/>
                    <a:lstStyle/>
                    <a:p>
                      <a:r>
                        <a:rPr lang="da-DK" sz="1000" b="1" dirty="0" smtClean="0"/>
                        <a:t>90</a:t>
                      </a:r>
                      <a:endParaRPr lang="en-US" sz="1000" b="1" dirty="0"/>
                    </a:p>
                  </a:txBody>
                  <a:tcPr/>
                </a:tc>
                <a:extLst>
                  <a:ext uri="{0D108BD9-81ED-4DB2-BD59-A6C34878D82A}">
                    <a16:rowId xmlns:a16="http://schemas.microsoft.com/office/drawing/2014/main" val="43637263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65403009"/>
              </p:ext>
            </p:extLst>
          </p:nvPr>
        </p:nvGraphicFramePr>
        <p:xfrm>
          <a:off x="257906" y="1791546"/>
          <a:ext cx="11660558" cy="1224280"/>
        </p:xfrm>
        <a:graphic>
          <a:graphicData uri="http://schemas.openxmlformats.org/drawingml/2006/table">
            <a:tbl>
              <a:tblPr firstRow="1" bandRow="1">
                <a:tableStyleId>{5C22544A-7EE6-4342-B048-85BDC9FD1C3A}</a:tableStyleId>
              </a:tblPr>
              <a:tblGrid>
                <a:gridCol w="832897">
                  <a:extLst>
                    <a:ext uri="{9D8B030D-6E8A-4147-A177-3AD203B41FA5}">
                      <a16:colId xmlns:a16="http://schemas.microsoft.com/office/drawing/2014/main" val="4291343086"/>
                    </a:ext>
                  </a:extLst>
                </a:gridCol>
                <a:gridCol w="832897">
                  <a:extLst>
                    <a:ext uri="{9D8B030D-6E8A-4147-A177-3AD203B41FA5}">
                      <a16:colId xmlns:a16="http://schemas.microsoft.com/office/drawing/2014/main" val="3428579606"/>
                    </a:ext>
                  </a:extLst>
                </a:gridCol>
                <a:gridCol w="832897">
                  <a:extLst>
                    <a:ext uri="{9D8B030D-6E8A-4147-A177-3AD203B41FA5}">
                      <a16:colId xmlns:a16="http://schemas.microsoft.com/office/drawing/2014/main" val="1926213820"/>
                    </a:ext>
                  </a:extLst>
                </a:gridCol>
                <a:gridCol w="832897">
                  <a:extLst>
                    <a:ext uri="{9D8B030D-6E8A-4147-A177-3AD203B41FA5}">
                      <a16:colId xmlns:a16="http://schemas.microsoft.com/office/drawing/2014/main" val="1908236072"/>
                    </a:ext>
                  </a:extLst>
                </a:gridCol>
                <a:gridCol w="832897">
                  <a:extLst>
                    <a:ext uri="{9D8B030D-6E8A-4147-A177-3AD203B41FA5}">
                      <a16:colId xmlns:a16="http://schemas.microsoft.com/office/drawing/2014/main" val="2315688692"/>
                    </a:ext>
                  </a:extLst>
                </a:gridCol>
                <a:gridCol w="832897">
                  <a:extLst>
                    <a:ext uri="{9D8B030D-6E8A-4147-A177-3AD203B41FA5}">
                      <a16:colId xmlns:a16="http://schemas.microsoft.com/office/drawing/2014/main" val="2635262067"/>
                    </a:ext>
                  </a:extLst>
                </a:gridCol>
                <a:gridCol w="832897">
                  <a:extLst>
                    <a:ext uri="{9D8B030D-6E8A-4147-A177-3AD203B41FA5}">
                      <a16:colId xmlns:a16="http://schemas.microsoft.com/office/drawing/2014/main" val="2659365551"/>
                    </a:ext>
                  </a:extLst>
                </a:gridCol>
                <a:gridCol w="832897">
                  <a:extLst>
                    <a:ext uri="{9D8B030D-6E8A-4147-A177-3AD203B41FA5}">
                      <a16:colId xmlns:a16="http://schemas.microsoft.com/office/drawing/2014/main" val="2950381827"/>
                    </a:ext>
                  </a:extLst>
                </a:gridCol>
                <a:gridCol w="832897">
                  <a:extLst>
                    <a:ext uri="{9D8B030D-6E8A-4147-A177-3AD203B41FA5}">
                      <a16:colId xmlns:a16="http://schemas.microsoft.com/office/drawing/2014/main" val="1328997077"/>
                    </a:ext>
                  </a:extLst>
                </a:gridCol>
                <a:gridCol w="832897">
                  <a:extLst>
                    <a:ext uri="{9D8B030D-6E8A-4147-A177-3AD203B41FA5}">
                      <a16:colId xmlns:a16="http://schemas.microsoft.com/office/drawing/2014/main" val="1418445771"/>
                    </a:ext>
                  </a:extLst>
                </a:gridCol>
                <a:gridCol w="832897">
                  <a:extLst>
                    <a:ext uri="{9D8B030D-6E8A-4147-A177-3AD203B41FA5}">
                      <a16:colId xmlns:a16="http://schemas.microsoft.com/office/drawing/2014/main" val="739025339"/>
                    </a:ext>
                  </a:extLst>
                </a:gridCol>
                <a:gridCol w="832897">
                  <a:extLst>
                    <a:ext uri="{9D8B030D-6E8A-4147-A177-3AD203B41FA5}">
                      <a16:colId xmlns:a16="http://schemas.microsoft.com/office/drawing/2014/main" val="1505679730"/>
                    </a:ext>
                  </a:extLst>
                </a:gridCol>
                <a:gridCol w="832897">
                  <a:extLst>
                    <a:ext uri="{9D8B030D-6E8A-4147-A177-3AD203B41FA5}">
                      <a16:colId xmlns:a16="http://schemas.microsoft.com/office/drawing/2014/main" val="3377425928"/>
                    </a:ext>
                  </a:extLst>
                </a:gridCol>
                <a:gridCol w="832897">
                  <a:extLst>
                    <a:ext uri="{9D8B030D-6E8A-4147-A177-3AD203B41FA5}">
                      <a16:colId xmlns:a16="http://schemas.microsoft.com/office/drawing/2014/main" val="1247211121"/>
                    </a:ext>
                  </a:extLst>
                </a:gridCol>
              </a:tblGrid>
              <a:tr h="370840">
                <a:tc>
                  <a:txBody>
                    <a:bodyPr/>
                    <a:lstStyle/>
                    <a:p>
                      <a:r>
                        <a:rPr lang="da-DK" sz="1000" dirty="0" smtClean="0"/>
                        <a:t>Au Rise1</a:t>
                      </a:r>
                      <a:r>
                        <a:rPr lang="da-DK" sz="1000" baseline="0" dirty="0" smtClean="0"/>
                        <a:t> time (s)</a:t>
                      </a:r>
                      <a:endParaRPr lang="en-US" sz="1000" dirty="0"/>
                    </a:p>
                  </a:txBody>
                  <a:tcPr/>
                </a:tc>
                <a:tc>
                  <a:txBody>
                    <a:bodyPr/>
                    <a:lstStyle/>
                    <a:p>
                      <a:r>
                        <a:rPr lang="da-DK" sz="1000" dirty="0" smtClean="0"/>
                        <a:t>Au Rise 1 power (W)</a:t>
                      </a:r>
                      <a:endParaRPr lang="en-US" sz="1000" dirty="0"/>
                    </a:p>
                  </a:txBody>
                  <a:tcPr/>
                </a:tc>
                <a:tc>
                  <a:txBody>
                    <a:bodyPr/>
                    <a:lstStyle/>
                    <a:p>
                      <a:r>
                        <a:rPr lang="da-DK" sz="1000" dirty="0" smtClean="0"/>
                        <a:t>Au </a:t>
                      </a:r>
                      <a:r>
                        <a:rPr lang="da-DK" sz="1000" dirty="0" err="1" smtClean="0"/>
                        <a:t>Soak</a:t>
                      </a:r>
                      <a:r>
                        <a:rPr lang="da-DK" sz="1000" baseline="0" dirty="0" smtClean="0"/>
                        <a:t> 1 time (s)</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a:t>
                      </a:r>
                      <a:r>
                        <a:rPr lang="da-DK" sz="1000" baseline="0" dirty="0" smtClean="0"/>
                        <a:t> time (s)</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Rise2 power (W)</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Au </a:t>
                      </a:r>
                      <a:r>
                        <a:rPr lang="da-DK" sz="1000" dirty="0" err="1" smtClean="0"/>
                        <a:t>Soak</a:t>
                      </a:r>
                      <a:r>
                        <a:rPr lang="da-DK" sz="1000" baseline="0" dirty="0" smtClean="0"/>
                        <a:t> 2 time (s)</a:t>
                      </a:r>
                      <a:endParaRPr lang="en-US" sz="1000" dirty="0" smtClean="0"/>
                    </a:p>
                    <a:p>
                      <a:endParaRPr lang="en-US" sz="1000" dirty="0"/>
                    </a:p>
                  </a:txBody>
                  <a:tcPr/>
                </a:tc>
                <a:tc>
                  <a:txBody>
                    <a:bodyPr/>
                    <a:lstStyle/>
                    <a:p>
                      <a:r>
                        <a:rPr lang="da-DK" sz="1000" dirty="0" smtClean="0"/>
                        <a:t>Chamber pressure </a:t>
                      </a:r>
                      <a:r>
                        <a:rPr lang="da-DK" sz="1000" dirty="0" err="1" smtClean="0"/>
                        <a:t>before</a:t>
                      </a:r>
                      <a:r>
                        <a:rPr lang="da-DK" sz="1000" dirty="0" smtClean="0"/>
                        <a:t> Ti </a:t>
                      </a:r>
                      <a:r>
                        <a:rPr lang="da-DK" sz="1000" dirty="0" err="1" smtClean="0"/>
                        <a:t>dep</a:t>
                      </a:r>
                      <a:r>
                        <a:rPr lang="da-DK" sz="1000" dirty="0" smtClean="0"/>
                        <a:t>. (T)</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before</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smtClean="0"/>
                        <a:t>Chamber pressure </a:t>
                      </a:r>
                      <a:r>
                        <a:rPr lang="da-DK" sz="1000" dirty="0" err="1" smtClean="0"/>
                        <a:t>during</a:t>
                      </a:r>
                      <a:r>
                        <a:rPr lang="da-DK" sz="1000" dirty="0" smtClean="0"/>
                        <a:t> Au </a:t>
                      </a:r>
                      <a:r>
                        <a:rPr lang="da-DK" sz="1000" dirty="0" err="1" smtClean="0"/>
                        <a:t>dep</a:t>
                      </a:r>
                      <a:r>
                        <a:rPr lang="da-DK" sz="1000" dirty="0" smtClean="0"/>
                        <a:t>. (T)</a:t>
                      </a:r>
                      <a:endParaRPr lang="en-US" sz="1000" dirty="0" smtClean="0"/>
                    </a:p>
                    <a:p>
                      <a:endParaRPr lang="en-US" sz="1000" dirty="0"/>
                    </a:p>
                  </a:txBody>
                  <a:tcPr/>
                </a:tc>
                <a:tc>
                  <a:txBody>
                    <a:bodyPr/>
                    <a:lstStyle/>
                    <a:p>
                      <a:r>
                        <a:rPr lang="da-DK" sz="1000" dirty="0" smtClean="0"/>
                        <a:t>Final power at stable Au </a:t>
                      </a:r>
                      <a:r>
                        <a:rPr lang="da-DK" sz="1000" dirty="0" err="1" smtClean="0"/>
                        <a:t>deposition</a:t>
                      </a:r>
                      <a:r>
                        <a:rPr lang="da-DK" sz="1000" dirty="0" smtClean="0"/>
                        <a:t> rate (W)</a:t>
                      </a:r>
                      <a:endParaRPr lang="en-US" sz="1000" dirty="0"/>
                    </a:p>
                  </a:txBody>
                  <a:tcPr/>
                </a:tc>
                <a:tc>
                  <a:txBody>
                    <a:bodyPr/>
                    <a:lstStyle/>
                    <a:p>
                      <a:r>
                        <a:rPr lang="da-DK" sz="1000" dirty="0" err="1" smtClean="0"/>
                        <a:t>Measured</a:t>
                      </a:r>
                      <a:r>
                        <a:rPr lang="da-DK" sz="1000" dirty="0" smtClean="0"/>
                        <a:t> </a:t>
                      </a:r>
                      <a:r>
                        <a:rPr lang="da-DK" sz="1000" dirty="0" err="1" smtClean="0"/>
                        <a:t>sheet</a:t>
                      </a:r>
                      <a:r>
                        <a:rPr lang="da-DK" sz="1000" dirty="0" smtClean="0"/>
                        <a:t> </a:t>
                      </a:r>
                      <a:r>
                        <a:rPr lang="da-DK" sz="1000" dirty="0" err="1" smtClean="0"/>
                        <a:t>resistance</a:t>
                      </a:r>
                      <a:r>
                        <a:rPr lang="da-DK" sz="1000" dirty="0" smtClean="0"/>
                        <a:t> (</a:t>
                      </a:r>
                      <a:r>
                        <a:rPr lang="da-DK" sz="1000" dirty="0" err="1" smtClean="0"/>
                        <a:t>mOhm</a:t>
                      </a:r>
                      <a:r>
                        <a:rPr lang="da-DK" sz="1000" dirty="0" smtClean="0"/>
                        <a:t>/</a:t>
                      </a:r>
                      <a:r>
                        <a:rPr lang="da-DK" sz="1000" dirty="0" err="1" smtClean="0"/>
                        <a:t>sq</a:t>
                      </a:r>
                      <a:r>
                        <a:rPr lang="da-DK" sz="1000" dirty="0" smtClean="0"/>
                        <a:t>)</a:t>
                      </a:r>
                      <a:endParaRPr lang="en-US" sz="1000" dirty="0"/>
                    </a:p>
                  </a:txBody>
                  <a:tcPr/>
                </a:tc>
                <a:tc>
                  <a:txBody>
                    <a:bodyPr/>
                    <a:lstStyle/>
                    <a:p>
                      <a:r>
                        <a:rPr lang="da-DK" sz="1000" dirty="0" err="1" smtClean="0"/>
                        <a:t>Measured</a:t>
                      </a:r>
                      <a:r>
                        <a:rPr lang="da-DK" sz="1000" dirty="0" smtClean="0"/>
                        <a:t> </a:t>
                      </a:r>
                      <a:r>
                        <a:rPr lang="da-DK" sz="1000" dirty="0" err="1" smtClean="0"/>
                        <a:t>thickness</a:t>
                      </a:r>
                      <a:r>
                        <a:rPr lang="da-DK" sz="1000" dirty="0" smtClean="0"/>
                        <a:t> (nm)</a:t>
                      </a:r>
                      <a:endParaRPr lang="en-US" sz="1000" dirty="0"/>
                    </a:p>
                  </a:txBody>
                  <a:tcPr/>
                </a:tc>
                <a:tc>
                  <a:txBody>
                    <a:bodyPr/>
                    <a:lstStyle/>
                    <a:p>
                      <a:r>
                        <a:rPr lang="da-DK" sz="1000" dirty="0" err="1" smtClean="0"/>
                        <a:t>Particles</a:t>
                      </a:r>
                      <a:endParaRPr lang="da-DK" sz="1000" dirty="0" smtClean="0"/>
                    </a:p>
                    <a:p>
                      <a:r>
                        <a:rPr lang="da-DK" sz="1000" dirty="0" smtClean="0"/>
                        <a:t>Score. 0-no </a:t>
                      </a:r>
                      <a:r>
                        <a:rPr lang="da-DK" sz="1000" dirty="0" err="1" smtClean="0"/>
                        <a:t>particles</a:t>
                      </a:r>
                      <a:r>
                        <a:rPr lang="da-DK" sz="1000" dirty="0" smtClean="0"/>
                        <a:t>; 10-full</a:t>
                      </a:r>
                      <a:r>
                        <a:rPr lang="da-DK" sz="1000" baseline="0" dirty="0" smtClean="0"/>
                        <a:t> of </a:t>
                      </a:r>
                      <a:r>
                        <a:rPr lang="da-DK" sz="1000" baseline="0" dirty="0" err="1" smtClean="0"/>
                        <a:t>particles</a:t>
                      </a:r>
                      <a:endParaRPr lang="en-US" sz="1000" dirty="0"/>
                    </a:p>
                  </a:txBody>
                  <a:tcPr/>
                </a:tc>
                <a:tc>
                  <a:txBody>
                    <a:bodyPr/>
                    <a:lstStyle/>
                    <a:p>
                      <a:r>
                        <a:rPr lang="da-DK" sz="1000" dirty="0" err="1" smtClean="0"/>
                        <a:t>Comments</a:t>
                      </a:r>
                      <a:endParaRPr lang="en-US" sz="1000" dirty="0"/>
                    </a:p>
                  </a:txBody>
                  <a:tcPr/>
                </a:tc>
                <a:extLst>
                  <a:ext uri="{0D108BD9-81ED-4DB2-BD59-A6C34878D82A}">
                    <a16:rowId xmlns:a16="http://schemas.microsoft.com/office/drawing/2014/main" val="3279619295"/>
                  </a:ext>
                </a:extLst>
              </a:tr>
              <a:tr h="370840">
                <a:tc>
                  <a:txBody>
                    <a:bodyPr/>
                    <a:lstStyle/>
                    <a:p>
                      <a:r>
                        <a:rPr lang="da-DK" sz="1000" b="1" dirty="0" smtClean="0"/>
                        <a:t>60</a:t>
                      </a:r>
                      <a:endParaRPr lang="en-US" sz="1000" b="1" dirty="0"/>
                    </a:p>
                  </a:txBody>
                  <a:tcPr/>
                </a:tc>
                <a:tc>
                  <a:txBody>
                    <a:bodyPr/>
                    <a:lstStyle/>
                    <a:p>
                      <a:r>
                        <a:rPr lang="da-DK" sz="1000" b="1" dirty="0" smtClean="0"/>
                        <a:t>20</a:t>
                      </a:r>
                      <a:endParaRPr lang="en-US" sz="1000" b="1" dirty="0"/>
                    </a:p>
                  </a:txBody>
                  <a:tcPr/>
                </a:tc>
                <a:tc>
                  <a:txBody>
                    <a:bodyPr/>
                    <a:lstStyle/>
                    <a:p>
                      <a:r>
                        <a:rPr lang="da-DK" sz="1000" b="1" dirty="0" smtClean="0"/>
                        <a:t>120</a:t>
                      </a:r>
                      <a:endParaRPr lang="en-US" sz="1000" b="1" dirty="0"/>
                    </a:p>
                  </a:txBody>
                  <a:tcPr/>
                </a:tc>
                <a:tc>
                  <a:txBody>
                    <a:bodyPr/>
                    <a:lstStyle/>
                    <a:p>
                      <a:r>
                        <a:rPr lang="da-DK" sz="1000" b="1" dirty="0" smtClean="0"/>
                        <a:t>90</a:t>
                      </a:r>
                      <a:endParaRPr lang="en-US" sz="1000" b="1" dirty="0"/>
                    </a:p>
                  </a:txBody>
                  <a:tcPr/>
                </a:tc>
                <a:tc>
                  <a:txBody>
                    <a:bodyPr/>
                    <a:lstStyle/>
                    <a:p>
                      <a:r>
                        <a:rPr lang="da-DK" sz="1000" b="1" dirty="0" smtClean="0"/>
                        <a:t>29</a:t>
                      </a:r>
                      <a:endParaRPr lang="en-US" sz="1000" b="1" dirty="0"/>
                    </a:p>
                  </a:txBody>
                  <a:tcPr/>
                </a:tc>
                <a:tc>
                  <a:txBody>
                    <a:bodyPr/>
                    <a:lstStyle/>
                    <a:p>
                      <a:r>
                        <a:rPr lang="da-DK" sz="1000" b="1" dirty="0" smtClean="0"/>
                        <a:t>60</a:t>
                      </a:r>
                      <a:endParaRPr lang="en-US" sz="1000" b="1" dirty="0"/>
                    </a:p>
                  </a:txBody>
                  <a:tcPr/>
                </a:tc>
                <a:tc>
                  <a:txBody>
                    <a:bodyPr/>
                    <a:lstStyle/>
                    <a:p>
                      <a:r>
                        <a:rPr lang="da-DK" sz="1000" b="1" dirty="0" smtClean="0">
                          <a:solidFill>
                            <a:srgbClr val="FF0000"/>
                          </a:solidFill>
                        </a:rPr>
                        <a:t>3.4 10-7</a:t>
                      </a:r>
                      <a:endParaRPr lang="en-US" sz="1000" b="1" dirty="0">
                        <a:solidFill>
                          <a:srgbClr val="FF0000"/>
                        </a:solidFill>
                      </a:endParaRPr>
                    </a:p>
                  </a:txBody>
                  <a:tcPr/>
                </a:tc>
                <a:tc>
                  <a:txBody>
                    <a:bodyPr/>
                    <a:lstStyle/>
                    <a:p>
                      <a:r>
                        <a:rPr lang="da-DK" sz="1000" b="1" dirty="0" smtClean="0">
                          <a:solidFill>
                            <a:srgbClr val="FF0000"/>
                          </a:solidFill>
                        </a:rPr>
                        <a:t>8.3 10-8</a:t>
                      </a:r>
                      <a:endParaRPr lang="en-US" sz="1000" b="1" dirty="0">
                        <a:solidFill>
                          <a:srgbClr val="FF0000"/>
                        </a:solidFill>
                      </a:endParaRPr>
                    </a:p>
                  </a:txBody>
                  <a:tcPr/>
                </a:tc>
                <a:tc>
                  <a:txBody>
                    <a:bodyPr/>
                    <a:lstStyle/>
                    <a:p>
                      <a:r>
                        <a:rPr lang="da-DK" sz="1000" b="1" dirty="0" smtClean="0">
                          <a:solidFill>
                            <a:srgbClr val="FF0000"/>
                          </a:solidFill>
                        </a:rPr>
                        <a:t>1.6 10-7</a:t>
                      </a:r>
                      <a:endParaRPr lang="en-US" sz="1000" b="1" dirty="0">
                        <a:solidFill>
                          <a:srgbClr val="FF0000"/>
                        </a:solidFill>
                      </a:endParaRPr>
                    </a:p>
                  </a:txBody>
                  <a:tcPr/>
                </a:tc>
                <a:tc>
                  <a:txBody>
                    <a:bodyPr/>
                    <a:lstStyle/>
                    <a:p>
                      <a:r>
                        <a:rPr lang="da-DK" sz="1000" b="1" dirty="0" smtClean="0">
                          <a:solidFill>
                            <a:srgbClr val="FF0000"/>
                          </a:solidFill>
                        </a:rPr>
                        <a:t>38**</a:t>
                      </a:r>
                      <a:endParaRPr lang="en-US" sz="1000" b="1" dirty="0">
                        <a:solidFill>
                          <a:srgbClr val="FF0000"/>
                        </a:solidFill>
                      </a:endParaRPr>
                    </a:p>
                  </a:txBody>
                  <a:tcPr/>
                </a:tc>
                <a:tc>
                  <a:txBody>
                    <a:bodyPr/>
                    <a:lstStyle/>
                    <a:p>
                      <a:r>
                        <a:rPr lang="da-DK" sz="1000" b="1" dirty="0" smtClean="0">
                          <a:solidFill>
                            <a:srgbClr val="FF0000"/>
                          </a:solidFill>
                        </a:rPr>
                        <a:t>348.6</a:t>
                      </a:r>
                      <a:endParaRPr lang="en-US" sz="1000" b="1" dirty="0">
                        <a:solidFill>
                          <a:srgbClr val="FF0000"/>
                        </a:solidFill>
                      </a:endParaRPr>
                    </a:p>
                  </a:txBody>
                  <a:tcPr/>
                </a:tc>
                <a:tc>
                  <a:txBody>
                    <a:bodyPr/>
                    <a:lstStyle/>
                    <a:p>
                      <a:r>
                        <a:rPr lang="da-DK" sz="1000" b="1" dirty="0" smtClean="0">
                          <a:solidFill>
                            <a:srgbClr val="FF0000"/>
                          </a:solidFill>
                        </a:rPr>
                        <a:t>103</a:t>
                      </a:r>
                      <a:endParaRPr lang="en-US" sz="1000" b="1" dirty="0">
                        <a:solidFill>
                          <a:srgbClr val="FF0000"/>
                        </a:solidFill>
                      </a:endParaRPr>
                    </a:p>
                  </a:txBody>
                  <a:tcPr/>
                </a:tc>
                <a:tc>
                  <a:txBody>
                    <a:bodyPr/>
                    <a:lstStyle/>
                    <a:p>
                      <a:r>
                        <a:rPr lang="da-DK" sz="1000" b="1" dirty="0" smtClean="0">
                          <a:solidFill>
                            <a:srgbClr val="FF0000"/>
                          </a:solidFill>
                        </a:rPr>
                        <a:t>10/10***</a:t>
                      </a:r>
                      <a:endParaRPr lang="en-US" sz="1000" b="1" dirty="0">
                        <a:solidFill>
                          <a:srgbClr val="FF0000"/>
                        </a:solidFill>
                      </a:endParaRPr>
                    </a:p>
                  </a:txBody>
                  <a:tcPr/>
                </a:tc>
                <a:tc>
                  <a:txBody>
                    <a:bodyPr/>
                    <a:lstStyle/>
                    <a:p>
                      <a:r>
                        <a:rPr lang="da-DK" sz="1000" b="1" dirty="0" smtClean="0"/>
                        <a:t>****</a:t>
                      </a:r>
                      <a:endParaRPr lang="en-US" sz="1000" b="1" dirty="0"/>
                    </a:p>
                  </a:txBody>
                  <a:tcPr/>
                </a:tc>
                <a:extLst>
                  <a:ext uri="{0D108BD9-81ED-4DB2-BD59-A6C34878D82A}">
                    <a16:rowId xmlns:a16="http://schemas.microsoft.com/office/drawing/2014/main" val="436372637"/>
                  </a:ext>
                </a:extLst>
              </a:tr>
            </a:tbl>
          </a:graphicData>
        </a:graphic>
      </p:graphicFrame>
      <p:sp>
        <p:nvSpPr>
          <p:cNvPr id="5" name="TextBox 4"/>
          <p:cNvSpPr txBox="1"/>
          <p:nvPr/>
        </p:nvSpPr>
        <p:spPr>
          <a:xfrm>
            <a:off x="257906" y="3657313"/>
            <a:ext cx="9169526" cy="738664"/>
          </a:xfrm>
          <a:prstGeom prst="rect">
            <a:avLst/>
          </a:prstGeom>
          <a:noFill/>
        </p:spPr>
        <p:txBody>
          <a:bodyPr wrap="square" rtlCol="0">
            <a:spAutoFit/>
          </a:bodyPr>
          <a:lstStyle/>
          <a:p>
            <a:r>
              <a:rPr lang="en-US" sz="1400" dirty="0" smtClean="0"/>
              <a:t>**At the beginning (29W), there was no rate, until power went to 39.4 W (1Å/s), rate formed quickly and become 2Å/s at 39.9 W. During the deposition power gradually decreased to 37.3W in the end. The power is too high, and must be explained by the low remaining mass of the target.</a:t>
            </a:r>
            <a:endParaRPr lang="en-US" sz="1400" dirty="0"/>
          </a:p>
        </p:txBody>
      </p:sp>
      <p:sp>
        <p:nvSpPr>
          <p:cNvPr id="6" name="TextBox 5"/>
          <p:cNvSpPr txBox="1"/>
          <p:nvPr/>
        </p:nvSpPr>
        <p:spPr>
          <a:xfrm>
            <a:off x="257906" y="4326471"/>
            <a:ext cx="9169526" cy="307777"/>
          </a:xfrm>
          <a:prstGeom prst="rect">
            <a:avLst/>
          </a:prstGeom>
          <a:noFill/>
        </p:spPr>
        <p:txBody>
          <a:bodyPr wrap="square" rtlCol="0">
            <a:spAutoFit/>
          </a:bodyPr>
          <a:lstStyle/>
          <a:p>
            <a:r>
              <a:rPr lang="en-US" sz="1400" dirty="0" smtClean="0"/>
              <a:t>***Too many particles, cannot be counted at 20X Mag.</a:t>
            </a:r>
            <a:endParaRPr lang="en-US" sz="1400" dirty="0"/>
          </a:p>
        </p:txBody>
      </p:sp>
      <p:sp>
        <p:nvSpPr>
          <p:cNvPr id="7" name="TextBox 6"/>
          <p:cNvSpPr txBox="1"/>
          <p:nvPr/>
        </p:nvSpPr>
        <p:spPr>
          <a:xfrm>
            <a:off x="257906" y="4590748"/>
            <a:ext cx="9169526" cy="307777"/>
          </a:xfrm>
          <a:prstGeom prst="rect">
            <a:avLst/>
          </a:prstGeom>
          <a:noFill/>
        </p:spPr>
        <p:txBody>
          <a:bodyPr wrap="square" rtlCol="0">
            <a:spAutoFit/>
          </a:bodyPr>
          <a:lstStyle/>
          <a:p>
            <a:r>
              <a:rPr lang="en-US" sz="1400" dirty="0" smtClean="0"/>
              <a:t>****Where were no sparks in the target during the deposition, everything looked normal.</a:t>
            </a:r>
            <a:endParaRPr lang="en-US" sz="1400" dirty="0"/>
          </a:p>
        </p:txBody>
      </p:sp>
      <p:sp>
        <p:nvSpPr>
          <p:cNvPr id="8" name="TextBox 7"/>
          <p:cNvSpPr txBox="1"/>
          <p:nvPr/>
        </p:nvSpPr>
        <p:spPr>
          <a:xfrm>
            <a:off x="257906" y="3148988"/>
            <a:ext cx="9169526" cy="523220"/>
          </a:xfrm>
          <a:prstGeom prst="rect">
            <a:avLst/>
          </a:prstGeom>
          <a:noFill/>
        </p:spPr>
        <p:txBody>
          <a:bodyPr wrap="square" rtlCol="0">
            <a:spAutoFit/>
          </a:bodyPr>
          <a:lstStyle/>
          <a:p>
            <a:r>
              <a:rPr lang="en-US" sz="1400" dirty="0" smtClean="0"/>
              <a:t>* </a:t>
            </a:r>
            <a:r>
              <a:rPr lang="en-US" sz="1400" u="sng" dirty="0" smtClean="0"/>
              <a:t>See previous page</a:t>
            </a:r>
            <a:r>
              <a:rPr lang="en-US" sz="1400" dirty="0" smtClean="0"/>
              <a:t>. The important note! Henrik added 15 pellets to the remaining target! Deposition had problems in terms of particles and power, </a:t>
            </a:r>
            <a:r>
              <a:rPr lang="en-US" sz="1400" u="sng" dirty="0" smtClean="0"/>
              <a:t>so it seems they were not melted properly</a:t>
            </a:r>
            <a:r>
              <a:rPr lang="en-US" sz="1400" dirty="0" smtClean="0"/>
              <a:t>.</a:t>
            </a:r>
            <a:endParaRPr lang="en-US" sz="1400" dirty="0"/>
          </a:p>
        </p:txBody>
      </p:sp>
      <p:sp>
        <p:nvSpPr>
          <p:cNvPr id="9" name="TextBox 8"/>
          <p:cNvSpPr txBox="1"/>
          <p:nvPr/>
        </p:nvSpPr>
        <p:spPr>
          <a:xfrm>
            <a:off x="257906" y="4872520"/>
            <a:ext cx="2592954" cy="307777"/>
          </a:xfrm>
          <a:prstGeom prst="rect">
            <a:avLst/>
          </a:prstGeom>
          <a:noFill/>
        </p:spPr>
        <p:txBody>
          <a:bodyPr wrap="none" rtlCol="0">
            <a:spAutoFit/>
          </a:bodyPr>
          <a:lstStyle/>
          <a:p>
            <a:r>
              <a:rPr lang="da-DK" sz="1400" dirty="0" smtClean="0"/>
              <a:t>1 pellet has a </a:t>
            </a:r>
            <a:r>
              <a:rPr lang="da-DK" sz="1400" dirty="0" err="1" smtClean="0"/>
              <a:t>weight</a:t>
            </a:r>
            <a:r>
              <a:rPr lang="da-DK" sz="1400" dirty="0" smtClean="0"/>
              <a:t> of 3.1-3.4 g </a:t>
            </a:r>
            <a:endParaRPr lang="en-US" sz="1400" dirty="0"/>
          </a:p>
        </p:txBody>
      </p:sp>
    </p:spTree>
    <p:extLst>
      <p:ext uri="{BB962C8B-B14F-4D97-AF65-F5344CB8AC3E}">
        <p14:creationId xmlns:p14="http://schemas.microsoft.com/office/powerpoint/2010/main" val="1143720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2144</TotalTime>
  <Words>3371</Words>
  <Application>Microsoft Office PowerPoint</Application>
  <PresentationFormat>Widescreen</PresentationFormat>
  <Paragraphs>736</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Au target monitoring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 target monitoring</dc:title>
  <dc:creator>Evgeniy Shkondin</dc:creator>
  <cp:lastModifiedBy>Evgeniy Shkondin</cp:lastModifiedBy>
  <cp:revision>43</cp:revision>
  <cp:lastPrinted>2021-02-04T14:25:16Z</cp:lastPrinted>
  <dcterms:created xsi:type="dcterms:W3CDTF">2021-01-25T10:07:50Z</dcterms:created>
  <dcterms:modified xsi:type="dcterms:W3CDTF">2021-03-31T16:51:10Z</dcterms:modified>
</cp:coreProperties>
</file>