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1EC5-CABC-49B4-BA42-75A90E766678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EAAF-8D6E-4914-891D-5C3F0D081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268344" cy="1800200"/>
          </a:xfrm>
        </p:spPr>
        <p:txBody>
          <a:bodyPr>
            <a:normAutofit/>
          </a:bodyPr>
          <a:lstStyle/>
          <a:p>
            <a:r>
              <a:rPr lang="en-US" b="1" dirty="0" smtClean="0"/>
              <a:t>PVD co-sputter/evaporation</a:t>
            </a:r>
            <a:br>
              <a:rPr lang="en-US" b="1" dirty="0" smtClean="0"/>
            </a:br>
            <a:r>
              <a:rPr lang="en-US" sz="2800" b="1" dirty="0" err="1" smtClean="0"/>
              <a:t>Cryofox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Polyteknik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112" y="1844824"/>
            <a:ext cx="2520280" cy="379397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Deposition of </a:t>
            </a:r>
          </a:p>
          <a:p>
            <a:r>
              <a:rPr lang="en-US" sz="2800" dirty="0" smtClean="0"/>
              <a:t>thin layers</a:t>
            </a:r>
          </a:p>
          <a:p>
            <a:endParaRPr lang="en-US" sz="2800" dirty="0" smtClean="0"/>
          </a:p>
          <a:p>
            <a:r>
              <a:rPr lang="en-US" sz="2800" dirty="0" smtClean="0"/>
              <a:t>Sputtering</a:t>
            </a:r>
          </a:p>
          <a:p>
            <a:r>
              <a:rPr lang="en-US" sz="2800" dirty="0" smtClean="0"/>
              <a:t>E-beam </a:t>
            </a:r>
          </a:p>
          <a:p>
            <a:r>
              <a:rPr lang="en-US" sz="2800" dirty="0" smtClean="0"/>
              <a:t>Co-sputtering</a:t>
            </a:r>
          </a:p>
          <a:p>
            <a:r>
              <a:rPr lang="en-US" sz="2800" dirty="0" smtClean="0"/>
              <a:t>Co-</a:t>
            </a:r>
            <a:r>
              <a:rPr lang="en-US" sz="2800" dirty="0" err="1" smtClean="0"/>
              <a:t>ebeam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1027" name="Picture 3" descr="M:\Cryofox\Foton\P6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5004216" cy="37534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5"/>
          <p:cNvSpPr txBox="1">
            <a:spLocks/>
          </p:cNvSpPr>
          <p:nvPr/>
        </p:nvSpPr>
        <p:spPr>
          <a:xfrm>
            <a:off x="5220072" y="476672"/>
            <a:ext cx="259228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noProof="0" dirty="0" smtClean="0">
                <a:solidFill>
                  <a:schemeClr val="tx1"/>
                </a:solidFill>
              </a:rPr>
              <a:t>Quartz crystals for thickness measurement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99330" y="1043546"/>
            <a:ext cx="5688632" cy="426685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Right Arrow 4"/>
          <p:cNvSpPr/>
          <p:nvPr/>
        </p:nvSpPr>
        <p:spPr>
          <a:xfrm rot="8961333">
            <a:off x="2681883" y="3931367"/>
            <a:ext cx="2448272" cy="317083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0800000">
            <a:off x="3491880" y="5013176"/>
            <a:ext cx="2345527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644993">
            <a:off x="3855919" y="2619963"/>
            <a:ext cx="2448272" cy="23267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5-Point Star 7"/>
          <p:cNvSpPr/>
          <p:nvPr/>
        </p:nvSpPr>
        <p:spPr>
          <a:xfrm>
            <a:off x="1475656" y="620688"/>
            <a:ext cx="432048" cy="3600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372200" y="2348880"/>
            <a:ext cx="2088232" cy="50405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Valve to </a:t>
            </a:r>
            <a:r>
              <a:rPr lang="en-US" b="1" dirty="0" err="1" smtClean="0">
                <a:solidFill>
                  <a:schemeClr val="bg1"/>
                </a:solidFill>
              </a:rPr>
              <a:t>cryopump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940152" y="4941168"/>
            <a:ext cx="216024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E-beam source 1</a:t>
            </a:r>
            <a:endParaRPr lang="en-US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5148064" y="3140968"/>
            <a:ext cx="2232248" cy="4320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E-beam source 2</a:t>
            </a:r>
            <a:endParaRPr lang="en-US" b="1" dirty="0"/>
          </a:p>
        </p:txBody>
      </p:sp>
      <p:sp>
        <p:nvSpPr>
          <p:cNvPr id="12" name="5-Point Star 11"/>
          <p:cNvSpPr/>
          <p:nvPr/>
        </p:nvSpPr>
        <p:spPr>
          <a:xfrm>
            <a:off x="2411760" y="836712"/>
            <a:ext cx="432048" cy="3600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3059832" y="980728"/>
            <a:ext cx="432048" cy="3600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3851920" y="620688"/>
            <a:ext cx="432048" cy="3600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5148064" y="1556792"/>
            <a:ext cx="2458616" cy="50891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</a:rPr>
              <a:t>   Sputter sources 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15" name="5-Point Star 14"/>
          <p:cNvSpPr/>
          <p:nvPr/>
        </p:nvSpPr>
        <p:spPr>
          <a:xfrm>
            <a:off x="5220072" y="1628800"/>
            <a:ext cx="432048" cy="36004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580112" y="4005064"/>
            <a:ext cx="2448272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Shielding against cross contamination</a:t>
            </a:r>
            <a:r>
              <a:rPr lang="en-US" b="1" dirty="0" smtClean="0"/>
              <a:t>  </a:t>
            </a:r>
            <a:endParaRPr lang="en-US" b="1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4644008" y="4293096"/>
            <a:ext cx="864096" cy="2160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 rot="729309">
            <a:off x="5264984" y="575777"/>
            <a:ext cx="288032" cy="288032"/>
          </a:xfrm>
          <a:prstGeom prst="pentag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 rot="703690">
            <a:off x="2987824" y="260648"/>
            <a:ext cx="288032" cy="288032"/>
          </a:xfrm>
          <a:prstGeom prst="pentag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 rot="896438">
            <a:off x="2483768" y="260648"/>
            <a:ext cx="288032" cy="288032"/>
          </a:xfrm>
          <a:prstGeom prst="pentag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Options and sputter processes: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4040188" cy="639762"/>
          </a:xfrm>
        </p:spPr>
        <p:txBody>
          <a:bodyPr/>
          <a:lstStyle/>
          <a:p>
            <a:r>
              <a:rPr lang="en-US" dirty="0" smtClean="0"/>
              <a:t>Options: </a:t>
            </a:r>
            <a:endParaRPr lang="en-US" dirty="0"/>
          </a:p>
        </p:txBody>
      </p:sp>
      <p:sp>
        <p:nvSpPr>
          <p:cNvPr id="7" name="Text Placeholder 6"/>
          <p:cNvSpPr txBox="1">
            <a:spLocks noGrp="1"/>
          </p:cNvSpPr>
          <p:nvPr>
            <p:ph type="body" sz="quarter" idx="3"/>
          </p:nvPr>
        </p:nvSpPr>
        <p:spPr>
          <a:xfrm>
            <a:off x="4572000" y="1484784"/>
            <a:ext cx="4041775" cy="6397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Sputter processes so far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6"/>
          <p:cNvSpPr txBox="1">
            <a:spLocks noGrp="1"/>
          </p:cNvSpPr>
          <p:nvPr>
            <p:ph sz="quarter" idx="4"/>
          </p:nvPr>
        </p:nvSpPr>
        <p:spPr>
          <a:xfrm>
            <a:off x="467544" y="2060848"/>
            <a:ext cx="4041775" cy="39512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2,4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6” wafers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700" dirty="0" smtClean="0"/>
              <a:t>Up to 24x 4” wafers…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Load lock, short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pump time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700" dirty="0" smtClean="0"/>
              <a:t>Heating of wafers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700" dirty="0" smtClean="0"/>
              <a:t>Cleaning or wafers with plasma (RF clean)</a:t>
            </a:r>
            <a:endParaRPr kumimoji="0" lang="en-US" sz="2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 Placeholder 6"/>
          <p:cNvSpPr txBox="1">
            <a:spLocks/>
          </p:cNvSpPr>
          <p:nvPr/>
        </p:nvSpPr>
        <p:spPr>
          <a:xfrm>
            <a:off x="4716016" y="4869160"/>
            <a:ext cx="4040188" cy="813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Sputter targets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Al, Si, ITO, SiO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Ni, Ag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4716016" y="4221088"/>
            <a:ext cx="4040188" cy="669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(With higher rates,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less uniform layers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</a:t>
            </a:r>
          </a:p>
        </p:txBody>
      </p:sp>
      <p:graphicFrame>
        <p:nvGraphicFramePr>
          <p:cNvPr id="10" name="Content Placeholder 8"/>
          <p:cNvGraphicFramePr>
            <a:graphicFrameLocks/>
          </p:cNvGraphicFramePr>
          <p:nvPr/>
        </p:nvGraphicFramePr>
        <p:xfrm>
          <a:off x="4644008" y="2204864"/>
          <a:ext cx="381642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141"/>
                <a:gridCol w="1272141"/>
                <a:gridCol w="12721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noProof="0" dirty="0" smtClean="0">
                          <a:solidFill>
                            <a:schemeClr val="tx1"/>
                          </a:solidFill>
                        </a:rPr>
                        <a:t>Material</a:t>
                      </a:r>
                      <a:endParaRPr lang="en-US" baseline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noProof="0" dirty="0" smtClean="0">
                          <a:solidFill>
                            <a:schemeClr val="tx1"/>
                          </a:solidFill>
                        </a:rPr>
                        <a:t>Uniformity</a:t>
                      </a:r>
                      <a:endParaRPr lang="en-US" baseline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baseline="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aseline="0" dirty="0" smtClean="0">
                          <a:solidFill>
                            <a:schemeClr val="tx1"/>
                          </a:solidFill>
                        </a:rPr>
                        <a:t>Al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baseline="0" dirty="0" smtClean="0">
                          <a:solidFill>
                            <a:schemeClr val="tx1"/>
                          </a:solidFill>
                        </a:rPr>
                        <a:t>+/-  2% 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 1 Å/s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aseline="0" dirty="0" smtClean="0">
                          <a:solidFill>
                            <a:schemeClr val="tx1"/>
                          </a:solidFill>
                        </a:rPr>
                        <a:t>Si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aseline="0" dirty="0" smtClean="0">
                          <a:solidFill>
                            <a:schemeClr val="tx1"/>
                          </a:solidFill>
                        </a:rPr>
                        <a:t>+/-  2%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 0.5 Å/s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aseline="0" dirty="0" smtClean="0">
                          <a:solidFill>
                            <a:schemeClr val="tx1"/>
                          </a:solidFill>
                        </a:rPr>
                        <a:t>Al+ Si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baseline="0" dirty="0" smtClean="0">
                          <a:solidFill>
                            <a:schemeClr val="tx1"/>
                          </a:solidFill>
                        </a:rPr>
                        <a:t>+/-  5%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 1 Å/s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aseline="0" dirty="0" err="1" smtClean="0">
                          <a:solidFill>
                            <a:schemeClr val="tx1"/>
                          </a:solidFill>
                        </a:rPr>
                        <a:t>Al</a:t>
                      </a:r>
                      <a:r>
                        <a:rPr lang="da-DK" sz="1200" baseline="0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da-DK" baseline="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a-DK" sz="1200" baseline="0" dirty="0" err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baseline="0" dirty="0" smtClean="0">
                          <a:solidFill>
                            <a:schemeClr val="tx1"/>
                          </a:solidFill>
                        </a:rPr>
                        <a:t>+/-  4%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 0.3 Å/s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644008" y="2204864"/>
            <a:ext cx="4176464" cy="21602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12"/>
          <p:cNvGraphicFramePr>
            <a:graphicFrameLocks/>
          </p:cNvGraphicFramePr>
          <p:nvPr/>
        </p:nvGraphicFramePr>
        <p:xfrm>
          <a:off x="323528" y="2174875"/>
          <a:ext cx="375475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586"/>
                <a:gridCol w="1251586"/>
                <a:gridCol w="12515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solidFill>
                            <a:schemeClr val="tx1"/>
                          </a:solidFill>
                        </a:rPr>
                        <a:t>Material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solidFill>
                            <a:schemeClr val="tx1"/>
                          </a:solidFill>
                        </a:rPr>
                        <a:t>Uniformity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Ti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+/-</a:t>
                      </a:r>
                      <a:r>
                        <a:rPr lang="da-DK" baseline="0" dirty="0" smtClean="0">
                          <a:solidFill>
                            <a:schemeClr val="tx1"/>
                          </a:solidFill>
                        </a:rPr>
                        <a:t>  4%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 2 Å/s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Al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+/-  4%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 2 Å/s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Ag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+/-  3%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 2 Å/s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 smtClean="0">
                          <a:solidFill>
                            <a:schemeClr val="tx1"/>
                          </a:solidFill>
                        </a:rPr>
                        <a:t>Ni+Cr</a:t>
                      </a:r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 smtClean="0">
                          <a:solidFill>
                            <a:schemeClr val="tx1"/>
                          </a:solidFill>
                        </a:rPr>
                        <a:t>+/-  3%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 3 Å/s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Ti+Al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 3 Å/s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323528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E-beam processes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179512" y="1484784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E-beam processes so far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6"/>
          <p:cNvSpPr txBox="1">
            <a:spLocks/>
          </p:cNvSpPr>
          <p:nvPr/>
        </p:nvSpPr>
        <p:spPr>
          <a:xfrm>
            <a:off x="323528" y="4725144"/>
            <a:ext cx="4040188" cy="1317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*Ni/Cr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stochiometric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relationship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</a:t>
            </a:r>
            <a:r>
              <a:rPr lang="en-US" dirty="0" err="1" smtClean="0"/>
              <a:t>ble</a:t>
            </a:r>
            <a:r>
              <a:rPr lang="en-US" dirty="0" smtClean="0"/>
              <a:t> (about 55% Ni, 45% Cr) through the film.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4716016" y="2204864"/>
            <a:ext cx="4040188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1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 Al +Ti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i="1" dirty="0" smtClean="0"/>
              <a:t>3 depositions with 3 different rates for Al and Ti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lang="en-US" i="1" dirty="0" smtClean="0"/>
              <a:t>Wafer 1: 58% Al, 42% Ti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b="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Wafer</a:t>
            </a:r>
            <a:r>
              <a:rPr kumimoji="0" lang="en-US" b="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2: 74% Al, 26% Ti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lang="en-US" i="1" baseline="0" dirty="0" smtClean="0"/>
              <a:t>Wafer</a:t>
            </a:r>
            <a:r>
              <a:rPr lang="en-US" i="1" dirty="0" smtClean="0"/>
              <a:t> 3: 96% Al, 4% Ti</a:t>
            </a:r>
            <a:endParaRPr kumimoji="0" lang="en-US" b="0" i="1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232</Words>
  <Application>Microsoft Office PowerPoint</Application>
  <PresentationFormat>On-screen Show (4:3)</PresentationFormat>
  <Paragraphs>65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PVD co-sputter/evaporation Cryofox, Polyteknik</vt:lpstr>
      <vt:lpstr>   Sputter sources </vt:lpstr>
      <vt:lpstr>Options and sputter processes:  </vt:lpstr>
      <vt:lpstr>PowerPoint Presentation</vt:lpstr>
    </vt:vector>
  </TitlesOfParts>
  <Company>DTU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Katharina Nilson</dc:creator>
  <cp:lastModifiedBy>Katharina Nilson</cp:lastModifiedBy>
  <cp:revision>40</cp:revision>
  <dcterms:created xsi:type="dcterms:W3CDTF">2012-02-07T10:09:45Z</dcterms:created>
  <dcterms:modified xsi:type="dcterms:W3CDTF">2014-10-20T07:33:49Z</dcterms:modified>
</cp:coreProperties>
</file>