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-4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00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4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38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23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3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5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45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5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61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3C975-1708-4737-A493-26A51E068B57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CDDEB-014E-472E-B892-87FB7C074B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28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036856"/>
              </p:ext>
            </p:extLst>
          </p:nvPr>
        </p:nvGraphicFramePr>
        <p:xfrm>
          <a:off x="1486857" y="2266328"/>
          <a:ext cx="3683000" cy="2712720"/>
        </p:xfrm>
        <a:graphic>
          <a:graphicData uri="http://schemas.openxmlformats.org/drawingml/2006/table">
            <a:tbl>
              <a:tblPr/>
              <a:tblGrid>
                <a:gridCol w="1903359">
                  <a:extLst>
                    <a:ext uri="{9D8B030D-6E8A-4147-A177-3AD203B41FA5}">
                      <a16:colId xmlns:a16="http://schemas.microsoft.com/office/drawing/2014/main" xmlns="" val="2677242348"/>
                    </a:ext>
                  </a:extLst>
                </a:gridCol>
                <a:gridCol w="1779641">
                  <a:extLst>
                    <a:ext uri="{9D8B030D-6E8A-4147-A177-3AD203B41FA5}">
                      <a16:colId xmlns:a16="http://schemas.microsoft.com/office/drawing/2014/main" xmlns="" val="293858573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Recipe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HBr</a:t>
                      </a:r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etch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4771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HBr 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sccm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0872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</a:t>
                      </a:r>
                      <a:r>
                        <a:rPr lang="da-DK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sccm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6435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 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sccm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384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Platen power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4560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power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8274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da-DK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+ 3 s at 5</a:t>
                      </a:r>
                      <a:r>
                        <a:rPr lang="da-DK" sz="11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(strike)</a:t>
                      </a:r>
                    </a:p>
                    <a:p>
                      <a:pPr algn="l" fontAlgn="ctr"/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previously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used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7309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Platen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chiller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temperature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°C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009384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placed on 2”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wafer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crystalbonded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4” Si carrier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50837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3869" y="1804087"/>
            <a:ext cx="444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HBr</a:t>
            </a:r>
            <a:r>
              <a:rPr lang="en-GB" dirty="0" smtClean="0"/>
              <a:t>-based recipe for </a:t>
            </a:r>
            <a:r>
              <a:rPr lang="en-GB" dirty="0" err="1" smtClean="0"/>
              <a:t>InP</a:t>
            </a:r>
            <a:r>
              <a:rPr lang="en-GB" dirty="0" smtClean="0"/>
              <a:t>-based III-V materials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97343"/>
              </p:ext>
            </p:extLst>
          </p:nvPr>
        </p:nvGraphicFramePr>
        <p:xfrm>
          <a:off x="6969138" y="2266328"/>
          <a:ext cx="3683000" cy="3048000"/>
        </p:xfrm>
        <a:graphic>
          <a:graphicData uri="http://schemas.openxmlformats.org/drawingml/2006/table">
            <a:tbl>
              <a:tblPr/>
              <a:tblGrid>
                <a:gridCol w="1903359">
                  <a:extLst>
                    <a:ext uri="{9D8B030D-6E8A-4147-A177-3AD203B41FA5}">
                      <a16:colId xmlns:a16="http://schemas.microsoft.com/office/drawing/2014/main" xmlns="" val="2677242348"/>
                    </a:ext>
                  </a:extLst>
                </a:gridCol>
                <a:gridCol w="1779641">
                  <a:extLst>
                    <a:ext uri="{9D8B030D-6E8A-4147-A177-3AD203B41FA5}">
                      <a16:colId xmlns:a16="http://schemas.microsoft.com/office/drawing/2014/main" xmlns="" val="293858573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Recipe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Cl2/H2 </a:t>
                      </a:r>
                      <a:r>
                        <a:rPr lang="da-DK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etch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4771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</a:t>
                      </a:r>
                      <a:r>
                        <a:rPr lang="da-DK" sz="11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 </a:t>
                      </a:r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sccm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0872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da-DK" sz="1100" b="0" i="0" u="none" strike="noStrike" baseline="-25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 </a:t>
                      </a:r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sccm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6435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 flow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sccm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384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Platen power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4560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 power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8274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 </a:t>
                      </a:r>
                      <a:r>
                        <a:rPr lang="da-DK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+ 10 s at 10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(strike)</a:t>
                      </a:r>
                    </a:p>
                    <a:p>
                      <a:pPr algn="l" fontAlgn="ctr"/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throttle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fully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open, pressure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limited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~0.75 </a:t>
                      </a:r>
                      <a:r>
                        <a:rPr lang="da-DK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mTorr</a:t>
                      </a:r>
                      <a:r>
                        <a:rPr lang="da-DK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7309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Platen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a-DK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chiller</a:t>
                      </a: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temperature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°C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009384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placed on 2”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wafer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crystalbonded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4” Si carrier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050837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86150" y="1804087"/>
            <a:ext cx="439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</a:t>
            </a:r>
            <a:r>
              <a:rPr lang="en-GB" baseline="-25000" dirty="0" smtClean="0"/>
              <a:t>2</a:t>
            </a:r>
            <a:r>
              <a:rPr lang="en-GB" dirty="0" smtClean="0"/>
              <a:t>-based recipe for </a:t>
            </a:r>
            <a:r>
              <a:rPr lang="en-GB" dirty="0" err="1" smtClean="0"/>
              <a:t>InP</a:t>
            </a:r>
            <a:r>
              <a:rPr lang="en-GB" dirty="0" smtClean="0"/>
              <a:t>-based III-V materials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1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03" y="881196"/>
            <a:ext cx="4800000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800000" cy="36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HBr</a:t>
            </a:r>
            <a:r>
              <a:rPr lang="en-GB" dirty="0" smtClean="0"/>
              <a:t> etch (low p)”, </a:t>
            </a:r>
            <a:r>
              <a:rPr lang="en-GB" i="1" dirty="0" err="1" smtClean="0"/>
              <a:t>t</a:t>
            </a:r>
            <a:r>
              <a:rPr lang="en-GB" baseline="-25000" dirty="0" err="1" smtClean="0"/>
              <a:t>etch</a:t>
            </a:r>
            <a:r>
              <a:rPr lang="en-GB" baseline="-25000" dirty="0" smtClean="0"/>
              <a:t> </a:t>
            </a:r>
            <a:r>
              <a:rPr lang="en-GB" dirty="0" smtClean="0"/>
              <a:t>= 2 min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InP</a:t>
            </a:r>
            <a:r>
              <a:rPr lang="en-US" dirty="0" smtClean="0"/>
              <a:t> </a:t>
            </a:r>
            <a:r>
              <a:rPr lang="en-US" dirty="0"/>
              <a:t>Cl-H2 coil power </a:t>
            </a:r>
            <a:r>
              <a:rPr lang="en-US" dirty="0" smtClean="0"/>
              <a:t>800”, </a:t>
            </a:r>
            <a:r>
              <a:rPr lang="en-GB" i="1" dirty="0" err="1" smtClean="0"/>
              <a:t>t</a:t>
            </a:r>
            <a:r>
              <a:rPr lang="en-GB" baseline="-25000" dirty="0" err="1" smtClean="0"/>
              <a:t>etch</a:t>
            </a:r>
            <a:r>
              <a:rPr lang="en-GB" dirty="0" smtClean="0"/>
              <a:t> = 50 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1507521" y="1619271"/>
            <a:ext cx="1491052" cy="1226120"/>
            <a:chOff x="1276862" y="573837"/>
            <a:chExt cx="1491052" cy="122612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875103" y="779285"/>
              <a:ext cx="892811" cy="25431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875103" y="1610748"/>
              <a:ext cx="892811" cy="1584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87890" y="1614135"/>
            <a:ext cx="1376024" cy="1226120"/>
            <a:chOff x="1276862" y="573837"/>
            <a:chExt cx="1376024" cy="122612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875103" y="779285"/>
              <a:ext cx="703642" cy="8686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875103" y="1626593"/>
              <a:ext cx="777783" cy="9361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100 nm lines: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7053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800000" cy="36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7" y="881196"/>
            <a:ext cx="4805126" cy="3603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500 nm lines:</a:t>
            </a:r>
            <a:endParaRPr lang="en-GB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128580" y="1726363"/>
            <a:ext cx="1491052" cy="1226120"/>
            <a:chOff x="1276862" y="573837"/>
            <a:chExt cx="1491052" cy="122612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875103" y="779285"/>
              <a:ext cx="892811" cy="25431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875103" y="1610748"/>
              <a:ext cx="892811" cy="1584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86829" y="1762651"/>
            <a:ext cx="1573430" cy="1226120"/>
            <a:chOff x="1276862" y="573837"/>
            <a:chExt cx="1573430" cy="1226120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75103" y="779285"/>
              <a:ext cx="892811" cy="25431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875103" y="1615291"/>
              <a:ext cx="975189" cy="1130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58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793943" cy="3595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5" y="881196"/>
            <a:ext cx="4805127" cy="3603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  <a:r>
              <a:rPr lang="en-GB" sz="2400" dirty="0" smtClean="0"/>
              <a:t>00 nm lines:</a:t>
            </a:r>
            <a:endParaRPr lang="en-GB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897919" y="1726363"/>
            <a:ext cx="1491052" cy="1226120"/>
            <a:chOff x="1276862" y="573837"/>
            <a:chExt cx="1491052" cy="122612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875103" y="779285"/>
              <a:ext cx="892811" cy="25431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875103" y="1610748"/>
              <a:ext cx="892811" cy="1584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36257" y="1762651"/>
            <a:ext cx="1491052" cy="1226120"/>
            <a:chOff x="1276862" y="573837"/>
            <a:chExt cx="1491052" cy="1226120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75103" y="779285"/>
              <a:ext cx="892811" cy="25431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875103" y="1622064"/>
              <a:ext cx="892811" cy="4531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07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4" y="881196"/>
            <a:ext cx="4805127" cy="3603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793943" cy="3595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  <a:r>
              <a:rPr lang="en-GB" sz="2400" dirty="0" smtClean="0"/>
              <a:t> µm lines:</a:t>
            </a:r>
            <a:endParaRPr lang="en-GB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03717" y="2583151"/>
            <a:ext cx="1385254" cy="369332"/>
            <a:chOff x="1382660" y="1430625"/>
            <a:chExt cx="1385254" cy="369332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875103" y="1610748"/>
              <a:ext cx="892811" cy="1584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78591" y="1762651"/>
            <a:ext cx="1491052" cy="1226120"/>
            <a:chOff x="1276862" y="573837"/>
            <a:chExt cx="1491052" cy="1226120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75103" y="779285"/>
              <a:ext cx="736292" cy="355323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875103" y="1622064"/>
              <a:ext cx="892811" cy="4531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5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793943" cy="3595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3" y="881196"/>
            <a:ext cx="4805127" cy="3603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  <a:r>
              <a:rPr lang="en-GB" sz="2400" dirty="0" smtClean="0"/>
              <a:t> µm lines, 300 nm gap:</a:t>
            </a:r>
            <a:endParaRPr lang="en-GB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03717" y="2583151"/>
            <a:ext cx="1278164" cy="369332"/>
            <a:chOff x="1382660" y="1430625"/>
            <a:chExt cx="1278164" cy="369332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875103" y="1430625"/>
              <a:ext cx="785721" cy="19596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46786" y="1243039"/>
            <a:ext cx="1326295" cy="1759643"/>
            <a:chOff x="1276862" y="573837"/>
            <a:chExt cx="1326295" cy="1759643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75103" y="779285"/>
              <a:ext cx="728054" cy="113466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875103" y="1626596"/>
              <a:ext cx="492443" cy="706884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61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72" y="881196"/>
            <a:ext cx="4805127" cy="3603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793943" cy="3595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  <a:r>
              <a:rPr lang="en-GB" sz="2400" dirty="0" smtClean="0"/>
              <a:t> µm lines, </a:t>
            </a:r>
            <a:r>
              <a:rPr lang="en-GB" sz="2400" dirty="0"/>
              <a:t>1 µm </a:t>
            </a:r>
            <a:r>
              <a:rPr lang="en-GB" sz="2400" dirty="0" smtClean="0"/>
              <a:t>gap:</a:t>
            </a:r>
            <a:endParaRPr lang="en-GB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03717" y="2583151"/>
            <a:ext cx="984886" cy="369332"/>
            <a:chOff x="1382660" y="1430625"/>
            <a:chExt cx="984886" cy="369332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875103" y="1430625"/>
              <a:ext cx="492443" cy="19597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46786" y="1243039"/>
            <a:ext cx="1326295" cy="1759643"/>
            <a:chOff x="1276862" y="573837"/>
            <a:chExt cx="1326295" cy="1759643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875103" y="779285"/>
              <a:ext cx="728054" cy="113466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276862" y="573837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HSQ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875103" y="1626596"/>
              <a:ext cx="492443" cy="706884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382660" y="14306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B050"/>
                  </a:solidFill>
                </a:rPr>
                <a:t>InP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053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0" y="881196"/>
            <a:ext cx="4793943" cy="3595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55" y="881196"/>
            <a:ext cx="4793943" cy="3595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640" y="4476653"/>
            <a:ext cx="30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HBr</a:t>
            </a:r>
            <a:r>
              <a:rPr lang="en-GB" dirty="0"/>
              <a:t> etch (low p)”,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baseline="-25000" dirty="0"/>
              <a:t> </a:t>
            </a:r>
            <a:r>
              <a:rPr lang="en-GB" dirty="0"/>
              <a:t>= 2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9977" y="4481196"/>
            <a:ext cx="370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InP</a:t>
            </a:r>
            <a:r>
              <a:rPr lang="en-US" dirty="0"/>
              <a:t> Cl-H2 coil power 800”, </a:t>
            </a:r>
            <a:r>
              <a:rPr lang="en-GB" i="1" dirty="0" err="1"/>
              <a:t>t</a:t>
            </a:r>
            <a:r>
              <a:rPr lang="en-GB" baseline="-25000" dirty="0" err="1"/>
              <a:t>etch</a:t>
            </a:r>
            <a:r>
              <a:rPr lang="en-GB" dirty="0"/>
              <a:t> = 50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“Particles” of unknown origin:</a:t>
            </a:r>
            <a:endParaRPr lang="en-GB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7796849" y="1111880"/>
            <a:ext cx="1973227" cy="1936120"/>
            <a:chOff x="7796849" y="1111880"/>
            <a:chExt cx="1973227" cy="1936120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8607430" y="1576729"/>
              <a:ext cx="1162646" cy="110219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796849" y="1111880"/>
              <a:ext cx="119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F0"/>
                  </a:solidFill>
                </a:rPr>
                <a:t>“Particles”</a:t>
              </a:r>
              <a:endParaRPr lang="en-GB" b="1" dirty="0">
                <a:solidFill>
                  <a:srgbClr val="00B0F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313444" y="1614616"/>
              <a:ext cx="163292" cy="1337867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8018754" y="1501223"/>
              <a:ext cx="44163" cy="1546777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627920" y="1061681"/>
            <a:ext cx="1988699" cy="2118124"/>
            <a:chOff x="7715203" y="1157198"/>
            <a:chExt cx="1988699" cy="2118124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8607430" y="1576729"/>
              <a:ext cx="1096472" cy="1471271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715203" y="1157198"/>
              <a:ext cx="119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F0"/>
                  </a:solidFill>
                </a:rPr>
                <a:t>“Particles”</a:t>
              </a:r>
              <a:endParaRPr lang="en-GB" b="1" dirty="0">
                <a:solidFill>
                  <a:srgbClr val="00B0F0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8313444" y="1614616"/>
              <a:ext cx="442898" cy="1433384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8060378" y="1526530"/>
              <a:ext cx="377978" cy="174879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676626" y="5588835"/>
            <a:ext cx="696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Seen such “particles” before, they seem to appear randomly sometimes.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67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375</Words>
  <Application>Microsoft Office PowerPoint</Application>
  <PresentationFormat>Custom</PresentationFormat>
  <Paragraphs>85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Aurimas Sakanas</dc:creator>
  <cp:lastModifiedBy>Berit Herstrøm</cp:lastModifiedBy>
  <cp:revision>11</cp:revision>
  <dcterms:created xsi:type="dcterms:W3CDTF">2019-09-19T07:17:36Z</dcterms:created>
  <dcterms:modified xsi:type="dcterms:W3CDTF">2019-11-12T08:25:20Z</dcterms:modified>
</cp:coreProperties>
</file>