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155" r:id="rId1"/>
    <p:sldMasterId id="2147484219" r:id="rId2"/>
    <p:sldMasterId id="2147484225" r:id="rId3"/>
    <p:sldMasterId id="2147484228" r:id="rId4"/>
    <p:sldMasterId id="2147484233" r:id="rId5"/>
  </p:sldMasterIdLst>
  <p:notesMasterIdLst>
    <p:notesMasterId r:id="rId71"/>
  </p:notesMasterIdLst>
  <p:handoutMasterIdLst>
    <p:handoutMasterId r:id="rId72"/>
  </p:handoutMasterIdLst>
  <p:sldIdLst>
    <p:sldId id="1438" r:id="rId6"/>
    <p:sldId id="1439" r:id="rId7"/>
    <p:sldId id="1440" r:id="rId8"/>
    <p:sldId id="1441" r:id="rId9"/>
    <p:sldId id="1442" r:id="rId10"/>
    <p:sldId id="1443" r:id="rId11"/>
    <p:sldId id="1444" r:id="rId12"/>
    <p:sldId id="1445" r:id="rId13"/>
    <p:sldId id="1446" r:id="rId14"/>
    <p:sldId id="1447" r:id="rId15"/>
    <p:sldId id="1448" r:id="rId16"/>
    <p:sldId id="1449" r:id="rId17"/>
    <p:sldId id="1450" r:id="rId18"/>
    <p:sldId id="1451" r:id="rId19"/>
    <p:sldId id="1452" r:id="rId20"/>
    <p:sldId id="1453" r:id="rId21"/>
    <p:sldId id="1454" r:id="rId22"/>
    <p:sldId id="1455" r:id="rId23"/>
    <p:sldId id="1456" r:id="rId24"/>
    <p:sldId id="1457" r:id="rId25"/>
    <p:sldId id="1458" r:id="rId26"/>
    <p:sldId id="1459" r:id="rId27"/>
    <p:sldId id="1460" r:id="rId28"/>
    <p:sldId id="1461" r:id="rId29"/>
    <p:sldId id="1462" r:id="rId30"/>
    <p:sldId id="1430" r:id="rId31"/>
    <p:sldId id="1398" r:id="rId32"/>
    <p:sldId id="1399" r:id="rId33"/>
    <p:sldId id="1400" r:id="rId34"/>
    <p:sldId id="1401" r:id="rId35"/>
    <p:sldId id="1402" r:id="rId36"/>
    <p:sldId id="1403" r:id="rId37"/>
    <p:sldId id="1404" r:id="rId38"/>
    <p:sldId id="1405" r:id="rId39"/>
    <p:sldId id="1406" r:id="rId40"/>
    <p:sldId id="1407" r:id="rId41"/>
    <p:sldId id="1408" r:id="rId42"/>
    <p:sldId id="1409" r:id="rId43"/>
    <p:sldId id="1410" r:id="rId44"/>
    <p:sldId id="1411" r:id="rId45"/>
    <p:sldId id="1412" r:id="rId46"/>
    <p:sldId id="1413" r:id="rId47"/>
    <p:sldId id="1414" r:id="rId48"/>
    <p:sldId id="1415" r:id="rId49"/>
    <p:sldId id="1416" r:id="rId50"/>
    <p:sldId id="1417" r:id="rId51"/>
    <p:sldId id="1418" r:id="rId52"/>
    <p:sldId id="1419" r:id="rId53"/>
    <p:sldId id="1420" r:id="rId54"/>
    <p:sldId id="1421" r:id="rId55"/>
    <p:sldId id="1422" r:id="rId56"/>
    <p:sldId id="1423" r:id="rId57"/>
    <p:sldId id="1424" r:id="rId58"/>
    <p:sldId id="1425" r:id="rId59"/>
    <p:sldId id="1426" r:id="rId60"/>
    <p:sldId id="1427" r:id="rId61"/>
    <p:sldId id="1428" r:id="rId62"/>
    <p:sldId id="1429" r:id="rId63"/>
    <p:sldId id="1431" r:id="rId64"/>
    <p:sldId id="1432" r:id="rId65"/>
    <p:sldId id="1433" r:id="rId66"/>
    <p:sldId id="1434" r:id="rId67"/>
    <p:sldId id="1435" r:id="rId68"/>
    <p:sldId id="1436" r:id="rId69"/>
    <p:sldId id="1437" r:id="rId70"/>
  </p:sldIdLst>
  <p:sldSz cx="12195175" cy="6859588"/>
  <p:notesSz cx="6797675" cy="9928225"/>
  <p:defaultTextStyle>
    <a:defPPr>
      <a:defRPr lang="da-DK"/>
    </a:defPPr>
    <a:lvl1pPr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1pPr>
    <a:lvl2pPr marL="544388"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2pPr>
    <a:lvl3pPr marL="1088776"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3pPr>
    <a:lvl4pPr marL="1633164"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4pPr>
    <a:lvl5pPr marL="2177552"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5pPr>
    <a:lvl6pPr marL="2721940" algn="l" defTabSz="1088776" rtl="0" eaLnBrk="1" latinLnBrk="0" hangingPunct="1">
      <a:defRPr sz="1900" kern="1200">
        <a:solidFill>
          <a:schemeClr val="tx1"/>
        </a:solidFill>
        <a:latin typeface="Verdana" pitchFamily="34" charset="0"/>
        <a:ea typeface="ＭＳ Ｐゴシック" pitchFamily="34" charset="-128"/>
        <a:cs typeface="+mn-cs"/>
      </a:defRPr>
    </a:lvl6pPr>
    <a:lvl7pPr marL="3266328" algn="l" defTabSz="1088776" rtl="0" eaLnBrk="1" latinLnBrk="0" hangingPunct="1">
      <a:defRPr sz="1900" kern="1200">
        <a:solidFill>
          <a:schemeClr val="tx1"/>
        </a:solidFill>
        <a:latin typeface="Verdana" pitchFamily="34" charset="0"/>
        <a:ea typeface="ＭＳ Ｐゴシック" pitchFamily="34" charset="-128"/>
        <a:cs typeface="+mn-cs"/>
      </a:defRPr>
    </a:lvl7pPr>
    <a:lvl8pPr marL="3810716" algn="l" defTabSz="1088776" rtl="0" eaLnBrk="1" latinLnBrk="0" hangingPunct="1">
      <a:defRPr sz="1900" kern="1200">
        <a:solidFill>
          <a:schemeClr val="tx1"/>
        </a:solidFill>
        <a:latin typeface="Verdana" pitchFamily="34" charset="0"/>
        <a:ea typeface="ＭＳ Ｐゴシック" pitchFamily="34" charset="-128"/>
        <a:cs typeface="+mn-cs"/>
      </a:defRPr>
    </a:lvl8pPr>
    <a:lvl9pPr marL="4355104" algn="l" defTabSz="1088776" rtl="0" eaLnBrk="1" latinLnBrk="0" hangingPunct="1">
      <a:defRPr sz="1900" kern="1200">
        <a:solidFill>
          <a:schemeClr val="tx1"/>
        </a:solidFill>
        <a:latin typeface="Verdana"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61">
          <p15:clr>
            <a:srgbClr val="A4A3A4"/>
          </p15:clr>
        </p15:guide>
        <p15:guide id="4" pos="384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s Michael-Lindhard" initials="JM" lastIdx="1" clrIdx="0">
    <p:extLst/>
  </p:cmAuthor>
  <p:cmAuthor id="2" name="Pernille Voss Larsen" initials="PVL"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70C0"/>
    <a:srgbClr val="008000"/>
    <a:srgbClr val="53C6FF"/>
    <a:srgbClr val="C9EEFF"/>
    <a:srgbClr val="ABE5FF"/>
    <a:srgbClr val="B3E7FF"/>
    <a:srgbClr val="09ADFF"/>
    <a:srgbClr val="79D2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8" autoAdjust="0"/>
    <p:restoredTop sz="77449" autoAdjust="0"/>
  </p:normalViewPr>
  <p:slideViewPr>
    <p:cSldViewPr>
      <p:cViewPr varScale="1">
        <p:scale>
          <a:sx n="76" d="100"/>
          <a:sy n="76" d="100"/>
        </p:scale>
        <p:origin x="126" y="378"/>
      </p:cViewPr>
      <p:guideLst>
        <p:guide orient="horz" pos="2160"/>
        <p:guide pos="2880"/>
        <p:guide orient="horz" pos="2161"/>
        <p:guide pos="3841"/>
      </p:guideLst>
    </p:cSldViewPr>
  </p:slideViewPr>
  <p:outlineViewPr>
    <p:cViewPr>
      <p:scale>
        <a:sx n="33" d="100"/>
        <a:sy n="33" d="100"/>
      </p:scale>
      <p:origin x="0" y="-10732"/>
    </p:cViewPr>
  </p:outlineViewPr>
  <p:notesTextViewPr>
    <p:cViewPr>
      <p:scale>
        <a:sx n="100" d="100"/>
        <a:sy n="100" d="100"/>
      </p:scale>
      <p:origin x="0" y="0"/>
    </p:cViewPr>
  </p:notesTextViewPr>
  <p:sorterViewPr>
    <p:cViewPr>
      <p:scale>
        <a:sx n="110" d="100"/>
        <a:sy n="110" d="100"/>
      </p:scale>
      <p:origin x="0" y="-13612"/>
    </p:cViewPr>
  </p:sorterViewPr>
  <p:notesViewPr>
    <p:cSldViewPr>
      <p:cViewPr varScale="1">
        <p:scale>
          <a:sx n="92" d="100"/>
          <a:sy n="92" d="100"/>
        </p:scale>
        <p:origin x="2466" y="7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46400" cy="49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en-US" altLang="da-DK"/>
          </a:p>
        </p:txBody>
      </p:sp>
      <p:sp>
        <p:nvSpPr>
          <p:cNvPr id="63491" name="Rectangle 3"/>
          <p:cNvSpPr>
            <a:spLocks noGrp="1" noChangeArrowheads="1"/>
          </p:cNvSpPr>
          <p:nvPr>
            <p:ph type="dt" sz="quarter" idx="1"/>
          </p:nvPr>
        </p:nvSpPr>
        <p:spPr bwMode="auto">
          <a:xfrm>
            <a:off x="3849688" y="0"/>
            <a:ext cx="2946400" cy="49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Verdana" pitchFamily="34" charset="0"/>
                <a:ea typeface="ＭＳ Ｐゴシック" pitchFamily="-80" charset="-128"/>
                <a:cs typeface="+mn-cs"/>
              </a:defRPr>
            </a:lvl1pPr>
          </a:lstStyle>
          <a:p>
            <a:pPr>
              <a:defRPr/>
            </a:pPr>
            <a:endParaRPr lang="en-US" altLang="da-DK"/>
          </a:p>
        </p:txBody>
      </p:sp>
      <p:sp>
        <p:nvSpPr>
          <p:cNvPr id="63492" name="Rectangle 4"/>
          <p:cNvSpPr>
            <a:spLocks noGrp="1" noChangeArrowheads="1"/>
          </p:cNvSpPr>
          <p:nvPr>
            <p:ph type="ftr" sz="quarter" idx="2"/>
          </p:nvPr>
        </p:nvSpPr>
        <p:spPr bwMode="auto">
          <a:xfrm>
            <a:off x="0" y="9429671"/>
            <a:ext cx="2946400"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r>
              <a:rPr lang="en-US" altLang="da-DK" dirty="0" smtClean="0"/>
              <a:t>DTU nan</a:t>
            </a:r>
            <a:endParaRPr lang="en-US" altLang="da-DK" dirty="0"/>
          </a:p>
        </p:txBody>
      </p:sp>
      <p:sp>
        <p:nvSpPr>
          <p:cNvPr id="63493" name="Rectangle 5"/>
          <p:cNvSpPr>
            <a:spLocks noGrp="1" noChangeArrowheads="1"/>
          </p:cNvSpPr>
          <p:nvPr>
            <p:ph type="sldNum" sz="quarter" idx="3"/>
          </p:nvPr>
        </p:nvSpPr>
        <p:spPr bwMode="auto">
          <a:xfrm>
            <a:off x="3849688" y="9429671"/>
            <a:ext cx="2946400"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a typeface="MS PGothic" pitchFamily="34" charset="-128"/>
              </a:defRPr>
            </a:lvl1pPr>
          </a:lstStyle>
          <a:p>
            <a:pPr>
              <a:defRPr/>
            </a:pPr>
            <a:fld id="{40DFC9D1-D703-4B02-9A63-CB47FE7734B8}" type="slidenum">
              <a:rPr lang="en-US" altLang="da-DK"/>
              <a:pPr>
                <a:defRPr/>
              </a:pPr>
              <a:t>‹#›</a:t>
            </a:fld>
            <a:endParaRPr lang="en-US" altLang="da-DK" dirty="0"/>
          </a:p>
        </p:txBody>
      </p:sp>
    </p:spTree>
    <p:extLst>
      <p:ext uri="{BB962C8B-B14F-4D97-AF65-F5344CB8AC3E}">
        <p14:creationId xmlns:p14="http://schemas.microsoft.com/office/powerpoint/2010/main" val="3819086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075" name="Rectangle 3"/>
          <p:cNvSpPr>
            <a:spLocks noGrp="1" noChangeArrowheads="1"/>
          </p:cNvSpPr>
          <p:nvPr>
            <p:ph type="dt" idx="1"/>
          </p:nvPr>
        </p:nvSpPr>
        <p:spPr bwMode="auto">
          <a:xfrm>
            <a:off x="3851275" y="0"/>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8916"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3077" name="Rectangle 5"/>
          <p:cNvSpPr>
            <a:spLocks noGrp="1" noChangeArrowheads="1"/>
          </p:cNvSpPr>
          <p:nvPr>
            <p:ph type="body" sz="quarter" idx="3"/>
          </p:nvPr>
        </p:nvSpPr>
        <p:spPr bwMode="auto">
          <a:xfrm>
            <a:off x="906463" y="4715629"/>
            <a:ext cx="4984750" cy="4467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noProof="0" smtClean="0"/>
              <a:t>Click to edit Master text styles</a:t>
            </a:r>
          </a:p>
          <a:p>
            <a:pPr lvl="1"/>
            <a:r>
              <a:rPr lang="da-DK" altLang="da-DK" noProof="0" smtClean="0"/>
              <a:t>Second level</a:t>
            </a:r>
          </a:p>
          <a:p>
            <a:pPr lvl="2"/>
            <a:r>
              <a:rPr lang="da-DK" altLang="da-DK" noProof="0" smtClean="0"/>
              <a:t>Third level</a:t>
            </a:r>
          </a:p>
          <a:p>
            <a:pPr lvl="3"/>
            <a:r>
              <a:rPr lang="da-DK" altLang="da-DK" noProof="0" smtClean="0"/>
              <a:t>Fourth level</a:t>
            </a:r>
          </a:p>
          <a:p>
            <a:pPr lvl="4"/>
            <a:r>
              <a:rPr lang="da-DK" altLang="da-DK" noProof="0" smtClean="0"/>
              <a:t>Fifth level</a:t>
            </a:r>
          </a:p>
        </p:txBody>
      </p:sp>
      <p:sp>
        <p:nvSpPr>
          <p:cNvPr id="3078" name="Rectangle 6"/>
          <p:cNvSpPr>
            <a:spLocks noGrp="1" noChangeArrowheads="1"/>
          </p:cNvSpPr>
          <p:nvPr>
            <p:ph type="ftr" sz="quarter" idx="4"/>
          </p:nvPr>
        </p:nvSpPr>
        <p:spPr bwMode="auto">
          <a:xfrm>
            <a:off x="0" y="9432846"/>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079" name="Rectangle 7"/>
          <p:cNvSpPr>
            <a:spLocks noGrp="1" noChangeArrowheads="1"/>
          </p:cNvSpPr>
          <p:nvPr>
            <p:ph type="sldNum" sz="quarter" idx="5"/>
          </p:nvPr>
        </p:nvSpPr>
        <p:spPr bwMode="auto">
          <a:xfrm>
            <a:off x="3851275" y="9432846"/>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ea typeface="MS PGothic" pitchFamily="34" charset="-128"/>
              </a:defRPr>
            </a:lvl1pPr>
          </a:lstStyle>
          <a:p>
            <a:pPr>
              <a:defRPr/>
            </a:pPr>
            <a:fld id="{6A722A8B-75EB-4C8F-AFEF-E13B30C7D7CE}" type="slidenum">
              <a:rPr lang="da-DK" altLang="da-DK"/>
              <a:pPr>
                <a:defRPr/>
              </a:pPr>
              <a:t>‹#›</a:t>
            </a:fld>
            <a:endParaRPr lang="da-DK" altLang="da-DK"/>
          </a:p>
        </p:txBody>
      </p:sp>
    </p:spTree>
    <p:extLst>
      <p:ext uri="{BB962C8B-B14F-4D97-AF65-F5344CB8AC3E}">
        <p14:creationId xmlns:p14="http://schemas.microsoft.com/office/powerpoint/2010/main" val="31091607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ＭＳ Ｐゴシック" charset="0"/>
      </a:defRPr>
    </a:lvl1pPr>
    <a:lvl2pPr marL="544388"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2pPr>
    <a:lvl3pPr marL="1088776"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3pPr>
    <a:lvl4pPr marL="1633164"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4pPr>
    <a:lvl5pPr marL="2177552"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iue.tuwien.ac.at/phd/filipovic/node93.html#LEWIS1987"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48C578-23F5-4E55-B2B7-2D10C50D445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14692"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p:txBody>
      </p:sp>
    </p:spTree>
    <p:extLst>
      <p:ext uri="{BB962C8B-B14F-4D97-AF65-F5344CB8AC3E}">
        <p14:creationId xmlns:p14="http://schemas.microsoft.com/office/powerpoint/2010/main" val="2215969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722A8B-75EB-4C8F-AFEF-E13B30C7D7CE}" type="slidenum">
              <a:rPr lang="da-DK" altLang="da-DK" smtClean="0"/>
              <a:pPr>
                <a:defRPr/>
              </a:pPr>
              <a:t>10</a:t>
            </a:fld>
            <a:endParaRPr lang="da-DK" altLang="da-DK"/>
          </a:p>
        </p:txBody>
      </p:sp>
    </p:spTree>
    <p:extLst>
      <p:ext uri="{BB962C8B-B14F-4D97-AF65-F5344CB8AC3E}">
        <p14:creationId xmlns:p14="http://schemas.microsoft.com/office/powerpoint/2010/main" val="104816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2078848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538014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a:defRPr/>
            </a:pPr>
            <a:fld id="{6A722A8B-75EB-4C8F-AFEF-E13B30C7D7CE}" type="slidenum">
              <a:rPr lang="en-GB" altLang="da-DK" smtClean="0"/>
              <a:pPr>
                <a:defRPr/>
              </a:pPr>
              <a:t>13</a:t>
            </a:fld>
            <a:endParaRPr lang="en-GB" altLang="da-DK" dirty="0"/>
          </a:p>
        </p:txBody>
      </p:sp>
    </p:spTree>
    <p:extLst>
      <p:ext uri="{BB962C8B-B14F-4D97-AF65-F5344CB8AC3E}">
        <p14:creationId xmlns:p14="http://schemas.microsoft.com/office/powerpoint/2010/main" val="4143933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err="1" smtClean="0"/>
              <a:t>Tydeliggør</a:t>
            </a:r>
            <a:r>
              <a:rPr lang="en-GB" baseline="0" dirty="0" smtClean="0"/>
              <a:t> at </a:t>
            </a:r>
            <a:r>
              <a:rPr lang="en-GB" baseline="0" dirty="0" err="1" smtClean="0"/>
              <a:t>kan</a:t>
            </a:r>
            <a:r>
              <a:rPr lang="en-GB" baseline="0" dirty="0" smtClean="0"/>
              <a:t> </a:t>
            </a:r>
            <a:r>
              <a:rPr lang="en-GB" baseline="0" dirty="0" err="1" smtClean="0"/>
              <a:t>være</a:t>
            </a:r>
            <a:r>
              <a:rPr lang="en-GB" baseline="0" dirty="0" smtClean="0"/>
              <a:t> </a:t>
            </a:r>
            <a:r>
              <a:rPr lang="en-GB" baseline="0" dirty="0" err="1" smtClean="0"/>
              <a:t>behov</a:t>
            </a:r>
            <a:r>
              <a:rPr lang="en-GB" baseline="0" dirty="0" smtClean="0"/>
              <a:t> for at have </a:t>
            </a:r>
            <a:r>
              <a:rPr lang="en-GB" baseline="0" dirty="0" err="1" smtClean="0"/>
              <a:t>en</a:t>
            </a:r>
            <a:r>
              <a:rPr lang="en-GB" baseline="0" dirty="0" smtClean="0"/>
              <a:t> coating der </a:t>
            </a:r>
            <a:r>
              <a:rPr lang="en-GB" baseline="0" dirty="0" err="1" smtClean="0"/>
              <a:t>dækker</a:t>
            </a:r>
            <a:r>
              <a:rPr lang="en-GB" baseline="0" dirty="0" smtClean="0"/>
              <a:t> hele </a:t>
            </a:r>
            <a:r>
              <a:rPr lang="en-GB" baseline="0" dirty="0" err="1" smtClean="0"/>
              <a:t>overfladen</a:t>
            </a:r>
            <a:r>
              <a:rPr lang="en-GB" baseline="0" dirty="0" smtClean="0"/>
              <a:t>: </a:t>
            </a:r>
            <a:r>
              <a:rPr lang="en-GB" baseline="0" dirty="0" err="1" smtClean="0"/>
              <a:t>både</a:t>
            </a:r>
            <a:r>
              <a:rPr lang="en-GB" baseline="0" dirty="0" smtClean="0"/>
              <a:t> </a:t>
            </a:r>
            <a:r>
              <a:rPr lang="en-GB" baseline="0" dirty="0" err="1" smtClean="0"/>
              <a:t>horisontal</a:t>
            </a:r>
            <a:r>
              <a:rPr lang="en-GB" baseline="0" dirty="0" smtClean="0"/>
              <a:t>, </a:t>
            </a:r>
            <a:r>
              <a:rPr lang="en-GB" baseline="0" dirty="0" err="1" smtClean="0"/>
              <a:t>veritical</a:t>
            </a:r>
            <a:r>
              <a:rPr lang="en-GB" baseline="0" dirty="0" smtClean="0"/>
              <a:t> + </a:t>
            </a:r>
            <a:r>
              <a:rPr lang="en-GB" baseline="0" dirty="0" err="1" smtClean="0"/>
              <a:t>hjørner</a:t>
            </a:r>
            <a:endParaRPr lang="en-GB" baseline="0" dirty="0" smtClean="0"/>
          </a:p>
          <a:p>
            <a:r>
              <a:rPr lang="en-GB" baseline="0" dirty="0" smtClean="0"/>
              <a:t>Men </a:t>
            </a:r>
            <a:r>
              <a:rPr lang="en-GB" baseline="0" dirty="0" err="1" smtClean="0"/>
              <a:t>også</a:t>
            </a:r>
            <a:r>
              <a:rPr lang="en-GB" baseline="0" dirty="0" smtClean="0"/>
              <a:t> </a:t>
            </a:r>
            <a:r>
              <a:rPr lang="en-GB" baseline="0" dirty="0" err="1" smtClean="0"/>
              <a:t>kan</a:t>
            </a:r>
            <a:r>
              <a:rPr lang="en-GB" baseline="0" dirty="0" smtClean="0"/>
              <a:t> </a:t>
            </a:r>
            <a:r>
              <a:rPr lang="en-GB" baseline="0" dirty="0" err="1" smtClean="0"/>
              <a:t>være</a:t>
            </a:r>
            <a:r>
              <a:rPr lang="en-GB" baseline="0" dirty="0" smtClean="0"/>
              <a:t> </a:t>
            </a:r>
            <a:r>
              <a:rPr lang="en-GB" baseline="0" dirty="0" err="1" smtClean="0"/>
              <a:t>behov</a:t>
            </a:r>
            <a:r>
              <a:rPr lang="en-GB" baseline="0" dirty="0" smtClean="0"/>
              <a:t> for </a:t>
            </a:r>
            <a:r>
              <a:rPr lang="en-GB" baseline="0" dirty="0" err="1" smtClean="0"/>
              <a:t>ikke</a:t>
            </a:r>
            <a:r>
              <a:rPr lang="en-GB" baseline="0" dirty="0" smtClean="0"/>
              <a:t> at </a:t>
            </a:r>
            <a:r>
              <a:rPr lang="en-GB" baseline="0" dirty="0" err="1" smtClean="0"/>
              <a:t>dække</a:t>
            </a:r>
            <a:r>
              <a:rPr lang="en-GB" baseline="0" dirty="0" smtClean="0"/>
              <a:t> </a:t>
            </a:r>
            <a:r>
              <a:rPr lang="en-GB" baseline="0" dirty="0" err="1" smtClean="0"/>
              <a:t>sidevægge</a:t>
            </a:r>
            <a:r>
              <a:rPr lang="en-GB" baseline="0" dirty="0" smtClean="0"/>
              <a:t>, </a:t>
            </a:r>
            <a:r>
              <a:rPr lang="en-GB" baseline="0" dirty="0" err="1" smtClean="0"/>
              <a:t>fx</a:t>
            </a:r>
            <a:r>
              <a:rPr lang="en-GB" baseline="0" dirty="0" smtClean="0"/>
              <a:t> </a:t>
            </a:r>
            <a:r>
              <a:rPr lang="en-GB" baseline="0" dirty="0" err="1" smtClean="0"/>
              <a:t>ved</a:t>
            </a:r>
            <a:r>
              <a:rPr lang="en-GB" baseline="0" dirty="0" smtClean="0"/>
              <a:t> lift-off</a:t>
            </a:r>
          </a:p>
          <a:p>
            <a:r>
              <a:rPr lang="en-GB" baseline="0" dirty="0" err="1" smtClean="0"/>
              <a:t>Evt</a:t>
            </a:r>
            <a:r>
              <a:rPr lang="en-GB" baseline="0" dirty="0" smtClean="0"/>
              <a:t>. </a:t>
            </a:r>
            <a:r>
              <a:rPr lang="en-GB" baseline="0" dirty="0" err="1" smtClean="0"/>
              <a:t>flere</a:t>
            </a:r>
            <a:r>
              <a:rPr lang="en-GB" baseline="0" dirty="0" smtClean="0"/>
              <a:t> </a:t>
            </a:r>
            <a:r>
              <a:rPr lang="en-GB" baseline="0" dirty="0" err="1" smtClean="0"/>
              <a:t>og</a:t>
            </a:r>
            <a:r>
              <a:rPr lang="en-GB" baseline="0" dirty="0" smtClean="0"/>
              <a:t> </a:t>
            </a:r>
            <a:r>
              <a:rPr lang="en-GB" baseline="0" dirty="0" err="1" smtClean="0"/>
              <a:t>bedre</a:t>
            </a:r>
            <a:r>
              <a:rPr lang="en-GB" baseline="0" dirty="0" smtClean="0"/>
              <a:t> </a:t>
            </a:r>
            <a:r>
              <a:rPr lang="en-GB" baseline="0" dirty="0" err="1" smtClean="0"/>
              <a:t>eksempler</a:t>
            </a:r>
            <a:r>
              <a:rPr lang="en-GB" baseline="0" dirty="0" smtClean="0"/>
              <a: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354973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4137026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smtClean="0"/>
              <a:t>Film</a:t>
            </a:r>
            <a:r>
              <a:rPr lang="en-GB" baseline="0" noProof="0" dirty="0" smtClean="0"/>
              <a:t> stress:</a:t>
            </a:r>
          </a:p>
          <a:p>
            <a:r>
              <a:rPr lang="en-GB" noProof="0" dirty="0" smtClean="0"/>
              <a:t>Most</a:t>
            </a:r>
            <a:r>
              <a:rPr lang="en-GB" baseline="0" noProof="0" dirty="0" smtClean="0"/>
              <a:t> films have a level of residual stress. This can be due to several reasons. It can be due to intrinsic stress like stress that evolves during film growth, for example if the surface mobility has been low during deposition then atoms can be pinned by other atoms giving intrinsic stress.  It can also be caused by lattice mismatch between epitaxial layers. It can also be caused by extrinsic stress which is stress that is imposed by external factors such as temperature changes or if pressure is applied to a chip during packaging for example.</a:t>
            </a:r>
          </a:p>
          <a:p>
            <a:endParaRPr lang="en-GB" baseline="0" noProof="0" dirty="0" smtClean="0"/>
          </a:p>
          <a:p>
            <a:r>
              <a:rPr lang="en-GB" baseline="0" noProof="0" dirty="0" smtClean="0"/>
              <a:t>The effect of the stress is that it can bend that sample. The stress can be either compressive or tensile. A compressive film wants to expand and will make the sample convex. A tensile film wants to shrink and will make the sample concave. The result of a very stressful film can be bending of the sample which can be a problem of cantilevers and membranes, it can be film cracking, delamination of the film and void formation among other things.</a:t>
            </a:r>
            <a:endParaRPr lang="en-GB" noProof="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9F15A1D-9C3D-4504-8030-58636D63DA56}" type="slidenum">
              <a:rPr kumimoji="0" lang="en-GB"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079132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5772">
              <a:defRPr/>
            </a:pPr>
            <a:r>
              <a:rPr lang="en-GB" dirty="0" smtClean="0"/>
              <a:t>Measuring e.g. a diode can tell you about short circuits, etc.</a:t>
            </a:r>
          </a:p>
          <a:p>
            <a:pPr marL="0" lvl="1" defTabSz="915772">
              <a:defRPr/>
            </a:pPr>
            <a:endParaRPr lang="en-GB" dirty="0" smtClean="0"/>
          </a:p>
          <a:p>
            <a:r>
              <a:rPr lang="en-GB" b="1" dirty="0" err="1" smtClean="0"/>
              <a:t>Isulator</a:t>
            </a:r>
            <a:r>
              <a:rPr lang="en-GB" b="1" baseline="0" dirty="0" smtClean="0"/>
              <a:t> quality :</a:t>
            </a:r>
            <a:endParaRPr lang="en-GB" b="1" dirty="0" smtClean="0"/>
          </a:p>
          <a:p>
            <a:r>
              <a:rPr lang="en-GB" dirty="0" smtClean="0"/>
              <a:t>Any insulation</a:t>
            </a:r>
            <a:r>
              <a:rPr lang="en-GB" baseline="0" dirty="0" smtClean="0"/>
              <a:t> material remains its insulating properties up to a certain limit (There is no ideal insulator). After this limit, it starts a leakage currents go beyond limit and there is a failure insulation.</a:t>
            </a:r>
          </a:p>
          <a:p>
            <a:r>
              <a:rPr lang="en-GB" baseline="0" dirty="0" smtClean="0"/>
              <a:t>Figure: the oxide initially is almost perfect with a few in-grown traps/defects. As apply voltage generate more traps, then some </a:t>
            </a:r>
            <a:r>
              <a:rPr lang="en-GB" baseline="0" dirty="0" err="1" smtClean="0"/>
              <a:t>percolative</a:t>
            </a:r>
            <a:r>
              <a:rPr lang="en-GB" baseline="0" dirty="0" smtClean="0"/>
              <a:t> paths will be formed and there will be some small conductive paths through the layer. And at the end the Silicon </a:t>
            </a:r>
            <a:r>
              <a:rPr lang="en-GB" baseline="0" dirty="0" err="1" smtClean="0"/>
              <a:t>wil</a:t>
            </a:r>
            <a:r>
              <a:rPr lang="en-GB" baseline="0" dirty="0" smtClean="0"/>
              <a:t> melt and the Oxygen is released. </a:t>
            </a:r>
          </a:p>
          <a:p>
            <a:endParaRPr lang="en-GB" baseline="0" dirty="0" smtClean="0"/>
          </a:p>
          <a:p>
            <a:pPr marL="0" lvl="1" defTabSz="915772">
              <a:defRPr/>
            </a:pP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709989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Composition may</a:t>
            </a:r>
            <a:r>
              <a:rPr lang="en-GB" baseline="0" dirty="0" smtClean="0"/>
              <a:t> not always be as you expect</a:t>
            </a:r>
          </a:p>
          <a:p>
            <a:r>
              <a:rPr lang="en-GB" baseline="0" dirty="0" smtClean="0"/>
              <a:t>-an issue with oxides, nitrides, alloys.. Any non-elemental depositions!</a:t>
            </a:r>
          </a:p>
          <a:p>
            <a:r>
              <a:rPr lang="en-GB" baseline="0" dirty="0" smtClean="0"/>
              <a:t>-sometimes it matters to your application – sometimes not</a:t>
            </a:r>
          </a:p>
          <a:p>
            <a:r>
              <a:rPr lang="en-GB" baseline="0" dirty="0" smtClean="0"/>
              <a:t>-examples are the transparent conductive oxides ITO and AZO (indium tin oxide, Al-doped Zinc oxide) as well as silicon nitride</a:t>
            </a:r>
          </a:p>
          <a:p>
            <a:r>
              <a:rPr lang="en-GB" baseline="0" dirty="0" smtClean="0"/>
              <a:t>-FIGURE Conductivity of AZO affected by Al-content, affected by deposition pressure in sputtering. Al is the open circles, look at the axis on the right of the figure.</a:t>
            </a:r>
          </a:p>
          <a:p>
            <a:r>
              <a:rPr lang="en-GB" baseline="0" dirty="0" smtClean="0"/>
              <a:t>-you can also get inhomogeneity in the composition across the substrate width due to geometry of the deposition system, or in the depth of the film if there is change over time as the film grows. Both things may happen in sputtering, but can also occur with other techniques</a:t>
            </a:r>
          </a:p>
          <a:p>
            <a:endParaRPr lang="en-GB" baseline="0" dirty="0" smtClean="0"/>
          </a:p>
          <a:p>
            <a:r>
              <a:rPr lang="en-GB" baseline="0" dirty="0" smtClean="0"/>
              <a:t>Surfaces (e.g. </a:t>
            </a:r>
            <a:r>
              <a:rPr lang="en-GB" baseline="0" dirty="0" err="1" smtClean="0"/>
              <a:t>Ti</a:t>
            </a:r>
            <a:r>
              <a:rPr lang="en-GB" baseline="0" dirty="0" smtClean="0"/>
              <a:t>, Al) can oxidize after deposition – be aware for example if you are doing characterization by optical methods</a:t>
            </a:r>
          </a:p>
          <a:p>
            <a:endParaRPr lang="en-GB" baseline="0" dirty="0" smtClean="0"/>
          </a:p>
          <a:p>
            <a:r>
              <a:rPr lang="en-GB" baseline="0" dirty="0" smtClean="0"/>
              <a:t>You can also get oxygen and other things you don’t want in your film during deposition</a:t>
            </a:r>
          </a:p>
          <a:p>
            <a:r>
              <a:rPr lang="en-GB" baseline="0" dirty="0" smtClean="0"/>
              <a:t>-water likes to adhere to the walls of the deposition chamber (it is adsorbed to the surfaces) and is hard to remove completely </a:t>
            </a:r>
            <a:r>
              <a:rPr lang="en-GB" baseline="0" dirty="0" smtClean="0">
                <a:sym typeface="Wingdings" panose="05000000000000000000" pitchFamily="2" charset="2"/>
              </a:rPr>
              <a:t> oxidation </a:t>
            </a:r>
          </a:p>
          <a:p>
            <a:r>
              <a:rPr lang="en-GB" baseline="0" dirty="0" smtClean="0">
                <a:sym typeface="Wingdings" panose="05000000000000000000" pitchFamily="2" charset="2"/>
              </a:rPr>
              <a:t>FIGURE example of O and C present in </a:t>
            </a:r>
            <a:r>
              <a:rPr lang="en-GB" baseline="0" dirty="0" err="1" smtClean="0">
                <a:sym typeface="Wingdings" panose="05000000000000000000" pitchFamily="2" charset="2"/>
              </a:rPr>
              <a:t>AlN</a:t>
            </a:r>
            <a:r>
              <a:rPr lang="en-GB" baseline="0" dirty="0" smtClean="0">
                <a:sym typeface="Wingdings" panose="05000000000000000000" pitchFamily="2" charset="2"/>
              </a:rPr>
              <a:t> lattice – this can change the material from n- to p-type. May or may not be intentional </a:t>
            </a:r>
          </a:p>
          <a:p>
            <a:r>
              <a:rPr lang="en-GB" baseline="0" dirty="0" smtClean="0">
                <a:sym typeface="Wingdings" panose="05000000000000000000" pitchFamily="2" charset="2"/>
              </a:rPr>
              <a:t>-in some systems like the sputter system, there are more than one metal source present at a time and we cannot promise that they do not contaminate each other a little bit – </a:t>
            </a:r>
          </a:p>
          <a:p>
            <a:r>
              <a:rPr lang="en-GB" baseline="0" dirty="0" smtClean="0">
                <a:sym typeface="Wingdings" panose="05000000000000000000" pitchFamily="2" charset="2"/>
              </a:rPr>
              <a:t>-there may also (rarely) be contamination due to previous users putting volatile substances in the system that they really should not do (can happen for instance if a resist was not properly baked)</a:t>
            </a:r>
          </a:p>
          <a:p>
            <a:r>
              <a:rPr lang="en-GB" b="1" baseline="0" dirty="0" smtClean="0">
                <a:sym typeface="Wingdings" panose="05000000000000000000" pitchFamily="2" charset="2"/>
              </a:rPr>
              <a:t>For such things, check the cross-contamination sheets found in </a:t>
            </a:r>
            <a:r>
              <a:rPr lang="en-GB" b="1" baseline="0" dirty="0" err="1" smtClean="0">
                <a:sym typeface="Wingdings" panose="05000000000000000000" pitchFamily="2" charset="2"/>
              </a:rPr>
              <a:t>Labmanager</a:t>
            </a:r>
            <a:r>
              <a:rPr lang="en-GB" b="1" baseline="0" dirty="0" smtClean="0">
                <a:sym typeface="Wingdings" panose="05000000000000000000" pitchFamily="2" charset="2"/>
              </a:rPr>
              <a:t> to make sure there will not be a problem for your application</a:t>
            </a:r>
            <a:r>
              <a:rPr lang="en-GB" baseline="0" dirty="0" smtClean="0">
                <a:sym typeface="Wingdings" panose="05000000000000000000" pitchFamily="2" charset="2"/>
              </a:rPr>
              <a:t> </a:t>
            </a:r>
            <a:endParaRPr lang="en-GB" baseline="0"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187734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Only techniques at </a:t>
            </a:r>
            <a:r>
              <a:rPr lang="en-GB" baseline="0" dirty="0" err="1" smtClean="0"/>
              <a:t>Danchip</a:t>
            </a:r>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891740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en-GB" altLang="da-DK" dirty="0" smtClean="0">
              <a:ea typeface="ＭＳ Ｐゴシック" pitchFamily="34" charset="-128"/>
            </a:endParaRPr>
          </a:p>
          <a:p>
            <a:r>
              <a:rPr lang="en-GB" altLang="da-DK" b="1" dirty="0" smtClean="0">
                <a:ea typeface="ＭＳ Ｐゴシック" pitchFamily="34" charset="-128"/>
              </a:rPr>
              <a:t>Learning</a:t>
            </a:r>
            <a:r>
              <a:rPr lang="en-GB" altLang="da-DK" b="1" baseline="0" dirty="0" smtClean="0">
                <a:ea typeface="ＭＳ Ｐゴシック" pitchFamily="34" charset="-128"/>
              </a:rPr>
              <a:t> goals:</a:t>
            </a:r>
          </a:p>
          <a:p>
            <a:pPr marL="171707" indent="-171707">
              <a:buFontTx/>
              <a:buChar char="-"/>
            </a:pPr>
            <a:r>
              <a:rPr lang="en-GB" altLang="da-DK" b="0" baseline="0" dirty="0" smtClean="0">
                <a:ea typeface="ＭＳ Ｐゴシック" pitchFamily="34" charset="-128"/>
              </a:rPr>
              <a:t>A list of what we expect you to learn from this course</a:t>
            </a:r>
          </a:p>
          <a:p>
            <a:pPr marL="171707" indent="-171707">
              <a:buFontTx/>
              <a:buChar char="-"/>
            </a:pPr>
            <a:endParaRPr lang="en-GB"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4138162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1563640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Thin film can be made either by growth or deposition.</a:t>
            </a:r>
          </a:p>
          <a:p>
            <a:endParaRPr lang="en-GB" baseline="0" dirty="0" smtClean="0"/>
          </a:p>
          <a:p>
            <a:r>
              <a:rPr lang="en-GB" baseline="0" dirty="0" smtClean="0"/>
              <a:t>By growth, the film will be made from an adding gas plus surface atoms and that will consumes the substrate. </a:t>
            </a:r>
          </a:p>
          <a:p>
            <a:r>
              <a:rPr lang="en-GB" baseline="0" dirty="0" smtClean="0"/>
              <a:t>The most common film that made by growth is a Silicon </a:t>
            </a:r>
            <a:r>
              <a:rPr lang="en-GB" baseline="0" dirty="0" err="1" smtClean="0"/>
              <a:t>dioxcide</a:t>
            </a:r>
            <a:r>
              <a:rPr lang="en-GB" baseline="0" dirty="0" smtClean="0"/>
              <a:t> film and it can be made by using silicon wafer as a substrate and adding oxygen gas in a hot environment.  The oxygen atom will react with silicon atom and form SiO</a:t>
            </a:r>
            <a:r>
              <a:rPr lang="en-GB" sz="1200" baseline="-25000" dirty="0" smtClean="0"/>
              <a:t>2</a:t>
            </a:r>
            <a:r>
              <a:rPr lang="en-GB" sz="1200" dirty="0" smtClean="0"/>
              <a:t> .  </a:t>
            </a:r>
          </a:p>
          <a:p>
            <a:endParaRPr lang="en-GB" sz="1200" dirty="0" smtClean="0"/>
          </a:p>
          <a:p>
            <a:r>
              <a:rPr lang="en-GB" sz="1200" dirty="0" smtClean="0"/>
              <a:t>By deposition, the film will be made by just depositing on a substrate without any reaction with the substrate. </a:t>
            </a:r>
            <a:endParaRPr lang="en-GB" sz="1200" baseline="-2500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381366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Only techniques at </a:t>
            </a:r>
            <a:r>
              <a:rPr lang="en-GB" baseline="0" dirty="0" err="1" smtClean="0"/>
              <a:t>Danchip</a:t>
            </a:r>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455152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1143261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722A8B-75EB-4C8F-AFEF-E13B30C7D7CE}" type="slidenum">
              <a:rPr lang="da-DK" altLang="da-DK" smtClean="0"/>
              <a:pPr>
                <a:defRPr/>
              </a:pPr>
              <a:t>24</a:t>
            </a:fld>
            <a:endParaRPr lang="da-DK" altLang="da-DK"/>
          </a:p>
        </p:txBody>
      </p:sp>
    </p:spTree>
    <p:extLst>
      <p:ext uri="{BB962C8B-B14F-4D97-AF65-F5344CB8AC3E}">
        <p14:creationId xmlns:p14="http://schemas.microsoft.com/office/powerpoint/2010/main" val="1900208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765009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452962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dirty="0" smtClean="0">
                <a:ea typeface="ＭＳ Ｐゴシック" pitchFamily="34" charset="-128"/>
              </a:rPr>
              <a:t>Gate</a:t>
            </a:r>
            <a:r>
              <a:rPr lang="en-GB" altLang="da-DK" baseline="0" dirty="0" smtClean="0">
                <a:ea typeface="ＭＳ Ｐゴシック" pitchFamily="34" charset="-128"/>
              </a:rPr>
              <a:t> oxide: Very thin thermal oxide located over the gate or active region of individual resistors</a:t>
            </a:r>
          </a:p>
          <a:p>
            <a:endParaRPr lang="en-GB" altLang="da-DK" baseline="0" dirty="0" smtClean="0">
              <a:ea typeface="ＭＳ Ｐゴシック" pitchFamily="34" charset="-128"/>
            </a:endParaRPr>
          </a:p>
          <a:p>
            <a:r>
              <a:rPr lang="en-US" sz="1400" kern="1200" dirty="0" smtClean="0">
                <a:solidFill>
                  <a:schemeClr val="tx1"/>
                </a:solidFill>
                <a:effectLst/>
                <a:latin typeface="Verdana" pitchFamily="34" charset="0"/>
                <a:ea typeface="ＭＳ Ｐゴシック" pitchFamily="-80" charset="-128"/>
                <a:cs typeface="ＭＳ Ｐゴシック" charset="0"/>
              </a:rPr>
              <a:t>MOSFETs are the building blocks of logic operations in computer memory and processors, so basically we have thermal oxides all around us </a:t>
            </a:r>
            <a:endParaRPr lang="en-GB" altLang="da-DK" baseline="0" dirty="0" smtClean="0">
              <a:ea typeface="ＭＳ Ｐゴシック" pitchFamily="34" charset="-128"/>
            </a:endParaRPr>
          </a:p>
          <a:p>
            <a:endParaRPr lang="en-GB" altLang="da-DK" baseline="0"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025514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95399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sz="1400" b="1" dirty="0" smtClean="0"/>
              <a:t>How to generate water vapour for wet oxidation</a:t>
            </a:r>
          </a:p>
          <a:p>
            <a:pPr marL="171450" indent="-171450">
              <a:buFont typeface="Arial" panose="020B0604020202020204" pitchFamily="34" charset="0"/>
              <a:buChar char="•"/>
            </a:pPr>
            <a:r>
              <a:rPr lang="en-GB" sz="1400" dirty="0" smtClean="0"/>
              <a:t>Torch: </a:t>
            </a:r>
            <a:r>
              <a:rPr lang="en-GB" sz="1400" i="1" dirty="0" smtClean="0"/>
              <a:t>H</a:t>
            </a:r>
            <a:r>
              <a:rPr lang="en-GB" sz="1400" i="1" baseline="-25000" dirty="0" smtClean="0"/>
              <a:t>2</a:t>
            </a:r>
            <a:r>
              <a:rPr lang="en-GB" sz="1400" i="1" dirty="0" smtClean="0"/>
              <a:t> and O</a:t>
            </a:r>
            <a:r>
              <a:rPr lang="en-GB" sz="1400" i="1" baseline="-25000" dirty="0" smtClean="0"/>
              <a:t>2</a:t>
            </a:r>
            <a:r>
              <a:rPr lang="en-GB" sz="1400" i="1" dirty="0" smtClean="0"/>
              <a:t> are combined in a heated to &gt; 800˚C  quartz torch. H</a:t>
            </a:r>
            <a:r>
              <a:rPr lang="en-GB" sz="1400" i="1" baseline="-25000" dirty="0" smtClean="0"/>
              <a:t>2</a:t>
            </a:r>
            <a:r>
              <a:rPr lang="en-GB" sz="1400" i="1" dirty="0" smtClean="0"/>
              <a:t> ignites and burn </a:t>
            </a:r>
            <a:r>
              <a:rPr lang="en-GB" sz="1400" i="1" dirty="0" err="1" smtClean="0"/>
              <a:t>swith</a:t>
            </a:r>
            <a:r>
              <a:rPr lang="en-GB" sz="1400" i="1" dirty="0" smtClean="0"/>
              <a:t> O</a:t>
            </a:r>
            <a:r>
              <a:rPr lang="en-GB" sz="1400" i="1" baseline="-25000" dirty="0" smtClean="0"/>
              <a:t>2</a:t>
            </a:r>
            <a:r>
              <a:rPr lang="en-GB" sz="1400" i="1" dirty="0" smtClean="0"/>
              <a:t> into steam (2 H</a:t>
            </a:r>
            <a:r>
              <a:rPr lang="en-GB" sz="1400" i="1" baseline="-25000" dirty="0" smtClean="0"/>
              <a:t>2</a:t>
            </a:r>
            <a:r>
              <a:rPr lang="en-GB" sz="1400" i="1" dirty="0" smtClean="0"/>
              <a:t> + 1 O</a:t>
            </a:r>
            <a:r>
              <a:rPr lang="en-GB" sz="1400" i="1" baseline="-25000" dirty="0" smtClean="0"/>
              <a:t>2</a:t>
            </a:r>
            <a:r>
              <a:rPr lang="en-GB" sz="1400" i="1" dirty="0" smtClean="0"/>
              <a:t> </a:t>
            </a:r>
            <a:r>
              <a:rPr lang="en-GB" sz="1400" i="1" dirty="0" smtClean="0">
                <a:latin typeface="Arial"/>
                <a:cs typeface="Arial"/>
              </a:rPr>
              <a:t>→ </a:t>
            </a:r>
            <a:r>
              <a:rPr lang="en-GB" sz="1400" i="1" dirty="0" smtClean="0"/>
              <a:t>2 H</a:t>
            </a:r>
            <a:r>
              <a:rPr lang="en-GB" sz="1400" i="1" baseline="-25000" dirty="0" smtClean="0"/>
              <a:t>2 </a:t>
            </a:r>
            <a:r>
              <a:rPr lang="en-GB" sz="1400" i="1" dirty="0" smtClean="0"/>
              <a:t>O)</a:t>
            </a:r>
          </a:p>
          <a:p>
            <a:pPr marL="171450" indent="-171450">
              <a:buFont typeface="Arial" panose="020B0604020202020204" pitchFamily="34" charset="0"/>
              <a:buChar char="•"/>
            </a:pPr>
            <a:r>
              <a:rPr lang="en-GB" sz="1400" dirty="0" smtClean="0"/>
              <a:t>Steamer: </a:t>
            </a:r>
            <a:r>
              <a:rPr lang="en-GB" sz="1400" i="1" dirty="0" smtClean="0"/>
              <a:t>Steam is generated from DI water by a heater. The steam is purified by a membrane, that only allows water molecules to pass</a:t>
            </a:r>
          </a:p>
          <a:p>
            <a:pPr marL="171450" indent="-171450">
              <a:buFont typeface="Arial" panose="020B0604020202020204" pitchFamily="34" charset="0"/>
              <a:buChar char="•"/>
            </a:pPr>
            <a:r>
              <a:rPr lang="en-GB" sz="1400" dirty="0" smtClean="0"/>
              <a:t>Bubbler: </a:t>
            </a:r>
            <a:r>
              <a:rPr lang="en-GB" sz="1400" i="1" dirty="0" smtClean="0"/>
              <a:t>N</a:t>
            </a:r>
            <a:r>
              <a:rPr lang="en-GB" sz="1400" i="1" baseline="-25000" dirty="0" smtClean="0"/>
              <a:t>2 </a:t>
            </a:r>
            <a:r>
              <a:rPr lang="en-GB" sz="1400" i="1" dirty="0" smtClean="0"/>
              <a:t> or O</a:t>
            </a:r>
            <a:r>
              <a:rPr lang="en-GB" sz="1400" i="1" baseline="-25000" dirty="0" smtClean="0"/>
              <a:t>2  </a:t>
            </a:r>
            <a:r>
              <a:rPr lang="en-GB" sz="1400" i="1" dirty="0" smtClean="0"/>
              <a:t>is carrier gas is bubbled through a bubbler with DI water near the boiling point. The water </a:t>
            </a:r>
            <a:r>
              <a:rPr lang="en-GB" sz="1400" i="1" dirty="0" err="1" smtClean="0"/>
              <a:t>vapor</a:t>
            </a:r>
            <a:r>
              <a:rPr lang="en-GB" sz="1400" i="1" dirty="0" smtClean="0"/>
              <a:t> is heated further to obtain steam </a:t>
            </a:r>
            <a:endParaRPr lang="en-GB" i="1" dirty="0" smtClean="0"/>
          </a:p>
          <a:p>
            <a:endParaRPr lang="en-GB" sz="1400" b="0" i="0" kern="1200" dirty="0" smtClean="0">
              <a:solidFill>
                <a:schemeClr val="tx1"/>
              </a:solidFill>
              <a:effectLst/>
            </a:endParaRPr>
          </a:p>
          <a:p>
            <a:endParaRPr lang="en-GB" sz="1400" b="0" i="0" kern="1200" dirty="0" smtClean="0">
              <a:solidFill>
                <a:schemeClr val="tx1"/>
              </a:solidFill>
              <a:effectLst/>
            </a:endParaRPr>
          </a:p>
          <a:p>
            <a:r>
              <a:rPr lang="en-GB" sz="1400" b="0" i="0" kern="1200" dirty="0" smtClean="0">
                <a:solidFill>
                  <a:schemeClr val="tx1"/>
                </a:solidFill>
                <a:effectLst/>
              </a:rPr>
              <a:t>The RHS adds controlled amounts of pure water </a:t>
            </a:r>
            <a:r>
              <a:rPr lang="en-GB" sz="1400" b="0" i="0" kern="1200" dirty="0" err="1" smtClean="0">
                <a:solidFill>
                  <a:schemeClr val="tx1"/>
                </a:solidFill>
                <a:effectLst/>
              </a:rPr>
              <a:t>vapor</a:t>
            </a:r>
            <a:r>
              <a:rPr lang="en-GB" sz="1400" b="0" i="0" kern="1200" dirty="0" smtClean="0">
                <a:solidFill>
                  <a:schemeClr val="tx1"/>
                </a:solidFill>
                <a:effectLst/>
              </a:rPr>
              <a:t> directly into any carrier gas stream. Needing only filtered house de-ionized (DI) water and power, the system delivers precise amounts of water </a:t>
            </a:r>
            <a:r>
              <a:rPr lang="en-GB" sz="1400" b="0" i="0" kern="1200" dirty="0" err="1" smtClean="0">
                <a:solidFill>
                  <a:schemeClr val="tx1"/>
                </a:solidFill>
                <a:effectLst/>
              </a:rPr>
              <a:t>vapor</a:t>
            </a:r>
            <a:r>
              <a:rPr lang="en-GB" sz="1400" b="0" i="0" kern="1200" dirty="0" smtClean="0">
                <a:solidFill>
                  <a:schemeClr val="tx1"/>
                </a:solidFill>
                <a:effectLst/>
              </a:rPr>
              <a:t> into atmospheric processes. </a:t>
            </a:r>
            <a:br>
              <a:rPr lang="en-GB" sz="1400" b="0" i="0" kern="1200" dirty="0" smtClean="0">
                <a:solidFill>
                  <a:schemeClr val="tx1"/>
                </a:solidFill>
                <a:effectLst/>
              </a:rPr>
            </a:br>
            <a:r>
              <a:rPr lang="en-GB" sz="1400" b="0" i="0" kern="1200" dirty="0" smtClean="0">
                <a:solidFill>
                  <a:schemeClr val="tx1"/>
                </a:solidFill>
                <a:effectLst/>
              </a:rPr>
              <a:t>The RHS is an integrated water </a:t>
            </a:r>
            <a:r>
              <a:rPr lang="en-GB" sz="1400" b="0" i="0" kern="1200" dirty="0" err="1" smtClean="0">
                <a:solidFill>
                  <a:schemeClr val="tx1"/>
                </a:solidFill>
                <a:effectLst/>
              </a:rPr>
              <a:t>vapor</a:t>
            </a:r>
            <a:r>
              <a:rPr lang="en-GB" sz="1400" b="0" i="0" kern="1200" dirty="0" smtClean="0">
                <a:solidFill>
                  <a:schemeClr val="tx1"/>
                </a:solidFill>
                <a:effectLst/>
              </a:rPr>
              <a:t> delivery system featuring adaptive closed loop control. Process parameters are set through automated process recipes or the controller touchscreen. Internal pressure, flow and temperature sensors provide feedback to the control system, which automatically adjusts operations to maintain required temperature and concentration stability. </a:t>
            </a:r>
            <a:br>
              <a:rPr lang="en-GB" sz="1400" b="0" i="0" kern="1200" dirty="0" smtClean="0">
                <a:solidFill>
                  <a:schemeClr val="tx1"/>
                </a:solidFill>
                <a:effectLst/>
              </a:rPr>
            </a:br>
            <a:r>
              <a:rPr lang="en-GB" sz="1400" b="0" i="0" kern="1200" dirty="0" smtClean="0">
                <a:solidFill>
                  <a:schemeClr val="tx1"/>
                </a:solidFill>
                <a:effectLst/>
              </a:rPr>
              <a:t>The RHS consists of a non-porous membrane that excludes particles, micro-droplets, volatile gases, and other opposite charged species from being transferred to the carrier gas and ensures only water </a:t>
            </a:r>
            <a:r>
              <a:rPr lang="en-GB" sz="1400" b="0" i="0" kern="1200" dirty="0" err="1" smtClean="0">
                <a:solidFill>
                  <a:schemeClr val="tx1"/>
                </a:solidFill>
                <a:effectLst/>
              </a:rPr>
              <a:t>vapor</a:t>
            </a:r>
            <a:r>
              <a:rPr lang="en-GB" sz="1400" b="0" i="0" kern="1200" dirty="0" smtClean="0">
                <a:solidFill>
                  <a:schemeClr val="tx1"/>
                </a:solidFill>
                <a:effectLst/>
              </a:rPr>
              <a:t> is added. The membrane selects only the source gas molecules. Other contaminants in the liquid source cannot permeate across the membrane or enter the carrier gas stream, resulting in a saturated product that is consistent and pure.</a:t>
            </a:r>
            <a:br>
              <a:rPr lang="en-GB" sz="1400" b="0" i="0" kern="1200" dirty="0" smtClean="0">
                <a:solidFill>
                  <a:schemeClr val="tx1"/>
                </a:solidFill>
                <a:effectLst/>
              </a:rPr>
            </a:br>
            <a:endParaRPr lang="en-GB" sz="1400" b="0" i="0" kern="1200" dirty="0" smtClean="0">
              <a:solidFill>
                <a:schemeClr val="tx1"/>
              </a:solidFill>
              <a:effectLst/>
            </a:endParaRPr>
          </a:p>
          <a:p>
            <a:r>
              <a:rPr lang="en-GB" dirty="0" smtClean="0"/>
              <a:t/>
            </a:r>
            <a:br>
              <a:rPr lang="en-GB" dirty="0" smtClean="0"/>
            </a:b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69578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en-GB" altLang="da-DK" dirty="0" smtClean="0">
              <a:ea typeface="ＭＳ Ｐゴシック" pitchFamily="34" charset="-128"/>
            </a:endParaRPr>
          </a:p>
          <a:p>
            <a:r>
              <a:rPr lang="en-GB" altLang="da-DK" b="1" dirty="0" smtClean="0">
                <a:ea typeface="ＭＳ Ｐゴシック" pitchFamily="34" charset="-128"/>
              </a:rPr>
              <a:t>Learning</a:t>
            </a:r>
            <a:r>
              <a:rPr lang="en-GB" altLang="da-DK" b="1" baseline="0" dirty="0" smtClean="0">
                <a:ea typeface="ＭＳ Ｐゴシック" pitchFamily="34" charset="-128"/>
              </a:rPr>
              <a:t> goals:</a:t>
            </a:r>
          </a:p>
          <a:p>
            <a:pPr marL="171707" indent="-171707">
              <a:buFontTx/>
              <a:buChar char="-"/>
            </a:pPr>
            <a:r>
              <a:rPr lang="en-GB" altLang="da-DK" b="0" baseline="0" dirty="0" smtClean="0">
                <a:ea typeface="ＭＳ Ｐゴシック" pitchFamily="34" charset="-128"/>
              </a:rPr>
              <a:t>A list of what we expect you to learn from this course</a:t>
            </a:r>
          </a:p>
          <a:p>
            <a:pPr marL="171707" indent="-171707">
              <a:buFontTx/>
              <a:buChar char="-"/>
            </a:pPr>
            <a:endParaRPr lang="en-GB"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752847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223280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516796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708750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400" dirty="0" smtClean="0"/>
              <a:t>In wet oxides, hydrogen atoms liberated by the decomposition of the water molecules during oxidation, produce imperfections that degrade the oxide quality somewhat </a:t>
            </a: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88611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488729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309750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0677356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en-GB" sz="1400" kern="1200" dirty="0" smtClean="0">
                <a:solidFill>
                  <a:prstClr val="black"/>
                </a:solidFill>
                <a:latin typeface="Calibri" panose="020F0502020204030204"/>
              </a:rPr>
              <a:t>Flux: Number of molecules per second per cm</a:t>
            </a:r>
            <a:r>
              <a:rPr lang="en-GB" sz="1400" kern="1200" baseline="30000" dirty="0" smtClean="0">
                <a:solidFill>
                  <a:prstClr val="black"/>
                </a:solidFill>
                <a:latin typeface="Calibri" panose="020F0502020204030204"/>
              </a:rPr>
              <a:t>2</a:t>
            </a:r>
            <a:r>
              <a:rPr lang="en-GB" sz="1400" kern="1200" dirty="0" smtClean="0">
                <a:solidFill>
                  <a:prstClr val="black"/>
                </a:solidFill>
                <a:latin typeface="Calibri" panose="020F0502020204030204"/>
              </a:rPr>
              <a:t> (1/(cm</a:t>
            </a:r>
            <a:r>
              <a:rPr lang="en-GB" sz="1400" kern="1200" baseline="30000" dirty="0" smtClean="0">
                <a:solidFill>
                  <a:prstClr val="black"/>
                </a:solidFill>
                <a:latin typeface="Calibri" panose="020F0502020204030204"/>
              </a:rPr>
              <a:t>2</a:t>
            </a:r>
            <a:r>
              <a:rPr lang="en-GB" sz="1400" kern="1200" dirty="0" smtClean="0">
                <a:solidFill>
                  <a:prstClr val="black"/>
                </a:solidFill>
                <a:latin typeface="Calibri" panose="020F0502020204030204"/>
              </a:rPr>
              <a:t>*s))</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marL="0" marR="0" lvl="0" indent="0" algn="l" defTabSz="914583" rtl="0" eaLnBrk="1" fontAlgn="auto" latinLnBrk="0" hangingPunct="1">
              <a:lnSpc>
                <a:spcPct val="100000"/>
              </a:lnSpc>
              <a:spcBef>
                <a:spcPts val="0"/>
              </a:spcBef>
              <a:spcAft>
                <a:spcPts val="0"/>
              </a:spcAft>
              <a:buClrTx/>
              <a:buSzTx/>
              <a:buFontTx/>
              <a:buNone/>
              <a:tabLst/>
              <a:defRPr/>
            </a:pPr>
            <a:r>
              <a:rPr lang="en-GB" sz="1400" kern="1200" dirty="0" smtClean="0">
                <a:solidFill>
                  <a:prstClr val="black"/>
                </a:solidFill>
                <a:latin typeface="Calibri" panose="020F0502020204030204"/>
              </a:rPr>
              <a:t>The fluxes are related to the concentration of the oxidants in the various regions:</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C_G: Concentration of oxidants in the bulk of the gas</a:t>
            </a:r>
          </a:p>
          <a:p>
            <a:pPr defTabSz="914583" eaLnBrk="1" fontAlgn="auto" hangingPunct="1">
              <a:spcBef>
                <a:spcPts val="0"/>
              </a:spcBef>
              <a:spcAft>
                <a:spcPts val="0"/>
              </a:spcAft>
            </a:pPr>
            <a:r>
              <a:rPr lang="en-GB" sz="1400" kern="1200" dirty="0" smtClean="0">
                <a:solidFill>
                  <a:prstClr val="black"/>
                </a:solidFill>
                <a:latin typeface="Calibri" panose="020F0502020204030204"/>
              </a:rPr>
              <a:t>C_S: Concentration of oxidants right next to the gas-oxide interface</a:t>
            </a:r>
          </a:p>
          <a:p>
            <a:pPr defTabSz="914583" eaLnBrk="1" fontAlgn="auto" hangingPunct="1">
              <a:spcBef>
                <a:spcPts val="0"/>
              </a:spcBef>
              <a:spcAft>
                <a:spcPts val="0"/>
              </a:spcAft>
            </a:pPr>
            <a:r>
              <a:rPr lang="en-GB" sz="1400" kern="1200" dirty="0" smtClean="0">
                <a:solidFill>
                  <a:prstClr val="black"/>
                </a:solidFill>
                <a:latin typeface="Calibri" panose="020F0502020204030204"/>
              </a:rPr>
              <a:t>C_O: </a:t>
            </a:r>
            <a:r>
              <a:rPr lang="en-GB" sz="1400" kern="1200" dirty="0" err="1" smtClean="0">
                <a:solidFill>
                  <a:prstClr val="black"/>
                </a:solidFill>
                <a:latin typeface="Calibri" panose="020F0502020204030204"/>
              </a:rPr>
              <a:t>Contration</a:t>
            </a:r>
            <a:r>
              <a:rPr lang="en-GB" sz="1400" kern="1200" dirty="0" smtClean="0">
                <a:solidFill>
                  <a:prstClr val="black"/>
                </a:solidFill>
                <a:latin typeface="Calibri" panose="020F0502020204030204"/>
              </a:rPr>
              <a:t> of oxidants at the </a:t>
            </a:r>
            <a:r>
              <a:rPr lang="en-GB" sz="1400" kern="1200" dirty="0" err="1" smtClean="0">
                <a:solidFill>
                  <a:prstClr val="black"/>
                </a:solidFill>
                <a:latin typeface="Calibri" panose="020F0502020204030204"/>
              </a:rPr>
              <a:t>outher</a:t>
            </a:r>
            <a:r>
              <a:rPr lang="en-GB" sz="1400" kern="1200" dirty="0" smtClean="0">
                <a:solidFill>
                  <a:prstClr val="black"/>
                </a:solidFill>
                <a:latin typeface="Calibri" panose="020F0502020204030204"/>
              </a:rPr>
              <a:t> oxide surface </a:t>
            </a:r>
          </a:p>
          <a:p>
            <a:pPr defTabSz="914583" eaLnBrk="1" fontAlgn="auto" hangingPunct="1">
              <a:spcBef>
                <a:spcPts val="0"/>
              </a:spcBef>
              <a:spcAft>
                <a:spcPts val="0"/>
              </a:spcAft>
            </a:pPr>
            <a:r>
              <a:rPr lang="en-GB" sz="1400" kern="1200" dirty="0" err="1" smtClean="0">
                <a:solidFill>
                  <a:prstClr val="black"/>
                </a:solidFill>
                <a:latin typeface="Calibri" panose="020F0502020204030204"/>
              </a:rPr>
              <a:t>C_i</a:t>
            </a:r>
            <a:r>
              <a:rPr lang="en-GB" sz="1400" kern="1200" dirty="0" smtClean="0">
                <a:solidFill>
                  <a:prstClr val="black"/>
                </a:solidFill>
                <a:latin typeface="Calibri" panose="020F0502020204030204"/>
              </a:rPr>
              <a:t>: </a:t>
            </a:r>
            <a:r>
              <a:rPr lang="en-GB" sz="1400" kern="1200" dirty="0" err="1" smtClean="0">
                <a:solidFill>
                  <a:prstClr val="black"/>
                </a:solidFill>
                <a:latin typeface="Calibri" panose="020F0502020204030204"/>
              </a:rPr>
              <a:t>Contration</a:t>
            </a:r>
            <a:r>
              <a:rPr lang="en-GB" sz="1400" kern="1200" dirty="0" smtClean="0">
                <a:solidFill>
                  <a:prstClr val="black"/>
                </a:solidFill>
                <a:latin typeface="Calibri" panose="020F0502020204030204"/>
              </a:rPr>
              <a:t> of oxidants at the inner oxide surface </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C*: </a:t>
            </a:r>
            <a:r>
              <a:rPr lang="en-GB" sz="1400" kern="1200" dirty="0" err="1" smtClean="0">
                <a:solidFill>
                  <a:prstClr val="black"/>
                </a:solidFill>
                <a:latin typeface="Calibri" panose="020F0502020204030204"/>
              </a:rPr>
              <a:t>Eqiulibrium</a:t>
            </a:r>
            <a:r>
              <a:rPr lang="en-GB" sz="1400" kern="1200" dirty="0" smtClean="0">
                <a:solidFill>
                  <a:prstClr val="black"/>
                </a:solidFill>
                <a:latin typeface="Calibri" panose="020F0502020204030204"/>
              </a:rPr>
              <a:t> concentration of the oxidizing species in the oxide </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1. </a:t>
            </a:r>
          </a:p>
          <a:p>
            <a:pPr defTabSz="914583" eaLnBrk="1" fontAlgn="auto" hangingPunct="1">
              <a:spcBef>
                <a:spcPts val="0"/>
              </a:spcBef>
              <a:spcAft>
                <a:spcPts val="0"/>
              </a:spcAft>
            </a:pPr>
            <a:r>
              <a:rPr lang="en-GB" sz="1400" kern="1200" dirty="0" err="1" smtClean="0">
                <a:solidFill>
                  <a:prstClr val="black"/>
                </a:solidFill>
                <a:latin typeface="Calibri" panose="020F0502020204030204"/>
              </a:rPr>
              <a:t>h_G</a:t>
            </a:r>
            <a:r>
              <a:rPr lang="en-GB" sz="1400" kern="1200" dirty="0" smtClean="0">
                <a:solidFill>
                  <a:prstClr val="black"/>
                </a:solidFill>
                <a:latin typeface="Calibri" panose="020F0502020204030204"/>
              </a:rPr>
              <a:t>:</a:t>
            </a:r>
            <a:r>
              <a:rPr lang="en-GB" sz="1400" kern="1200" baseline="0" dirty="0" smtClean="0">
                <a:solidFill>
                  <a:prstClr val="black"/>
                </a:solidFill>
                <a:latin typeface="Calibri" panose="020F0502020204030204"/>
              </a:rPr>
              <a:t> Proportional constant/gas phase mass transfer coefficient</a:t>
            </a: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Ideal gas law: F1=(</a:t>
            </a:r>
            <a:r>
              <a:rPr lang="en-GB" sz="1400" kern="1200" baseline="0" dirty="0" err="1" smtClean="0">
                <a:solidFill>
                  <a:prstClr val="black"/>
                </a:solidFill>
                <a:latin typeface="Calibri" panose="020F0502020204030204"/>
              </a:rPr>
              <a:t>h_G</a:t>
            </a:r>
            <a:r>
              <a:rPr lang="en-GB" sz="1400" kern="1200" baseline="0" dirty="0" smtClean="0">
                <a:solidFill>
                  <a:prstClr val="black"/>
                </a:solidFill>
                <a:latin typeface="Calibri" panose="020F0502020204030204"/>
              </a:rPr>
              <a:t>/(</a:t>
            </a:r>
            <a:r>
              <a:rPr lang="en-GB" sz="1400" kern="1200" baseline="0" dirty="0" err="1" smtClean="0">
                <a:solidFill>
                  <a:prstClr val="black"/>
                </a:solidFill>
                <a:latin typeface="Calibri" panose="020F0502020204030204"/>
              </a:rPr>
              <a:t>kT</a:t>
            </a:r>
            <a:r>
              <a:rPr lang="en-GB" sz="1400" kern="1200" baseline="0" dirty="0" smtClean="0">
                <a:solidFill>
                  <a:prstClr val="black"/>
                </a:solidFill>
                <a:latin typeface="Calibri" panose="020F0502020204030204"/>
              </a:rPr>
              <a:t>))*(P_G-P_S)</a:t>
            </a: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Henri’s law: In equilibrium, the concentration of species within a solid is proportional to the partial pressure of that species in the surrounding gas)</a:t>
            </a:r>
          </a:p>
          <a:p>
            <a:pPr defTabSz="914583" eaLnBrk="1" fontAlgn="auto" hangingPunct="1">
              <a:spcBef>
                <a:spcPts val="0"/>
              </a:spcBef>
              <a:spcAft>
                <a:spcPts val="0"/>
              </a:spcAft>
            </a:pPr>
            <a:endParaRPr lang="en-GB" sz="1400" kern="1200" baseline="0" dirty="0" smtClean="0">
              <a:solidFill>
                <a:prstClr val="black"/>
              </a:solidFill>
              <a:latin typeface="Calibri" panose="020F0502020204030204"/>
            </a:endParaRP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3. </a:t>
            </a: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K_S: </a:t>
            </a:r>
            <a:r>
              <a:rPr lang="en-GB" sz="1400" kern="1200" baseline="0" dirty="0" err="1" smtClean="0">
                <a:solidFill>
                  <a:prstClr val="black"/>
                </a:solidFill>
                <a:latin typeface="Calibri" panose="020F0502020204030204"/>
              </a:rPr>
              <a:t>Proprotional</a:t>
            </a:r>
            <a:r>
              <a:rPr lang="en-GB" sz="1400" kern="1200" baseline="0" dirty="0" smtClean="0">
                <a:solidFill>
                  <a:prstClr val="black"/>
                </a:solidFill>
                <a:latin typeface="Calibri" panose="020F0502020204030204"/>
              </a:rPr>
              <a:t> constant/reaction rate constant</a:t>
            </a:r>
            <a:endParaRPr lang="en-GB" sz="1400" kern="1200" dirty="0" smtClean="0">
              <a:solidFill>
                <a:prstClr val="black"/>
              </a:solidFill>
              <a:latin typeface="Calibri" panose="020F0502020204030204"/>
            </a:endParaRPr>
          </a:p>
          <a:p>
            <a:endParaRPr lang="en-GB" altLang="da-DK" dirty="0" smtClean="0">
              <a:ea typeface="ＭＳ Ｐゴシック" pitchFamily="34" charset="-128"/>
            </a:endParaRP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748167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en-US" dirty="0" smtClean="0"/>
              <a:t>A system or</a:t>
            </a:r>
            <a:r>
              <a:rPr lang="en-US" baseline="0" dirty="0" smtClean="0"/>
              <a:t> a process</a:t>
            </a:r>
            <a:r>
              <a:rPr lang="en-US" dirty="0" smtClean="0"/>
              <a:t> is in a </a:t>
            </a:r>
            <a:r>
              <a:rPr lang="en-US" b="1" dirty="0" smtClean="0"/>
              <a:t>steady state</a:t>
            </a:r>
            <a:r>
              <a:rPr lang="en-US" dirty="0" smtClean="0"/>
              <a:t> if the variables, which define the behavior of the system or the process, are unchanging in time</a:t>
            </a:r>
          </a:p>
          <a:p>
            <a:pPr defTabSz="914583" eaLnBrk="1" fontAlgn="auto" hangingPunct="1">
              <a:spcBef>
                <a:spcPts val="0"/>
              </a:spcBef>
              <a:spcAft>
                <a:spcPts val="0"/>
              </a:spcAft>
            </a:pPr>
            <a:endParaRPr lang="en-US" sz="1400" b="1" dirty="0" smtClean="0">
              <a:solidFill>
                <a:prstClr val="black"/>
              </a:solidFill>
              <a:latin typeface="Calibri" panose="020F0502020204030204"/>
            </a:endParaRPr>
          </a:p>
          <a:p>
            <a:pPr defTabSz="914583" eaLnBrk="1" fontAlgn="auto" hangingPunct="1">
              <a:spcBef>
                <a:spcPts val="0"/>
              </a:spcBef>
              <a:spcAft>
                <a:spcPts val="0"/>
              </a:spcAft>
            </a:pPr>
            <a:endParaRPr lang="en-US" sz="1400" b="1" dirty="0" smtClean="0">
              <a:solidFill>
                <a:prstClr val="black"/>
              </a:solidFill>
              <a:latin typeface="Calibri" panose="020F0502020204030204"/>
            </a:endParaRPr>
          </a:p>
          <a:p>
            <a:pPr defTabSz="914583" eaLnBrk="1" fontAlgn="auto" hangingPunct="1">
              <a:spcBef>
                <a:spcPts val="0"/>
              </a:spcBef>
              <a:spcAft>
                <a:spcPts val="0"/>
              </a:spcAft>
            </a:pPr>
            <a:r>
              <a:rPr lang="en-GB" sz="1400" b="1" dirty="0" smtClean="0">
                <a:solidFill>
                  <a:prstClr val="black"/>
                </a:solidFill>
                <a:latin typeface="Calibri" panose="020F0502020204030204"/>
              </a:rPr>
              <a:t>Three are three rates to consider:</a:t>
            </a: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rPr>
              <a:t>The rate at which the gas molecules arrive at surface</a:t>
            </a: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rPr>
              <a:t>The rate at which molecules diffuse through the already formed oxide layer</a:t>
            </a: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rPr>
              <a:t>The rate at which the reaction occurs at the interface</a:t>
            </a:r>
          </a:p>
          <a:p>
            <a:pPr marL="342969" indent="-342969" defTabSz="914583" eaLnBrk="1" fontAlgn="auto" hangingPunct="1">
              <a:spcBef>
                <a:spcPts val="0"/>
              </a:spcBef>
              <a:spcAft>
                <a:spcPts val="0"/>
              </a:spcAft>
              <a:buFontTx/>
              <a:buAutoNum type="arabicPeriod"/>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In steady-state, all three rates are the same. Then the slowest rate becomes the limiting factor that determines the overall growth rate</a:t>
            </a: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marL="342969" indent="-342969" defTabSz="914583" eaLnBrk="1" fontAlgn="auto" hangingPunct="1">
              <a:spcBef>
                <a:spcPts val="0"/>
              </a:spcBef>
              <a:spcAft>
                <a:spcPts val="0"/>
              </a:spcAft>
              <a:buFontTx/>
              <a:buAutoNum type="arabicPeriod"/>
            </a:pPr>
            <a:r>
              <a:rPr lang="en-GB" sz="1400" i="1" dirty="0" smtClean="0">
                <a:solidFill>
                  <a:prstClr val="black"/>
                </a:solidFill>
                <a:latin typeface="Calibri" panose="020F0502020204030204"/>
              </a:rPr>
              <a:t>Not a limiting factor</a:t>
            </a:r>
          </a:p>
          <a:p>
            <a:pPr marL="342969" indent="-342969" defTabSz="914583" eaLnBrk="1" fontAlgn="auto" hangingPunct="1">
              <a:spcBef>
                <a:spcPts val="0"/>
              </a:spcBef>
              <a:spcAft>
                <a:spcPts val="0"/>
              </a:spcAft>
              <a:buFontTx/>
              <a:buAutoNum type="arabicPeriod"/>
            </a:pPr>
            <a:r>
              <a:rPr lang="en-GB" sz="1400" i="1" dirty="0" smtClean="0">
                <a:solidFill>
                  <a:prstClr val="black"/>
                </a:solidFill>
                <a:latin typeface="Calibri" panose="020F0502020204030204"/>
              </a:rPr>
              <a:t>Limiting factor in the parabolic growth regime</a:t>
            </a:r>
          </a:p>
          <a:p>
            <a:pPr marL="342969" indent="-342969" defTabSz="914583" eaLnBrk="1" fontAlgn="auto" hangingPunct="1">
              <a:spcBef>
                <a:spcPts val="0"/>
              </a:spcBef>
              <a:spcAft>
                <a:spcPts val="0"/>
              </a:spcAft>
              <a:buFontTx/>
              <a:buAutoNum type="arabicPeriod"/>
            </a:pPr>
            <a:r>
              <a:rPr lang="en-GB" sz="1400" i="1" dirty="0" smtClean="0">
                <a:solidFill>
                  <a:prstClr val="black"/>
                </a:solidFill>
                <a:latin typeface="Calibri" panose="020F0502020204030204"/>
              </a:rPr>
              <a:t>Limiting factor in the linear growth regime </a:t>
            </a:r>
          </a:p>
          <a:p>
            <a:endParaRPr lang="en-GB" altLang="da-DK" dirty="0" smtClean="0">
              <a:ea typeface="ＭＳ Ｐゴシック" pitchFamily="34" charset="-128"/>
            </a:endParaRPr>
          </a:p>
          <a:p>
            <a:endParaRPr lang="en-GB" altLang="da-DK" dirty="0" smtClean="0">
              <a:ea typeface="ＭＳ Ｐゴシック" pitchFamily="34" charset="-128"/>
            </a:endParaRPr>
          </a:p>
          <a:p>
            <a:pPr defTabSz="914583" eaLnBrk="1" fontAlgn="auto" hangingPunct="1">
              <a:spcBef>
                <a:spcPts val="0"/>
              </a:spcBef>
              <a:spcAft>
                <a:spcPts val="0"/>
              </a:spcAft>
            </a:pPr>
            <a:r>
              <a:rPr lang="en-GB" sz="1400" kern="1200" dirty="0" smtClean="0">
                <a:solidFill>
                  <a:prstClr val="black"/>
                </a:solidFill>
                <a:latin typeface="Calibri" panose="020F0502020204030204"/>
                <a:ea typeface="ＭＳ Ｐゴシック" pitchFamily="-80" charset="-128"/>
                <a:cs typeface="ＭＳ Ｐゴシック" charset="0"/>
              </a:rPr>
              <a:t>F3 is related to the reaction between the Si and oxidants at the Si-</a:t>
            </a:r>
            <a:r>
              <a:rPr lang="en-GB" sz="1400" dirty="0" smtClean="0">
                <a:solidFill>
                  <a:prstClr val="black"/>
                </a:solidFill>
                <a:latin typeface="Calibri" panose="020F0502020204030204"/>
              </a:rPr>
              <a:t>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interface. </a:t>
            </a:r>
            <a:endParaRPr lang="en-GB" sz="1400" kern="1200" dirty="0" smtClean="0">
              <a:solidFill>
                <a:prstClr val="black"/>
              </a:solidFill>
              <a:latin typeface="Calibri" panose="020F0502020204030204"/>
              <a:ea typeface="ＭＳ Ｐゴシック" pitchFamily="-80" charset="-128"/>
              <a:cs typeface="ＭＳ Ｐゴシック" charset="0"/>
            </a:endParaRPr>
          </a:p>
          <a:p>
            <a:pPr defTabSz="914583" eaLnBrk="1" fontAlgn="auto" hangingPunct="1">
              <a:spcBef>
                <a:spcPts val="0"/>
              </a:spcBef>
              <a:spcAft>
                <a:spcPts val="0"/>
              </a:spcAft>
            </a:pPr>
            <a:r>
              <a:rPr lang="en-GB" sz="1400" kern="1200" dirty="0" smtClean="0">
                <a:solidFill>
                  <a:prstClr val="black"/>
                </a:solidFill>
                <a:latin typeface="Calibri" panose="020F0502020204030204"/>
                <a:ea typeface="ＭＳ Ｐゴシック" pitchFamily="-80" charset="-128"/>
                <a:cs typeface="ＭＳ Ｐゴシック" charset="0"/>
              </a:rPr>
              <a:t>The reaction is governed by the reaction rate of the oxidants</a:t>
            </a:r>
          </a:p>
          <a:p>
            <a:pPr defTabSz="914583" eaLnBrk="1" fontAlgn="auto" hangingPunct="1">
              <a:spcBef>
                <a:spcPts val="0"/>
              </a:spcBef>
              <a:spcAft>
                <a:spcPts val="0"/>
              </a:spcAft>
            </a:pPr>
            <a:endParaRPr lang="en-GB" altLang="da-DK" sz="1400" kern="1200" dirty="0" smtClean="0">
              <a:solidFill>
                <a:prstClr val="black"/>
              </a:solidFill>
              <a:latin typeface="Calibri" panose="020F0502020204030204"/>
              <a:ea typeface="ＭＳ Ｐゴシック" pitchFamily="-80" charset="-128"/>
            </a:endParaRPr>
          </a:p>
          <a:p>
            <a:pPr defTabSz="914583" eaLnBrk="1" fontAlgn="auto" hangingPunct="1">
              <a:spcBef>
                <a:spcPts val="0"/>
              </a:spcBef>
              <a:spcAft>
                <a:spcPts val="0"/>
              </a:spcAft>
            </a:pPr>
            <a:r>
              <a:rPr lang="en-GB" sz="1400" kern="1200" dirty="0" smtClean="0">
                <a:solidFill>
                  <a:prstClr val="black"/>
                </a:solidFill>
                <a:latin typeface="Calibri" panose="020F0502020204030204"/>
                <a:ea typeface="ＭＳ Ｐゴシック" pitchFamily="-80" charset="-128"/>
                <a:cs typeface="ＭＳ Ｐゴシック" charset="0"/>
              </a:rPr>
              <a:t>F2</a:t>
            </a:r>
            <a:r>
              <a:rPr lang="en-GB" sz="1400" kern="1200" baseline="0" dirty="0" smtClean="0">
                <a:solidFill>
                  <a:prstClr val="black"/>
                </a:solidFill>
                <a:latin typeface="Calibri" panose="020F0502020204030204"/>
                <a:ea typeface="ＭＳ Ｐゴシック" pitchFamily="-80" charset="-128"/>
                <a:cs typeface="ＭＳ Ｐゴシック" charset="0"/>
              </a:rPr>
              <a:t> </a:t>
            </a:r>
            <a:r>
              <a:rPr lang="en-GB" sz="1400" kern="1200" dirty="0" smtClean="0">
                <a:solidFill>
                  <a:prstClr val="black"/>
                </a:solidFill>
                <a:latin typeface="Calibri" panose="020F0502020204030204"/>
                <a:ea typeface="ＭＳ Ｐゴシック" pitchFamily="-80" charset="-128"/>
                <a:cs typeface="ＭＳ Ｐゴシック" charset="0"/>
              </a:rPr>
              <a:t>is related to the diffusion of oxidants through the existing oxide layer. </a:t>
            </a:r>
          </a:p>
          <a:p>
            <a:pPr defTabSz="914583" eaLnBrk="1" fontAlgn="auto" hangingPunct="1">
              <a:spcBef>
                <a:spcPts val="0"/>
              </a:spcBef>
              <a:spcAft>
                <a:spcPts val="0"/>
              </a:spcAft>
            </a:pPr>
            <a:r>
              <a:rPr lang="en-GB" sz="1400" kern="1200" dirty="0" smtClean="0">
                <a:solidFill>
                  <a:prstClr val="black"/>
                </a:solidFill>
                <a:latin typeface="Calibri" panose="020F0502020204030204"/>
                <a:ea typeface="ＭＳ Ｐゴシック" pitchFamily="-80" charset="-128"/>
                <a:cs typeface="ＭＳ Ｐゴシック" charset="0"/>
              </a:rPr>
              <a:t>The oxidants move because of a concentration gradient</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102992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en-GB" sz="1400" kern="1200" dirty="0" smtClean="0">
                <a:solidFill>
                  <a:prstClr val="black"/>
                </a:solidFill>
                <a:latin typeface="Calibri" panose="020F0502020204030204"/>
              </a:rPr>
              <a:t>The Deal-Grove model </a:t>
            </a:r>
            <a:r>
              <a:rPr lang="en-GB" sz="1400" kern="1200" dirty="0" err="1" smtClean="0">
                <a:solidFill>
                  <a:prstClr val="black"/>
                </a:solidFill>
                <a:latin typeface="Calibri" panose="020F0502020204030204"/>
              </a:rPr>
              <a:t>matematically</a:t>
            </a:r>
            <a:r>
              <a:rPr lang="en-GB" sz="1400" kern="1200" dirty="0" smtClean="0">
                <a:solidFill>
                  <a:prstClr val="black"/>
                </a:solidFill>
                <a:latin typeface="Calibri" panose="020F0502020204030204"/>
              </a:rPr>
              <a:t> describes the growth of an oxide layer on a Si substrate</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The model assumes that the oxidation reaction occurs a the interface between the oxide layer and the Si surface</a:t>
            </a: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66936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en-GB" altLang="da-DK" dirty="0" smtClean="0">
              <a:ea typeface="ＭＳ Ｐゴシック" pitchFamily="34" charset="-128"/>
            </a:endParaRPr>
          </a:p>
          <a:p>
            <a:r>
              <a:rPr lang="en-GB" altLang="da-DK" b="1" dirty="0" smtClean="0">
                <a:ea typeface="ＭＳ Ｐゴシック" pitchFamily="34" charset="-128"/>
              </a:rPr>
              <a:t>Learning</a:t>
            </a:r>
            <a:r>
              <a:rPr lang="en-GB" altLang="da-DK" b="1" baseline="0" dirty="0" smtClean="0">
                <a:ea typeface="ＭＳ Ｐゴシック" pitchFamily="34" charset="-128"/>
              </a:rPr>
              <a:t> goals:</a:t>
            </a:r>
          </a:p>
          <a:p>
            <a:pPr marL="171707" indent="-171707">
              <a:buFontTx/>
              <a:buChar char="-"/>
            </a:pPr>
            <a:r>
              <a:rPr lang="en-GB" altLang="da-DK" b="0" baseline="0" dirty="0" smtClean="0">
                <a:ea typeface="ＭＳ Ｐゴシック" pitchFamily="34" charset="-128"/>
              </a:rPr>
              <a:t>A list of what we expect you to learn from this course</a:t>
            </a:r>
          </a:p>
          <a:p>
            <a:pPr marL="171707" indent="-171707">
              <a:buFontTx/>
              <a:buChar char="-"/>
            </a:pPr>
            <a:endParaRPr lang="en-GB"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217099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842136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658301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9104942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US" sz="1400" kern="1200" dirty="0" smtClean="0">
                <a:solidFill>
                  <a:schemeClr val="tx1"/>
                </a:solidFill>
                <a:effectLst/>
                <a:latin typeface="Verdana" pitchFamily="34" charset="0"/>
                <a:ea typeface="ＭＳ Ｐゴシック" pitchFamily="-80" charset="-128"/>
                <a:cs typeface="ＭＳ Ｐゴシック" charset="0"/>
              </a:rPr>
              <a:t>Oxide is colorless. However, when you look at an oxide wafer, it has color. The color of the oxide coated wafer is caused by the interference of light reflecting off the silicon (below the oxide) and the light reflecting off the top of the oxide surface. </a:t>
            </a:r>
          </a:p>
          <a:p>
            <a:endParaRPr lang="en-US" altLang="da-DK" sz="1400" kern="1200" dirty="0" smtClean="0">
              <a:solidFill>
                <a:schemeClr val="tx1"/>
              </a:solidFill>
              <a:effectLst/>
              <a:latin typeface="Verdana" pitchFamily="34" charset="0"/>
              <a:ea typeface="ＭＳ Ｐゴシック" pitchFamily="-80" charset="-128"/>
            </a:endParaRPr>
          </a:p>
          <a:p>
            <a:r>
              <a:rPr lang="en-US" sz="1400" kern="1200" dirty="0" smtClean="0">
                <a:solidFill>
                  <a:schemeClr val="tx1"/>
                </a:solidFill>
                <a:effectLst/>
                <a:latin typeface="Verdana" pitchFamily="34" charset="0"/>
                <a:ea typeface="ＭＳ Ｐゴシック" pitchFamily="-80" charset="-128"/>
                <a:cs typeface="ＭＳ Ｐゴシック" charset="0"/>
              </a:rPr>
              <a:t>to use a color chart to estimate oxide thickness </a:t>
            </a:r>
            <a:r>
              <a:rPr lang="en-US" sz="1400" kern="1200" dirty="0" err="1" smtClean="0">
                <a:solidFill>
                  <a:schemeClr val="tx1"/>
                </a:solidFill>
                <a:effectLst/>
                <a:latin typeface="Verdana" pitchFamily="34" charset="0"/>
                <a:ea typeface="ＭＳ Ｐゴシック" pitchFamily="-80" charset="-128"/>
                <a:cs typeface="ＭＳ Ｐゴシック" charset="0"/>
              </a:rPr>
              <a:t>consistently,it</a:t>
            </a:r>
            <a:r>
              <a:rPr lang="en-US" sz="1400" kern="1200" dirty="0" smtClean="0">
                <a:solidFill>
                  <a:schemeClr val="tx1"/>
                </a:solidFill>
                <a:effectLst/>
                <a:latin typeface="Verdana" pitchFamily="34" charset="0"/>
                <a:ea typeface="ＭＳ Ｐゴシック" pitchFamily="-80" charset="-128"/>
                <a:cs typeface="ＭＳ Ｐゴシック" charset="0"/>
              </a:rPr>
              <a:t> is very important </a:t>
            </a:r>
            <a:r>
              <a:rPr lang="en-US" sz="1400" kern="1200" dirty="0" err="1" smtClean="0">
                <a:solidFill>
                  <a:schemeClr val="tx1"/>
                </a:solidFill>
                <a:effectLst/>
                <a:latin typeface="Verdana" pitchFamily="34" charset="0"/>
                <a:ea typeface="ＭＳ Ｐゴシック" pitchFamily="-80" charset="-128"/>
                <a:cs typeface="ＭＳ Ｐゴシック" charset="0"/>
              </a:rPr>
              <a:t>thatyour</a:t>
            </a:r>
            <a:r>
              <a:rPr lang="en-US" sz="1400" kern="1200" dirty="0" smtClean="0">
                <a:solidFill>
                  <a:schemeClr val="tx1"/>
                </a:solidFill>
                <a:effectLst/>
                <a:latin typeface="Verdana" pitchFamily="34" charset="0"/>
                <a:ea typeface="ＭＳ Ｐゴシック" pitchFamily="-80" charset="-128"/>
                <a:cs typeface="ＭＳ Ｐゴシック" charset="0"/>
              </a:rPr>
              <a:t> line of sight </a:t>
            </a:r>
            <a:r>
              <a:rPr lang="en-US" sz="1400" kern="1200" dirty="0" err="1" smtClean="0">
                <a:solidFill>
                  <a:schemeClr val="tx1"/>
                </a:solidFill>
                <a:effectLst/>
                <a:latin typeface="Verdana" pitchFamily="34" charset="0"/>
                <a:ea typeface="ＭＳ Ｐゴシック" pitchFamily="-80" charset="-128"/>
                <a:cs typeface="ＭＳ Ｐゴシック" charset="0"/>
              </a:rPr>
              <a:t>isperpendicular</a:t>
            </a:r>
            <a:r>
              <a:rPr lang="en-US" sz="1400" kern="1200" dirty="0" smtClean="0">
                <a:solidFill>
                  <a:schemeClr val="tx1"/>
                </a:solidFill>
                <a:effectLst/>
                <a:latin typeface="Verdana" pitchFamily="34" charset="0"/>
                <a:ea typeface="ＭＳ Ｐゴシック" pitchFamily="-80" charset="-128"/>
                <a:cs typeface="ＭＳ Ｐゴシック" charset="0"/>
              </a:rPr>
              <a:t> to the wafer's surface. In other words, look straight down on the wafer, not at an angle.</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2690952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dirty="0" smtClean="0">
                <a:ea typeface="ＭＳ Ｐゴシック" pitchFamily="34" charset="-128"/>
              </a:rPr>
              <a:t>Silicon dioxide</a:t>
            </a:r>
            <a:r>
              <a:rPr lang="en-GB" altLang="da-DK" baseline="0" dirty="0" smtClean="0">
                <a:ea typeface="ＭＳ Ｐゴシック" pitchFamily="34" charset="-128"/>
              </a:rPr>
              <a:t> has a </a:t>
            </a:r>
            <a:r>
              <a:rPr lang="en-GB" altLang="da-DK" baseline="0" dirty="0" err="1" smtClean="0">
                <a:ea typeface="ＭＳ Ｐゴシック" pitchFamily="34" charset="-128"/>
              </a:rPr>
              <a:t>tetrahedal</a:t>
            </a:r>
            <a:r>
              <a:rPr lang="en-GB" altLang="da-DK" baseline="0" dirty="0" smtClean="0">
                <a:ea typeface="ＭＳ Ｐゴシック" pitchFamily="34" charset="-128"/>
              </a:rPr>
              <a:t> structure </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655526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5613495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8634309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56844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i="1" dirty="0" err="1" smtClean="0">
                <a:ea typeface="ＭＳ Ｐゴシック" pitchFamily="34" charset="-128"/>
              </a:rPr>
              <a:t>Færdig</a:t>
            </a:r>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6130942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040374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8205143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da-DK" sz="1200" dirty="0" smtClean="0">
              <a:latin typeface="Arial" panose="020B0604020202020204" pitchFamily="34" charset="0"/>
            </a:endParaRPr>
          </a:p>
          <a:p>
            <a:r>
              <a:rPr lang="en-GB" altLang="da-DK" dirty="0" smtClean="0">
                <a:ea typeface="ＭＳ Ｐゴシック" pitchFamily="34" charset="-128"/>
              </a:rPr>
              <a:t>In</a:t>
            </a:r>
            <a:r>
              <a:rPr lang="en-GB" altLang="da-DK" baseline="0" dirty="0" smtClean="0">
                <a:ea typeface="ＭＳ Ｐゴシック" pitchFamily="34" charset="-128"/>
              </a:rPr>
              <a:t> parabolic rate regime, the curves come closer together, because the oxidation rate is diffusion dependent </a:t>
            </a:r>
          </a:p>
          <a:p>
            <a:endParaRPr lang="en-GB" altLang="da-DK" baseline="0" dirty="0" smtClean="0">
              <a:ea typeface="ＭＳ Ｐゴシック" pitchFamily="34" charset="-128"/>
            </a:endParaRPr>
          </a:p>
          <a:p>
            <a:r>
              <a:rPr lang="en-GB" dirty="0" smtClean="0"/>
              <a:t>of silicon atoms available for the reaction. It was found experimentally that surfaces which provide more available reaction sites to silicon have a higher oxidation rate [</a:t>
            </a:r>
            <a:r>
              <a:rPr lang="en-GB" dirty="0" smtClean="0">
                <a:hlinkClick r:id="rId3"/>
              </a:rPr>
              <a:t>122</a:t>
            </a:r>
            <a:r>
              <a:rPr lang="en-GB" dirty="0" smtClean="0"/>
              <a:t>]. The ratio for the parabolic rate constant in silicon crystal orientations (111):(100) was found to be 1.68:1.</a:t>
            </a:r>
          </a:p>
          <a:p>
            <a:r>
              <a:rPr lang="en-GB" dirty="0" smtClean="0"/>
              <a:t>Similarly, it has been suggested that the ratio for the parabolic rate constant in crystal orientations (110):(100) is approximately 1.45:1, noticeable on thicker oxide along sidewall surfaces.</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1852836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41273117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sz="1200" dirty="0" smtClean="0"/>
          </a:p>
          <a:p>
            <a:r>
              <a:rPr lang="en-GB" sz="1200" dirty="0" err="1" smtClean="0">
                <a:solidFill>
                  <a:srgbClr val="FF0000"/>
                </a:solidFill>
              </a:rPr>
              <a:t>Virker</a:t>
            </a:r>
            <a:r>
              <a:rPr lang="en-GB" sz="1200" dirty="0" smtClean="0">
                <a:solidFill>
                  <a:srgbClr val="FF0000"/>
                </a:solidFill>
              </a:rPr>
              <a:t> annealing med N2? H2/forming gas </a:t>
            </a:r>
            <a:r>
              <a:rPr lang="en-GB" sz="1200" dirty="0" err="1" smtClean="0">
                <a:solidFill>
                  <a:srgbClr val="FF0000"/>
                </a:solidFill>
              </a:rPr>
              <a:t>bedst</a:t>
            </a:r>
            <a:endParaRPr lang="en-GB" sz="1200" dirty="0" smtClean="0">
              <a:solidFill>
                <a:srgbClr val="FF0000"/>
              </a:solidFill>
            </a:endParaRPr>
          </a:p>
          <a:p>
            <a:endParaRPr lang="en-GB" altLang="da-DK" sz="1200" dirty="0" smtClean="0">
              <a:solidFill>
                <a:srgbClr val="FF0000"/>
              </a:solidFill>
              <a:ea typeface="ＭＳ Ｐゴシック" pitchFamily="34" charset="-128"/>
            </a:endParaRPr>
          </a:p>
          <a:p>
            <a:r>
              <a:rPr lang="en-GB" sz="1200" b="1" dirty="0" smtClean="0"/>
              <a:t>Advantages of the annealing:</a:t>
            </a:r>
          </a:p>
          <a:p>
            <a:pPr marL="285664" indent="-285664">
              <a:buFont typeface="Arial" panose="020B0604020202020204" pitchFamily="34" charset="0"/>
              <a:buChar char="•"/>
            </a:pPr>
            <a:r>
              <a:rPr lang="en-GB" sz="1200" dirty="0" smtClean="0"/>
              <a:t>Improved the oxide density</a:t>
            </a:r>
          </a:p>
          <a:p>
            <a:pPr marL="285664" indent="-285664">
              <a:buFont typeface="Arial" panose="020B0604020202020204" pitchFamily="34" charset="0"/>
              <a:buChar char="•"/>
            </a:pPr>
            <a:r>
              <a:rPr lang="en-GB" sz="1200" dirty="0" smtClean="0"/>
              <a:t>Repair atomic defects within the crystal structure </a:t>
            </a:r>
            <a:r>
              <a:rPr lang="en-GB" sz="1200" dirty="0" smtClean="0">
                <a:solidFill>
                  <a:srgbClr val="FF0000"/>
                </a:solidFill>
              </a:rPr>
              <a:t>(from the Si wafer </a:t>
            </a:r>
            <a:r>
              <a:rPr lang="en-GB" sz="1200" dirty="0" err="1" smtClean="0">
                <a:solidFill>
                  <a:srgbClr val="FF0000"/>
                </a:solidFill>
              </a:rPr>
              <a:t>microsctructure</a:t>
            </a:r>
            <a:r>
              <a:rPr lang="en-GB" sz="1200" dirty="0" smtClean="0">
                <a:solidFill>
                  <a:srgbClr val="FF0000"/>
                </a:solidFill>
              </a:rPr>
              <a:t>?)</a:t>
            </a:r>
          </a:p>
          <a:p>
            <a:pPr marL="285664" indent="-285664">
              <a:buFont typeface="Arial" panose="020B0604020202020204" pitchFamily="34" charset="0"/>
              <a:buChar char="•"/>
            </a:pPr>
            <a:r>
              <a:rPr lang="en-GB" sz="1200" dirty="0" smtClean="0"/>
              <a:t>Remove dangling bonds at the Si-SiO</a:t>
            </a:r>
            <a:r>
              <a:rPr lang="en-GB" sz="1200" baseline="-25000" dirty="0" smtClean="0"/>
              <a:t>2</a:t>
            </a:r>
            <a:r>
              <a:rPr lang="en-GB" sz="1200" dirty="0" smtClean="0"/>
              <a:t> interface</a:t>
            </a:r>
          </a:p>
          <a:p>
            <a:pPr marL="285664" indent="-285664">
              <a:buFont typeface="Arial" panose="020B0604020202020204" pitchFamily="34" charset="0"/>
              <a:buChar char="•"/>
            </a:pPr>
            <a:r>
              <a:rPr lang="en-GB" sz="1200" dirty="0" smtClean="0"/>
              <a:t>Reduce vacancies and dislocations at grain boundaries</a:t>
            </a: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6688364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7240638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2645342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6711209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0763835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30577809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41306662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400" dirty="0" smtClean="0"/>
              <a:t>The plating bath is an aqueous solution of nickel </a:t>
            </a:r>
            <a:r>
              <a:rPr lang="en-GB" sz="1400" dirty="0" err="1" smtClean="0"/>
              <a:t>sulfamate</a:t>
            </a:r>
            <a:r>
              <a:rPr lang="en-GB" sz="1400" dirty="0" smtClean="0"/>
              <a:t>, </a:t>
            </a:r>
            <a:r>
              <a:rPr lang="en-GB" sz="1400" dirty="0" err="1" smtClean="0"/>
              <a:t>borid</a:t>
            </a:r>
            <a:r>
              <a:rPr lang="en-GB" sz="1400" dirty="0" smtClean="0"/>
              <a:t> acid and </a:t>
            </a:r>
            <a:r>
              <a:rPr lang="en-GB" sz="1400" dirty="0" err="1" smtClean="0"/>
              <a:t>sulfamate</a:t>
            </a:r>
            <a:r>
              <a:rPr lang="en-GB" sz="1400" dirty="0" smtClean="0"/>
              <a:t> acid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400" dirty="0" smtClean="0"/>
          </a:p>
          <a:p>
            <a:r>
              <a:rPr lang="en-GB" altLang="da-DK" sz="1400" dirty="0" smtClean="0"/>
              <a:t>Ni ions are transported from anode to cathode </a:t>
            </a:r>
          </a:p>
          <a:p>
            <a:r>
              <a:rPr lang="en-GB" altLang="da-DK" sz="1400" dirty="0" smtClean="0"/>
              <a:t>Ni is deposited at the cathode, when positively changed Ni ions are discharged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400" dirty="0" smtClean="0"/>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815193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17434016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dirty="0" smtClean="0">
                <a:ea typeface="ＭＳ Ｐゴシック" pitchFamily="34" charset="-128"/>
              </a:rPr>
              <a:t>Nickel-Vanadium</a:t>
            </a:r>
            <a:r>
              <a:rPr lang="en-GB" altLang="da-DK" baseline="0" dirty="0" smtClean="0">
                <a:ea typeface="ＭＳ Ｐゴシック" pitchFamily="34" charset="-128"/>
              </a:rPr>
              <a:t> is used, </a:t>
            </a:r>
            <a:r>
              <a:rPr lang="en-GB" altLang="da-DK" baseline="0" dirty="0" err="1" smtClean="0">
                <a:ea typeface="ＭＳ Ｐゴシック" pitchFamily="34" charset="-128"/>
              </a:rPr>
              <a:t>becaues</a:t>
            </a:r>
            <a:r>
              <a:rPr lang="en-GB" altLang="da-DK" baseline="0" dirty="0" smtClean="0">
                <a:ea typeface="ＭＳ Ｐゴシック" pitchFamily="34" charset="-128"/>
              </a:rPr>
              <a:t> nickel is oxidizing too fast and becomes non-conductive</a:t>
            </a:r>
          </a:p>
          <a:p>
            <a:endParaRPr lang="en-GB" altLang="da-DK" baseline="0" dirty="0" smtClean="0">
              <a:ea typeface="ＭＳ Ｐゴシック" pitchFamily="34" charset="-128"/>
            </a:endParaRPr>
          </a:p>
          <a:p>
            <a:r>
              <a:rPr lang="en-GB" altLang="da-DK" baseline="0" dirty="0" smtClean="0">
                <a:ea typeface="ＭＳ Ｐゴシック" pitchFamily="34" charset="-128"/>
              </a:rPr>
              <a:t>Au alone on Si is not allowed (</a:t>
            </a:r>
            <a:r>
              <a:rPr lang="en-GB" dirty="0" smtClean="0">
                <a:effectLst/>
              </a:rPr>
              <a:t>poor adhesion, delaminates and causes clogging of filters). </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7234776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4750926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2894178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398743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3364155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err="1" smtClean="0"/>
              <a:t>Hvad</a:t>
            </a:r>
            <a:r>
              <a:rPr lang="en-GB" baseline="0" dirty="0" smtClean="0"/>
              <a:t> </a:t>
            </a:r>
            <a:r>
              <a:rPr lang="en-GB" baseline="0" dirty="0" err="1" smtClean="0"/>
              <a:t>er</a:t>
            </a:r>
            <a:r>
              <a:rPr lang="en-GB" baseline="0" dirty="0" smtClean="0"/>
              <a:t> </a:t>
            </a:r>
            <a:r>
              <a:rPr lang="en-GB" baseline="0" dirty="0" err="1" smtClean="0"/>
              <a:t>en</a:t>
            </a:r>
            <a:r>
              <a:rPr lang="en-GB" baseline="0" dirty="0" smtClean="0"/>
              <a:t> MOS?</a:t>
            </a:r>
          </a:p>
          <a:p>
            <a:r>
              <a:rPr lang="en-GB" baseline="0" dirty="0" err="1" smtClean="0"/>
              <a:t>Måske</a:t>
            </a:r>
            <a:r>
              <a:rPr lang="en-GB" baseline="0" dirty="0" smtClean="0"/>
              <a:t> deles op </a:t>
            </a:r>
            <a:r>
              <a:rPr lang="en-GB" baseline="0" dirty="0" err="1" smtClean="0"/>
              <a:t>i</a:t>
            </a:r>
            <a:r>
              <a:rPr lang="en-GB" baseline="0" dirty="0" smtClean="0"/>
              <a:t> to slides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altLang="da-DK" sz="1200" b="0" i="0" u="none" strike="noStrike" kern="1200" cap="none" spc="0" normalizeH="0" baseline="0" noProof="0" dirty="0">
              <a:ln>
                <a:noFill/>
              </a:ln>
              <a:solidFill>
                <a:prstClr val="black"/>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521755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What is a thin film and how thin can the film be so that we consider as a thin film ?</a:t>
            </a:r>
          </a:p>
          <a:p>
            <a:endParaRPr lang="en-GB" baseline="0" dirty="0" smtClean="0"/>
          </a:p>
          <a:p>
            <a:r>
              <a:rPr lang="en-GB" baseline="0" dirty="0" smtClean="0"/>
              <a:t>The top image showing </a:t>
            </a:r>
            <a:r>
              <a:rPr lang="en-GB" baseline="0" dirty="0" err="1" smtClean="0"/>
              <a:t>atoming</a:t>
            </a:r>
            <a:r>
              <a:rPr lang="en-GB" baseline="0" dirty="0" smtClean="0"/>
              <a:t> separation on a substrate and the thickness can be from A to a few </a:t>
            </a:r>
            <a:r>
              <a:rPr lang="en-GB" baseline="0" dirty="0" err="1" smtClean="0"/>
              <a:t>nanometers</a:t>
            </a:r>
            <a:r>
              <a:rPr lang="en-GB" baseline="0" dirty="0" smtClean="0"/>
              <a:t> so this’s too thin too be a thin film.</a:t>
            </a:r>
          </a:p>
          <a:p>
            <a:endParaRPr lang="en-GB" baseline="0" dirty="0" smtClean="0"/>
          </a:p>
          <a:p>
            <a:r>
              <a:rPr lang="en-GB" baseline="0" dirty="0" smtClean="0"/>
              <a:t>And when there is more material on the substrate then it will start to form a film. So a thin film can be from a monolayer to several microns or until approaching bulk material properties. Thin films have a very high surface to volume ratio.</a:t>
            </a:r>
          </a:p>
          <a:p>
            <a:r>
              <a:rPr lang="en-GB" baseline="0" dirty="0" smtClean="0"/>
              <a:t>What is so special about thin films? They can have some properties that different from bulk. </a:t>
            </a:r>
          </a:p>
          <a:p>
            <a:endParaRPr lang="en-GB" baseline="0" dirty="0" smtClean="0"/>
          </a:p>
          <a:p>
            <a:r>
              <a:rPr lang="en-GB" baseline="0" dirty="0" smtClean="0"/>
              <a:t>Once a film is above a critical thickness, it behaves essentially as a bulk material</a:t>
            </a:r>
          </a:p>
          <a:p>
            <a:r>
              <a:rPr lang="en-GB" baseline="0" dirty="0" smtClean="0"/>
              <a:t>Depending on the property, however, this critical thickness ranges from 100 Angstroms (e.g. electronic </a:t>
            </a:r>
            <a:r>
              <a:rPr lang="en-GB" baseline="0" dirty="0" err="1" smtClean="0"/>
              <a:t>bandstructure</a:t>
            </a:r>
            <a:r>
              <a:rPr lang="en-GB" baseline="0" dirty="0" smtClean="0"/>
              <a:t>) to</a:t>
            </a:r>
          </a:p>
          <a:p>
            <a:r>
              <a:rPr lang="en-GB" baseline="0" dirty="0" smtClean="0"/>
              <a:t>several microns (e.g. internal stress)</a:t>
            </a:r>
          </a:p>
          <a:p>
            <a:endParaRPr lang="en-GB" baseline="0" dirty="0" smtClean="0"/>
          </a:p>
          <a:p>
            <a:r>
              <a:rPr lang="en-GB" baseline="0" dirty="0" smtClean="0"/>
              <a:t>Bulk(a thick layer of film) : the material properties will be the same as bulk properties. </a:t>
            </a:r>
          </a:p>
          <a:p>
            <a:endParaRPr lang="en-GB" baseline="0" dirty="0" smtClean="0"/>
          </a:p>
          <a:p>
            <a:r>
              <a:rPr lang="en-GB" baseline="0" dirty="0" smtClean="0"/>
              <a:t>Because thin films are so thin and it’s not easy to handle and that the reason we need to put them on a substrate. Most often, we will put them on a silicon wafer and that’s because it’s cheap, easy to handle and the best understood material.  We can also put them on something else such as III-V material (</a:t>
            </a:r>
            <a:r>
              <a:rPr lang="en-GB" baseline="0" dirty="0" err="1" smtClean="0"/>
              <a:t>InP</a:t>
            </a:r>
            <a:r>
              <a:rPr lang="en-GB" baseline="0" dirty="0" smtClean="0"/>
              <a:t>, </a:t>
            </a:r>
            <a:r>
              <a:rPr lang="en-GB" baseline="0" dirty="0" err="1" smtClean="0"/>
              <a:t>InAS</a:t>
            </a:r>
            <a:r>
              <a:rPr lang="en-GB" baseline="0" dirty="0" smtClean="0"/>
              <a:t>, </a:t>
            </a:r>
            <a:r>
              <a:rPr lang="en-GB" baseline="0" dirty="0" err="1" smtClean="0"/>
              <a:t>GeP</a:t>
            </a:r>
            <a:r>
              <a:rPr lang="en-GB" baseline="0" dirty="0" smtClean="0"/>
              <a:t>, </a:t>
            </a:r>
            <a:r>
              <a:rPr lang="en-GB" baseline="0" dirty="0" err="1" smtClean="0"/>
              <a:t>GeAs</a:t>
            </a:r>
            <a:r>
              <a:rPr lang="en-GB" baseline="0" dirty="0" smtClean="0"/>
              <a:t>…) can also put them on metals, glass, polymer or ceramics.</a:t>
            </a:r>
          </a:p>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785107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
        <p:nvSpPr>
          <p:cNvPr id="5"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Tree>
    <p:extLst>
      <p:ext uri="{BB962C8B-B14F-4D97-AF65-F5344CB8AC3E}">
        <p14:creationId xmlns:p14="http://schemas.microsoft.com/office/powerpoint/2010/main" val="12893281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332798653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21140325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98335300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71453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_CustomA"/>
          <p:cNvSpPr>
            <a:spLocks noGrp="1"/>
          </p:cNvSpPr>
          <p:nvPr>
            <p:ph type="dt" sz="half" idx="10"/>
          </p:nvPr>
        </p:nvSpPr>
        <p:spPr/>
        <p:txBody>
          <a:bodyPr/>
          <a:lstStyle/>
          <a:p>
            <a:endParaRPr lang="en-GB" dirty="0"/>
          </a:p>
        </p:txBody>
      </p:sp>
      <p:sp>
        <p:nvSpPr>
          <p:cNvPr id="3" name="FLD_Presentation Title"/>
          <p:cNvSpPr>
            <a:spLocks noGrp="1"/>
          </p:cNvSpPr>
          <p:nvPr>
            <p:ph type="ftr" sz="quarter" idx="11"/>
          </p:nvPr>
        </p:nvSpPr>
        <p:spPr/>
        <p:txBody>
          <a:bodyPr/>
          <a:lstStyle/>
          <a:p>
            <a:endParaRPr lang="en-GB" dirty="0"/>
          </a:p>
        </p:txBody>
      </p:sp>
      <p:sp>
        <p:nvSpPr>
          <p:cNvPr id="7" name="Pladsholder til diasnummer 6"/>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384662422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a:prstGeom prst="rect">
            <a:avLst/>
          </a:prstGeo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a:prstGeom prst="rect">
            <a:avLst/>
          </a:prstGeo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18413827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2088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12470172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24007835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9" name="Footer Placeholder 2"/>
          <p:cNvSpPr>
            <a:spLocks noGrp="1"/>
          </p:cNvSpPr>
          <p:nvPr>
            <p:ph type="ftr" sz="quarter" idx="3"/>
          </p:nvPr>
        </p:nvSpPr>
        <p:spPr>
          <a:xfrm>
            <a:off x="6097588" y="6478500"/>
            <a:ext cx="3961316" cy="306071"/>
          </a:xfrm>
          <a:prstGeom prst="rect">
            <a:avLst/>
          </a:prstGeom>
        </p:spPr>
        <p:txBody>
          <a:bodyPr vert="horz" lIns="0" tIns="0" rIns="0" bIns="0" rtlCol="0" anchor="t" anchorCtr="0"/>
          <a:lstStyle>
            <a:lvl1pPr algn="r">
              <a:defRPr sz="900">
                <a:solidFill>
                  <a:schemeClr val="tx1"/>
                </a:solidFill>
              </a:defRPr>
            </a:lvl1pPr>
          </a:lstStyle>
          <a:p>
            <a:endParaRPr lang="en-GB" dirty="0"/>
          </a:p>
        </p:txBody>
      </p:sp>
      <p:sp>
        <p:nvSpPr>
          <p:cNvPr id="11" name="Slide Number Placeholder 3"/>
          <p:cNvSpPr>
            <a:spLocks noGrp="1"/>
          </p:cNvSpPr>
          <p:nvPr>
            <p:ph type="sldNum" sz="quarter" idx="4"/>
          </p:nvPr>
        </p:nvSpPr>
        <p:spPr>
          <a:xfrm>
            <a:off x="813012" y="6478500"/>
            <a:ext cx="408106" cy="306071"/>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GB" smtClean="0"/>
              <a:pPr/>
              <a:t>‹#›</a:t>
            </a:fld>
            <a:endParaRPr lang="en-GB" dirty="0"/>
          </a:p>
        </p:txBody>
      </p:sp>
      <p:sp>
        <p:nvSpPr>
          <p:cNvPr id="2" name="Rectangle 1"/>
          <p:cNvSpPr/>
          <p:nvPr userDrawn="1"/>
        </p:nvSpPr>
        <p:spPr bwMode="auto">
          <a:xfrm>
            <a:off x="1" y="-14072"/>
            <a:ext cx="12195175" cy="685958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583"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Verdana" pitchFamily="34" charset="0"/>
              <a:ea typeface="ＭＳ Ｐゴシック" pitchFamily="-80" charset="-128"/>
            </a:endParaRPr>
          </a:p>
        </p:txBody>
      </p:sp>
      <p:sp>
        <p:nvSpPr>
          <p:cNvPr id="114690" name="Rectangle 2"/>
          <p:cNvSpPr>
            <a:spLocks noGrp="1" noChangeArrowheads="1"/>
          </p:cNvSpPr>
          <p:nvPr>
            <p:ph type="ctrTitle"/>
          </p:nvPr>
        </p:nvSpPr>
        <p:spPr>
          <a:xfrm>
            <a:off x="622543" y="1295700"/>
            <a:ext cx="8729209" cy="838394"/>
          </a:xfrm>
        </p:spPr>
        <p:txBody>
          <a:bodyPr/>
          <a:lstStyle>
            <a:lvl1pPr>
              <a:defRPr>
                <a:solidFill>
                  <a:srgbClr val="000000"/>
                </a:solidFill>
              </a:defRPr>
            </a:lvl1pPr>
          </a:lstStyle>
          <a:p>
            <a:pPr lvl="0"/>
            <a:r>
              <a:rPr lang="en-GB" noProof="0" dirty="0" smtClean="0"/>
              <a:t>Click to edit Master title style</a:t>
            </a:r>
            <a:endParaRPr lang="en-GB" noProof="0" dirty="0"/>
          </a:p>
        </p:txBody>
      </p:sp>
      <p:sp>
        <p:nvSpPr>
          <p:cNvPr id="114691" name="Rectangle 3"/>
          <p:cNvSpPr>
            <a:spLocks noGrp="1" noChangeArrowheads="1"/>
          </p:cNvSpPr>
          <p:nvPr>
            <p:ph type="subTitle" idx="1"/>
          </p:nvPr>
        </p:nvSpPr>
        <p:spPr>
          <a:xfrm>
            <a:off x="622543" y="2286529"/>
            <a:ext cx="8727091" cy="1753006"/>
          </a:xfrm>
        </p:spPr>
        <p:txBody>
          <a:bodyPr/>
          <a:lstStyle>
            <a:lvl1pPr marL="0" indent="0">
              <a:buFontTx/>
              <a:buNone/>
              <a:defRPr>
                <a:solidFill>
                  <a:srgbClr val="000000"/>
                </a:solidFill>
              </a:defRPr>
            </a:lvl1pPr>
          </a:lstStyle>
          <a:p>
            <a:pPr lvl="0"/>
            <a:r>
              <a:rPr lang="en-GB" noProof="0" dirty="0" smtClean="0"/>
              <a:t>Click to edit Master subtitle style</a:t>
            </a:r>
            <a:endParaRPr lang="en-GB" noProof="0" dirty="0"/>
          </a:p>
        </p:txBody>
      </p:sp>
      <p:pic>
        <p:nvPicPr>
          <p:cNvPr id="3"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841" y="6030958"/>
            <a:ext cx="5214836" cy="626545"/>
          </a:xfrm>
          <a:prstGeom prst="rect">
            <a:avLst/>
          </a:prstGeom>
        </p:spPr>
      </p:pic>
      <p:sp>
        <p:nvSpPr>
          <p:cNvPr id="4" name="Frise"/>
          <p:cNvSpPr/>
          <p:nvPr userDrawn="1"/>
        </p:nvSpPr>
        <p:spPr bwMode="auto">
          <a:xfrm>
            <a:off x="7153206" y="3394042"/>
            <a:ext cx="5041969" cy="2340542"/>
          </a:xfrm>
          <a:prstGeom prst="rect">
            <a:avLst/>
          </a:prstGeom>
          <a:no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583"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Verdana" pitchFamily="34" charset="0"/>
              <a:ea typeface="ＭＳ Ｐゴシック" pitchFamily="-80" charset="-128"/>
            </a:endParaRPr>
          </a:p>
        </p:txBody>
      </p:sp>
      <p:pic>
        <p:nvPicPr>
          <p:cNvPr id="10" name="Picture 9"/>
          <p:cNvPicPr>
            <a:picLocks noChangeAspect="1"/>
          </p:cNvPicPr>
          <p:nvPr userDrawn="1"/>
        </p:nvPicPr>
        <p:blipFill>
          <a:blip r:embed="rId3"/>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4410414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Date_CustomA"/>
          <p:cNvSpPr>
            <a:spLocks noGrp="1"/>
          </p:cNvSpPr>
          <p:nvPr>
            <p:ph type="dt" sz="half" idx="10"/>
          </p:nvPr>
        </p:nvSpPr>
        <p:spPr/>
        <p:txBody>
          <a:bodyPr/>
          <a:lstStyle/>
          <a:p>
            <a:endParaRPr lang="en-GB" dirty="0"/>
          </a:p>
        </p:txBody>
      </p:sp>
      <p:sp>
        <p:nvSpPr>
          <p:cNvPr id="5" name="FLD_Presentation Title"/>
          <p:cNvSpPr>
            <a:spLocks noGrp="1"/>
          </p:cNvSpPr>
          <p:nvPr>
            <p:ph type="ftr" sz="quarter" idx="11"/>
          </p:nvPr>
        </p:nvSpPr>
        <p:spPr/>
        <p:txBody>
          <a:bodyPr/>
          <a:lstStyle/>
          <a:p>
            <a:endParaRPr lang="en-GB" dirty="0"/>
          </a:p>
        </p:txBody>
      </p:sp>
      <p:sp>
        <p:nvSpPr>
          <p:cNvPr id="9" name="Pladsholder til diasnummer 8"/>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9041502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611427" y="148650"/>
            <a:ext cx="10567484" cy="1143265"/>
          </a:xfrm>
        </p:spPr>
        <p:txBody>
          <a:bodyPr/>
          <a:lstStyle/>
          <a:p>
            <a:r>
              <a:rPr lang="en-GB" dirty="0" smtClean="0"/>
              <a:t>Click to edit Master title style</a:t>
            </a:r>
            <a:endParaRPr lang="en-GB" dirty="0"/>
          </a:p>
        </p:txBody>
      </p:sp>
      <p:sp>
        <p:nvSpPr>
          <p:cNvPr id="3" name="Content Placeholder 2"/>
          <p:cNvSpPr>
            <a:spLocks noGrp="1"/>
          </p:cNvSpPr>
          <p:nvPr>
            <p:ph sz="half" idx="1"/>
          </p:nvPr>
        </p:nvSpPr>
        <p:spPr>
          <a:xfrm>
            <a:off x="622544" y="1449723"/>
            <a:ext cx="5366257" cy="4789009"/>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Content Placeholder 3"/>
          <p:cNvSpPr>
            <a:spLocks noGrp="1"/>
          </p:cNvSpPr>
          <p:nvPr>
            <p:ph sz="half" idx="2"/>
          </p:nvPr>
        </p:nvSpPr>
        <p:spPr>
          <a:xfrm>
            <a:off x="6279426" y="1449723"/>
            <a:ext cx="5364670" cy="4789009"/>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Date_CustomA"/>
          <p:cNvSpPr>
            <a:spLocks noGrp="1"/>
          </p:cNvSpPr>
          <p:nvPr>
            <p:ph type="dt" sz="half" idx="10"/>
          </p:nvPr>
        </p:nvSpPr>
        <p:spPr/>
        <p:txBody>
          <a:bodyPr/>
          <a:lstStyle/>
          <a:p>
            <a:endParaRPr lang="en-GB" dirty="0"/>
          </a:p>
        </p:txBody>
      </p:sp>
      <p:sp>
        <p:nvSpPr>
          <p:cNvPr id="6" name="FLD_Presentation Title"/>
          <p:cNvSpPr>
            <a:spLocks noGrp="1"/>
          </p:cNvSpPr>
          <p:nvPr>
            <p:ph type="ftr" sz="quarter" idx="11"/>
          </p:nvPr>
        </p:nvSpPr>
        <p:spPr/>
        <p:txBody>
          <a:bodyPr/>
          <a:lstStyle/>
          <a:p>
            <a:endParaRPr lang="en-GB" dirty="0"/>
          </a:p>
        </p:txBody>
      </p:sp>
      <p:sp>
        <p:nvSpPr>
          <p:cNvPr id="10" name="Pladsholder til diasnummer 9"/>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7722759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Date_CustomA"/>
          <p:cNvSpPr>
            <a:spLocks noGrp="1"/>
          </p:cNvSpPr>
          <p:nvPr>
            <p:ph type="dt" sz="half" idx="10"/>
          </p:nvPr>
        </p:nvSpPr>
        <p:spPr/>
        <p:txBody>
          <a:bodyPr/>
          <a:lstStyle/>
          <a:p>
            <a:endParaRPr lang="en-GB" dirty="0"/>
          </a:p>
        </p:txBody>
      </p:sp>
      <p:sp>
        <p:nvSpPr>
          <p:cNvPr id="4" name="FLD_Presentation Title"/>
          <p:cNvSpPr>
            <a:spLocks noGrp="1"/>
          </p:cNvSpPr>
          <p:nvPr>
            <p:ph type="ftr" sz="quarter" idx="11"/>
          </p:nvPr>
        </p:nvSpPr>
        <p:spPr/>
        <p:txBody>
          <a:bodyPr/>
          <a:lstStyle/>
          <a:p>
            <a:endParaRPr lang="en-GB" dirty="0"/>
          </a:p>
        </p:txBody>
      </p:sp>
      <p:sp>
        <p:nvSpPr>
          <p:cNvPr id="8" name="Pladsholder til diasnummer 7"/>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4728771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_CustomA"/>
          <p:cNvSpPr>
            <a:spLocks noGrp="1"/>
          </p:cNvSpPr>
          <p:nvPr>
            <p:ph type="dt" sz="half" idx="10"/>
          </p:nvPr>
        </p:nvSpPr>
        <p:spPr/>
        <p:txBody>
          <a:bodyPr/>
          <a:lstStyle/>
          <a:p>
            <a:endParaRPr lang="en-GB" dirty="0"/>
          </a:p>
        </p:txBody>
      </p:sp>
      <p:sp>
        <p:nvSpPr>
          <p:cNvPr id="3" name="FLD_Presentation Title"/>
          <p:cNvSpPr>
            <a:spLocks noGrp="1"/>
          </p:cNvSpPr>
          <p:nvPr>
            <p:ph type="ftr" sz="quarter" idx="11"/>
          </p:nvPr>
        </p:nvSpPr>
        <p:spPr/>
        <p:txBody>
          <a:bodyPr/>
          <a:lstStyle/>
          <a:p>
            <a:endParaRPr lang="en-GB" dirty="0"/>
          </a:p>
        </p:txBody>
      </p:sp>
      <p:sp>
        <p:nvSpPr>
          <p:cNvPr id="7" name="Pladsholder til diasnummer 6"/>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39250383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9795672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41800170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4.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titeltypografi</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teksttypografierne</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a:p>
            <a:pPr lvl="1"/>
            <a:r>
              <a:rPr lang="en-GB" altLang="da-DK" dirty="0" err="1" smtClean="0"/>
              <a:t>Andet</a:t>
            </a:r>
            <a:r>
              <a:rPr lang="en-GB" altLang="da-DK" dirty="0" smtClean="0"/>
              <a:t> </a:t>
            </a:r>
            <a:r>
              <a:rPr lang="en-GB" altLang="da-DK" dirty="0" err="1" smtClean="0"/>
              <a:t>niveau</a:t>
            </a:r>
            <a:endParaRPr lang="en-GB" altLang="da-DK" dirty="0" smtClean="0"/>
          </a:p>
          <a:p>
            <a:pPr lvl="2"/>
            <a:r>
              <a:rPr lang="en-GB" altLang="da-DK" dirty="0" err="1" smtClean="0"/>
              <a:t>Tredje</a:t>
            </a:r>
            <a:r>
              <a:rPr lang="en-GB" altLang="da-DK" dirty="0" smtClean="0"/>
              <a:t> </a:t>
            </a:r>
            <a:r>
              <a:rPr lang="en-GB" altLang="da-DK" dirty="0" err="1" smtClean="0"/>
              <a:t>niveau</a:t>
            </a:r>
            <a:endParaRPr lang="en-GB" altLang="da-DK" dirty="0" smtClean="0"/>
          </a:p>
          <a:p>
            <a:pPr lvl="3"/>
            <a:r>
              <a:rPr lang="en-GB" altLang="da-DK" dirty="0" err="1" smtClean="0"/>
              <a:t>Fjerde</a:t>
            </a:r>
            <a:r>
              <a:rPr lang="en-GB" altLang="da-DK" dirty="0" smtClean="0"/>
              <a:t> </a:t>
            </a:r>
            <a:r>
              <a:rPr lang="en-GB" altLang="da-DK" dirty="0" err="1" smtClean="0"/>
              <a:t>niveau</a:t>
            </a:r>
            <a:endParaRPr lang="en-GB" altLang="da-DK" dirty="0" smtClean="0"/>
          </a:p>
          <a:p>
            <a:pPr lvl="4"/>
            <a:r>
              <a:rPr lang="en-GB" altLang="da-DK" dirty="0" err="1" smtClean="0"/>
              <a:t>Femte</a:t>
            </a:r>
            <a:r>
              <a:rPr lang="en-GB" altLang="da-DK" dirty="0" smtClean="0"/>
              <a:t> </a:t>
            </a:r>
            <a:r>
              <a:rPr lang="en-GB" altLang="da-DK" dirty="0" err="1" smtClean="0"/>
              <a:t>niveau</a:t>
            </a:r>
            <a:endParaRPr lang="en-GB" altLang="da-DK" dirty="0" smtClean="0"/>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0" name="Rectangle 12"/>
          <p:cNvSpPr>
            <a:spLocks noChangeArrowheads="1"/>
          </p:cNvSpPr>
          <p:nvPr/>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Danchip, Technical University of Denmark</a:t>
            </a:r>
          </a:p>
        </p:txBody>
      </p:sp>
      <p:pic>
        <p:nvPicPr>
          <p:cNvPr id="2" name="Picture 1"/>
          <p:cNvPicPr>
            <a:picLocks noChangeAspect="1"/>
          </p:cNvPicPr>
          <p:nvPr userDrawn="1"/>
        </p:nvPicPr>
        <p:blipFill>
          <a:blip r:embed="rId4"/>
          <a:stretch>
            <a:fillRect/>
          </a:stretch>
        </p:blipFill>
        <p:spPr>
          <a:xfrm>
            <a:off x="11498187" y="115932"/>
            <a:ext cx="489730" cy="720000"/>
          </a:xfrm>
          <a:prstGeom prst="rect">
            <a:avLst/>
          </a:prstGeom>
        </p:spPr>
      </p:pic>
    </p:spTree>
  </p:cSld>
  <p:clrMap bg1="lt1" tx1="dk1" bg2="lt2" tx2="dk2" accent1="accent1" accent2="accent2" accent3="accent3" accent4="accent4" accent5="accent5" accent6="accent6" hlink="hlink" folHlink="folHlink"/>
  <p:sldLayoutIdLst>
    <p:sldLayoutId id="2147484164" r:id="rId1"/>
    <p:sldLayoutId id="2147484161" r:id="rId2"/>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Date_CustomA"/>
          <p:cNvSpPr>
            <a:spLocks noGrp="1"/>
          </p:cNvSpPr>
          <p:nvPr>
            <p:ph type="dt" sz="half" idx="2"/>
          </p:nvPr>
        </p:nvSpPr>
        <p:spPr>
          <a:xfrm>
            <a:off x="9730107" y="6478499"/>
            <a:ext cx="1915948" cy="306071"/>
          </a:xfrm>
          <a:prstGeom prst="rect">
            <a:avLst/>
          </a:prstGeom>
        </p:spPr>
        <p:txBody>
          <a:bodyPr vert="horz" lIns="0" tIns="0" rIns="0" bIns="0" rtlCol="0" anchor="t" anchorCtr="0"/>
          <a:lstStyle>
            <a:lvl1pPr algn="r">
              <a:defRPr sz="900">
                <a:solidFill>
                  <a:srgbClr val="000000"/>
                </a:solidFill>
              </a:defRPr>
            </a:lvl1pPr>
          </a:lstStyle>
          <a:p>
            <a:endParaRPr lang="en-GB" dirty="0"/>
          </a:p>
        </p:txBody>
      </p:sp>
      <p:sp>
        <p:nvSpPr>
          <p:cNvPr id="3" name="FLD_Presentation Title"/>
          <p:cNvSpPr>
            <a:spLocks noGrp="1"/>
          </p:cNvSpPr>
          <p:nvPr>
            <p:ph type="ftr" sz="quarter" idx="3"/>
          </p:nvPr>
        </p:nvSpPr>
        <p:spPr>
          <a:xfrm>
            <a:off x="7423837" y="6478500"/>
            <a:ext cx="2306270" cy="306071"/>
          </a:xfrm>
          <a:prstGeom prst="rect">
            <a:avLst/>
          </a:prstGeom>
        </p:spPr>
        <p:txBody>
          <a:bodyPr vert="horz" lIns="0" tIns="0" rIns="0" bIns="0" rtlCol="0" anchor="t" anchorCtr="0"/>
          <a:lstStyle>
            <a:lvl1pPr algn="r">
              <a:defRPr sz="900">
                <a:solidFill>
                  <a:srgbClr val="000000"/>
                </a:solidFill>
              </a:defRPr>
            </a:lvl1pPr>
          </a:lstStyle>
          <a:p>
            <a:endParaRPr lang="en-GB" dirty="0"/>
          </a:p>
        </p:txBody>
      </p:sp>
      <p:sp>
        <p:nvSpPr>
          <p:cNvPr id="4" name="Slide Number Placeholder 3"/>
          <p:cNvSpPr>
            <a:spLocks noGrp="1"/>
          </p:cNvSpPr>
          <p:nvPr>
            <p:ph type="sldNum" sz="quarter" idx="4"/>
          </p:nvPr>
        </p:nvSpPr>
        <p:spPr>
          <a:xfrm>
            <a:off x="622543" y="6478500"/>
            <a:ext cx="598575" cy="306071"/>
          </a:xfrm>
          <a:prstGeom prst="rect">
            <a:avLst/>
          </a:prstGeom>
        </p:spPr>
        <p:txBody>
          <a:bodyPr vert="horz" lIns="0" tIns="0" rIns="0" bIns="0" rtlCol="0" anchor="t" anchorCtr="0"/>
          <a:lstStyle>
            <a:lvl1pPr algn="l">
              <a:defRPr sz="900">
                <a:solidFill>
                  <a:srgbClr val="000000"/>
                </a:solidFill>
              </a:defRPr>
            </a:lvl1pPr>
          </a:lstStyle>
          <a:p>
            <a:fld id="{103EA872-A674-449B-A120-B97244F8E91D}" type="slidenum">
              <a:rPr lang="en-GB" smtClean="0"/>
              <a:pPr/>
              <a:t>‹#›</a:t>
            </a:fld>
            <a:endParaRPr lang="en-GB" dirty="0"/>
          </a:p>
        </p:txBody>
      </p:sp>
      <p:sp>
        <p:nvSpPr>
          <p:cNvPr id="113666" name="Rectangle 2"/>
          <p:cNvSpPr>
            <a:spLocks noGrp="1" noChangeArrowheads="1"/>
          </p:cNvSpPr>
          <p:nvPr>
            <p:ph type="title"/>
          </p:nvPr>
        </p:nvSpPr>
        <p:spPr bwMode="auto">
          <a:xfrm>
            <a:off x="611427" y="148650"/>
            <a:ext cx="10567484"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dirty="0" smtClean="0"/>
              <a:t>Click to edit Master title style</a:t>
            </a:r>
            <a:endParaRPr lang="en-GB" dirty="0"/>
          </a:p>
        </p:txBody>
      </p:sp>
      <p:sp>
        <p:nvSpPr>
          <p:cNvPr id="113667" name="Rectangle 3"/>
          <p:cNvSpPr>
            <a:spLocks noGrp="1" noChangeArrowheads="1"/>
          </p:cNvSpPr>
          <p:nvPr>
            <p:ph type="body" idx="1"/>
          </p:nvPr>
        </p:nvSpPr>
        <p:spPr bwMode="auto">
          <a:xfrm>
            <a:off x="622543" y="1449724"/>
            <a:ext cx="11021554" cy="479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13676" name="OFF_Workarea"/>
          <p:cNvSpPr>
            <a:spLocks noChangeArrowheads="1"/>
          </p:cNvSpPr>
          <p:nvPr/>
        </p:nvSpPr>
        <p:spPr bwMode="auto">
          <a:xfrm>
            <a:off x="1319026" y="6478500"/>
            <a:ext cx="6111230"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eaLnBrk="0" hangingPunct="0">
              <a:spcBef>
                <a:spcPct val="0"/>
              </a:spcBef>
            </a:pPr>
            <a:endParaRPr lang="en-GB" sz="900" b="1" dirty="0">
              <a:solidFill>
                <a:srgbClr val="000000"/>
              </a:solidFill>
            </a:endParaRPr>
          </a:p>
        </p:txBody>
      </p:sp>
      <p:sp>
        <p:nvSpPr>
          <p:cNvPr id="10" name="TextBox 12"/>
          <p:cNvSpPr txBox="1"/>
          <p:nvPr userDrawn="1"/>
        </p:nvSpPr>
        <p:spPr>
          <a:xfrm>
            <a:off x="12430242" y="6246236"/>
            <a:ext cx="2455753" cy="600303"/>
          </a:xfrm>
          <a:prstGeom prst="rect">
            <a:avLst/>
          </a:prstGeom>
          <a:noFill/>
        </p:spPr>
        <p:txBody>
          <a:bodyPr wrap="square" rtlCol="0">
            <a:spAutoFit/>
          </a:bodyPr>
          <a:lstStyle/>
          <a:p>
            <a:pPr>
              <a:spcBef>
                <a:spcPts val="0"/>
              </a:spcBef>
            </a:pPr>
            <a:r>
              <a:rPr lang="en-GB" sz="1100" noProof="1" smtClean="0">
                <a:solidFill>
                  <a:schemeClr val="bg2"/>
                </a:solidFill>
              </a:rPr>
              <a:t>Add or change </a:t>
            </a:r>
            <a:br>
              <a:rPr lang="en-GB" sz="1100" noProof="1" smtClean="0">
                <a:solidFill>
                  <a:schemeClr val="bg2"/>
                </a:solidFill>
              </a:rPr>
            </a:br>
            <a:r>
              <a:rPr lang="en-GB" sz="1100" noProof="1" smtClean="0">
                <a:solidFill>
                  <a:schemeClr val="bg2"/>
                </a:solidFill>
              </a:rPr>
              <a:t>Presentation Title or Date</a:t>
            </a:r>
          </a:p>
          <a:p>
            <a:pPr>
              <a:spcBef>
                <a:spcPts val="0"/>
              </a:spcBef>
            </a:pPr>
            <a:r>
              <a:rPr lang="en-GB" sz="1100" noProof="1" smtClean="0">
                <a:solidFill>
                  <a:schemeClr val="bg2"/>
                </a:solidFill>
              </a:rPr>
              <a:t>via ”Insert”; ”Header &amp; Footer”</a:t>
            </a:r>
            <a:endParaRPr lang="en-GB" sz="1100" noProof="1">
              <a:solidFill>
                <a:schemeClr val="bg2"/>
              </a:solidFill>
            </a:endParaRPr>
          </a:p>
        </p:txBody>
      </p:sp>
      <p:cxnSp>
        <p:nvCxnSpPr>
          <p:cNvPr id="11" name="Straight Connector 13"/>
          <p:cNvCxnSpPr/>
          <p:nvPr userDrawn="1"/>
        </p:nvCxnSpPr>
        <p:spPr bwMode="auto">
          <a:xfrm>
            <a:off x="12255399" y="6598880"/>
            <a:ext cx="192050" cy="0"/>
          </a:xfrm>
          <a:prstGeom prst="line">
            <a:avLst/>
          </a:prstGeom>
          <a:solidFill>
            <a:schemeClr val="accent1"/>
          </a:solidFill>
          <a:ln w="1905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 name="Picture 11"/>
          <p:cNvPicPr>
            <a:picLocks noChangeAspect="1"/>
          </p:cNvPicPr>
          <p:nvPr userDrawn="1"/>
        </p:nvPicPr>
        <p:blipFill>
          <a:blip r:embed="rId7"/>
          <a:stretch>
            <a:fillRect/>
          </a:stretch>
        </p:blipFill>
        <p:spPr>
          <a:xfrm>
            <a:off x="11498187" y="115932"/>
            <a:ext cx="489730" cy="720000"/>
          </a:xfrm>
          <a:prstGeom prst="rect">
            <a:avLst/>
          </a:prstGeom>
        </p:spPr>
      </p:pic>
      <p:sp>
        <p:nvSpPr>
          <p:cNvPr id="13" name="Rectangle 14"/>
          <p:cNvSpPr>
            <a:spLocks noChangeArrowheads="1"/>
          </p:cNvSpPr>
          <p:nvPr userDrawn="1"/>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sp>
        <p:nvSpPr>
          <p:cNvPr id="14"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Tree>
    <p:extLst>
      <p:ext uri="{BB962C8B-B14F-4D97-AF65-F5344CB8AC3E}">
        <p14:creationId xmlns:p14="http://schemas.microsoft.com/office/powerpoint/2010/main" val="3850364987"/>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Lst>
  <p:timing>
    <p:tnLst>
      <p:par>
        <p:cTn id="1" dur="indefinite" restart="never" nodeType="tmRoot"/>
      </p:par>
    </p:tnLst>
  </p:timing>
  <p:hf hdr="0"/>
  <p:txStyles>
    <p:titleStyle>
      <a:lvl1pPr algn="l" rtl="0" eaLnBrk="1" fontAlgn="base" hangingPunct="1">
        <a:spcBef>
          <a:spcPct val="0"/>
        </a:spcBef>
        <a:spcAft>
          <a:spcPct val="0"/>
        </a:spcAft>
        <a:defRPr sz="3001"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91"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583"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874"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9166"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88951" indent="-188951" algn="l" rtl="0" eaLnBrk="1" fontAlgn="base" hangingPunct="1">
        <a:spcBef>
          <a:spcPct val="20000"/>
        </a:spcBef>
        <a:spcAft>
          <a:spcPct val="0"/>
        </a:spcAft>
        <a:buChar char="•"/>
        <a:defRPr sz="1800">
          <a:solidFill>
            <a:srgbClr val="000000"/>
          </a:solidFill>
          <a:latin typeface="+mn-lt"/>
          <a:ea typeface="+mn-ea"/>
          <a:cs typeface="+mn-cs"/>
        </a:defRPr>
      </a:lvl1pPr>
      <a:lvl2pPr marL="574790" indent="-195302" algn="l" rtl="0" eaLnBrk="1" fontAlgn="base" hangingPunct="1">
        <a:spcBef>
          <a:spcPct val="20000"/>
        </a:spcBef>
        <a:spcAft>
          <a:spcPct val="0"/>
        </a:spcAft>
        <a:buChar char="–"/>
        <a:defRPr sz="1800">
          <a:solidFill>
            <a:srgbClr val="000000"/>
          </a:solidFill>
          <a:latin typeface="+mn-lt"/>
          <a:ea typeface="+mn-ea"/>
        </a:defRPr>
      </a:lvl2pPr>
      <a:lvl3pPr marL="1279781" indent="-228646" algn="l" rtl="0" eaLnBrk="1" fontAlgn="base" hangingPunct="1">
        <a:spcBef>
          <a:spcPct val="20000"/>
        </a:spcBef>
        <a:spcAft>
          <a:spcPct val="0"/>
        </a:spcAft>
        <a:buChar char="•"/>
        <a:defRPr sz="1800">
          <a:solidFill>
            <a:srgbClr val="000000"/>
          </a:solidFill>
          <a:latin typeface="+mn-lt"/>
          <a:ea typeface="+mn-ea"/>
        </a:defRPr>
      </a:lvl3pPr>
      <a:lvl4pPr marL="1698965" indent="-228646" algn="l" rtl="0" eaLnBrk="1" fontAlgn="base" hangingPunct="1">
        <a:spcBef>
          <a:spcPct val="20000"/>
        </a:spcBef>
        <a:spcAft>
          <a:spcPct val="0"/>
        </a:spcAft>
        <a:buChar char="–"/>
        <a:defRPr sz="1800">
          <a:solidFill>
            <a:srgbClr val="000000"/>
          </a:solidFill>
          <a:latin typeface="+mn-lt"/>
          <a:ea typeface="+mn-ea"/>
        </a:defRPr>
      </a:lvl4pPr>
      <a:lvl5pPr marL="2118149" indent="-228646" algn="l" rtl="0" eaLnBrk="1" fontAlgn="base" hangingPunct="1">
        <a:spcBef>
          <a:spcPct val="20000"/>
        </a:spcBef>
        <a:spcAft>
          <a:spcPct val="0"/>
        </a:spcAft>
        <a:buChar char="»"/>
        <a:defRPr sz="1800">
          <a:solidFill>
            <a:srgbClr val="000000"/>
          </a:solidFill>
          <a:latin typeface="+mn-lt"/>
          <a:ea typeface="+mn-ea"/>
        </a:defRPr>
      </a:lvl5pPr>
      <a:lvl6pPr marL="2575440" indent="-228646" algn="l" rtl="0" eaLnBrk="1" fontAlgn="base" hangingPunct="1">
        <a:spcBef>
          <a:spcPct val="20000"/>
        </a:spcBef>
        <a:spcAft>
          <a:spcPct val="0"/>
        </a:spcAft>
        <a:buChar char="»"/>
        <a:defRPr sz="1600">
          <a:solidFill>
            <a:schemeClr val="tx1"/>
          </a:solidFill>
          <a:latin typeface="+mn-lt"/>
          <a:ea typeface="+mn-ea"/>
        </a:defRPr>
      </a:lvl6pPr>
      <a:lvl7pPr marL="3032731" indent="-228646" algn="l" rtl="0" eaLnBrk="1" fontAlgn="base" hangingPunct="1">
        <a:spcBef>
          <a:spcPct val="20000"/>
        </a:spcBef>
        <a:spcAft>
          <a:spcPct val="0"/>
        </a:spcAft>
        <a:buChar char="»"/>
        <a:defRPr sz="1600">
          <a:solidFill>
            <a:schemeClr val="tx1"/>
          </a:solidFill>
          <a:latin typeface="+mn-lt"/>
          <a:ea typeface="+mn-ea"/>
        </a:defRPr>
      </a:lvl7pPr>
      <a:lvl8pPr marL="3490023" indent="-228646" algn="l" rtl="0" eaLnBrk="1" fontAlgn="base" hangingPunct="1">
        <a:spcBef>
          <a:spcPct val="20000"/>
        </a:spcBef>
        <a:spcAft>
          <a:spcPct val="0"/>
        </a:spcAft>
        <a:buChar char="»"/>
        <a:defRPr sz="1600">
          <a:solidFill>
            <a:schemeClr val="tx1"/>
          </a:solidFill>
          <a:latin typeface="+mn-lt"/>
          <a:ea typeface="+mn-ea"/>
        </a:defRPr>
      </a:lvl8pPr>
      <a:lvl9pPr marL="3947314" indent="-228646" algn="l" rtl="0" eaLnBrk="1" fontAlgn="base" hangingPunct="1">
        <a:spcBef>
          <a:spcPct val="20000"/>
        </a:spcBef>
        <a:spcAft>
          <a:spcPct val="0"/>
        </a:spcAft>
        <a:buChar char="»"/>
        <a:defRPr sz="1600">
          <a:solidFill>
            <a:schemeClr val="tx1"/>
          </a:solidFill>
          <a:latin typeface="+mn-lt"/>
          <a:ea typeface="+mn-ea"/>
        </a:defRPr>
      </a:lvl9pPr>
    </p:bodyStyle>
    <p:otherStyle>
      <a:defPPr>
        <a:defRPr lang="da-DK"/>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titeltypografi</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teksttypografierne</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a:p>
            <a:pPr lvl="1"/>
            <a:r>
              <a:rPr lang="en-GB" altLang="da-DK" dirty="0" err="1" smtClean="0"/>
              <a:t>Andet</a:t>
            </a:r>
            <a:r>
              <a:rPr lang="en-GB" altLang="da-DK" dirty="0" smtClean="0"/>
              <a:t> </a:t>
            </a:r>
            <a:r>
              <a:rPr lang="en-GB" altLang="da-DK" dirty="0" err="1" smtClean="0"/>
              <a:t>niveau</a:t>
            </a:r>
            <a:endParaRPr lang="en-GB" altLang="da-DK" dirty="0" smtClean="0"/>
          </a:p>
          <a:p>
            <a:pPr lvl="2"/>
            <a:r>
              <a:rPr lang="en-GB" altLang="da-DK" dirty="0" err="1" smtClean="0"/>
              <a:t>Tredje</a:t>
            </a:r>
            <a:r>
              <a:rPr lang="en-GB" altLang="da-DK" dirty="0" smtClean="0"/>
              <a:t> </a:t>
            </a:r>
            <a:r>
              <a:rPr lang="en-GB" altLang="da-DK" dirty="0" err="1" smtClean="0"/>
              <a:t>niveau</a:t>
            </a:r>
            <a:endParaRPr lang="en-GB" altLang="da-DK" dirty="0" smtClean="0"/>
          </a:p>
          <a:p>
            <a:pPr lvl="3"/>
            <a:r>
              <a:rPr lang="en-GB" altLang="da-DK" dirty="0" err="1" smtClean="0"/>
              <a:t>Fjerde</a:t>
            </a:r>
            <a:r>
              <a:rPr lang="en-GB" altLang="da-DK" dirty="0" smtClean="0"/>
              <a:t> </a:t>
            </a:r>
            <a:r>
              <a:rPr lang="en-GB" altLang="da-DK" dirty="0" err="1" smtClean="0"/>
              <a:t>niveau</a:t>
            </a:r>
            <a:endParaRPr lang="en-GB" altLang="da-DK" dirty="0" smtClean="0"/>
          </a:p>
          <a:p>
            <a:pPr lvl="4"/>
            <a:r>
              <a:rPr lang="en-GB" altLang="da-DK" dirty="0" err="1" smtClean="0"/>
              <a:t>Femte</a:t>
            </a:r>
            <a:r>
              <a:rPr lang="en-GB" altLang="da-DK" dirty="0" smtClean="0"/>
              <a:t> </a:t>
            </a:r>
            <a:r>
              <a:rPr lang="en-GB" altLang="da-DK" dirty="0" err="1" smtClean="0"/>
              <a:t>niveau</a:t>
            </a:r>
            <a:endParaRPr lang="en-GB" altLang="da-DK" dirty="0" smtClean="0"/>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9" name="Picture 8"/>
          <p:cNvPicPr>
            <a:picLocks noChangeAspect="1"/>
          </p:cNvPicPr>
          <p:nvPr userDrawn="1"/>
        </p:nvPicPr>
        <p:blipFill>
          <a:blip r:embed="rId4"/>
          <a:stretch>
            <a:fillRect/>
          </a:stretch>
        </p:blipFill>
        <p:spPr>
          <a:xfrm>
            <a:off x="11498187" y="115932"/>
            <a:ext cx="489730" cy="720000"/>
          </a:xfrm>
          <a:prstGeom prst="rect">
            <a:avLst/>
          </a:prstGeom>
        </p:spPr>
      </p:pic>
      <p:sp>
        <p:nvSpPr>
          <p:cNvPr id="8"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Tree>
    <p:extLst>
      <p:ext uri="{BB962C8B-B14F-4D97-AF65-F5344CB8AC3E}">
        <p14:creationId xmlns:p14="http://schemas.microsoft.com/office/powerpoint/2010/main" val="4103849911"/>
      </p:ext>
    </p:extLst>
  </p:cSld>
  <p:clrMap bg1="lt1" tx1="dk1" bg2="lt2" tx2="dk2" accent1="accent1" accent2="accent2" accent3="accent3" accent4="accent4" accent5="accent5" accent6="accent6" hlink="hlink" folHlink="folHlink"/>
  <p:sldLayoutIdLst>
    <p:sldLayoutId id="2147484226" r:id="rId1"/>
    <p:sldLayoutId id="2147484227" r:id="rId2"/>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titeltypografi</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teksttypografierne</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a:p>
            <a:pPr lvl="1"/>
            <a:r>
              <a:rPr lang="en-GB" altLang="da-DK" dirty="0" err="1" smtClean="0"/>
              <a:t>Andet</a:t>
            </a:r>
            <a:r>
              <a:rPr lang="en-GB" altLang="da-DK" dirty="0" smtClean="0"/>
              <a:t> </a:t>
            </a:r>
            <a:r>
              <a:rPr lang="en-GB" altLang="da-DK" dirty="0" err="1" smtClean="0"/>
              <a:t>niveau</a:t>
            </a:r>
            <a:endParaRPr lang="en-GB" altLang="da-DK" dirty="0" smtClean="0"/>
          </a:p>
          <a:p>
            <a:pPr lvl="2"/>
            <a:r>
              <a:rPr lang="en-GB" altLang="da-DK" dirty="0" err="1" smtClean="0"/>
              <a:t>Tredje</a:t>
            </a:r>
            <a:r>
              <a:rPr lang="en-GB" altLang="da-DK" dirty="0" smtClean="0"/>
              <a:t> </a:t>
            </a:r>
            <a:r>
              <a:rPr lang="en-GB" altLang="da-DK" dirty="0" err="1" smtClean="0"/>
              <a:t>niveau</a:t>
            </a:r>
            <a:endParaRPr lang="en-GB" altLang="da-DK" dirty="0" smtClean="0"/>
          </a:p>
          <a:p>
            <a:pPr lvl="3"/>
            <a:r>
              <a:rPr lang="en-GB" altLang="da-DK" dirty="0" err="1" smtClean="0"/>
              <a:t>Fjerde</a:t>
            </a:r>
            <a:r>
              <a:rPr lang="en-GB" altLang="da-DK" dirty="0" smtClean="0"/>
              <a:t> </a:t>
            </a:r>
            <a:r>
              <a:rPr lang="en-GB" altLang="da-DK" dirty="0" err="1" smtClean="0"/>
              <a:t>niveau</a:t>
            </a:r>
            <a:endParaRPr lang="en-GB" altLang="da-DK" dirty="0" smtClean="0"/>
          </a:p>
          <a:p>
            <a:pPr lvl="4"/>
            <a:r>
              <a:rPr lang="en-GB" altLang="da-DK" dirty="0" err="1" smtClean="0"/>
              <a:t>Femte</a:t>
            </a:r>
            <a:r>
              <a:rPr lang="en-GB" altLang="da-DK" dirty="0" smtClean="0"/>
              <a:t> </a:t>
            </a:r>
            <a:r>
              <a:rPr lang="en-GB" altLang="da-DK" dirty="0" err="1" smtClean="0"/>
              <a:t>niveau</a:t>
            </a:r>
            <a:endParaRPr lang="en-GB" altLang="da-DK" dirty="0" smtClean="0"/>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0" name="Rectangle 12"/>
          <p:cNvSpPr>
            <a:spLocks noChangeArrowheads="1"/>
          </p:cNvSpPr>
          <p:nvPr/>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 Film TPT course</a:t>
            </a:r>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9" name="Picture 8"/>
          <p:cNvPicPr>
            <a:picLocks noChangeAspect="1"/>
          </p:cNvPicPr>
          <p:nvPr userDrawn="1"/>
        </p:nvPicPr>
        <p:blipFill>
          <a:blip r:embed="rId7"/>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353324229"/>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2" r:id="rId3"/>
    <p:sldLayoutId id="2147484245" r:id="rId4"/>
    <p:sldLayoutId id="2147484246" r:id="rId5"/>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11"/>
          <p:cNvSpPr>
            <a:spLocks noChangeArrowheads="1"/>
          </p:cNvSpPr>
          <p:nvPr/>
        </p:nvSpPr>
        <p:spPr bwMode="auto">
          <a:xfrm>
            <a:off x="10160539" y="6478503"/>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1" name="Rectangle 13"/>
          <p:cNvSpPr>
            <a:spLocks noChangeArrowheads="1"/>
          </p:cNvSpPr>
          <p:nvPr/>
        </p:nvSpPr>
        <p:spPr bwMode="auto">
          <a:xfrm>
            <a:off x="813012" y="6478503"/>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7" y="6478503"/>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6" name="Picture 5"/>
          <p:cNvPicPr>
            <a:picLocks noChangeAspect="1"/>
          </p:cNvPicPr>
          <p:nvPr userDrawn="1"/>
        </p:nvPicPr>
        <p:blipFill>
          <a:blip r:embed="rId5"/>
          <a:stretch>
            <a:fillRect/>
          </a:stretch>
        </p:blipFill>
        <p:spPr>
          <a:xfrm>
            <a:off x="11498187" y="115932"/>
            <a:ext cx="489730" cy="720000"/>
          </a:xfrm>
          <a:prstGeom prst="rect">
            <a:avLst/>
          </a:prstGeom>
        </p:spPr>
      </p:pic>
      <p:sp>
        <p:nvSpPr>
          <p:cNvPr id="7"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
        <p:nvSpPr>
          <p:cNvPr id="8"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 Film TPT course</a:t>
            </a:r>
          </a:p>
        </p:txBody>
      </p:sp>
      <p:sp>
        <p:nvSpPr>
          <p:cNvPr id="9" name="Rectangle 13"/>
          <p:cNvSpPr>
            <a:spLocks noChangeArrowheads="1"/>
          </p:cNvSpPr>
          <p:nvPr userDrawn="1"/>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 name="Rectangle 14"/>
          <p:cNvSpPr>
            <a:spLocks noChangeArrowheads="1"/>
          </p:cNvSpPr>
          <p:nvPr userDrawn="1"/>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spTree>
    <p:extLst>
      <p:ext uri="{BB962C8B-B14F-4D97-AF65-F5344CB8AC3E}">
        <p14:creationId xmlns:p14="http://schemas.microsoft.com/office/powerpoint/2010/main" val="527014026"/>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40" r:id="rId3"/>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111"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224"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2335"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6447"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824" indent="-224824"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3919" indent="-232382"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275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152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029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4407" indent="-272056" algn="l" rtl="0" fontAlgn="base">
        <a:spcBef>
          <a:spcPct val="20000"/>
        </a:spcBef>
        <a:spcAft>
          <a:spcPct val="0"/>
        </a:spcAft>
        <a:buChar char="»"/>
        <a:defRPr sz="1900">
          <a:solidFill>
            <a:schemeClr val="tx1"/>
          </a:solidFill>
          <a:latin typeface="+mn-lt"/>
          <a:ea typeface="+mn-ea"/>
        </a:defRPr>
      </a:lvl6pPr>
      <a:lvl7pPr marL="3608519" indent="-272056" algn="l" rtl="0" fontAlgn="base">
        <a:spcBef>
          <a:spcPct val="20000"/>
        </a:spcBef>
        <a:spcAft>
          <a:spcPct val="0"/>
        </a:spcAft>
        <a:buChar char="»"/>
        <a:defRPr sz="1900">
          <a:solidFill>
            <a:schemeClr val="tx1"/>
          </a:solidFill>
          <a:latin typeface="+mn-lt"/>
          <a:ea typeface="+mn-ea"/>
        </a:defRPr>
      </a:lvl7pPr>
      <a:lvl8pPr marL="4152631" indent="-272056" algn="l" rtl="0" fontAlgn="base">
        <a:spcBef>
          <a:spcPct val="20000"/>
        </a:spcBef>
        <a:spcAft>
          <a:spcPct val="0"/>
        </a:spcAft>
        <a:buChar char="»"/>
        <a:defRPr sz="1900">
          <a:solidFill>
            <a:schemeClr val="tx1"/>
          </a:solidFill>
          <a:latin typeface="+mn-lt"/>
          <a:ea typeface="+mn-ea"/>
        </a:defRPr>
      </a:lvl8pPr>
      <a:lvl9pPr marL="4696742" indent="-272056"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224" rtl="0" eaLnBrk="1" latinLnBrk="0" hangingPunct="1">
        <a:defRPr sz="2100" kern="1200">
          <a:solidFill>
            <a:schemeClr val="tx1"/>
          </a:solidFill>
          <a:latin typeface="+mn-lt"/>
          <a:ea typeface="+mn-ea"/>
          <a:cs typeface="+mn-cs"/>
        </a:defRPr>
      </a:lvl1pPr>
      <a:lvl2pPr marL="544111" algn="l" defTabSz="1088224" rtl="0" eaLnBrk="1" latinLnBrk="0" hangingPunct="1">
        <a:defRPr sz="2100" kern="1200">
          <a:solidFill>
            <a:schemeClr val="tx1"/>
          </a:solidFill>
          <a:latin typeface="+mn-lt"/>
          <a:ea typeface="+mn-ea"/>
          <a:cs typeface="+mn-cs"/>
        </a:defRPr>
      </a:lvl2pPr>
      <a:lvl3pPr marL="1088224" algn="l" defTabSz="1088224" rtl="0" eaLnBrk="1" latinLnBrk="0" hangingPunct="1">
        <a:defRPr sz="2100" kern="1200">
          <a:solidFill>
            <a:schemeClr val="tx1"/>
          </a:solidFill>
          <a:latin typeface="+mn-lt"/>
          <a:ea typeface="+mn-ea"/>
          <a:cs typeface="+mn-cs"/>
        </a:defRPr>
      </a:lvl3pPr>
      <a:lvl4pPr marL="1632335" algn="l" defTabSz="1088224" rtl="0" eaLnBrk="1" latinLnBrk="0" hangingPunct="1">
        <a:defRPr sz="2100" kern="1200">
          <a:solidFill>
            <a:schemeClr val="tx1"/>
          </a:solidFill>
          <a:latin typeface="+mn-lt"/>
          <a:ea typeface="+mn-ea"/>
          <a:cs typeface="+mn-cs"/>
        </a:defRPr>
      </a:lvl4pPr>
      <a:lvl5pPr marL="2176447" algn="l" defTabSz="1088224" rtl="0" eaLnBrk="1" latinLnBrk="0" hangingPunct="1">
        <a:defRPr sz="2100" kern="1200">
          <a:solidFill>
            <a:schemeClr val="tx1"/>
          </a:solidFill>
          <a:latin typeface="+mn-lt"/>
          <a:ea typeface="+mn-ea"/>
          <a:cs typeface="+mn-cs"/>
        </a:defRPr>
      </a:lvl5pPr>
      <a:lvl6pPr marL="2720559" algn="l" defTabSz="1088224" rtl="0" eaLnBrk="1" latinLnBrk="0" hangingPunct="1">
        <a:defRPr sz="2100" kern="1200">
          <a:solidFill>
            <a:schemeClr val="tx1"/>
          </a:solidFill>
          <a:latin typeface="+mn-lt"/>
          <a:ea typeface="+mn-ea"/>
          <a:cs typeface="+mn-cs"/>
        </a:defRPr>
      </a:lvl6pPr>
      <a:lvl7pPr marL="3264671" algn="l" defTabSz="1088224" rtl="0" eaLnBrk="1" latinLnBrk="0" hangingPunct="1">
        <a:defRPr sz="2100" kern="1200">
          <a:solidFill>
            <a:schemeClr val="tx1"/>
          </a:solidFill>
          <a:latin typeface="+mn-lt"/>
          <a:ea typeface="+mn-ea"/>
          <a:cs typeface="+mn-cs"/>
        </a:defRPr>
      </a:lvl7pPr>
      <a:lvl8pPr marL="3808783" algn="l" defTabSz="1088224" rtl="0" eaLnBrk="1" latinLnBrk="0" hangingPunct="1">
        <a:defRPr sz="2100" kern="1200">
          <a:solidFill>
            <a:schemeClr val="tx1"/>
          </a:solidFill>
          <a:latin typeface="+mn-lt"/>
          <a:ea typeface="+mn-ea"/>
          <a:cs typeface="+mn-cs"/>
        </a:defRPr>
      </a:lvl8pPr>
      <a:lvl9pPr marL="4352893" algn="l" defTabSz="108822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10.xml"/><Relationship Id="rId16"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tif"/><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labadviser.nanolab.dtu.dk/index.php/LabAdviser/Courses/TPT_Thin_Film"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510.png"/><Relationship Id="rId4" Type="http://schemas.openxmlformats.org/officeDocument/2006/relationships/image" Target="../media/image511.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73.jpg"/><Relationship Id="rId4" Type="http://schemas.openxmlformats.org/officeDocument/2006/relationships/image" Target="../media/image690.png"/></Relationships>
</file>

<file path=ppt/slides/_rels/slide4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73.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77.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79.jpe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7"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770.png"/><Relationship Id="rId5" Type="http://schemas.openxmlformats.org/officeDocument/2006/relationships/image" Target="../media/image710.png"/><Relationship Id="rId4" Type="http://schemas.openxmlformats.org/officeDocument/2006/relationships/image" Target="../media/image700.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83.tiff"/><Relationship Id="rId7" Type="http://schemas.openxmlformats.org/officeDocument/2006/relationships/image" Target="../media/image87.tiff"/><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image" Target="../media/image86.png"/><Relationship Id="rId5" Type="http://schemas.openxmlformats.org/officeDocument/2006/relationships/image" Target="../media/image85.jpg"/><Relationship Id="rId4" Type="http://schemas.openxmlformats.org/officeDocument/2006/relationships/image" Target="../media/image84.jpg"/></Relationships>
</file>

<file path=ppt/slides/_rels/slide5.xml.rels><?xml version="1.0" encoding="UTF-8" standalone="yes"?>
<Relationships xmlns="http://schemas.openxmlformats.org/package/2006/relationships"><Relationship Id="rId8" Type="http://schemas.openxmlformats.org/officeDocument/2006/relationships/hyperlink" Target="mailto:reet@dtu.dk" TargetMode="External"/><Relationship Id="rId13" Type="http://schemas.openxmlformats.org/officeDocument/2006/relationships/image" Target="../media/image6.jpg"/><Relationship Id="rId18" Type="http://schemas.openxmlformats.org/officeDocument/2006/relationships/image" Target="../media/image11.jpeg"/><Relationship Id="rId3" Type="http://schemas.openxmlformats.org/officeDocument/2006/relationships/hyperlink" Target="mailto:thinfilm@nanolab.dtu.dk" TargetMode="External"/><Relationship Id="rId7" Type="http://schemas.openxmlformats.org/officeDocument/2006/relationships/image" Target="../media/image5.jpg"/><Relationship Id="rId12" Type="http://schemas.openxmlformats.org/officeDocument/2006/relationships/hyperlink" Target="mailto:eves@dtu.dk" TargetMode="External"/><Relationship Id="rId17" Type="http://schemas.openxmlformats.org/officeDocument/2006/relationships/image" Target="../media/image10.jpg"/><Relationship Id="rId2" Type="http://schemas.openxmlformats.org/officeDocument/2006/relationships/notesSlide" Target="../notesSlides/notesSlide5.xml"/><Relationship Id="rId16" Type="http://schemas.openxmlformats.org/officeDocument/2006/relationships/image" Target="../media/image9.jpg"/><Relationship Id="rId1" Type="http://schemas.openxmlformats.org/officeDocument/2006/relationships/slideLayout" Target="../slideLayouts/slideLayout12.xml"/><Relationship Id="rId6" Type="http://schemas.openxmlformats.org/officeDocument/2006/relationships/image" Target="../media/image4.jpg"/><Relationship Id="rId11" Type="http://schemas.openxmlformats.org/officeDocument/2006/relationships/hyperlink" Target="mailto:bghe@dtu.dk" TargetMode="External"/><Relationship Id="rId5" Type="http://schemas.openxmlformats.org/officeDocument/2006/relationships/image" Target="../media/image3.jpg"/><Relationship Id="rId15" Type="http://schemas.openxmlformats.org/officeDocument/2006/relationships/image" Target="../media/image8.jpg"/><Relationship Id="rId10" Type="http://schemas.openxmlformats.org/officeDocument/2006/relationships/hyperlink" Target="mailto:paphol@dtu.dk" TargetMode="External"/><Relationship Id="rId4" Type="http://schemas.openxmlformats.org/officeDocument/2006/relationships/hyperlink" Target="mailto:flemnie@dtu.dk" TargetMode="External"/><Relationship Id="rId9" Type="http://schemas.openxmlformats.org/officeDocument/2006/relationships/hyperlink" Target="mailto:pevo@dtu.dk" TargetMode="External"/><Relationship Id="rId1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89.png"/><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11.jpeg"/><Relationship Id="rId2" Type="http://schemas.openxmlformats.org/officeDocument/2006/relationships/notesSlide" Target="../notesSlides/notesSlide56.xml"/><Relationship Id="rId1" Type="http://schemas.openxmlformats.org/officeDocument/2006/relationships/slideLayout" Target="../slideLayouts/slideLayout11.xml"/><Relationship Id="rId6" Type="http://schemas.openxmlformats.org/officeDocument/2006/relationships/image" Target="../media/image4.jpg"/><Relationship Id="rId5" Type="http://schemas.openxmlformats.org/officeDocument/2006/relationships/image" Target="../media/image8.jpg"/><Relationship Id="rId4" Type="http://schemas.openxmlformats.org/officeDocument/2006/relationships/image" Target="../media/image7.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99.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950.png"/><Relationship Id="rId5" Type="http://schemas.openxmlformats.org/officeDocument/2006/relationships/image" Target="../media/image940.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103.jpeg"/><Relationship Id="rId4" Type="http://schemas.openxmlformats.org/officeDocument/2006/relationships/image" Target="../media/image102.jpeg"/></Relationships>
</file>

<file path=ppt/slides/_rels/slide65.xml.rels><?xml version="1.0" encoding="UTF-8" standalone="yes"?>
<Relationships xmlns="http://schemas.openxmlformats.org/package/2006/relationships"><Relationship Id="rId3" Type="http://schemas.openxmlformats.org/officeDocument/2006/relationships/hyperlink" Target="mailto:training@nanolab.dtu.dk" TargetMode="External"/><Relationship Id="rId2" Type="http://schemas.openxmlformats.org/officeDocument/2006/relationships/hyperlink" Target="mailto:thinfilm@nanolab.dtu.dk" TargetMode="Externa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288032" y="1485578"/>
            <a:ext cx="11570195" cy="838394"/>
          </a:xfrm>
        </p:spPr>
        <p:txBody>
          <a:bodyPr/>
          <a:lstStyle/>
          <a:p>
            <a:pPr algn="ctr" eaLnBrk="1" hangingPunct="1"/>
            <a:r>
              <a:rPr lang="en-GB" altLang="da-DK" sz="8000" dirty="0" smtClean="0">
                <a:ea typeface="ＭＳ Ｐゴシック" pitchFamily="34" charset="-128"/>
                <a:cs typeface="Arial" charset="0"/>
              </a:rPr>
              <a:t>Thin Film </a:t>
            </a:r>
            <a:r>
              <a:rPr lang="en-GB" altLang="da-DK" sz="4400" dirty="0" smtClean="0">
                <a:ea typeface="ＭＳ Ｐゴシック" pitchFamily="34" charset="-128"/>
                <a:cs typeface="Arial" charset="0"/>
              </a:rPr>
              <a:t/>
            </a:r>
            <a:br>
              <a:rPr lang="en-GB" altLang="da-DK" sz="4400" dirty="0" smtClean="0">
                <a:ea typeface="ＭＳ Ｐゴシック" pitchFamily="34" charset="-128"/>
                <a:cs typeface="Arial" charset="0"/>
              </a:rPr>
            </a:br>
            <a:r>
              <a:rPr lang="en-GB" altLang="da-DK" sz="4400" dirty="0" smtClean="0">
                <a:ea typeface="ＭＳ Ｐゴシック" pitchFamily="34" charset="-128"/>
                <a:cs typeface="Arial" charset="0"/>
              </a:rPr>
              <a:t>Tool Package </a:t>
            </a:r>
            <a:r>
              <a:rPr lang="en-GB" altLang="da-DK" sz="4400" dirty="0">
                <a:ea typeface="ＭＳ Ｐゴシック" pitchFamily="34" charset="-128"/>
                <a:cs typeface="Arial" charset="0"/>
              </a:rPr>
              <a:t>T</a:t>
            </a:r>
            <a:r>
              <a:rPr lang="en-GB" altLang="da-DK" sz="4400" dirty="0" smtClean="0">
                <a:ea typeface="ＭＳ Ｐゴシック" pitchFamily="34" charset="-128"/>
                <a:cs typeface="Arial" charset="0"/>
              </a:rPr>
              <a:t>raining (TPT) course at DTU Nanolab</a:t>
            </a:r>
            <a:br>
              <a:rPr lang="en-GB" altLang="da-DK" sz="4400" dirty="0" smtClean="0">
                <a:ea typeface="ＭＳ Ｐゴシック" pitchFamily="34" charset="-128"/>
                <a:cs typeface="Arial" charset="0"/>
              </a:rPr>
            </a:br>
            <a:r>
              <a:rPr lang="en-GB" altLang="da-DK" sz="4400" dirty="0" smtClean="0">
                <a:ea typeface="ＭＳ Ｐゴシック" pitchFamily="34" charset="-128"/>
                <a:cs typeface="Arial" charset="0"/>
              </a:rPr>
              <a:t/>
            </a:r>
            <a:br>
              <a:rPr lang="en-GB" altLang="da-DK" sz="4400" dirty="0" smtClean="0">
                <a:ea typeface="ＭＳ Ｐゴシック" pitchFamily="34" charset="-128"/>
                <a:cs typeface="Arial" charset="0"/>
              </a:rPr>
            </a:br>
            <a:r>
              <a:rPr lang="en-GB" altLang="da-DK" sz="4400" dirty="0" smtClean="0">
                <a:ea typeface="ＭＳ Ｐゴシック" pitchFamily="34" charset="-128"/>
                <a:cs typeface="Arial" charset="0"/>
              </a:rPr>
              <a:t>1</a:t>
            </a:r>
            <a:r>
              <a:rPr lang="en-GB" altLang="da-DK" sz="4400" baseline="30000" dirty="0" smtClean="0">
                <a:ea typeface="ＭＳ Ｐゴシック" pitchFamily="34" charset="-128"/>
                <a:cs typeface="Arial" charset="0"/>
              </a:rPr>
              <a:t>st</a:t>
            </a:r>
            <a:r>
              <a:rPr lang="en-GB" altLang="da-DK" sz="4400" dirty="0" smtClean="0">
                <a:ea typeface="ＭＳ Ｐゴシック" pitchFamily="34" charset="-128"/>
                <a:cs typeface="Arial" charset="0"/>
              </a:rPr>
              <a:t> part</a:t>
            </a:r>
            <a:r>
              <a:rPr lang="en-GB" altLang="da-DK" dirty="0" smtClean="0">
                <a:ea typeface="ＭＳ Ｐゴシック" pitchFamily="34" charset="-128"/>
                <a:cs typeface="Arial" charset="0"/>
              </a:rPr>
              <a:t/>
            </a:r>
            <a:br>
              <a:rPr lang="en-GB" altLang="da-DK" dirty="0" smtClean="0">
                <a:ea typeface="ＭＳ Ｐゴシック" pitchFamily="34" charset="-128"/>
                <a:cs typeface="Arial" charset="0"/>
              </a:rPr>
            </a:br>
            <a:r>
              <a:rPr lang="en-GB" altLang="da-DK" dirty="0" smtClean="0">
                <a:ea typeface="ＭＳ Ｐゴシック" pitchFamily="34" charset="-128"/>
                <a:cs typeface="Arial" charset="0"/>
              </a:rPr>
              <a:t/>
            </a:r>
            <a:br>
              <a:rPr lang="en-GB" altLang="da-DK" dirty="0" smtClean="0">
                <a:ea typeface="ＭＳ Ｐゴシック" pitchFamily="34" charset="-128"/>
                <a:cs typeface="Arial" charset="0"/>
              </a:rPr>
            </a:br>
            <a:r>
              <a:rPr lang="en-GB" altLang="da-DK" dirty="0" smtClean="0">
                <a:ea typeface="ＭＳ Ｐゴシック" pitchFamily="34" charset="-128"/>
                <a:cs typeface="Arial" charset="0"/>
              </a:rPr>
              <a:t/>
            </a:r>
            <a:br>
              <a:rPr lang="en-GB" altLang="da-DK" dirty="0" smtClean="0">
                <a:ea typeface="ＭＳ Ｐゴシック" pitchFamily="34" charset="-128"/>
                <a:cs typeface="Arial" charset="0"/>
              </a:rPr>
            </a:br>
            <a:r>
              <a:rPr lang="en-GB" altLang="da-DK" sz="1600" dirty="0" smtClean="0">
                <a:ea typeface="ＭＳ Ｐゴシック" pitchFamily="34" charset="-128"/>
                <a:cs typeface="Arial" charset="0"/>
              </a:rPr>
              <a:t>September 2021</a:t>
            </a:r>
            <a:r>
              <a:rPr lang="en-GB" altLang="da-DK" sz="1200" dirty="0" smtClean="0">
                <a:ea typeface="ＭＳ Ｐゴシック" pitchFamily="34" charset="-128"/>
                <a:cs typeface="Arial" charset="0"/>
              </a:rPr>
              <a:t/>
            </a:r>
            <a:br>
              <a:rPr lang="en-GB" altLang="da-DK" sz="1200" dirty="0" smtClean="0">
                <a:ea typeface="ＭＳ Ｐゴシック" pitchFamily="34" charset="-128"/>
                <a:cs typeface="Arial" charset="0"/>
              </a:rPr>
            </a:br>
            <a:r>
              <a:rPr lang="en-GB" altLang="da-DK" sz="1200" dirty="0" smtClean="0">
                <a:ea typeface="ＭＳ Ｐゴシック" pitchFamily="34" charset="-128"/>
                <a:cs typeface="Arial" charset="0"/>
              </a:rPr>
              <a:t/>
            </a:r>
            <a:br>
              <a:rPr lang="en-GB" altLang="da-DK" sz="1200" dirty="0" smtClean="0">
                <a:ea typeface="ＭＳ Ｐゴシック" pitchFamily="34" charset="-128"/>
                <a:cs typeface="Arial" charset="0"/>
              </a:rPr>
            </a:br>
            <a:endParaRPr lang="en-GB" altLang="da-DK" sz="1200" dirty="0">
              <a:ea typeface="ＭＳ Ｐゴシック" pitchFamily="34" charset="-128"/>
              <a:cs typeface="Arial" charset="0"/>
            </a:endParaRPr>
          </a:p>
        </p:txBody>
      </p:sp>
    </p:spTree>
    <p:extLst>
      <p:ext uri="{BB962C8B-B14F-4D97-AF65-F5344CB8AC3E}">
        <p14:creationId xmlns:p14="http://schemas.microsoft.com/office/powerpoint/2010/main" val="3173052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3491" y="1531422"/>
            <a:ext cx="1477815" cy="35728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3491" y="2443919"/>
            <a:ext cx="1477815" cy="43659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3491" y="3435723"/>
            <a:ext cx="1477815" cy="51731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3414" y="1458921"/>
            <a:ext cx="1474513" cy="43200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7746" y="2327558"/>
            <a:ext cx="1485849" cy="554545"/>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7746" y="3251767"/>
            <a:ext cx="1546521" cy="701274"/>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30035" y="1536254"/>
            <a:ext cx="1457822" cy="35245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30035" y="2317006"/>
            <a:ext cx="1521446" cy="562697"/>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23927" y="3308642"/>
            <a:ext cx="1512168" cy="644399"/>
          </a:xfrm>
          <a:prstGeom prst="rect">
            <a:avLst/>
          </a:prstGeom>
        </p:spPr>
      </p:pic>
      <p:sp>
        <p:nvSpPr>
          <p:cNvPr id="16" name="TextBox 15"/>
          <p:cNvSpPr txBox="1"/>
          <p:nvPr/>
        </p:nvSpPr>
        <p:spPr>
          <a:xfrm>
            <a:off x="5233491" y="4211206"/>
            <a:ext cx="6840760" cy="830997"/>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Layer-by-layer</a:t>
            </a:r>
            <a:r>
              <a:rPr lang="en-US" sz="1600" dirty="0">
                <a:latin typeface="Times New Roman" panose="02020603050405020304" pitchFamily="18" charset="0"/>
                <a:cs typeface="Times New Roman" panose="02020603050405020304" pitchFamily="18" charset="0"/>
              </a:rPr>
              <a:t>, or </a:t>
            </a:r>
            <a:r>
              <a:rPr lang="en-US" sz="1600" b="1" dirty="0" smtClean="0">
                <a:latin typeface="Times New Roman" panose="02020603050405020304" pitchFamily="18" charset="0"/>
                <a:cs typeface="Times New Roman" panose="02020603050405020304" pitchFamily="18" charset="0"/>
              </a:rPr>
              <a:t>Frank-van </a:t>
            </a:r>
            <a:r>
              <a:rPr lang="en-US" sz="1600" b="1" dirty="0">
                <a:latin typeface="Times New Roman" panose="02020603050405020304" pitchFamily="18" charset="0"/>
                <a:cs typeface="Times New Roman" panose="02020603050405020304" pitchFamily="18" charset="0"/>
              </a:rPr>
              <a:t>der </a:t>
            </a:r>
            <a:r>
              <a:rPr lang="en-US" sz="1600" b="1" dirty="0" err="1" smtClean="0">
                <a:latin typeface="Times New Roman" panose="02020603050405020304" pitchFamily="18" charset="0"/>
                <a:cs typeface="Times New Roman" panose="02020603050405020304" pitchFamily="18" charset="0"/>
              </a:rPr>
              <a:t>Merve</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The </a:t>
            </a:r>
            <a:r>
              <a:rPr lang="en-US" sz="1600" dirty="0">
                <a:latin typeface="Times New Roman" panose="02020603050405020304" pitchFamily="18" charset="0"/>
                <a:cs typeface="Times New Roman" panose="02020603050405020304" pitchFamily="18" charset="0"/>
              </a:rPr>
              <a:t>interaction between atoms or molecules </a:t>
            </a:r>
            <a:r>
              <a:rPr lang="en-US" sz="1600" dirty="0" smtClean="0">
                <a:latin typeface="Times New Roman" panose="02020603050405020304" pitchFamily="18" charset="0"/>
                <a:cs typeface="Times New Roman" panose="02020603050405020304" pitchFamily="18" charset="0"/>
              </a:rPr>
              <a:t>is smaller </a:t>
            </a:r>
            <a:r>
              <a:rPr lang="en-US" sz="1600" dirty="0">
                <a:latin typeface="Times New Roman" panose="02020603050405020304" pitchFamily="18" charset="0"/>
                <a:cs typeface="Times New Roman" panose="02020603050405020304" pitchFamily="18" charset="0"/>
              </a:rPr>
              <a:t>than their bonding to the substrate. </a:t>
            </a:r>
            <a:endParaRPr lang="en-US" sz="1600" dirty="0" smtClean="0">
              <a:latin typeface="Times New Roman" panose="02020603050405020304" pitchFamily="18" charset="0"/>
              <a:cs typeface="Times New Roman" panose="02020603050405020304" pitchFamily="18" charset="0"/>
            </a:endParaRPr>
          </a:p>
          <a:p>
            <a:pPr marL="342900" indent="-342900">
              <a:buAutoNum type="arabicPeriod"/>
            </a:pPr>
            <a:endParaRPr lang="en-US" sz="16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233491" y="4930301"/>
            <a:ext cx="6696744" cy="830997"/>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Island</a:t>
            </a:r>
            <a:r>
              <a:rPr lang="en-US" sz="1600" dirty="0">
                <a:latin typeface="Times New Roman" panose="02020603050405020304" pitchFamily="18" charset="0"/>
                <a:cs typeface="Times New Roman" panose="02020603050405020304" pitchFamily="18" charset="0"/>
              </a:rPr>
              <a:t>, or </a:t>
            </a:r>
            <a:r>
              <a:rPr lang="en-US" sz="1600" b="1" dirty="0">
                <a:latin typeface="Times New Roman" panose="02020603050405020304" pitchFamily="18" charset="0"/>
                <a:cs typeface="Times New Roman" panose="02020603050405020304" pitchFamily="18" charset="0"/>
              </a:rPr>
              <a:t>Vollmer- Weber</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Film </a:t>
            </a:r>
            <a:r>
              <a:rPr lang="en-US" sz="1600" dirty="0">
                <a:latin typeface="Times New Roman" panose="02020603050405020304" pitchFamily="18" charset="0"/>
                <a:cs typeface="Times New Roman" panose="02020603050405020304" pitchFamily="18" charset="0"/>
              </a:rPr>
              <a:t>atoms are more strongly bound to </a:t>
            </a:r>
            <a:r>
              <a:rPr lang="en-US" sz="1600" dirty="0" smtClean="0">
                <a:latin typeface="Times New Roman" panose="02020603050405020304" pitchFamily="18" charset="0"/>
                <a:cs typeface="Times New Roman" panose="02020603050405020304" pitchFamily="18" charset="0"/>
              </a:rPr>
              <a:t>each other than to </a:t>
            </a:r>
            <a:r>
              <a:rPr lang="en-US" sz="1600" dirty="0">
                <a:latin typeface="Times New Roman" panose="02020603050405020304" pitchFamily="18" charset="0"/>
                <a:cs typeface="Times New Roman" panose="02020603050405020304" pitchFamily="18" charset="0"/>
              </a:rPr>
              <a:t>the </a:t>
            </a:r>
            <a:r>
              <a:rPr lang="en-US" sz="1600" dirty="0" smtClean="0">
                <a:latin typeface="Times New Roman" panose="02020603050405020304" pitchFamily="18" charset="0"/>
                <a:cs typeface="Times New Roman" panose="02020603050405020304" pitchFamily="18" charset="0"/>
              </a:rPr>
              <a:t>substrate</a:t>
            </a:r>
            <a:r>
              <a:rPr lang="en-US" sz="1600" dirty="0">
                <a:latin typeface="Times New Roman" panose="02020603050405020304" pitchFamily="18" charset="0"/>
                <a:cs typeface="Times New Roman" panose="02020603050405020304" pitchFamily="18" charset="0"/>
              </a:rPr>
              <a:t>.</a:t>
            </a:r>
            <a:endParaRPr lang="en-US" sz="1600" dirty="0" smtClean="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p:txBody>
      </p:sp>
      <p:sp>
        <p:nvSpPr>
          <p:cNvPr id="18" name="TextBox 17"/>
          <p:cNvSpPr txBox="1"/>
          <p:nvPr/>
        </p:nvSpPr>
        <p:spPr>
          <a:xfrm>
            <a:off x="5233492" y="5568937"/>
            <a:ext cx="6552728"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Layer-plus-island, or </a:t>
            </a:r>
            <a:r>
              <a:rPr lang="en-US" sz="1600" b="1" dirty="0" err="1" smtClean="0">
                <a:latin typeface="Times New Roman" panose="02020603050405020304" pitchFamily="18" charset="0"/>
                <a:cs typeface="Times New Roman" panose="02020603050405020304" pitchFamily="18" charset="0"/>
              </a:rPr>
              <a:t>Stranski-Krastanov</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Represents </a:t>
            </a:r>
            <a:r>
              <a:rPr lang="en-US" sz="1600" dirty="0">
                <a:latin typeface="Times New Roman" panose="02020603050405020304" pitchFamily="18" charset="0"/>
                <a:cs typeface="Times New Roman" panose="02020603050405020304" pitchFamily="18" charset="0"/>
              </a:rPr>
              <a:t>the intermediate </a:t>
            </a:r>
            <a:r>
              <a:rPr lang="en-US" sz="1600" dirty="0" smtClean="0">
                <a:latin typeface="Times New Roman" panose="02020603050405020304" pitchFamily="18" charset="0"/>
                <a:cs typeface="Times New Roman" panose="02020603050405020304" pitchFamily="18" charset="0"/>
              </a:rPr>
              <a:t>case. </a:t>
            </a:r>
          </a:p>
        </p:txBody>
      </p:sp>
      <p:sp>
        <p:nvSpPr>
          <p:cNvPr id="19" name="TextBox 18"/>
          <p:cNvSpPr txBox="1"/>
          <p:nvPr/>
        </p:nvSpPr>
        <p:spPr>
          <a:xfrm>
            <a:off x="5809555" y="883350"/>
            <a:ext cx="340158" cy="384721"/>
          </a:xfrm>
          <a:prstGeom prst="rect">
            <a:avLst/>
          </a:prstGeom>
          <a:noFill/>
        </p:spPr>
        <p:txBody>
          <a:bodyPr wrap="none" rtlCol="0">
            <a:spAutoFit/>
          </a:bodyPr>
          <a:lstStyle/>
          <a:p>
            <a:r>
              <a:rPr lang="da-DK" dirty="0" smtClean="0"/>
              <a:t>1</a:t>
            </a:r>
            <a:endParaRPr lang="en-US" dirty="0"/>
          </a:p>
        </p:txBody>
      </p:sp>
      <p:sp>
        <p:nvSpPr>
          <p:cNvPr id="20" name="TextBox 19"/>
          <p:cNvSpPr txBox="1"/>
          <p:nvPr/>
        </p:nvSpPr>
        <p:spPr>
          <a:xfrm>
            <a:off x="8249211" y="883350"/>
            <a:ext cx="340158" cy="384721"/>
          </a:xfrm>
          <a:prstGeom prst="rect">
            <a:avLst/>
          </a:prstGeom>
          <a:noFill/>
        </p:spPr>
        <p:txBody>
          <a:bodyPr wrap="none" rtlCol="0">
            <a:spAutoFit/>
          </a:bodyPr>
          <a:lstStyle/>
          <a:p>
            <a:r>
              <a:rPr lang="da-DK" dirty="0" smtClean="0"/>
              <a:t>2</a:t>
            </a:r>
            <a:endParaRPr lang="en-US" dirty="0"/>
          </a:p>
        </p:txBody>
      </p:sp>
      <p:sp>
        <p:nvSpPr>
          <p:cNvPr id="21" name="TextBox 20"/>
          <p:cNvSpPr txBox="1"/>
          <p:nvPr/>
        </p:nvSpPr>
        <p:spPr>
          <a:xfrm>
            <a:off x="10688867" y="883350"/>
            <a:ext cx="340158" cy="384721"/>
          </a:xfrm>
          <a:prstGeom prst="rect">
            <a:avLst/>
          </a:prstGeom>
          <a:noFill/>
        </p:spPr>
        <p:txBody>
          <a:bodyPr wrap="none" rtlCol="0">
            <a:spAutoFit/>
          </a:bodyPr>
          <a:lstStyle/>
          <a:p>
            <a:r>
              <a:rPr lang="da-DK" dirty="0" smtClean="0"/>
              <a:t>3</a:t>
            </a:r>
            <a:endParaRPr lang="en-US" dirty="0"/>
          </a:p>
        </p:txBody>
      </p:sp>
      <p:sp>
        <p:nvSpPr>
          <p:cNvPr id="22" name="Down Arrow 21"/>
          <p:cNvSpPr/>
          <p:nvPr/>
        </p:nvSpPr>
        <p:spPr bwMode="auto">
          <a:xfrm>
            <a:off x="5788714" y="1980225"/>
            <a:ext cx="341213" cy="281528"/>
          </a:xfrm>
          <a:prstGeom prst="down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3" name="Down Arrow 22"/>
          <p:cNvSpPr/>
          <p:nvPr/>
        </p:nvSpPr>
        <p:spPr bwMode="auto">
          <a:xfrm>
            <a:off x="5787798" y="3026125"/>
            <a:ext cx="341213" cy="281528"/>
          </a:xfrm>
          <a:prstGeom prst="down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4" name="Down Arrow 23"/>
          <p:cNvSpPr/>
          <p:nvPr/>
        </p:nvSpPr>
        <p:spPr bwMode="auto">
          <a:xfrm>
            <a:off x="8265685" y="1980225"/>
            <a:ext cx="341213" cy="281528"/>
          </a:xfrm>
          <a:prstGeom prst="down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5" name="Down Arrow 24"/>
          <p:cNvSpPr/>
          <p:nvPr/>
        </p:nvSpPr>
        <p:spPr bwMode="auto">
          <a:xfrm>
            <a:off x="8264769" y="3026125"/>
            <a:ext cx="341213" cy="281528"/>
          </a:xfrm>
          <a:prstGeom prst="down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6" name="Down Arrow 25"/>
          <p:cNvSpPr/>
          <p:nvPr/>
        </p:nvSpPr>
        <p:spPr bwMode="auto">
          <a:xfrm>
            <a:off x="10812164" y="1976470"/>
            <a:ext cx="341213" cy="281528"/>
          </a:xfrm>
          <a:prstGeom prst="down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7" name="Down Arrow 26"/>
          <p:cNvSpPr/>
          <p:nvPr/>
        </p:nvSpPr>
        <p:spPr bwMode="auto">
          <a:xfrm>
            <a:off x="10811248" y="3022370"/>
            <a:ext cx="341213" cy="281528"/>
          </a:xfrm>
          <a:prstGeom prst="down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8" name="Title 1"/>
          <p:cNvSpPr txBox="1">
            <a:spLocks/>
          </p:cNvSpPr>
          <p:nvPr/>
        </p:nvSpPr>
        <p:spPr bwMode="auto">
          <a:xfrm>
            <a:off x="657050" y="331348"/>
            <a:ext cx="11587857"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lvl="0">
              <a:defRPr/>
            </a:pPr>
            <a:r>
              <a:rPr lang="en-GB" altLang="da-DK" kern="0" dirty="0" smtClean="0">
                <a:solidFill>
                  <a:srgbClr val="000000"/>
                </a:solidFill>
                <a:latin typeface="Verdana"/>
                <a:cs typeface="Arial" charset="0"/>
              </a:rPr>
              <a:t>Introduction – </a:t>
            </a:r>
            <a:r>
              <a:rPr lang="en-GB" altLang="da-DK" b="0" kern="0" dirty="0" smtClean="0">
                <a:solidFill>
                  <a:srgbClr val="000000"/>
                </a:solidFill>
                <a:latin typeface="Verdana"/>
                <a:cs typeface="Arial" charset="0"/>
              </a:rPr>
              <a:t>Thin film formation. </a:t>
            </a:r>
            <a:r>
              <a:rPr lang="en-US" b="0" dirty="0" smtClean="0">
                <a:latin typeface="+mn-lt"/>
              </a:rPr>
              <a:t>Three </a:t>
            </a:r>
            <a:r>
              <a:rPr lang="en-US" b="0" dirty="0">
                <a:latin typeface="+mn-lt"/>
              </a:rPr>
              <a:t>principal modes of </a:t>
            </a:r>
            <a:r>
              <a:rPr lang="en-US" b="0" dirty="0" smtClean="0">
                <a:latin typeface="+mn-lt"/>
              </a:rPr>
              <a:t>growth</a:t>
            </a:r>
            <a:endParaRPr kumimoji="0" lang="en-GB" altLang="da-DK" sz="2400" b="0" i="0" u="none" strike="noStrike" kern="0" cap="none" spc="0" normalizeH="0" baseline="0" noProof="0" dirty="0">
              <a:ln>
                <a:noFill/>
              </a:ln>
              <a:solidFill>
                <a:srgbClr val="000000"/>
              </a:solidFill>
              <a:effectLst/>
              <a:uLnTx/>
              <a:uFillTx/>
              <a:latin typeface="+mn-lt"/>
              <a:cs typeface="Arial" charset="0"/>
            </a:endParaRPr>
          </a:p>
        </p:txBody>
      </p:sp>
      <p:sp>
        <p:nvSpPr>
          <p:cNvPr id="29" name="TextBox 28"/>
          <p:cNvSpPr txBox="1"/>
          <p:nvPr/>
        </p:nvSpPr>
        <p:spPr>
          <a:xfrm>
            <a:off x="4893332" y="4194657"/>
            <a:ext cx="340158" cy="384721"/>
          </a:xfrm>
          <a:prstGeom prst="rect">
            <a:avLst/>
          </a:prstGeom>
          <a:noFill/>
        </p:spPr>
        <p:txBody>
          <a:bodyPr wrap="none" rtlCol="0">
            <a:spAutoFit/>
          </a:bodyPr>
          <a:lstStyle/>
          <a:p>
            <a:r>
              <a:rPr lang="da-DK" dirty="0" smtClean="0"/>
              <a:t>1</a:t>
            </a:r>
            <a:endParaRPr lang="en-US" dirty="0"/>
          </a:p>
        </p:txBody>
      </p:sp>
      <p:sp>
        <p:nvSpPr>
          <p:cNvPr id="30" name="TextBox 29"/>
          <p:cNvSpPr txBox="1"/>
          <p:nvPr/>
        </p:nvSpPr>
        <p:spPr>
          <a:xfrm>
            <a:off x="4893332" y="4899855"/>
            <a:ext cx="340158" cy="384721"/>
          </a:xfrm>
          <a:prstGeom prst="rect">
            <a:avLst/>
          </a:prstGeom>
          <a:noFill/>
        </p:spPr>
        <p:txBody>
          <a:bodyPr wrap="none" rtlCol="0">
            <a:spAutoFit/>
          </a:bodyPr>
          <a:lstStyle/>
          <a:p>
            <a:r>
              <a:rPr lang="da-DK" dirty="0" smtClean="0"/>
              <a:t>2</a:t>
            </a:r>
            <a:endParaRPr lang="en-US" dirty="0"/>
          </a:p>
        </p:txBody>
      </p:sp>
      <p:sp>
        <p:nvSpPr>
          <p:cNvPr id="31" name="TextBox 30"/>
          <p:cNvSpPr txBox="1"/>
          <p:nvPr/>
        </p:nvSpPr>
        <p:spPr>
          <a:xfrm>
            <a:off x="4893332" y="5585486"/>
            <a:ext cx="340158" cy="384721"/>
          </a:xfrm>
          <a:prstGeom prst="rect">
            <a:avLst/>
          </a:prstGeom>
          <a:noFill/>
        </p:spPr>
        <p:txBody>
          <a:bodyPr wrap="none" rtlCol="0">
            <a:spAutoFit/>
          </a:bodyPr>
          <a:lstStyle/>
          <a:p>
            <a:r>
              <a:rPr lang="da-DK" dirty="0" smtClean="0"/>
              <a:t>3</a:t>
            </a:r>
            <a:endParaRPr lang="en-US" dirty="0"/>
          </a:p>
        </p:txBody>
      </p:sp>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224" y="2159796"/>
            <a:ext cx="4366263" cy="719907"/>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0778" y="1855962"/>
            <a:ext cx="913583" cy="427243"/>
          </a:xfrm>
          <a:prstGeom prst="rect">
            <a:avLst/>
          </a:prstGeom>
        </p:spPr>
      </p:pic>
      <p:pic>
        <p:nvPicPr>
          <p:cNvPr id="35"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9072" y="2218468"/>
            <a:ext cx="680496" cy="337855"/>
          </a:xfrm>
          <a:prstGeom prst="rect">
            <a:avLst/>
          </a:prstGeom>
        </p:spPr>
      </p:pic>
      <p:pic>
        <p:nvPicPr>
          <p:cNvPr id="36" name="Picture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45389" y="1417784"/>
            <a:ext cx="507036" cy="677701"/>
          </a:xfrm>
          <a:prstGeom prst="rect">
            <a:avLst/>
          </a:prstGeom>
        </p:spPr>
      </p:pic>
      <p:pic>
        <p:nvPicPr>
          <p:cNvPr id="37" name="Picture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36139" y="1408690"/>
            <a:ext cx="1250720" cy="745704"/>
          </a:xfrm>
          <a:prstGeom prst="rect">
            <a:avLst/>
          </a:prstGeom>
        </p:spPr>
      </p:pic>
      <p:pic>
        <p:nvPicPr>
          <p:cNvPr id="38" name="Picture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55400" y="1855962"/>
            <a:ext cx="846328" cy="427243"/>
          </a:xfrm>
          <a:prstGeom prst="rect">
            <a:avLst/>
          </a:prstGeom>
        </p:spPr>
      </p:pic>
      <p:pic>
        <p:nvPicPr>
          <p:cNvPr id="39" name="Picture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67887" y="1396789"/>
            <a:ext cx="1730788" cy="891818"/>
          </a:xfrm>
          <a:prstGeom prst="rect">
            <a:avLst/>
          </a:prstGeom>
        </p:spPr>
      </p:pic>
      <p:pic>
        <p:nvPicPr>
          <p:cNvPr id="40" name="Picture 3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9367" y="3211815"/>
            <a:ext cx="3656112" cy="1450462"/>
          </a:xfrm>
          <a:prstGeom prst="rect">
            <a:avLst/>
          </a:prstGeom>
        </p:spPr>
      </p:pic>
      <p:sp>
        <p:nvSpPr>
          <p:cNvPr id="41" name="TextBox 40"/>
          <p:cNvSpPr txBox="1"/>
          <p:nvPr/>
        </p:nvSpPr>
        <p:spPr>
          <a:xfrm>
            <a:off x="250778" y="5068939"/>
            <a:ext cx="3437864" cy="630942"/>
          </a:xfrm>
          <a:prstGeom prst="rect">
            <a:avLst/>
          </a:prstGeom>
          <a:noFill/>
        </p:spPr>
        <p:txBody>
          <a:bodyPr wrap="none" rtlCol="0">
            <a:spAutoFit/>
          </a:bodyPr>
          <a:lstStyle/>
          <a:p>
            <a:pPr marL="342900" indent="-342900">
              <a:buFont typeface="Arial" panose="020B0604020202020204" pitchFamily="34" charset="0"/>
              <a:buChar char="•"/>
            </a:pPr>
            <a:r>
              <a:rPr lang="da-DK" sz="1600" dirty="0" smtClean="0">
                <a:latin typeface="Times New Roman" panose="02020603050405020304" pitchFamily="18" charset="0"/>
                <a:cs typeface="Times New Roman" panose="02020603050405020304" pitchFamily="18" charset="0"/>
              </a:rPr>
              <a:t>If </a:t>
            </a:r>
            <a:r>
              <a:rPr lang="el-GR" sz="1600" dirty="0" smtClean="0">
                <a:latin typeface="Times New Roman" panose="02020603050405020304" pitchFamily="18" charset="0"/>
                <a:cs typeface="Times New Roman" panose="02020603050405020304" pitchFamily="18" charset="0"/>
              </a:rPr>
              <a:t>θ</a:t>
            </a:r>
            <a:r>
              <a:rPr lang="da-DK" sz="1600" dirty="0" smtClean="0">
                <a:latin typeface="Times New Roman" panose="02020603050405020304" pitchFamily="18" charset="0"/>
                <a:cs typeface="Times New Roman" panose="02020603050405020304" pitchFamily="18" charset="0"/>
              </a:rPr>
              <a:t>=0      </a:t>
            </a:r>
            <a:r>
              <a:rPr lang="da-DK" sz="1600" dirty="0" err="1" smtClean="0">
                <a:latin typeface="Times New Roman" panose="02020603050405020304" pitchFamily="18" charset="0"/>
                <a:cs typeface="Times New Roman" panose="02020603050405020304" pitchFamily="18" charset="0"/>
              </a:rPr>
              <a:t>Layer</a:t>
            </a:r>
            <a:r>
              <a:rPr lang="da-DK" sz="1600" dirty="0" smtClean="0">
                <a:latin typeface="Times New Roman" panose="02020603050405020304" pitchFamily="18" charset="0"/>
                <a:cs typeface="Times New Roman" panose="02020603050405020304" pitchFamily="18" charset="0"/>
              </a:rPr>
              <a:t>-by-</a:t>
            </a:r>
            <a:r>
              <a:rPr lang="da-DK" sz="1600" dirty="0" err="1" smtClean="0">
                <a:latin typeface="Times New Roman" panose="02020603050405020304" pitchFamily="18" charset="0"/>
                <a:cs typeface="Times New Roman" panose="02020603050405020304" pitchFamily="18" charset="0"/>
              </a:rPr>
              <a:t>layer</a:t>
            </a:r>
            <a:r>
              <a:rPr lang="da-DK" sz="1600" dirty="0" smtClean="0">
                <a:latin typeface="Times New Roman" panose="02020603050405020304" pitchFamily="18" charset="0"/>
                <a:cs typeface="Times New Roman" panose="02020603050405020304" pitchFamily="18" charset="0"/>
              </a:rPr>
              <a:t> formation</a:t>
            </a:r>
          </a:p>
          <a:p>
            <a:pPr marL="342900" indent="-342900">
              <a:buFont typeface="Arial" panose="020B0604020202020204" pitchFamily="34" charset="0"/>
              <a:buChar char="•"/>
            </a:pPr>
            <a:r>
              <a:rPr lang="da-DK" sz="1600" dirty="0" smtClean="0">
                <a:latin typeface="Times New Roman" panose="02020603050405020304" pitchFamily="18" charset="0"/>
                <a:cs typeface="Times New Roman" panose="02020603050405020304" pitchFamily="18" charset="0"/>
              </a:rPr>
              <a:t>If </a:t>
            </a:r>
            <a:r>
              <a:rPr lang="el-GR" dirty="0" smtClean="0">
                <a:latin typeface="Times New Roman" panose="02020603050405020304" pitchFamily="18" charset="0"/>
                <a:cs typeface="Times New Roman" panose="02020603050405020304" pitchFamily="18" charset="0"/>
              </a:rPr>
              <a:t>θ</a:t>
            </a:r>
            <a:r>
              <a:rPr lang="en-US" sz="1600" dirty="0" smtClean="0">
                <a:latin typeface="Times New Roman" panose="02020603050405020304" pitchFamily="18" charset="0"/>
                <a:cs typeface="Times New Roman" panose="02020603050405020304" pitchFamily="18" charset="0"/>
              </a:rPr>
              <a:t>&gt;0      Island growth</a:t>
            </a:r>
            <a:endParaRPr lang="en-US" dirty="0">
              <a:latin typeface="Times New Roman" panose="02020603050405020304" pitchFamily="18" charset="0"/>
              <a:cs typeface="Times New Roman" panose="02020603050405020304" pitchFamily="18" charset="0"/>
            </a:endParaRPr>
          </a:p>
        </p:txBody>
      </p:sp>
      <p:sp>
        <p:nvSpPr>
          <p:cNvPr id="42" name="Right Arrow 41"/>
          <p:cNvSpPr/>
          <p:nvPr/>
        </p:nvSpPr>
        <p:spPr bwMode="auto">
          <a:xfrm>
            <a:off x="1261269" y="5201259"/>
            <a:ext cx="157747" cy="126590"/>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43" name="Right Arrow 42"/>
          <p:cNvSpPr/>
          <p:nvPr/>
        </p:nvSpPr>
        <p:spPr bwMode="auto">
          <a:xfrm>
            <a:off x="1261314" y="5472505"/>
            <a:ext cx="157747" cy="126590"/>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307057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animBg="1"/>
      <p:bldP spid="23" grpId="0" animBg="1"/>
      <p:bldP spid="24" grpId="0" animBg="1"/>
      <p:bldP spid="25" grpId="0" animBg="1"/>
      <p:bldP spid="26" grpId="0" animBg="1"/>
      <p:bldP spid="27" grpId="0" animBg="1"/>
      <p:bldP spid="29" grpId="0"/>
      <p:bldP spid="30" grpId="0"/>
      <p:bldP spid="31" grpId="0"/>
      <p:bldP spid="41" grpId="0"/>
      <p:bldP spid="42" grpId="0"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0160698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 name="Content Placeholder 6"/>
          <p:cNvSpPr txBox="1">
            <a:spLocks/>
          </p:cNvSpPr>
          <p:nvPr/>
        </p:nvSpPr>
        <p:spPr bwMode="auto">
          <a:xfrm>
            <a:off x="719590" y="1052981"/>
            <a:ext cx="9894288"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FontTx/>
              <a:buNone/>
              <a:defRPr sz="1600">
                <a:solidFill>
                  <a:schemeClr val="tx1"/>
                </a:solidFill>
                <a:latin typeface="+mn-lt"/>
                <a:ea typeface="ＭＳ Ｐゴシック" pitchFamily="-80" charset="-128"/>
                <a:cs typeface="ＭＳ Ｐゴシック" charset="0"/>
              </a:defRPr>
            </a:lvl1pPr>
            <a:lvl2pPr marL="574675" indent="-195263" algn="l" rtl="0" eaLnBrk="0" fontAlgn="base" hangingPunct="0">
              <a:spcBef>
                <a:spcPct val="20000"/>
              </a:spcBef>
              <a:spcAft>
                <a:spcPct val="0"/>
              </a:spcAft>
              <a:buChar char="–"/>
              <a:defRPr sz="1600">
                <a:solidFill>
                  <a:schemeClr val="tx1"/>
                </a:solidFill>
                <a:latin typeface="+mn-lt"/>
                <a:ea typeface="ＭＳ Ｐゴシック" pitchFamily="-80" charset="-128"/>
              </a:defRPr>
            </a:lvl2pPr>
            <a:lvl3pPr marL="12795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3pPr>
            <a:lvl4pPr marL="16986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4pPr>
            <a:lvl5pPr marL="21177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a:lstStyle>
          <a:p>
            <a:pPr marL="340243" marR="0" lvl="1" indent="-34024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altLang="da-DK" sz="1600" b="0" i="0" u="none" strike="noStrike" kern="0" cap="none" spc="0" normalizeH="0" baseline="0" noProof="0" dirty="0" smtClean="0">
              <a:ln>
                <a:noFill/>
              </a:ln>
              <a:solidFill>
                <a:srgbClr val="000000"/>
              </a:solidFill>
              <a:effectLst/>
              <a:uLnTx/>
              <a:uFillTx/>
              <a:latin typeface="Verdana"/>
              <a:ea typeface="ＭＳ Ｐゴシック" pitchFamily="34" charset="-128"/>
            </a:endParaRPr>
          </a:p>
        </p:txBody>
      </p:sp>
      <p:sp>
        <p:nvSpPr>
          <p:cNvPr id="10" name="TextBox 9"/>
          <p:cNvSpPr txBox="1"/>
          <p:nvPr/>
        </p:nvSpPr>
        <p:spPr>
          <a:xfrm>
            <a:off x="696987" y="1485578"/>
            <a:ext cx="10877925" cy="281837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srgbClr val="000000"/>
                </a:solidFill>
                <a:effectLst/>
                <a:uLnTx/>
                <a:uFillTx/>
              </a:rPr>
              <a:t>Material</a:t>
            </a:r>
            <a:r>
              <a:rPr kumimoji="0" lang="en-GB" sz="1600" b="1" i="0" u="none" strike="noStrike" kern="1200" cap="none" spc="0" normalizeH="0" noProof="0" dirty="0" smtClean="0">
                <a:ln>
                  <a:noFill/>
                </a:ln>
                <a:solidFill>
                  <a:srgbClr val="000000"/>
                </a:solidFill>
                <a:effectLst/>
                <a:uLnTx/>
                <a:uFillTx/>
              </a:rPr>
              <a:t> properties </a:t>
            </a:r>
            <a:r>
              <a:rPr kumimoji="0" lang="en-GB" sz="1600" b="1" i="0" u="none" strike="noStrike" kern="1200" cap="none" spc="0" normalizeH="0" dirty="0" smtClean="0">
                <a:ln>
                  <a:noFill/>
                </a:ln>
                <a:solidFill>
                  <a:srgbClr val="000000"/>
                </a:solidFill>
                <a:effectLst/>
                <a:uLnTx/>
                <a:uFillTx/>
              </a:rPr>
              <a:t>tha</a:t>
            </a:r>
            <a:r>
              <a:rPr lang="en-GB" sz="1600" b="1" dirty="0" smtClean="0">
                <a:solidFill>
                  <a:srgbClr val="000000"/>
                </a:solidFill>
              </a:rPr>
              <a:t>t</a:t>
            </a:r>
            <a:r>
              <a:rPr lang="en-GB" sz="1600" b="1" noProof="0" dirty="0" smtClean="0">
                <a:solidFill>
                  <a:srgbClr val="000000"/>
                </a:solidFill>
              </a:rPr>
              <a:t> will be explained in the course</a:t>
            </a:r>
            <a:r>
              <a:rPr kumimoji="0" lang="en-GB" sz="1600" b="1" i="0" u="none" strike="noStrike" kern="1200" cap="none" spc="0" normalizeH="0" noProof="0" dirty="0" smtClean="0">
                <a:ln>
                  <a:noFill/>
                </a:ln>
                <a:solidFill>
                  <a:srgbClr val="000000"/>
                </a:solidFill>
                <a:effectLst/>
                <a:uLnTx/>
                <a:uFillTx/>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b="1" baseline="0" dirty="0" smtClean="0">
              <a:solidFill>
                <a:srgbClr val="000000"/>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Step coverage</a:t>
            </a:r>
          </a:p>
          <a:p>
            <a:pPr marR="0" lvl="0" algn="l" defTabSz="914400" rtl="0" eaLnBrk="0" fontAlgn="base" latinLnBrk="0" hangingPunct="0">
              <a:lnSpc>
                <a:spcPct val="100000"/>
              </a:lnSpc>
              <a:spcBef>
                <a:spcPct val="0"/>
              </a:spcBef>
              <a:spcAft>
                <a:spcPct val="0"/>
              </a:spcAft>
              <a:buClrTx/>
              <a:buSzTx/>
              <a:tabLst/>
              <a:defRPr/>
            </a:pPr>
            <a:endParaRPr lang="en-GB" sz="1600" dirty="0" smtClean="0">
              <a:solidFill>
                <a:srgbClr val="000000"/>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Crystal structure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Film stress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Electrical properties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Composition</a:t>
            </a:r>
            <a:endParaRPr kumimoji="0" lang="en-GB" sz="1600" i="0" u="none" strike="noStrike" kern="1200" cap="none" spc="0" normalizeH="0" baseline="0" noProof="0" dirty="0" smtClean="0">
              <a:ln>
                <a:noFill/>
              </a:ln>
              <a:solidFill>
                <a:srgbClr val="000000"/>
              </a:solidFill>
              <a:effectLst/>
              <a:uLnTx/>
              <a:uFillTx/>
            </a:endParaRPr>
          </a:p>
        </p:txBody>
      </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a:t>
            </a:r>
            <a:r>
              <a:rPr lang="en-GB" altLang="da-DK" b="0" kern="0" dirty="0" smtClean="0">
                <a:solidFill>
                  <a:srgbClr val="000000"/>
                </a:solidFill>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824175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991" y="1202989"/>
            <a:ext cx="10365899" cy="1143265"/>
          </a:xfrm>
        </p:spPr>
        <p:txBody>
          <a:bodyPr/>
          <a:lstStyle/>
          <a:p>
            <a:r>
              <a:rPr lang="en-GB" sz="1800" dirty="0" smtClean="0"/>
              <a:t>Step coverage:</a:t>
            </a:r>
            <a:br>
              <a:rPr lang="en-GB" sz="1800" dirty="0" smtClean="0"/>
            </a:br>
            <a:r>
              <a:rPr lang="en-GB" sz="1600" dirty="0" smtClean="0"/>
              <a:t>What you need depends on subsequent application/processing</a:t>
            </a:r>
            <a:br>
              <a:rPr lang="en-GB" sz="1600" dirty="0" smtClean="0"/>
            </a:br>
            <a:endParaRPr lang="en-GB" sz="1600" i="1" dirty="0"/>
          </a:p>
        </p:txBody>
      </p:sp>
      <p:sp>
        <p:nvSpPr>
          <p:cNvPr id="67" name="TextBox 66"/>
          <p:cNvSpPr txBox="1"/>
          <p:nvPr/>
        </p:nvSpPr>
        <p:spPr>
          <a:xfrm>
            <a:off x="394601" y="1904724"/>
            <a:ext cx="502073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rPr>
              <a:t>Line-of-sight</a:t>
            </a:r>
            <a:r>
              <a:rPr kumimoji="0" lang="en-GB" sz="1600" b="0" i="0" u="none" strike="noStrike" kern="1200" cap="none" spc="0" normalizeH="0" noProof="0" dirty="0" smtClean="0">
                <a:ln>
                  <a:noFill/>
                </a:ln>
                <a:solidFill>
                  <a:srgbClr val="000000"/>
                </a:solidFill>
                <a:effectLst/>
                <a:uLnTx/>
                <a:uFillTx/>
              </a:rPr>
              <a:t> </a:t>
            </a:r>
            <a:r>
              <a:rPr lang="en-GB" sz="1600" dirty="0" smtClean="0">
                <a:solidFill>
                  <a:srgbClr val="000000"/>
                </a:solidFill>
              </a:rPr>
              <a:t>d</a:t>
            </a:r>
            <a:r>
              <a:rPr kumimoji="0" lang="en-GB" sz="1600" b="0" i="0" u="none" strike="noStrike" kern="1200" cap="none" spc="0" normalizeH="0" baseline="0" noProof="0" dirty="0" err="1" smtClean="0">
                <a:ln>
                  <a:noFill/>
                </a:ln>
                <a:solidFill>
                  <a:srgbClr val="000000"/>
                </a:solidFill>
                <a:effectLst/>
                <a:uLnTx/>
                <a:uFillTx/>
              </a:rPr>
              <a:t>eposition</a:t>
            </a:r>
            <a:r>
              <a:rPr kumimoji="0" lang="en-GB" sz="1600" b="0" i="0" u="none" strike="noStrike" kern="1200" cap="none" spc="0" normalizeH="0" baseline="0" noProof="0" dirty="0" smtClean="0">
                <a:ln>
                  <a:noFill/>
                </a:ln>
                <a:solidFill>
                  <a:srgbClr val="000000"/>
                </a:solidFill>
                <a:effectLst/>
                <a:uLnTx/>
                <a:uFillTx/>
              </a:rPr>
              <a:t> on a structured mask:</a:t>
            </a:r>
            <a:endParaRPr kumimoji="0" lang="en-GB" sz="1600" b="0" i="0" u="none" strike="noStrike" kern="1200" cap="none" spc="0" normalizeH="0" baseline="0" noProof="0" dirty="0">
              <a:ln>
                <a:noFill/>
              </a:ln>
              <a:solidFill>
                <a:srgbClr val="000000"/>
              </a:solidFill>
              <a:effectLst/>
              <a:uLnTx/>
              <a:uFillTx/>
            </a:endParaRPr>
          </a:p>
        </p:txBody>
      </p:sp>
      <p:sp>
        <p:nvSpPr>
          <p:cNvPr id="68" name="TextBox 67"/>
          <p:cNvSpPr txBox="1"/>
          <p:nvPr/>
        </p:nvSpPr>
        <p:spPr>
          <a:xfrm>
            <a:off x="8935546" y="2621033"/>
            <a:ext cx="3065150"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No step coverage may be wanted to allow mask dissolution (lift-off) </a:t>
            </a:r>
            <a:b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3" name="Group 2"/>
          <p:cNvGrpSpPr/>
          <p:nvPr/>
        </p:nvGrpSpPr>
        <p:grpSpPr>
          <a:xfrm>
            <a:off x="8935546" y="5483067"/>
            <a:ext cx="1595248" cy="934363"/>
            <a:chOff x="10202043" y="1815421"/>
            <a:chExt cx="1595248" cy="934363"/>
          </a:xfrm>
        </p:grpSpPr>
        <p:sp>
          <p:nvSpPr>
            <p:cNvPr id="54" name="TextBox 53"/>
            <p:cNvSpPr txBox="1"/>
            <p:nvPr/>
          </p:nvSpPr>
          <p:spPr>
            <a:xfrm>
              <a:off x="10503219" y="1815421"/>
              <a:ext cx="319318"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a:t>
              </a:r>
              <a:endParaRPr kumimoji="0" lang="en-GB"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5" name="TextBox 54"/>
            <p:cNvSpPr txBox="1"/>
            <p:nvPr/>
          </p:nvSpPr>
          <p:spPr>
            <a:xfrm>
              <a:off x="10509531" y="2081098"/>
              <a:ext cx="128776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Mask (resist)</a:t>
              </a:r>
              <a:endParaRPr kumimoji="0" lang="en-GB"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6" name="Rectangle 55"/>
            <p:cNvSpPr/>
            <p:nvPr/>
          </p:nvSpPr>
          <p:spPr bwMode="auto">
            <a:xfrm>
              <a:off x="10202043" y="1855396"/>
              <a:ext cx="360000" cy="180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 name="Rectangle 56"/>
            <p:cNvSpPr/>
            <p:nvPr/>
          </p:nvSpPr>
          <p:spPr bwMode="auto">
            <a:xfrm>
              <a:off x="10202043" y="2123922"/>
              <a:ext cx="360000" cy="180000"/>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 name="Rectangle 57"/>
            <p:cNvSpPr/>
            <p:nvPr/>
          </p:nvSpPr>
          <p:spPr bwMode="auto">
            <a:xfrm>
              <a:off x="10202043" y="2385698"/>
              <a:ext cx="360000" cy="180000"/>
            </a:xfrm>
            <a:prstGeom prst="rect">
              <a:avLst/>
            </a:prstGeom>
            <a:solidFill>
              <a:srgbClr val="0070C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 name="TextBox 61"/>
            <p:cNvSpPr txBox="1"/>
            <p:nvPr/>
          </p:nvSpPr>
          <p:spPr>
            <a:xfrm>
              <a:off x="10509531" y="2349674"/>
              <a:ext cx="119266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Deposited material </a:t>
              </a:r>
              <a:endParaRPr kumimoji="0" lang="en-GB"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89" name="TextBox 88"/>
          <p:cNvSpPr txBox="1"/>
          <p:nvPr/>
        </p:nvSpPr>
        <p:spPr>
          <a:xfrm>
            <a:off x="5894878" y="5313789"/>
            <a:ext cx="2911442"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Good step coverage may be desired on deeply etched structures</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0" name="Rectangle 9"/>
          <p:cNvSpPr/>
          <p:nvPr/>
        </p:nvSpPr>
        <p:spPr>
          <a:xfrm>
            <a:off x="8911694" y="4205432"/>
            <a:ext cx="3048000" cy="830997"/>
          </a:xfrm>
          <a:prstGeom prst="rect">
            <a:avLst/>
          </a:prstGeom>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Some methods are better than others for uniform step coverage</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0"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Step coverage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6621" y="4377291"/>
            <a:ext cx="2709678" cy="1984252"/>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352" y="4347456"/>
            <a:ext cx="2709678" cy="1984252"/>
          </a:xfrm>
          <a:prstGeom prst="rect">
            <a:avLst/>
          </a:prstGeom>
        </p:spPr>
      </p:pic>
      <p:sp>
        <p:nvSpPr>
          <p:cNvPr id="64" name="TextBox 63"/>
          <p:cNvSpPr txBox="1"/>
          <p:nvPr/>
        </p:nvSpPr>
        <p:spPr>
          <a:xfrm>
            <a:off x="565991" y="4067416"/>
            <a:ext cx="470192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Conformal deposition on etched structures:</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4" name="Billed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4032" y="2478857"/>
            <a:ext cx="2592288" cy="1265016"/>
          </a:xfrm>
          <a:prstGeom prst="rect">
            <a:avLst/>
          </a:prstGeom>
        </p:spPr>
      </p:pic>
      <p:pic>
        <p:nvPicPr>
          <p:cNvPr id="5" name="Billed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601" y="2478856"/>
            <a:ext cx="2592288" cy="1265017"/>
          </a:xfrm>
          <a:prstGeom prst="rect">
            <a:avLst/>
          </a:prstGeom>
        </p:spPr>
      </p:pic>
      <p:sp>
        <p:nvSpPr>
          <p:cNvPr id="23" name="Højrepil 22"/>
          <p:cNvSpPr/>
          <p:nvPr/>
        </p:nvSpPr>
        <p:spPr bwMode="auto">
          <a:xfrm>
            <a:off x="5928210" y="2841197"/>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4" name="Højrepil 23"/>
          <p:cNvSpPr/>
          <p:nvPr/>
        </p:nvSpPr>
        <p:spPr bwMode="auto">
          <a:xfrm>
            <a:off x="2986889" y="5212900"/>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pic>
        <p:nvPicPr>
          <p:cNvPr id="9" name="Bille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7432" y="2481898"/>
            <a:ext cx="2586056" cy="1261975"/>
          </a:xfrm>
          <a:prstGeom prst="rect">
            <a:avLst/>
          </a:prstGeom>
        </p:spPr>
      </p:pic>
      <p:sp>
        <p:nvSpPr>
          <p:cNvPr id="11" name="Højrepil 10"/>
          <p:cNvSpPr/>
          <p:nvPr/>
        </p:nvSpPr>
        <p:spPr bwMode="auto">
          <a:xfrm>
            <a:off x="2989490" y="2837643"/>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17783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p:bldP spid="68" grpId="0"/>
      <p:bldP spid="89" grpId="0"/>
      <p:bldP spid="10" grpId="0" animBg="1"/>
      <p:bldP spid="64" grpId="0"/>
      <p:bldP spid="23" grpId="0" animBg="1"/>
      <p:bldP spid="24"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5" name="Group 4"/>
          <p:cNvGrpSpPr/>
          <p:nvPr/>
        </p:nvGrpSpPr>
        <p:grpSpPr>
          <a:xfrm>
            <a:off x="640598" y="1357173"/>
            <a:ext cx="2824581" cy="3544504"/>
            <a:chOff x="2065139" y="1053530"/>
            <a:chExt cx="2160240" cy="2878667"/>
          </a:xfrm>
        </p:grpSpPr>
        <p:grpSp>
          <p:nvGrpSpPr>
            <p:cNvPr id="8" name="Group 7"/>
            <p:cNvGrpSpPr/>
            <p:nvPr/>
          </p:nvGrpSpPr>
          <p:grpSpPr>
            <a:xfrm>
              <a:off x="2065139" y="1053530"/>
              <a:ext cx="2160240" cy="2878667"/>
              <a:chOff x="9193931" y="3359439"/>
              <a:chExt cx="2160240" cy="2878667"/>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34279" t="5540" r="19960" b="10967"/>
              <a:stretch/>
            </p:blipFill>
            <p:spPr>
              <a:xfrm>
                <a:off x="9193931" y="3359439"/>
                <a:ext cx="2103679" cy="2878667"/>
              </a:xfrm>
              <a:prstGeom prst="rect">
                <a:avLst/>
              </a:prstGeom>
              <a:ln>
                <a:solidFill>
                  <a:schemeClr val="tx1"/>
                </a:solidFill>
              </a:ln>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471" t="92959" r="95334" b="5038"/>
              <a:stretch/>
            </p:blipFill>
            <p:spPr>
              <a:xfrm>
                <a:off x="9327670" y="6026832"/>
                <a:ext cx="192881" cy="69056"/>
              </a:xfrm>
              <a:prstGeom prst="rect">
                <a:avLst/>
              </a:prstGeom>
            </p:spPr>
          </p:pic>
          <p:sp>
            <p:nvSpPr>
              <p:cNvPr id="11" name="TextBox 10"/>
              <p:cNvSpPr txBox="1"/>
              <p:nvPr/>
            </p:nvSpPr>
            <p:spPr>
              <a:xfrm>
                <a:off x="9193931" y="5845916"/>
                <a:ext cx="1080120" cy="17497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200 nm</a:t>
                </a:r>
                <a:endParaRPr kumimoji="0" lang="en-GB" sz="800" b="0"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2" name="TextBox 11"/>
              <p:cNvSpPr txBox="1"/>
              <p:nvPr/>
            </p:nvSpPr>
            <p:spPr>
              <a:xfrm>
                <a:off x="10274051" y="5919110"/>
                <a:ext cx="1080120"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Si-wafer</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3" name="TextBox 12"/>
              <p:cNvSpPr txBox="1"/>
              <p:nvPr/>
            </p:nvSpPr>
            <p:spPr>
              <a:xfrm>
                <a:off x="10583278" y="4392590"/>
                <a:ext cx="714332"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resist</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4" name="TextBox 13"/>
              <p:cNvSpPr txBox="1"/>
              <p:nvPr/>
            </p:nvSpPr>
            <p:spPr>
              <a:xfrm>
                <a:off x="10228174" y="3528494"/>
                <a:ext cx="1041532"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err="1" smtClean="0">
                    <a:ln>
                      <a:noFill/>
                    </a:ln>
                    <a:solidFill>
                      <a:srgbClr val="FFFFFF"/>
                    </a:solidFill>
                    <a:effectLst/>
                    <a:uLnTx/>
                    <a:uFillTx/>
                    <a:latin typeface="Verdana" pitchFamily="34" charset="0"/>
                    <a:ea typeface="ＭＳ Ｐゴシック" pitchFamily="34" charset="-128"/>
                    <a:cs typeface="+mn-cs"/>
                  </a:rPr>
                  <a:t>Ti</a:t>
                </a: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/Au film</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grpSp>
        <p:sp>
          <p:nvSpPr>
            <p:cNvPr id="17" name="TextBox 16"/>
            <p:cNvSpPr txBox="1"/>
            <p:nvPr/>
          </p:nvSpPr>
          <p:spPr>
            <a:xfrm>
              <a:off x="2103727" y="2972272"/>
              <a:ext cx="1041532"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err="1" smtClean="0">
                  <a:ln>
                    <a:noFill/>
                  </a:ln>
                  <a:solidFill>
                    <a:srgbClr val="FFFFFF"/>
                  </a:solidFill>
                  <a:effectLst/>
                  <a:uLnTx/>
                  <a:uFillTx/>
                  <a:latin typeface="Verdana" pitchFamily="34" charset="0"/>
                  <a:ea typeface="ＭＳ Ｐゴシック" pitchFamily="34" charset="-128"/>
                  <a:cs typeface="+mn-cs"/>
                </a:rPr>
                <a:t>Ti</a:t>
              </a: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/Au film</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grpSp>
      <p:grpSp>
        <p:nvGrpSpPr>
          <p:cNvPr id="18" name="Group 17"/>
          <p:cNvGrpSpPr/>
          <p:nvPr/>
        </p:nvGrpSpPr>
        <p:grpSpPr>
          <a:xfrm>
            <a:off x="5993679" y="1289546"/>
            <a:ext cx="6062878" cy="4876552"/>
            <a:chOff x="3345115" y="837506"/>
            <a:chExt cx="6062878" cy="4876552"/>
          </a:xfrm>
        </p:grpSpPr>
        <p:pic>
          <p:nvPicPr>
            <p:cNvPr id="7" name="Picture 2" descr="File:Al2O3T who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8682" y="837506"/>
              <a:ext cx="5305195" cy="39788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45115" y="4883061"/>
              <a:ext cx="6062878"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rPr>
                <a:t>Cross section of high aspect ratio Si trenches covered with Al</a:t>
              </a:r>
              <a:r>
                <a:rPr kumimoji="0" lang="en-GB" sz="1200" b="1" i="0" u="none" strike="noStrike" kern="1200" cap="none" spc="0" normalizeH="0" baseline="-25000" noProof="0" dirty="0" smtClean="0">
                  <a:ln>
                    <a:noFill/>
                  </a:ln>
                  <a:solidFill>
                    <a:srgbClr val="000000"/>
                  </a:solidFill>
                  <a:effectLst/>
                  <a:uLnTx/>
                  <a:uFillTx/>
                </a:rPr>
                <a:t>2</a:t>
              </a:r>
              <a:r>
                <a:rPr kumimoji="0" lang="en-GB" sz="1200" b="1" i="0" u="none" strike="noStrike" kern="1200" cap="none" spc="0" normalizeH="0" baseline="0" noProof="0" dirty="0" smtClean="0">
                  <a:ln>
                    <a:noFill/>
                  </a:ln>
                  <a:solidFill>
                    <a:srgbClr val="000000"/>
                  </a:solidFill>
                  <a:effectLst/>
                  <a:uLnTx/>
                  <a:uFillTx/>
                </a:rPr>
                <a:t>O</a:t>
              </a:r>
              <a:r>
                <a:rPr kumimoji="0" lang="en-GB" sz="1200" b="1" i="0" u="none" strike="noStrike" kern="1200" cap="none" spc="0" normalizeH="0" baseline="-25000" noProof="0" dirty="0" smtClean="0">
                  <a:ln>
                    <a:noFill/>
                  </a:ln>
                  <a:solidFill>
                    <a:srgbClr val="000000"/>
                  </a:solidFill>
                  <a:effectLst/>
                  <a:uLnTx/>
                  <a:uFillTx/>
                </a:rPr>
                <a:t>3 </a:t>
              </a:r>
              <a:r>
                <a:rPr kumimoji="0" lang="en-GB" sz="1200" b="1" i="0" u="none" strike="noStrike" kern="1200" cap="none" spc="0" normalizeH="0" noProof="0" dirty="0" smtClean="0">
                  <a:ln>
                    <a:noFill/>
                  </a:ln>
                  <a:solidFill>
                    <a:srgbClr val="000000"/>
                  </a:solidFill>
                  <a:effectLst/>
                  <a:uLnTx/>
                  <a:uFillTx/>
                </a:rPr>
                <a:t>by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noProof="0" dirty="0" smtClean="0">
                  <a:ln>
                    <a:noFill/>
                  </a:ln>
                  <a:solidFill>
                    <a:srgbClr val="000000"/>
                  </a:solidFill>
                  <a:effectLst/>
                  <a:uLnTx/>
                  <a:uFillTx/>
                </a:rPr>
                <a:t>atomic layer deposition (ALD)</a:t>
              </a:r>
              <a:r>
                <a:rPr lang="en-GB" sz="1200" b="1" dirty="0" smtClean="0">
                  <a:solidFill>
                    <a:srgbClr val="000000"/>
                  </a:solidFill>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b="1" dirty="0" smtClean="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dirty="0" smtClean="0">
                  <a:solidFill>
                    <a:srgbClr val="000000"/>
                  </a:solidFill>
                </a:rPr>
                <a:t>Good step coverage – conformal deposition.</a:t>
              </a:r>
              <a:endParaRPr kumimoji="0" lang="en-GB" sz="1200" i="0" u="none" strike="noStrike" kern="1200" cap="none" spc="0" normalizeH="0" baseline="0" noProof="0" dirty="0">
                <a:ln>
                  <a:noFill/>
                </a:ln>
                <a:solidFill>
                  <a:srgbClr val="000000"/>
                </a:solidFill>
                <a:effectLst/>
                <a:uLnTx/>
                <a:uFillTx/>
              </a:endParaRPr>
            </a:p>
          </p:txBody>
        </p:sp>
      </p:grpSp>
      <p:sp>
        <p:nvSpPr>
          <p:cNvPr id="49" name="TextBox 48"/>
          <p:cNvSpPr txBox="1"/>
          <p:nvPr/>
        </p:nvSpPr>
        <p:spPr>
          <a:xfrm>
            <a:off x="607295" y="5060153"/>
            <a:ext cx="5128939"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rPr>
              <a:t>Cross section of Si wafer with resist pattern + </a:t>
            </a:r>
            <a:r>
              <a:rPr kumimoji="0" lang="en-GB" sz="1200" b="1" i="0" u="none" strike="noStrike" kern="1200" cap="none" spc="0" normalizeH="0" baseline="0" noProof="0" dirty="0" err="1" smtClean="0">
                <a:ln>
                  <a:noFill/>
                </a:ln>
                <a:solidFill>
                  <a:srgbClr val="000000"/>
                </a:solidFill>
                <a:effectLst/>
                <a:uLnTx/>
                <a:uFillTx/>
              </a:rPr>
              <a:t>Ti</a:t>
            </a:r>
            <a:r>
              <a:rPr kumimoji="0" lang="en-GB" sz="1200" b="1" i="0" u="none" strike="noStrike" kern="1200" cap="none" spc="0" normalizeH="0" baseline="0" noProof="0" dirty="0" smtClean="0">
                <a:ln>
                  <a:noFill/>
                </a:ln>
                <a:solidFill>
                  <a:srgbClr val="000000"/>
                </a:solidFill>
                <a:effectLst/>
                <a:uLnTx/>
                <a:uFillTx/>
              </a:rPr>
              <a:t>/Au thin film deposited by e-beam evaporation (PVD).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1" i="0" u="none" strike="noStrike" kern="1200" cap="none" spc="0" normalizeH="0" baseline="0" noProof="0" dirty="0" smtClean="0">
              <a:ln>
                <a:noFill/>
              </a:ln>
              <a:solidFill>
                <a:srgbClr val="000000"/>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i="0" u="none" strike="noStrike" kern="1200" cap="none" spc="0" normalizeH="0" baseline="0" noProof="0" dirty="0" smtClean="0">
                <a:ln>
                  <a:noFill/>
                </a:ln>
                <a:solidFill>
                  <a:srgbClr val="000000"/>
                </a:solidFill>
                <a:effectLst/>
                <a:uLnTx/>
                <a:uFillTx/>
              </a:rPr>
              <a:t>No side-wall deposition (line</a:t>
            </a:r>
            <a:r>
              <a:rPr lang="en-GB" sz="1200" dirty="0" smtClean="0">
                <a:solidFill>
                  <a:srgbClr val="000000"/>
                </a:solidFill>
              </a:rPr>
              <a:t>-of-sight</a:t>
            </a:r>
            <a:r>
              <a:rPr kumimoji="0" lang="en-GB" sz="1200" i="0" u="none" strike="noStrike" kern="1200" cap="none" spc="0" normalizeH="0" baseline="0" noProof="0" dirty="0" smtClean="0">
                <a:ln>
                  <a:noFill/>
                </a:ln>
                <a:solidFill>
                  <a:srgbClr val="000000"/>
                </a:solidFill>
                <a:effectLst/>
                <a:uLnTx/>
                <a:uFillTx/>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i="0" u="none" strike="noStrike" kern="1200" cap="none" spc="0" normalizeH="0" baseline="0" noProof="0" dirty="0" smtClean="0">
                <a:ln>
                  <a:noFill/>
                </a:ln>
                <a:solidFill>
                  <a:srgbClr val="000000"/>
                </a:solidFill>
                <a:effectLst/>
                <a:uLnTx/>
                <a:uFillTx/>
              </a:rPr>
              <a:t>Solvent removes resist and leaves part of the Si wafer bare.</a:t>
            </a:r>
            <a:endParaRPr kumimoji="0" lang="en-GB" sz="1200" i="0" u="none" strike="noStrike" kern="1200" cap="none" spc="0" normalizeH="0" baseline="0" noProof="0" dirty="0">
              <a:ln>
                <a:noFill/>
              </a:ln>
              <a:solidFill>
                <a:srgbClr val="000000"/>
              </a:solidFill>
              <a:effectLst/>
              <a:uLnTx/>
              <a:uFillTx/>
            </a:endParaRPr>
          </a:p>
        </p:txBody>
      </p:sp>
      <p:sp>
        <p:nvSpPr>
          <p:cNvPr id="51" name="TextBox 50"/>
          <p:cNvSpPr txBox="1"/>
          <p:nvPr/>
        </p:nvSpPr>
        <p:spPr>
          <a:xfrm>
            <a:off x="2090349" y="1619389"/>
            <a:ext cx="1041532"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err="1" smtClean="0">
                <a:ln>
                  <a:noFill/>
                </a:ln>
                <a:solidFill>
                  <a:srgbClr val="999999"/>
                </a:solidFill>
                <a:effectLst/>
                <a:uLnTx/>
                <a:uFillTx/>
                <a:latin typeface="Verdana" pitchFamily="34" charset="0"/>
                <a:ea typeface="ＭＳ Ｐゴシック" pitchFamily="34" charset="-128"/>
                <a:cs typeface="+mn-cs"/>
              </a:rPr>
              <a:t>Ti</a:t>
            </a:r>
            <a:r>
              <a:rPr kumimoji="0" lang="en-GB" sz="1000" b="1" i="0" u="none" strike="noStrike" kern="1200" cap="none" spc="0" normalizeH="0" baseline="0" noProof="0" dirty="0" smtClean="0">
                <a:ln>
                  <a:noFill/>
                </a:ln>
                <a:solidFill>
                  <a:srgbClr val="999999"/>
                </a:solidFill>
                <a:effectLst/>
                <a:uLnTx/>
                <a:uFillTx/>
                <a:latin typeface="Verdana" pitchFamily="34" charset="0"/>
                <a:ea typeface="ＭＳ Ｐゴシック" pitchFamily="34" charset="-128"/>
                <a:cs typeface="+mn-cs"/>
              </a:rPr>
              <a:t>/Au film</a:t>
            </a:r>
            <a:endParaRPr kumimoji="0" lang="en-GB" sz="1000" b="1" i="0" u="none" strike="noStrike" kern="1200" cap="none" spc="0" normalizeH="0" baseline="0" noProof="0" dirty="0">
              <a:ln>
                <a:noFill/>
              </a:ln>
              <a:solidFill>
                <a:srgbClr val="999999"/>
              </a:solidFill>
              <a:effectLst/>
              <a:uLnTx/>
              <a:uFillTx/>
              <a:latin typeface="Verdana" pitchFamily="34" charset="0"/>
              <a:ea typeface="ＭＳ Ｐゴシック" pitchFamily="34" charset="-128"/>
              <a:cs typeface="+mn-cs"/>
            </a:endParaRPr>
          </a:p>
        </p:txBody>
      </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Step coverage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22" name="Group 21"/>
          <p:cNvGrpSpPr/>
          <p:nvPr/>
        </p:nvGrpSpPr>
        <p:grpSpPr>
          <a:xfrm>
            <a:off x="3914069" y="1289546"/>
            <a:ext cx="1983522" cy="1702101"/>
            <a:chOff x="10130035" y="1613516"/>
            <a:chExt cx="1983522" cy="1702101"/>
          </a:xfrm>
        </p:grpSpPr>
        <p:grpSp>
          <p:nvGrpSpPr>
            <p:cNvPr id="23" name="Group 22"/>
            <p:cNvGrpSpPr/>
            <p:nvPr/>
          </p:nvGrpSpPr>
          <p:grpSpPr>
            <a:xfrm>
              <a:off x="10194010" y="1613516"/>
              <a:ext cx="1919547" cy="1160512"/>
              <a:chOff x="4305771" y="2997746"/>
              <a:chExt cx="1919547" cy="1160512"/>
            </a:xfrm>
          </p:grpSpPr>
          <p:sp>
            <p:nvSpPr>
              <p:cNvPr id="25" name="Rectangle 24"/>
              <p:cNvSpPr/>
              <p:nvPr/>
            </p:nvSpPr>
            <p:spPr bwMode="auto">
              <a:xfrm>
                <a:off x="4307012" y="3573810"/>
                <a:ext cx="1358527" cy="584448"/>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sp>
            <p:nvSpPr>
              <p:cNvPr id="26" name="Rectangle 25"/>
              <p:cNvSpPr/>
              <p:nvPr/>
            </p:nvSpPr>
            <p:spPr bwMode="auto">
              <a:xfrm>
                <a:off x="4305771"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cxnSp>
            <p:nvCxnSpPr>
              <p:cNvPr id="27" name="Straight Arrow Connector 26"/>
              <p:cNvCxnSpPr/>
              <p:nvPr/>
            </p:nvCxnSpPr>
            <p:spPr bwMode="auto">
              <a:xfrm rot="5400000">
                <a:off x="5358212" y="3449089"/>
                <a:ext cx="0" cy="393459"/>
              </a:xfrm>
              <a:prstGeom prst="straightConnector1">
                <a:avLst/>
              </a:prstGeom>
              <a:solidFill>
                <a:srgbClr val="4F81BD"/>
              </a:solidFill>
              <a:ln w="25400" cap="flat" cmpd="sng" algn="ctr">
                <a:solidFill>
                  <a:srgbClr val="C0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7"/>
              <p:cNvSpPr/>
              <p:nvPr/>
            </p:nvSpPr>
            <p:spPr bwMode="auto">
              <a:xfrm>
                <a:off x="4909483"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sp>
            <p:nvSpPr>
              <p:cNvPr id="29" name="Rectangle 28"/>
              <p:cNvSpPr/>
              <p:nvPr/>
            </p:nvSpPr>
            <p:spPr bwMode="auto">
              <a:xfrm>
                <a:off x="5557555"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cxnSp>
            <p:nvCxnSpPr>
              <p:cNvPr id="30" name="Straight Arrow Connector 29"/>
              <p:cNvCxnSpPr/>
              <p:nvPr/>
            </p:nvCxnSpPr>
            <p:spPr bwMode="auto">
              <a:xfrm>
                <a:off x="5654263" y="2997810"/>
                <a:ext cx="0" cy="576000"/>
              </a:xfrm>
              <a:prstGeom prst="straightConnector1">
                <a:avLst/>
              </a:prstGeom>
              <a:solidFill>
                <a:srgbClr val="4F81BD"/>
              </a:solidFill>
              <a:ln w="25400" cap="flat" cmpd="sng" algn="ctr">
                <a:solidFill>
                  <a:srgbClr val="C0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nvSpPr>
            <p:spPr>
              <a:xfrm>
                <a:off x="5052680" y="3681244"/>
                <a:ext cx="6110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C00000"/>
                    </a:solidFill>
                    <a:effectLst/>
                    <a:uLnTx/>
                    <a:uFillTx/>
                  </a:rPr>
                  <a:t>Width</a:t>
                </a:r>
                <a:endParaRPr kumimoji="0" lang="en-GB" sz="1000" b="1" i="0" u="none" strike="noStrike" kern="0" cap="none" spc="0" normalizeH="0" baseline="0" noProof="0" dirty="0">
                  <a:ln>
                    <a:noFill/>
                  </a:ln>
                  <a:solidFill>
                    <a:srgbClr val="C00000"/>
                  </a:solidFill>
                  <a:effectLst/>
                  <a:uLnTx/>
                  <a:uFillTx/>
                </a:endParaRPr>
              </a:p>
            </p:txBody>
          </p:sp>
          <p:sp>
            <p:nvSpPr>
              <p:cNvPr id="32" name="TextBox 31"/>
              <p:cNvSpPr txBox="1"/>
              <p:nvPr/>
            </p:nvSpPr>
            <p:spPr>
              <a:xfrm>
                <a:off x="5611047" y="3184333"/>
                <a:ext cx="614271"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C00000"/>
                    </a:solidFill>
                    <a:effectLst/>
                    <a:uLnTx/>
                    <a:uFillTx/>
                  </a:rPr>
                  <a:t>Depth</a:t>
                </a:r>
                <a:endParaRPr kumimoji="0" lang="en-GB" sz="1000" b="1" i="0" u="none" strike="noStrike" kern="0" cap="none" spc="0" normalizeH="0" baseline="0" noProof="0" dirty="0">
                  <a:ln>
                    <a:noFill/>
                  </a:ln>
                  <a:solidFill>
                    <a:srgbClr val="C00000"/>
                  </a:solidFill>
                  <a:effectLst/>
                  <a:uLnTx/>
                  <a:uFillTx/>
                </a:endParaRPr>
              </a:p>
            </p:txBody>
          </p:sp>
        </p:grpSp>
        <p:sp>
          <p:nvSpPr>
            <p:cNvPr id="24" name="Rectangle 23"/>
            <p:cNvSpPr/>
            <p:nvPr/>
          </p:nvSpPr>
          <p:spPr>
            <a:xfrm>
              <a:off x="10130035" y="2761619"/>
              <a:ext cx="1983522" cy="5539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prstClr val="black"/>
                  </a:solidFill>
                  <a:effectLst/>
                  <a:uLnTx/>
                  <a:uFillTx/>
                </a:rPr>
                <a:t>Aspect ratio:</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prstClr val="black"/>
                  </a:solidFill>
                  <a:effectLst/>
                  <a:uLnTx/>
                  <a:uFillTx/>
                </a:rPr>
                <a:t>Depth to width relationship of holes or trenches </a:t>
              </a:r>
            </a:p>
          </p:txBody>
        </p:sp>
      </p:grpSp>
      <p:pic>
        <p:nvPicPr>
          <p:cNvPr id="33" name="Billed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5368" y="2566131"/>
            <a:ext cx="1849071" cy="1354044"/>
          </a:xfrm>
          <a:prstGeom prst="rect">
            <a:avLst/>
          </a:prstGeom>
        </p:spPr>
      </p:pic>
      <p:pic>
        <p:nvPicPr>
          <p:cNvPr id="34" name="Billed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4870" y="3234995"/>
            <a:ext cx="1917522" cy="935736"/>
          </a:xfrm>
          <a:prstGeom prst="rect">
            <a:avLst/>
          </a:prstGeom>
        </p:spPr>
      </p:pic>
    </p:spTree>
    <p:extLst>
      <p:ext uri="{BB962C8B-B14F-4D97-AF65-F5344CB8AC3E}">
        <p14:creationId xmlns:p14="http://schemas.microsoft.com/office/powerpoint/2010/main" val="377491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 name="Content Placeholder 6"/>
          <p:cNvSpPr txBox="1">
            <a:spLocks/>
          </p:cNvSpPr>
          <p:nvPr/>
        </p:nvSpPr>
        <p:spPr bwMode="auto">
          <a:xfrm>
            <a:off x="719590" y="1052981"/>
            <a:ext cx="9894288"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FontTx/>
              <a:buNone/>
              <a:defRPr sz="1600">
                <a:solidFill>
                  <a:schemeClr val="tx1"/>
                </a:solidFill>
                <a:latin typeface="+mn-lt"/>
                <a:ea typeface="ＭＳ Ｐゴシック" pitchFamily="-80" charset="-128"/>
                <a:cs typeface="ＭＳ Ｐゴシック" charset="0"/>
              </a:defRPr>
            </a:lvl1pPr>
            <a:lvl2pPr marL="574675" indent="-195263" algn="l" rtl="0" eaLnBrk="0" fontAlgn="base" hangingPunct="0">
              <a:spcBef>
                <a:spcPct val="20000"/>
              </a:spcBef>
              <a:spcAft>
                <a:spcPct val="0"/>
              </a:spcAft>
              <a:buChar char="–"/>
              <a:defRPr sz="1600">
                <a:solidFill>
                  <a:schemeClr val="tx1"/>
                </a:solidFill>
                <a:latin typeface="+mn-lt"/>
                <a:ea typeface="ＭＳ Ｐゴシック" pitchFamily="-80" charset="-128"/>
              </a:defRPr>
            </a:lvl2pPr>
            <a:lvl3pPr marL="12795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3pPr>
            <a:lvl4pPr marL="16986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4pPr>
            <a:lvl5pPr marL="21177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a:lstStyle>
          <a:p>
            <a:pPr marL="340243" marR="0" lvl="1" indent="-34024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altLang="da-DK" sz="1600" b="0" i="0" u="none" strike="noStrike" kern="0" cap="none" spc="0" normalizeH="0" baseline="0" noProof="0" dirty="0" smtClean="0">
              <a:ln>
                <a:noFill/>
              </a:ln>
              <a:solidFill>
                <a:srgbClr val="000000"/>
              </a:solidFill>
              <a:effectLst/>
              <a:uLnTx/>
              <a:uFillTx/>
              <a:latin typeface="Verdana"/>
              <a:ea typeface="ＭＳ Ｐゴシック" pitchFamily="34" charset="-128"/>
            </a:endParaRPr>
          </a:p>
        </p:txBody>
      </p:sp>
      <p:grpSp>
        <p:nvGrpSpPr>
          <p:cNvPr id="12" name="Group 11"/>
          <p:cNvGrpSpPr/>
          <p:nvPr/>
        </p:nvGrpSpPr>
        <p:grpSpPr>
          <a:xfrm>
            <a:off x="5017467" y="4173091"/>
            <a:ext cx="5238750" cy="1920999"/>
            <a:chOff x="4081363" y="3308995"/>
            <a:chExt cx="5238750" cy="1920999"/>
          </a:xfrm>
        </p:grpSpPr>
        <p:sp>
          <p:nvSpPr>
            <p:cNvPr id="8" name="Rectangle 7"/>
            <p:cNvSpPr/>
            <p:nvPr/>
          </p:nvSpPr>
          <p:spPr>
            <a:xfrm>
              <a:off x="4081363" y="4983773"/>
              <a:ext cx="3664629"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https://en.wikipedia.org/wiki/Amorphous_silicon</a:t>
              </a:r>
              <a:endParaRPr kumimoji="0" lang="en-GB" sz="10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1363" y="3308995"/>
              <a:ext cx="5238750" cy="1704975"/>
            </a:xfrm>
            <a:prstGeom prst="rect">
              <a:avLst/>
            </a:prstGeom>
          </p:spPr>
        </p:pic>
      </p:grpSp>
      <p:sp>
        <p:nvSpPr>
          <p:cNvPr id="10" name="TextBox 9"/>
          <p:cNvSpPr txBox="1"/>
          <p:nvPr/>
        </p:nvSpPr>
        <p:spPr>
          <a:xfrm>
            <a:off x="696987" y="1525457"/>
            <a:ext cx="10877925" cy="2264377"/>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Possible crystal structures: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Monocrystalline/single crystalline (e.g. Si wafers)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Continuous and unbroken crystal lattice, no grain boundaries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Poly-crystalline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Consists of multiple small crystals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Amorphous</a:t>
            </a:r>
          </a:p>
          <a:p>
            <a:pPr marL="544388" marR="0" lvl="1"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Non-crystalline lattice, the atoms form a continuous random network</a:t>
            </a:r>
          </a:p>
        </p:txBody>
      </p:sp>
      <p:sp>
        <p:nvSpPr>
          <p:cNvPr id="13" name="TextBox 12"/>
          <p:cNvSpPr txBox="1"/>
          <p:nvPr/>
        </p:nvSpPr>
        <p:spPr>
          <a:xfrm>
            <a:off x="815604" y="3880410"/>
            <a:ext cx="3913832" cy="2264377"/>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rPr>
              <a:t>Be aware: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rPr>
              <a:t>You may get a mix of crystal structures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rPr>
              <a:t>Structure affected by deposition method and parameters</a:t>
            </a:r>
          </a:p>
          <a:p>
            <a:pPr marR="0" lvl="0" algn="l" defTabSz="914400" rtl="0" eaLnBrk="0" fontAlgn="base" latinLnBrk="0" hangingPunct="0">
              <a:lnSpc>
                <a:spcPct val="100000"/>
              </a:lnSpc>
              <a:spcBef>
                <a:spcPct val="0"/>
              </a:spcBef>
              <a:spcAft>
                <a:spcPct val="0"/>
              </a:spcAft>
              <a:buClrTx/>
              <a:buSzTx/>
              <a:tabLst/>
              <a:defRPr/>
            </a:pPr>
            <a:endParaRPr kumimoji="0" lang="en-GB" sz="1400" b="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400" dirty="0" smtClean="0">
                <a:solidFill>
                  <a:srgbClr val="000000"/>
                </a:solidFill>
              </a:rPr>
              <a:t>Post process, e.g. annealing can change the crystal structures</a:t>
            </a:r>
            <a:endParaRPr kumimoji="0" lang="en-GB" sz="1400" b="0" i="0" u="none" strike="noStrike" kern="1200" cap="none" spc="0" normalizeH="0" baseline="0" noProof="0" dirty="0">
              <a:ln>
                <a:noFill/>
              </a:ln>
              <a:solidFill>
                <a:srgbClr val="000000"/>
              </a:solidFill>
              <a:effectLst/>
              <a:uLnTx/>
              <a:uFillTx/>
            </a:endParaRPr>
          </a:p>
        </p:txBody>
      </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b="0" kern="0" noProof="0" dirty="0" smtClean="0">
                <a:solidFill>
                  <a:srgbClr val="000000"/>
                </a:solidFill>
                <a:latin typeface="Verdana"/>
                <a:cs typeface="Arial" charset="0"/>
              </a:rPr>
              <a:t>– Crystal structure</a:t>
            </a:r>
            <a:r>
              <a:rPr lang="en-GB" altLang="da-DK" b="0" kern="0" dirty="0" smtClean="0">
                <a:solidFill>
                  <a:srgbClr val="000000"/>
                </a:solidFill>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80160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963" y="1577479"/>
            <a:ext cx="3024336" cy="18002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FFFFFF"/>
              </a:solidFill>
              <a:effectLst/>
              <a:uLnTx/>
              <a:uFillTx/>
              <a:latin typeface="Verdana"/>
              <a:ea typeface="ＭＳ Ｐゴシック"/>
              <a:cs typeface="+mn-cs"/>
            </a:endParaRPr>
          </a:p>
        </p:txBody>
      </p:sp>
      <p:grpSp>
        <p:nvGrpSpPr>
          <p:cNvPr id="60" name="Group 59"/>
          <p:cNvGrpSpPr/>
          <p:nvPr/>
        </p:nvGrpSpPr>
        <p:grpSpPr>
          <a:xfrm rot="10800000">
            <a:off x="7448350" y="-2020642"/>
            <a:ext cx="4032000" cy="4032000"/>
            <a:chOff x="6192000" y="2232000"/>
            <a:chExt cx="4032000" cy="4032000"/>
          </a:xfrm>
          <a:solidFill>
            <a:schemeClr val="tx1">
              <a:lumMod val="50000"/>
              <a:lumOff val="50000"/>
            </a:schemeClr>
          </a:solidFill>
        </p:grpSpPr>
        <p:sp>
          <p:nvSpPr>
            <p:cNvPr id="7" name="Arc 6"/>
            <p:cNvSpPr/>
            <p:nvPr/>
          </p:nvSpPr>
          <p:spPr>
            <a:xfrm rot="19175844">
              <a:off x="6192000" y="2232000"/>
              <a:ext cx="4032000" cy="4032000"/>
            </a:xfrm>
            <a:prstGeom prst="arc">
              <a:avLst>
                <a:gd name="adj1" fmla="val 16009145"/>
                <a:gd name="adj2" fmla="val 21317328"/>
              </a:avLst>
            </a:prstGeom>
            <a:grp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sp>
          <p:nvSpPr>
            <p:cNvPr id="8" name="Arc 7"/>
            <p:cNvSpPr/>
            <p:nvPr/>
          </p:nvSpPr>
          <p:spPr>
            <a:xfrm rot="18550092">
              <a:off x="6354003" y="2448002"/>
              <a:ext cx="3693022" cy="3688463"/>
            </a:xfrm>
            <a:prstGeom prst="arc">
              <a:avLst>
                <a:gd name="adj1" fmla="val 16681902"/>
                <a:gd name="adj2" fmla="val 319108"/>
              </a:avLst>
            </a:prstGeom>
            <a:solidFill>
              <a:schemeClr val="bg1"/>
            </a:solidFill>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cxnSp>
          <p:nvCxnSpPr>
            <p:cNvPr id="10" name="Straight Connector 9"/>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3901567" y="1342010"/>
            <a:ext cx="4032000" cy="4032000"/>
            <a:chOff x="6192000" y="2232000"/>
            <a:chExt cx="4032000" cy="4032000"/>
          </a:xfrm>
          <a:solidFill>
            <a:schemeClr val="tx1">
              <a:lumMod val="50000"/>
              <a:lumOff val="50000"/>
            </a:schemeClr>
          </a:solidFill>
        </p:grpSpPr>
        <p:sp>
          <p:nvSpPr>
            <p:cNvPr id="62" name="Arc 61"/>
            <p:cNvSpPr/>
            <p:nvPr/>
          </p:nvSpPr>
          <p:spPr>
            <a:xfrm rot="19175844">
              <a:off x="6192000" y="2232000"/>
              <a:ext cx="4032000" cy="4032000"/>
            </a:xfrm>
            <a:prstGeom prst="arc">
              <a:avLst>
                <a:gd name="adj1" fmla="val 16009145"/>
                <a:gd name="adj2" fmla="val 21317328"/>
              </a:avLst>
            </a:prstGeom>
            <a:grpFill/>
            <a:ln w="539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sp>
          <p:nvSpPr>
            <p:cNvPr id="63" name="Arc 62"/>
            <p:cNvSpPr/>
            <p:nvPr/>
          </p:nvSpPr>
          <p:spPr>
            <a:xfrm rot="18550092">
              <a:off x="6354003" y="2448002"/>
              <a:ext cx="3693022" cy="3688463"/>
            </a:xfrm>
            <a:prstGeom prst="arc">
              <a:avLst>
                <a:gd name="adj1" fmla="val 16626845"/>
                <a:gd name="adj2" fmla="val 434962"/>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cxnSp>
          <p:nvCxnSpPr>
            <p:cNvPr id="64" name="Straight Connector 63"/>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509020" y="2406353"/>
            <a:ext cx="247176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no film</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6" name="TextBox 65"/>
          <p:cNvSpPr txBox="1"/>
          <p:nvPr/>
        </p:nvSpPr>
        <p:spPr>
          <a:xfrm>
            <a:off x="4441403" y="2406353"/>
            <a:ext cx="3856123"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compressive stressed film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(film wants to expand)</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7" name="TextBox 66"/>
          <p:cNvSpPr txBox="1"/>
          <p:nvPr/>
        </p:nvSpPr>
        <p:spPr>
          <a:xfrm>
            <a:off x="8185819" y="2406353"/>
            <a:ext cx="3117169"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tensile stressed film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(film wants to shrink)</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Film stress σ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12" name="Group 11"/>
          <p:cNvGrpSpPr/>
          <p:nvPr/>
        </p:nvGrpSpPr>
        <p:grpSpPr>
          <a:xfrm>
            <a:off x="457250" y="3270759"/>
            <a:ext cx="11737032" cy="3495313"/>
            <a:chOff x="457250" y="3270759"/>
            <a:chExt cx="11737032" cy="3495313"/>
          </a:xfrm>
        </p:grpSpPr>
        <p:sp>
          <p:nvSpPr>
            <p:cNvPr id="68" name="TextBox 67"/>
            <p:cNvSpPr txBox="1"/>
            <p:nvPr/>
          </p:nvSpPr>
          <p:spPr>
            <a:xfrm>
              <a:off x="457250" y="3270759"/>
              <a:ext cx="7807821" cy="116955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Possible effects of stress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Bending samples (cantilever, membranes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Film cracking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Film delamination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Void formation </a:t>
              </a:r>
            </a:p>
          </p:txBody>
        </p:sp>
        <p:sp>
          <p:nvSpPr>
            <p:cNvPr id="22" name="TextBox 21"/>
            <p:cNvSpPr txBox="1"/>
            <p:nvPr/>
          </p:nvSpPr>
          <p:spPr>
            <a:xfrm>
              <a:off x="1057027" y="6162014"/>
              <a:ext cx="3245001"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Cracks on thick Si</a:t>
              </a:r>
              <a:r>
                <a:rPr kumimoji="0" lang="en-GB" sz="1200" b="0"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3</a:t>
              </a: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N</a:t>
              </a:r>
              <a:r>
                <a:rPr kumimoji="0" lang="en-GB" sz="1200" b="0"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4</a:t>
              </a: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film by LPCVD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9664" y="4491626"/>
              <a:ext cx="2161866" cy="1657640"/>
            </a:xfrm>
            <a:prstGeom prst="rect">
              <a:avLst/>
            </a:prstGeom>
          </p:spPr>
        </p:pic>
        <p:sp>
          <p:nvSpPr>
            <p:cNvPr id="6" name="Rectangle 5"/>
            <p:cNvSpPr/>
            <p:nvPr/>
          </p:nvSpPr>
          <p:spPr bwMode="auto">
            <a:xfrm>
              <a:off x="9471836" y="6382122"/>
              <a:ext cx="2458399" cy="35932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 name="TextBox 2"/>
            <p:cNvSpPr txBox="1"/>
            <p:nvPr/>
          </p:nvSpPr>
          <p:spPr>
            <a:xfrm>
              <a:off x="9207788" y="6150519"/>
              <a:ext cx="2986494"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Stressed cantilever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http://www.ece.eng.wayne.edu/~yxu/doc/researches/nanomechanical%20biochemical%20sensor.htm</a:t>
              </a:r>
              <a:endParaRPr kumimoji="0" lang="en-GB" sz="8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11" name="Bille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1230" y="4476093"/>
              <a:ext cx="2213988" cy="1660491"/>
            </a:xfrm>
            <a:prstGeom prst="rect">
              <a:avLst/>
            </a:prstGeom>
          </p:spPr>
        </p:pic>
        <p:pic>
          <p:nvPicPr>
            <p:cNvPr id="26" name="Picture 4" descr="O:\Intern\Equipment groups\Thin Film\Furnace\Stack E\6inch nitride furnace\Crack on thick nitride film\5x.jpg"/>
            <p:cNvPicPr>
              <a:picLocks noChangeAspect="1" noChangeArrowheads="1"/>
            </p:cNvPicPr>
            <p:nvPr/>
          </p:nvPicPr>
          <p:blipFill rotWithShape="1">
            <a:blip r:embed="rId5">
              <a:extLst>
                <a:ext uri="{28A0092B-C50C-407E-A947-70E740481C1C}">
                  <a14:useLocalDpi xmlns:a14="http://schemas.microsoft.com/office/drawing/2010/main" val="0"/>
                </a:ext>
              </a:extLst>
            </a:blip>
            <a:srcRect l="34982" t="23273"/>
            <a:stretch/>
          </p:blipFill>
          <p:spPr bwMode="auto">
            <a:xfrm>
              <a:off x="476750" y="4476093"/>
              <a:ext cx="1888720" cy="1671649"/>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5968" y="4483524"/>
              <a:ext cx="2202618" cy="1652377"/>
            </a:xfrm>
            <a:prstGeom prst="rect">
              <a:avLst/>
            </a:prstGeom>
          </p:spPr>
        </p:pic>
        <p:pic>
          <p:nvPicPr>
            <p:cNvPr id="9" name="Bille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7836" y="4483524"/>
              <a:ext cx="2206124" cy="1655007"/>
            </a:xfrm>
            <a:prstGeom prst="rect">
              <a:avLst/>
            </a:prstGeom>
          </p:spPr>
        </p:pic>
        <p:sp>
          <p:nvSpPr>
            <p:cNvPr id="24" name="TextBox 21"/>
            <p:cNvSpPr txBox="1"/>
            <p:nvPr/>
          </p:nvSpPr>
          <p:spPr>
            <a:xfrm>
              <a:off x="5820300" y="6162013"/>
              <a:ext cx="298023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Delamination of Ni films</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Tree>
    <p:extLst>
      <p:ext uri="{BB962C8B-B14F-4D97-AF65-F5344CB8AC3E}">
        <p14:creationId xmlns:p14="http://schemas.microsoft.com/office/powerpoint/2010/main" val="207827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øjrepil 7"/>
          <p:cNvSpPr/>
          <p:nvPr/>
        </p:nvSpPr>
        <p:spPr bwMode="auto">
          <a:xfrm>
            <a:off x="5521523" y="6114400"/>
            <a:ext cx="3744416" cy="739280"/>
          </a:xfrm>
          <a:prstGeom prst="rightArrow">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10800000" scaled="1"/>
            <a:tileRect/>
          </a:gra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 name="Content Placeholder 2"/>
          <p:cNvSpPr>
            <a:spLocks noGrp="1"/>
          </p:cNvSpPr>
          <p:nvPr>
            <p:ph idx="1"/>
          </p:nvPr>
        </p:nvSpPr>
        <p:spPr>
          <a:xfrm>
            <a:off x="480963" y="981522"/>
            <a:ext cx="10365899" cy="4566708"/>
          </a:xfrm>
        </p:spPr>
        <p:txBody>
          <a:bodyPr/>
          <a:lstStyle/>
          <a:p>
            <a:r>
              <a:rPr lang="en-GB" sz="1800" b="1" dirty="0" smtClean="0"/>
              <a:t>Doping</a:t>
            </a:r>
          </a:p>
          <a:p>
            <a:pPr lvl="1"/>
            <a:r>
              <a:rPr lang="en-GB" sz="1600" dirty="0" smtClean="0"/>
              <a:t>Impurities provide free electrons (n-type) or ”holes” (p-type) in semiconductors</a:t>
            </a:r>
          </a:p>
          <a:p>
            <a:pPr lvl="1"/>
            <a:r>
              <a:rPr lang="en-GB" sz="1600" dirty="0" smtClean="0"/>
              <a:t>Phosphorus for ”n” – doping and Boron for ”p” – doping.</a:t>
            </a:r>
          </a:p>
          <a:p>
            <a:pPr lvl="1"/>
            <a:r>
              <a:rPr lang="en-GB" sz="1600" dirty="0" smtClean="0"/>
              <a:t>Not easy to measure dopant concentration directly as it is usually very low (~10</a:t>
            </a:r>
            <a:r>
              <a:rPr lang="en-GB" sz="1600" baseline="30000" dirty="0" smtClean="0"/>
              <a:t>13 </a:t>
            </a:r>
            <a:r>
              <a:rPr lang="en-GB" sz="1600" dirty="0" smtClean="0"/>
              <a:t>atoms/cm</a:t>
            </a:r>
            <a:r>
              <a:rPr lang="en-GB" sz="1600" baseline="30000" dirty="0" smtClean="0"/>
              <a:t>3</a:t>
            </a:r>
            <a:r>
              <a:rPr lang="en-GB" sz="1600" dirty="0" smtClean="0"/>
              <a:t>)</a:t>
            </a:r>
          </a:p>
          <a:p>
            <a:pPr marL="451766" lvl="1" indent="0">
              <a:buNone/>
            </a:pPr>
            <a:endParaRPr lang="en-GB" sz="1400" dirty="0" smtClean="0"/>
          </a:p>
          <a:p>
            <a:r>
              <a:rPr lang="en-GB" sz="1800" b="1" dirty="0" smtClean="0"/>
              <a:t>Conductivity/resistivity (sheet resistance, metals and semiconductors)</a:t>
            </a:r>
          </a:p>
          <a:p>
            <a:pPr lvl="1"/>
            <a:r>
              <a:rPr lang="en-GB" sz="1600" dirty="0" smtClean="0"/>
              <a:t>Can vary across sample, thickness dependent</a:t>
            </a:r>
          </a:p>
          <a:p>
            <a:pPr lvl="1"/>
            <a:r>
              <a:rPr lang="en-GB" sz="1600" dirty="0" smtClean="0"/>
              <a:t>Depends on doping (intended/unintended)</a:t>
            </a:r>
          </a:p>
          <a:p>
            <a:endParaRPr lang="en-GB" sz="1400" dirty="0" smtClean="0"/>
          </a:p>
          <a:p>
            <a:r>
              <a:rPr lang="en-GB" sz="1800" b="1" dirty="0" smtClean="0"/>
              <a:t>Insulator quality: Measure breakdown voltage </a:t>
            </a:r>
          </a:p>
          <a:p>
            <a:pPr lvl="1"/>
            <a:r>
              <a:rPr lang="en-GB" sz="1600" dirty="0" smtClean="0"/>
              <a:t>The maximum voltage that can be applied to an insulating material </a:t>
            </a:r>
            <a:br>
              <a:rPr lang="en-GB" sz="1600" dirty="0" smtClean="0"/>
            </a:br>
            <a:r>
              <a:rPr lang="en-GB" sz="1600" dirty="0" smtClean="0"/>
              <a:t>before it starts to conduct</a:t>
            </a:r>
            <a:endParaRPr lang="en-GB" sz="1600" dirty="0"/>
          </a:p>
        </p:txBody>
      </p:sp>
      <p:grpSp>
        <p:nvGrpSpPr>
          <p:cNvPr id="7" name="Group 6"/>
          <p:cNvGrpSpPr/>
          <p:nvPr/>
        </p:nvGrpSpPr>
        <p:grpSpPr>
          <a:xfrm>
            <a:off x="480963" y="4320657"/>
            <a:ext cx="11838387" cy="1821818"/>
            <a:chOff x="4873451" y="5116445"/>
            <a:chExt cx="6597578" cy="1015306"/>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451" y="5302002"/>
              <a:ext cx="2969867" cy="829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835" y="5328840"/>
              <a:ext cx="2996480" cy="770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436613" y="5116445"/>
              <a:ext cx="2034416" cy="15437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Gate oxide breakdown, </a:t>
              </a:r>
              <a:r>
                <a:rPr kumimoji="0" lang="en-GB" sz="12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Navid</a:t>
              </a:r>
              <a:r>
                <a:rPr kumimoji="0" lang="en-GB" sz="12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en-GB" sz="12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Azizi</a:t>
              </a:r>
              <a:endParaRPr kumimoji="0" lang="en-GB" sz="12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b="0" kern="0" noProof="0" dirty="0" smtClean="0">
                <a:solidFill>
                  <a:srgbClr val="000000"/>
                </a:solidFill>
                <a:latin typeface="Verdana"/>
                <a:cs typeface="Arial" charset="0"/>
              </a:rPr>
              <a:t>– Electrical properties</a:t>
            </a:r>
            <a:r>
              <a:rPr lang="en-GB" altLang="da-DK" b="0" kern="0" dirty="0" smtClean="0">
                <a:solidFill>
                  <a:srgbClr val="000000"/>
                </a:solidFill>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9" name="Tekstfelt 8"/>
          <p:cNvSpPr txBox="1"/>
          <p:nvPr/>
        </p:nvSpPr>
        <p:spPr>
          <a:xfrm>
            <a:off x="5990317" y="6265328"/>
            <a:ext cx="2445991" cy="384721"/>
          </a:xfrm>
          <a:prstGeom prst="rect">
            <a:avLst/>
          </a:prstGeom>
          <a:noFill/>
        </p:spPr>
        <p:txBody>
          <a:bodyPr wrap="none" rtlCol="0">
            <a:spAutoFit/>
          </a:bodyPr>
          <a:lstStyle/>
          <a:p>
            <a:r>
              <a:rPr lang="en-GB" dirty="0" smtClean="0"/>
              <a:t>Increasing voltage</a:t>
            </a:r>
            <a:endParaRPr lang="en-GB" dirty="0"/>
          </a:p>
        </p:txBody>
      </p:sp>
      <p:sp>
        <p:nvSpPr>
          <p:cNvPr id="10" name="Tekstfelt 9"/>
          <p:cNvSpPr txBox="1"/>
          <p:nvPr/>
        </p:nvSpPr>
        <p:spPr>
          <a:xfrm>
            <a:off x="1273051" y="5981985"/>
            <a:ext cx="1091966" cy="384721"/>
          </a:xfrm>
          <a:prstGeom prst="rect">
            <a:avLst/>
          </a:prstGeom>
          <a:noFill/>
        </p:spPr>
        <p:txBody>
          <a:bodyPr wrap="none" rtlCol="0">
            <a:spAutoFit/>
          </a:bodyPr>
          <a:lstStyle/>
          <a:p>
            <a:r>
              <a:rPr lang="en-GB" dirty="0" smtClean="0"/>
              <a:t>No bias</a:t>
            </a:r>
            <a:endParaRPr lang="en-GB" dirty="0"/>
          </a:p>
        </p:txBody>
      </p:sp>
    </p:spTree>
    <p:extLst>
      <p:ext uri="{BB962C8B-B14F-4D97-AF65-F5344CB8AC3E}">
        <p14:creationId xmlns:p14="http://schemas.microsoft.com/office/powerpoint/2010/main" val="343684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3012" y="1239350"/>
            <a:ext cx="10365899" cy="4566708"/>
          </a:xfrm>
        </p:spPr>
        <p:txBody>
          <a:bodyPr/>
          <a:lstStyle/>
          <a:p>
            <a:pPr marL="0" lvl="1" indent="0">
              <a:buNone/>
            </a:pPr>
            <a:r>
              <a:rPr lang="en-GB" sz="1600" b="1" dirty="0" smtClean="0"/>
              <a:t>Some films have complex chemical composition</a:t>
            </a:r>
          </a:p>
          <a:p>
            <a:pPr marL="285750" lvl="1" indent="-285750"/>
            <a:r>
              <a:rPr lang="en-GB" sz="1600" dirty="0" smtClean="0"/>
              <a:t>Indium Tin Oxide (ITO)</a:t>
            </a:r>
          </a:p>
          <a:p>
            <a:pPr marL="285750" lvl="1" indent="-285750"/>
            <a:r>
              <a:rPr lang="en-GB" sz="1600" dirty="0" smtClean="0"/>
              <a:t>Al-doped Zinc Oxide (AZO)</a:t>
            </a:r>
          </a:p>
          <a:p>
            <a:pPr marL="285750" lvl="1" indent="-285750"/>
            <a:r>
              <a:rPr lang="en-GB" sz="1600" dirty="0" smtClean="0"/>
              <a:t>Silicon nitride (</a:t>
            </a:r>
            <a:r>
              <a:rPr lang="en-GB" sz="1600" dirty="0" err="1" smtClean="0"/>
              <a:t>Si</a:t>
            </a:r>
            <a:r>
              <a:rPr lang="en-GB" sz="1600" baseline="-25000" dirty="0" err="1" smtClean="0"/>
              <a:t>x</a:t>
            </a:r>
            <a:r>
              <a:rPr lang="en-GB" sz="1600" dirty="0" err="1" smtClean="0"/>
              <a:t>N</a:t>
            </a:r>
            <a:r>
              <a:rPr lang="en-GB" sz="1600" baseline="-25000" dirty="0" err="1" smtClean="0"/>
              <a:t>y</a:t>
            </a:r>
            <a:r>
              <a:rPr lang="en-GB" sz="1600" dirty="0" smtClean="0"/>
              <a:t> vs Si</a:t>
            </a:r>
            <a:r>
              <a:rPr lang="en-GB" sz="1600" baseline="-25000" dirty="0" smtClean="0"/>
              <a:t>3</a:t>
            </a:r>
            <a:r>
              <a:rPr lang="en-GB" sz="1600" dirty="0" smtClean="0"/>
              <a:t>N</a:t>
            </a:r>
            <a:r>
              <a:rPr lang="en-GB" sz="1600" baseline="-25000" dirty="0" smtClean="0"/>
              <a:t>4</a:t>
            </a:r>
            <a:r>
              <a:rPr lang="en-GB" sz="1600" dirty="0" smtClean="0"/>
              <a:t>)</a:t>
            </a:r>
          </a:p>
          <a:p>
            <a:pPr marL="0" indent="0">
              <a:buNone/>
            </a:pPr>
            <a:endParaRPr lang="en-GB" sz="1600" dirty="0" smtClean="0"/>
          </a:p>
          <a:p>
            <a:r>
              <a:rPr lang="en-GB" sz="1600" b="1" dirty="0" smtClean="0"/>
              <a:t>Stoichiometry (proportion of components in the film)</a:t>
            </a:r>
          </a:p>
          <a:p>
            <a:pPr lvl="1"/>
            <a:r>
              <a:rPr lang="en-GB" sz="1600" dirty="0" smtClean="0"/>
              <a:t>Affected by deposition parameters</a:t>
            </a:r>
          </a:p>
          <a:p>
            <a:pPr lvl="1"/>
            <a:r>
              <a:rPr lang="en-GB" sz="1600" dirty="0" smtClean="0"/>
              <a:t>Can vary across substrate/depth</a:t>
            </a:r>
          </a:p>
          <a:p>
            <a:pPr lvl="1"/>
            <a:endParaRPr lang="en-GB" sz="1600" dirty="0" smtClean="0"/>
          </a:p>
          <a:p>
            <a:r>
              <a:rPr lang="en-GB" sz="1600" b="1" dirty="0" smtClean="0"/>
              <a:t>Surface may oxidize after deposition</a:t>
            </a:r>
          </a:p>
          <a:p>
            <a:endParaRPr lang="en-GB" sz="1600" dirty="0" smtClean="0"/>
          </a:p>
          <a:p>
            <a:r>
              <a:rPr lang="en-GB" sz="1600" b="1" dirty="0" smtClean="0"/>
              <a:t>Contamination</a:t>
            </a:r>
          </a:p>
          <a:p>
            <a:pPr lvl="1"/>
            <a:r>
              <a:rPr lang="en-GB" sz="1600" dirty="0" smtClean="0"/>
              <a:t>Trace gases in vacuum systems (water, carbon compounds..)</a:t>
            </a:r>
          </a:p>
          <a:p>
            <a:pPr lvl="1"/>
            <a:r>
              <a:rPr lang="en-GB" sz="1600" dirty="0" smtClean="0"/>
              <a:t>Contamination of source material</a:t>
            </a:r>
          </a:p>
          <a:p>
            <a:pPr lvl="2"/>
            <a:r>
              <a:rPr lang="en-GB" sz="1600" dirty="0" smtClean="0"/>
              <a:t>e.g. many metals deposited in same chamber</a:t>
            </a:r>
          </a:p>
          <a:p>
            <a:pPr lvl="1"/>
            <a:r>
              <a:rPr lang="en-GB" sz="1600" dirty="0" smtClean="0"/>
              <a:t>Volatile substrates/coatings from previous users</a:t>
            </a:r>
          </a:p>
          <a:p>
            <a:pPr lvl="1"/>
            <a:r>
              <a:rPr lang="en-GB" sz="1600" i="1" dirty="0" smtClean="0"/>
              <a:t>Check cross-contamination information in </a:t>
            </a:r>
            <a:r>
              <a:rPr lang="en-GB" sz="1600" i="1" dirty="0" err="1" smtClean="0"/>
              <a:t>LabManager</a:t>
            </a:r>
            <a:r>
              <a:rPr lang="en-GB" sz="1600" i="1" dirty="0" smtClean="0"/>
              <a:t>!</a:t>
            </a:r>
          </a:p>
          <a:p>
            <a:pPr lvl="1"/>
            <a:endParaRPr lang="en-GB" sz="1600" dirty="0" smtClean="0"/>
          </a:p>
          <a:p>
            <a:endParaRPr lang="en-GB" sz="1600" dirty="0"/>
          </a:p>
        </p:txBody>
      </p:sp>
      <p:grpSp>
        <p:nvGrpSpPr>
          <p:cNvPr id="14" name="Group 13"/>
          <p:cNvGrpSpPr/>
          <p:nvPr/>
        </p:nvGrpSpPr>
        <p:grpSpPr>
          <a:xfrm>
            <a:off x="7369911" y="981522"/>
            <a:ext cx="4272291" cy="2649141"/>
            <a:chOff x="7369911" y="1197546"/>
            <a:chExt cx="4272291" cy="2649141"/>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911" y="1197546"/>
              <a:ext cx="2469526" cy="254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914011" y="1669951"/>
              <a:ext cx="1728191" cy="161582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Sputtered AZO:</a:t>
              </a:r>
              <a:b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Al concentration (and resistivity) varies with pressure.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Crovetto et al 2016 </a:t>
              </a:r>
              <a:b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J. Phys. D: Appl. Phys. </a:t>
              </a:r>
              <a:b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49 295101</a:t>
              </a:r>
              <a:endParaRPr kumimoji="0" lang="en-GB" sz="9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 name="Rectangle 4"/>
            <p:cNvSpPr/>
            <p:nvPr/>
          </p:nvSpPr>
          <p:spPr bwMode="auto">
            <a:xfrm>
              <a:off x="7853677" y="3515139"/>
              <a:ext cx="288032" cy="33154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nvGrpSpPr>
          <p:cNvPr id="9" name="Group 8"/>
          <p:cNvGrpSpPr/>
          <p:nvPr/>
        </p:nvGrpSpPr>
        <p:grpSpPr>
          <a:xfrm>
            <a:off x="7997693" y="3742308"/>
            <a:ext cx="3932542" cy="2370609"/>
            <a:chOff x="7853677" y="3742308"/>
            <a:chExt cx="3932542" cy="2370609"/>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5610" y="3742308"/>
              <a:ext cx="2370609" cy="2370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bwMode="auto">
            <a:xfrm>
              <a:off x="8523665" y="5357233"/>
              <a:ext cx="216024" cy="210369"/>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 name="Oval 10"/>
            <p:cNvSpPr/>
            <p:nvPr/>
          </p:nvSpPr>
          <p:spPr bwMode="auto">
            <a:xfrm>
              <a:off x="8501471" y="5590034"/>
              <a:ext cx="260412" cy="257585"/>
            </a:xfrm>
            <a:prstGeom prst="ellipse">
              <a:avLst/>
            </a:prstGeom>
            <a:solidFill>
              <a:schemeClr val="bg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0" name="Oval 9"/>
            <p:cNvSpPr/>
            <p:nvPr/>
          </p:nvSpPr>
          <p:spPr bwMode="auto">
            <a:xfrm>
              <a:off x="8604674" y="5692530"/>
              <a:ext cx="54005" cy="52592"/>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8" name="TextBox 7"/>
            <p:cNvSpPr txBox="1"/>
            <p:nvPr/>
          </p:nvSpPr>
          <p:spPr>
            <a:xfrm>
              <a:off x="8689875" y="5354846"/>
              <a:ext cx="332142"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Al</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 name="TextBox 12"/>
            <p:cNvSpPr txBox="1"/>
            <p:nvPr/>
          </p:nvSpPr>
          <p:spPr>
            <a:xfrm>
              <a:off x="7853677" y="3858126"/>
              <a:ext cx="1772302"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AlN</a:t>
              </a: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with C and O incorporation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Yamamoto and Yoshida 1999, </a:t>
              </a:r>
              <a:r>
                <a:rPr kumimoji="0" lang="en-GB" sz="9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Physica</a:t>
              </a: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B 273-274, 113-115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Composition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16758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201043" y="6382122"/>
            <a:ext cx="3888432" cy="36004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Overview of techniques</a:t>
            </a:r>
            <a:r>
              <a:rPr lang="en-GB" altLang="da-DK" kern="0" dirty="0" smtClean="0">
                <a:solidFill>
                  <a:srgbClr val="000000"/>
                </a:solidFill>
                <a:latin typeface="Verdana"/>
                <a:cs typeface="Arial" charset="0"/>
              </a:rPr>
              <a:t> – </a:t>
            </a:r>
            <a:r>
              <a:rPr lang="en-GB" altLang="da-DK" b="0" kern="0" dirty="0" smtClean="0">
                <a:solidFill>
                  <a:srgbClr val="000000"/>
                </a:solidFill>
                <a:latin typeface="Verdana"/>
                <a:cs typeface="Arial" charset="0"/>
              </a:rPr>
              <a:t>Cross contamination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2" name="TextBox 1"/>
          <p:cNvSpPr txBox="1"/>
          <p:nvPr/>
        </p:nvSpPr>
        <p:spPr>
          <a:xfrm>
            <a:off x="501781" y="1125538"/>
            <a:ext cx="5595806" cy="1692771"/>
          </a:xfrm>
          <a:prstGeom prst="rect">
            <a:avLst/>
          </a:prstGeom>
          <a:noFill/>
        </p:spPr>
        <p:txBody>
          <a:bodyPr wrap="squar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Information about:</a:t>
            </a:r>
          </a:p>
          <a:p>
            <a:pPr defTabSz="914583" eaLnBrk="1" fontAlgn="auto" hangingPunct="1">
              <a:spcBef>
                <a:spcPts val="0"/>
              </a:spcBef>
              <a:spcAft>
                <a:spcPts val="0"/>
              </a:spcAft>
            </a:pPr>
            <a:endParaRPr lang="en-GB" sz="800" b="1" dirty="0" smtClean="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What materials that are allowed in different tools </a:t>
            </a:r>
          </a:p>
          <a:p>
            <a:pPr marL="285750" indent="-285750"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When is it allowed to bring samples from one tool to another</a:t>
            </a:r>
          </a:p>
          <a:p>
            <a:pPr defTabSz="914583" eaLnBrk="1" fontAlgn="auto" hangingPunct="1">
              <a:spcBef>
                <a:spcPts val="0"/>
              </a:spcBef>
              <a:spcAft>
                <a:spcPts val="0"/>
              </a:spcAft>
            </a:pPr>
            <a:endParaRPr lang="en-GB" sz="1600" b="1" i="1" dirty="0">
              <a:solidFill>
                <a:prstClr val="black"/>
              </a:solidFill>
              <a:latin typeface="Calibri" panose="020F0502020204030204"/>
            </a:endParaRPr>
          </a:p>
          <a:p>
            <a:pPr defTabSz="914583" eaLnBrk="1" fontAlgn="auto" hangingPunct="1">
              <a:spcBef>
                <a:spcPts val="0"/>
              </a:spcBef>
              <a:spcAft>
                <a:spcPts val="0"/>
              </a:spcAft>
            </a:pPr>
            <a:endParaRPr lang="en-GB" sz="1600" b="1" i="1" dirty="0" smtClean="0">
              <a:solidFill>
                <a:prstClr val="black"/>
              </a:solidFill>
              <a:latin typeface="Calibri" panose="020F0502020204030204"/>
            </a:endParaRPr>
          </a:p>
          <a:p>
            <a:endParaRPr lang="en-GB" sz="1600" dirty="0"/>
          </a:p>
        </p:txBody>
      </p:sp>
      <p:pic>
        <p:nvPicPr>
          <p:cNvPr id="6" name="Picture 5"/>
          <p:cNvPicPr>
            <a:picLocks noChangeAspect="1"/>
          </p:cNvPicPr>
          <p:nvPr/>
        </p:nvPicPr>
        <p:blipFill>
          <a:blip r:embed="rId3"/>
          <a:stretch>
            <a:fillRect/>
          </a:stretch>
        </p:blipFill>
        <p:spPr>
          <a:xfrm>
            <a:off x="4216139" y="2206258"/>
            <a:ext cx="7930120" cy="5400000"/>
          </a:xfrm>
          <a:prstGeom prst="rect">
            <a:avLst/>
          </a:prstGeom>
        </p:spPr>
      </p:pic>
      <p:sp>
        <p:nvSpPr>
          <p:cNvPr id="4" name="Rectangle 3"/>
          <p:cNvSpPr/>
          <p:nvPr/>
        </p:nvSpPr>
        <p:spPr>
          <a:xfrm>
            <a:off x="501781" y="3710100"/>
            <a:ext cx="7035966" cy="1908215"/>
          </a:xfrm>
          <a:prstGeom prst="rect">
            <a:avLst/>
          </a:prstGeom>
          <a:solidFill>
            <a:schemeClr val="bg1"/>
          </a:solidFill>
          <a:ln w="19050">
            <a:solidFill>
              <a:schemeClr val="tx2"/>
            </a:solidFill>
          </a:ln>
        </p:spPr>
        <p:txBody>
          <a:bodyPr wrap="square">
            <a:spAutoFit/>
          </a:bodyPr>
          <a:lstStyle/>
          <a:p>
            <a:pPr defTabSz="914583" eaLnBrk="1" fontAlgn="auto" hangingPunct="1">
              <a:spcBef>
                <a:spcPts val="0"/>
              </a:spcBef>
              <a:spcAft>
                <a:spcPts val="0"/>
              </a:spcAft>
            </a:pPr>
            <a:endParaRPr lang="en-GB" sz="400" b="1" i="1" dirty="0" smtClean="0">
              <a:solidFill>
                <a:prstClr val="black"/>
              </a:solidFill>
              <a:latin typeface="Calibri" panose="020F0502020204030204"/>
            </a:endParaRPr>
          </a:p>
          <a:p>
            <a:pPr defTabSz="914583" eaLnBrk="1" fontAlgn="auto" hangingPunct="1">
              <a:spcBef>
                <a:spcPts val="0"/>
              </a:spcBef>
              <a:spcAft>
                <a:spcPts val="0"/>
              </a:spcAft>
            </a:pPr>
            <a:r>
              <a:rPr lang="en-GB" sz="1600" b="1" i="1" dirty="0" smtClean="0">
                <a:solidFill>
                  <a:prstClr val="black"/>
                </a:solidFill>
                <a:latin typeface="Calibri" panose="020F0502020204030204"/>
              </a:rPr>
              <a:t>Before </a:t>
            </a:r>
            <a:r>
              <a:rPr lang="en-GB" sz="1600" b="1" i="1" dirty="0">
                <a:solidFill>
                  <a:prstClr val="black"/>
                </a:solidFill>
                <a:latin typeface="Calibri" panose="020F0502020204030204"/>
              </a:rPr>
              <a:t>you use an equipment:</a:t>
            </a:r>
          </a:p>
          <a:p>
            <a:pPr defTabSz="914583" eaLnBrk="1" fontAlgn="auto" hangingPunct="1">
              <a:spcBef>
                <a:spcPts val="0"/>
              </a:spcBef>
              <a:spcAft>
                <a:spcPts val="0"/>
              </a:spcAft>
            </a:pPr>
            <a:endParaRPr lang="en-GB" sz="1000" b="1" i="1" dirty="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en-GB" sz="1600" i="1" dirty="0">
                <a:solidFill>
                  <a:prstClr val="black"/>
                </a:solidFill>
                <a:latin typeface="Calibri" panose="020F0502020204030204"/>
              </a:rPr>
              <a:t>Check the cross contamination information in LabManager </a:t>
            </a:r>
            <a:r>
              <a:rPr lang="en-GB" sz="1600" i="1" dirty="0" smtClean="0">
                <a:solidFill>
                  <a:prstClr val="black"/>
                </a:solidFill>
                <a:latin typeface="Calibri" panose="020F0502020204030204"/>
              </a:rPr>
              <a:t>and/or </a:t>
            </a:r>
            <a:r>
              <a:rPr lang="en-GB" sz="1600" i="1" dirty="0" err="1">
                <a:solidFill>
                  <a:prstClr val="black"/>
                </a:solidFill>
                <a:latin typeface="Calibri" panose="020F0502020204030204"/>
              </a:rPr>
              <a:t>LabAdviser</a:t>
            </a:r>
            <a:r>
              <a:rPr lang="en-GB" sz="1600" i="1" dirty="0">
                <a:solidFill>
                  <a:prstClr val="black"/>
                </a:solidFill>
                <a:latin typeface="Calibri" panose="020F0502020204030204"/>
              </a:rPr>
              <a:t> to ensure that only allowed sample materials enter </a:t>
            </a:r>
            <a:r>
              <a:rPr lang="en-GB" sz="1600" i="1" dirty="0" smtClean="0">
                <a:solidFill>
                  <a:prstClr val="black"/>
                </a:solidFill>
                <a:latin typeface="Calibri" panose="020F0502020204030204"/>
              </a:rPr>
              <a:t>an </a:t>
            </a:r>
            <a:r>
              <a:rPr lang="en-GB" sz="1600" i="1" dirty="0">
                <a:solidFill>
                  <a:prstClr val="black"/>
                </a:solidFill>
                <a:latin typeface="Calibri" panose="020F0502020204030204"/>
              </a:rPr>
              <a:t>equipment</a:t>
            </a:r>
          </a:p>
          <a:p>
            <a:pPr marL="285750" indent="-285750" defTabSz="914583" eaLnBrk="1" fontAlgn="auto" hangingPunct="1">
              <a:spcBef>
                <a:spcPts val="0"/>
              </a:spcBef>
              <a:spcAft>
                <a:spcPts val="0"/>
              </a:spcAft>
              <a:buFont typeface="Arial" panose="020B0604020202020204" pitchFamily="34" charset="0"/>
              <a:buChar char="•"/>
            </a:pPr>
            <a:endParaRPr lang="en-GB" sz="1000" i="1" dirty="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en-GB" sz="1600" i="1" dirty="0">
                <a:solidFill>
                  <a:prstClr val="black"/>
                </a:solidFill>
                <a:latin typeface="Calibri" panose="020F0502020204030204"/>
              </a:rPr>
              <a:t>Especially for furnaces: Check the RCA cleaning rules in the user manuals </a:t>
            </a:r>
          </a:p>
          <a:p>
            <a:pPr defTabSz="914583" eaLnBrk="1" fontAlgn="auto" hangingPunct="1">
              <a:spcBef>
                <a:spcPts val="0"/>
              </a:spcBef>
              <a:spcAft>
                <a:spcPts val="0"/>
              </a:spcAft>
            </a:pPr>
            <a:endParaRPr lang="en-GB" sz="1000" i="1" dirty="0">
              <a:solidFill>
                <a:prstClr val="black"/>
              </a:solidFill>
              <a:latin typeface="Calibri" panose="020F0502020204030204"/>
            </a:endParaRPr>
          </a:p>
          <a:p>
            <a:pPr defTabSz="914583" eaLnBrk="1" fontAlgn="auto" hangingPunct="1">
              <a:spcBef>
                <a:spcPts val="0"/>
              </a:spcBef>
              <a:spcAft>
                <a:spcPts val="0"/>
              </a:spcAft>
            </a:pPr>
            <a:r>
              <a:rPr lang="en-GB" sz="1600" i="1" dirty="0">
                <a:solidFill>
                  <a:prstClr val="black"/>
                </a:solidFill>
                <a:latin typeface="Calibri" panose="020F0502020204030204"/>
              </a:rPr>
              <a:t>Contact the Thin Film group (thinfilm@Nanolab.dtu.dk), if you have any </a:t>
            </a:r>
            <a:r>
              <a:rPr lang="en-GB" sz="1600" i="1" dirty="0" smtClean="0">
                <a:solidFill>
                  <a:prstClr val="black"/>
                </a:solidFill>
                <a:latin typeface="Calibri" panose="020F0502020204030204"/>
              </a:rPr>
              <a:t>questions</a:t>
            </a:r>
          </a:p>
          <a:p>
            <a:pPr defTabSz="914583" eaLnBrk="1" fontAlgn="auto" hangingPunct="1">
              <a:spcBef>
                <a:spcPts val="0"/>
              </a:spcBef>
              <a:spcAft>
                <a:spcPts val="0"/>
              </a:spcAft>
            </a:pPr>
            <a:r>
              <a:rPr lang="en-GB" sz="400" i="1" dirty="0" smtClean="0">
                <a:solidFill>
                  <a:prstClr val="black"/>
                </a:solidFill>
                <a:latin typeface="Calibri" panose="020F0502020204030204"/>
              </a:rPr>
              <a:t> </a:t>
            </a:r>
            <a:endParaRPr lang="en-GB" sz="400" i="1" dirty="0">
              <a:solidFill>
                <a:prstClr val="black"/>
              </a:solidFill>
              <a:latin typeface="Calibri" panose="020F0502020204030204"/>
            </a:endParaRPr>
          </a:p>
        </p:txBody>
      </p:sp>
    </p:spTree>
    <p:extLst>
      <p:ext uri="{BB962C8B-B14F-4D97-AF65-F5344CB8AC3E}">
        <p14:creationId xmlns:p14="http://schemas.microsoft.com/office/powerpoint/2010/main" val="60904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4"/>
          <p:cNvSpPr>
            <a:spLocks noGrp="1"/>
          </p:cNvSpPr>
          <p:nvPr>
            <p:ph idx="1"/>
          </p:nvPr>
        </p:nvSpPr>
        <p:spPr>
          <a:xfrm>
            <a:off x="523629" y="1311358"/>
            <a:ext cx="10182470" cy="4566708"/>
          </a:xfrm>
        </p:spPr>
        <p:txBody>
          <a:bodyPr/>
          <a:lstStyle/>
          <a:p>
            <a:pPr marL="0" lvl="1" indent="0">
              <a:buNone/>
              <a:defRPr/>
            </a:pPr>
            <a:r>
              <a:rPr lang="en-GB" altLang="da-DK" sz="2000" b="1" dirty="0" smtClean="0">
                <a:cs typeface="Arial" charset="0"/>
              </a:rPr>
              <a:t>Learning goals:</a:t>
            </a:r>
          </a:p>
          <a:p>
            <a:pPr marL="0" lvl="1" indent="0">
              <a:buNone/>
              <a:defRPr/>
            </a:pPr>
            <a:endParaRPr lang="en-GB" altLang="da-DK" sz="600" b="1" dirty="0" smtClean="0">
              <a:cs typeface="Arial" charset="0"/>
            </a:endParaRPr>
          </a:p>
          <a:p>
            <a:pPr marL="0" lvl="1" indent="0">
              <a:buNone/>
              <a:defRPr/>
            </a:pPr>
            <a:endParaRPr lang="en-GB" altLang="da-DK" sz="600" b="1"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Be aware of relevant material properties for thin films made in the cleanroom</a:t>
            </a:r>
          </a:p>
          <a:p>
            <a:pPr marL="0" lvl="1" indent="0">
              <a:buNone/>
              <a:defRPr/>
            </a:pPr>
            <a:endParaRPr lang="en-GB" altLang="da-DK" sz="1000"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Understand different thin film deposition techniques</a:t>
            </a:r>
          </a:p>
          <a:p>
            <a:pPr marL="0" lvl="1" indent="0">
              <a:buNone/>
              <a:defRPr/>
            </a:pPr>
            <a:endParaRPr lang="en-GB" altLang="da-DK" sz="1000"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Compare and be able to select appropriate thin film technique </a:t>
            </a:r>
          </a:p>
          <a:p>
            <a:pPr marL="408291" lvl="1" indent="-408291">
              <a:buFont typeface="Arial" panose="020B0604020202020204" pitchFamily="34" charset="0"/>
              <a:buChar char="•"/>
              <a:defRPr/>
            </a:pPr>
            <a:endParaRPr lang="en-GB" altLang="da-DK" sz="1800" dirty="0">
              <a:cs typeface="Arial" charset="0"/>
            </a:endParaRPr>
          </a:p>
          <a:p>
            <a:pPr marL="408291" lvl="1" indent="-408291">
              <a:buFont typeface="Arial" panose="020B0604020202020204" pitchFamily="34" charset="0"/>
              <a:buChar char="•"/>
              <a:defRPr/>
            </a:pPr>
            <a:endParaRPr lang="en-GB" altLang="da-DK" sz="1800" dirty="0" smtClean="0">
              <a:cs typeface="Arial" charset="0"/>
            </a:endParaRPr>
          </a:p>
          <a:p>
            <a:pPr marL="408291" lvl="1" indent="-408291">
              <a:buFont typeface="Arial" panose="020B0604020202020204" pitchFamily="34" charset="0"/>
              <a:buChar char="•"/>
              <a:defRPr/>
            </a:pPr>
            <a:endParaRPr lang="en-GB" altLang="da-DK" sz="1800" dirty="0">
              <a:cs typeface="Arial" charset="0"/>
            </a:endParaRPr>
          </a:p>
          <a:p>
            <a:pPr marL="0" lvl="1" indent="0">
              <a:buNone/>
              <a:defRPr/>
            </a:pPr>
            <a:r>
              <a:rPr lang="en-GB" altLang="da-DK" sz="2000" i="1" dirty="0" smtClean="0">
                <a:solidFill>
                  <a:srgbClr val="C00000"/>
                </a:solidFill>
                <a:cs typeface="Arial" charset="0"/>
              </a:rPr>
              <a:t>The </a:t>
            </a:r>
            <a:r>
              <a:rPr lang="en-GB" altLang="da-DK" sz="2000" i="1" dirty="0">
                <a:solidFill>
                  <a:srgbClr val="C00000"/>
                </a:solidFill>
                <a:cs typeface="Arial" charset="0"/>
              </a:rPr>
              <a:t>slides from the course can be found in </a:t>
            </a:r>
            <a:r>
              <a:rPr lang="en-GB" altLang="da-DK" sz="2000" i="1" dirty="0" err="1">
                <a:solidFill>
                  <a:srgbClr val="C00000"/>
                </a:solidFill>
                <a:cs typeface="Arial" charset="0"/>
              </a:rPr>
              <a:t>LabAdviser</a:t>
            </a:r>
            <a:r>
              <a:rPr lang="en-GB" altLang="da-DK" sz="2000" i="1" dirty="0">
                <a:solidFill>
                  <a:srgbClr val="C00000"/>
                </a:solidFill>
                <a:cs typeface="Arial" charset="0"/>
              </a:rPr>
              <a:t>:</a:t>
            </a:r>
          </a:p>
          <a:p>
            <a:pPr marL="0" lvl="1" indent="0">
              <a:buNone/>
              <a:defRPr/>
            </a:pPr>
            <a:endParaRPr lang="en-GB" altLang="da-DK" sz="700" i="1" dirty="0">
              <a:solidFill>
                <a:srgbClr val="C00000"/>
              </a:solidFill>
              <a:cs typeface="Arial" charset="0"/>
            </a:endParaRPr>
          </a:p>
          <a:p>
            <a:pPr marL="0" lvl="1" indent="0">
              <a:buNone/>
              <a:defRPr/>
            </a:pPr>
            <a:r>
              <a:rPr lang="en-GB" altLang="da-DK" sz="1800" i="1" dirty="0">
                <a:solidFill>
                  <a:srgbClr val="C00000"/>
                </a:solidFill>
                <a:cs typeface="Arial" charset="0"/>
                <a:hlinkClick r:id="rId3"/>
              </a:rPr>
              <a:t>http://labadviser.nanolab.dtu.dk/index.php/LabAdviser/Courses/TPT_Thin_Film</a:t>
            </a:r>
            <a:endParaRPr lang="en-GB" altLang="da-DK" sz="1800" i="1" dirty="0">
              <a:solidFill>
                <a:srgbClr val="C00000"/>
              </a:solidFill>
              <a:cs typeface="Arial" charset="0"/>
            </a:endParaRPr>
          </a:p>
          <a:p>
            <a:pPr marL="0" lvl="1" indent="0">
              <a:buNone/>
              <a:defRPr/>
            </a:pPr>
            <a:endParaRPr lang="en-GB" altLang="da-DK" sz="700" i="1" dirty="0">
              <a:solidFill>
                <a:srgbClr val="C00000"/>
              </a:solidFill>
              <a:cs typeface="Arial" charset="0"/>
            </a:endParaRPr>
          </a:p>
          <a:p>
            <a:pPr marL="0" lvl="1" indent="0">
              <a:buNone/>
              <a:defRPr/>
            </a:pPr>
            <a:r>
              <a:rPr lang="en-GB" altLang="da-DK" sz="1600" i="1" dirty="0">
                <a:solidFill>
                  <a:srgbClr val="C00000"/>
                </a:solidFill>
                <a:cs typeface="Arial" charset="0"/>
              </a:rPr>
              <a:t>(look in the bottom of the page)</a:t>
            </a:r>
            <a:endParaRPr lang="en-GB" altLang="da-DK" sz="1600" dirty="0">
              <a:solidFill>
                <a:srgbClr val="C00000"/>
              </a:solidFill>
              <a:cs typeface="Arial" charset="0"/>
            </a:endParaRPr>
          </a:p>
          <a:p>
            <a:pPr marL="408291" lvl="1" indent="-408291">
              <a:buFont typeface="Arial" panose="020B0604020202020204" pitchFamily="34" charset="0"/>
              <a:buChar char="•"/>
              <a:defRPr/>
            </a:pPr>
            <a:endParaRPr lang="en-GB" altLang="da-DK" sz="1000" dirty="0" smtClean="0">
              <a:cs typeface="Arial" charset="0"/>
            </a:endParaRPr>
          </a:p>
          <a:p>
            <a:pPr marL="0" lvl="1" indent="0">
              <a:buNone/>
              <a:defRPr/>
            </a:pPr>
            <a:endParaRPr lang="en-GB" altLang="da-DK" sz="1400" dirty="0" smtClean="0">
              <a:cs typeface="Arial" charset="0"/>
            </a:endParaRPr>
          </a:p>
          <a:p>
            <a:pPr marL="0" lvl="1" indent="0">
              <a:buNone/>
              <a:defRPr/>
            </a:pPr>
            <a:endParaRPr lang="en-GB" altLang="da-DK" sz="1400" dirty="0" smtClean="0">
              <a:latin typeface="Arial" charset="0"/>
              <a:cs typeface="Arial" charset="0"/>
            </a:endParaRPr>
          </a:p>
          <a:p>
            <a:pPr marL="0" lvl="1" indent="0">
              <a:buNone/>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0" indent="0">
              <a:buNone/>
              <a:defRPr/>
            </a:pPr>
            <a:endParaRPr lang="en-GB" altLang="da-DK" sz="1400" dirty="0" smtClean="0"/>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 </a:t>
            </a:r>
            <a:r>
              <a:rPr lang="en-GB" altLang="da-DK" kern="0" dirty="0" smtClean="0">
                <a:solidFill>
                  <a:srgbClr val="000000"/>
                </a:solidFill>
                <a:latin typeface="Verdana"/>
                <a:cs typeface="Arial" charset="0"/>
              </a:rPr>
              <a:t>-</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Learning goals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8973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8716868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77606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Overview of techniques</a:t>
            </a:r>
            <a:r>
              <a:rPr kumimoji="0" lang="en-GB"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 </a:t>
            </a:r>
            <a:r>
              <a:rPr kumimoji="0" lang="en-GB"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How to make a thin film</a:t>
            </a:r>
            <a:endParaRPr kumimoji="0" lang="en-GB"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17" name="TextBox 16"/>
          <p:cNvSpPr txBox="1"/>
          <p:nvPr/>
        </p:nvSpPr>
        <p:spPr>
          <a:xfrm>
            <a:off x="567440" y="1768358"/>
            <a:ext cx="6626461" cy="1187159"/>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rPr>
              <a:t>Growth</a:t>
            </a:r>
            <a:endParaRPr kumimoji="0" lang="en-GB" sz="1400" b="0" i="0" u="none" strike="noStrike" kern="1200" cap="none" spc="0" normalizeH="0" baseline="0" noProof="0" dirty="0" smtClean="0">
              <a:ln>
                <a:noFill/>
              </a:ln>
              <a:solidFill>
                <a:srgbClr val="000000"/>
              </a:solidFill>
              <a:effectLst/>
              <a:uLnTx/>
              <a:uFillTx/>
            </a:endParaRP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rPr>
              <a:t>Adding gas + Surface atoms </a:t>
            </a:r>
            <a:r>
              <a:rPr kumimoji="0" lang="en-GB" sz="1400" b="0" i="0" u="none" strike="noStrike" kern="1200" cap="none" spc="0" normalizeH="0" baseline="0" noProof="0" dirty="0" smtClean="0">
                <a:ln>
                  <a:noFill/>
                </a:ln>
                <a:solidFill>
                  <a:srgbClr val="000000"/>
                </a:solidFill>
                <a:effectLst/>
                <a:uLnTx/>
                <a:uFillTx/>
                <a:sym typeface="Wingdings" panose="05000000000000000000" pitchFamily="2" charset="2"/>
              </a:rPr>
              <a:t> Film growth</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sym typeface="Wingdings" panose="05000000000000000000" pitchFamily="2" charset="2"/>
              </a:rPr>
              <a:t>Consumes the substrate</a:t>
            </a:r>
          </a:p>
          <a:p>
            <a:pPr marL="748534" marR="0" lvl="1"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sym typeface="Wingdings" panose="05000000000000000000" pitchFamily="2" charset="2"/>
              </a:rPr>
              <a:t>Oxygen + Silicon wafer  Silicon oxide film</a:t>
            </a:r>
          </a:p>
          <a:p>
            <a:pPr lvl="1">
              <a:defRPr/>
            </a:pPr>
            <a:r>
              <a:rPr lang="en-GB" sz="1400" dirty="0" smtClean="0"/>
              <a:t>   (Dry thermal oxidation)</a:t>
            </a:r>
            <a:endParaRPr lang="en-GB" sz="1400" dirty="0"/>
          </a:p>
        </p:txBody>
      </p:sp>
      <p:pic>
        <p:nvPicPr>
          <p:cNvPr id="1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762" y="1089794"/>
            <a:ext cx="4705432"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 name="TextBox 109"/>
          <p:cNvSpPr txBox="1"/>
          <p:nvPr/>
        </p:nvSpPr>
        <p:spPr>
          <a:xfrm>
            <a:off x="8034954" y="3340353"/>
            <a:ext cx="3272839"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http://</a:t>
            </a:r>
            <a:r>
              <a:rPr kumimoji="0" lang="en-GB" sz="8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www.iue.tuwien.ac.at/phd/filipovic/node27.html</a:t>
            </a:r>
            <a:endParaRPr kumimoji="0" lang="en-GB" sz="8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 name="TextBox 1"/>
          <p:cNvSpPr txBox="1"/>
          <p:nvPr/>
        </p:nvSpPr>
        <p:spPr>
          <a:xfrm>
            <a:off x="7880541" y="6054979"/>
            <a:ext cx="2974048"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LPCVD deposition of Poly-Si</a:t>
            </a:r>
            <a:endParaRPr kumimoji="0" lang="en-GB" sz="12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 name="Tekstfelt 4"/>
          <p:cNvSpPr txBox="1"/>
          <p:nvPr/>
        </p:nvSpPr>
        <p:spPr>
          <a:xfrm>
            <a:off x="569619" y="3866443"/>
            <a:ext cx="6104031" cy="1031051"/>
          </a:xfrm>
          <a:prstGeom prst="rect">
            <a:avLst/>
          </a:prstGeom>
          <a:noFill/>
        </p:spPr>
        <p:txBody>
          <a:bodyPr wrap="square" rtlCol="0">
            <a:spAutoFit/>
          </a:bodyPr>
          <a:lstStyle/>
          <a:p>
            <a:pPr lvl="0">
              <a:defRPr/>
            </a:pPr>
            <a:r>
              <a:rPr lang="en-GB" sz="1400" b="1" dirty="0" smtClean="0">
                <a:solidFill>
                  <a:srgbClr val="000000"/>
                </a:solidFill>
              </a:rPr>
              <a:t>Deposition</a:t>
            </a:r>
            <a:endParaRPr lang="en-GB" sz="1400" dirty="0" smtClean="0">
              <a:solidFill>
                <a:srgbClr val="000000"/>
              </a:solidFill>
            </a:endParaRPr>
          </a:p>
          <a:p>
            <a:pPr marL="204146" lvl="0" indent="-204146">
              <a:buFont typeface="Arial" panose="020B0604020202020204" pitchFamily="34" charset="0"/>
              <a:buChar char="•"/>
              <a:defRPr/>
            </a:pPr>
            <a:r>
              <a:rPr lang="en-GB" sz="1400" dirty="0" smtClean="0">
                <a:solidFill>
                  <a:srgbClr val="000000"/>
                </a:solidFill>
              </a:rPr>
              <a:t>Deposition on the surface without reaction with the substrate</a:t>
            </a:r>
          </a:p>
          <a:p>
            <a:pPr>
              <a:defRPr/>
            </a:pPr>
            <a:r>
              <a:rPr lang="en-GB" sz="1400" dirty="0" smtClean="0"/>
              <a:t>   (Poly-crystalline silicon, Poly-Si) </a:t>
            </a:r>
          </a:p>
          <a:p>
            <a:endParaRPr lang="en-GB" dirty="0"/>
          </a:p>
        </p:txBody>
      </p:sp>
      <p:sp>
        <p:nvSpPr>
          <p:cNvPr id="6" name="Tekstfelt 5"/>
          <p:cNvSpPr txBox="1"/>
          <p:nvPr/>
        </p:nvSpPr>
        <p:spPr>
          <a:xfrm>
            <a:off x="567440" y="1195158"/>
            <a:ext cx="5710218" cy="307777"/>
          </a:xfrm>
          <a:prstGeom prst="rect">
            <a:avLst/>
          </a:prstGeom>
          <a:noFill/>
        </p:spPr>
        <p:txBody>
          <a:bodyPr wrap="none" rtlCol="0">
            <a:spAutoFit/>
          </a:bodyPr>
          <a:lstStyle/>
          <a:p>
            <a:r>
              <a:rPr lang="en-GB" sz="1400" b="1" dirty="0" smtClean="0">
                <a:solidFill>
                  <a:srgbClr val="000000"/>
                </a:solidFill>
              </a:rPr>
              <a:t>Thin films can be made either by growth or deposition </a:t>
            </a:r>
            <a:endParaRPr lang="en-GB" sz="1400" b="1" dirty="0">
              <a:solidFill>
                <a:srgbClr val="000000"/>
              </a:solidFill>
            </a:endParaRPr>
          </a:p>
        </p:txBody>
      </p:sp>
      <p:grpSp>
        <p:nvGrpSpPr>
          <p:cNvPr id="4" name="Group 3"/>
          <p:cNvGrpSpPr/>
          <p:nvPr/>
        </p:nvGrpSpPr>
        <p:grpSpPr>
          <a:xfrm>
            <a:off x="7761022" y="3847331"/>
            <a:ext cx="3816216" cy="2160000"/>
            <a:chOff x="7761022" y="3847331"/>
            <a:chExt cx="3816216" cy="2160000"/>
          </a:xfrm>
        </p:grpSpPr>
        <p:grpSp>
          <p:nvGrpSpPr>
            <p:cNvPr id="111" name="Group 110"/>
            <p:cNvGrpSpPr>
              <a:grpSpLocks noChangeAspect="1"/>
            </p:cNvGrpSpPr>
            <p:nvPr/>
          </p:nvGrpSpPr>
          <p:grpSpPr>
            <a:xfrm>
              <a:off x="7761022" y="3847331"/>
              <a:ext cx="3816216" cy="2160000"/>
              <a:chOff x="5742744" y="3964806"/>
              <a:chExt cx="2997217" cy="1696442"/>
            </a:xfrm>
          </p:grpSpPr>
          <p:sp>
            <p:nvSpPr>
              <p:cNvPr id="112" name="Oval 111"/>
              <p:cNvSpPr/>
              <p:nvPr/>
            </p:nvSpPr>
            <p:spPr bwMode="auto">
              <a:xfrm>
                <a:off x="5868144"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3" name="Oval 112"/>
              <p:cNvSpPr/>
              <p:nvPr/>
            </p:nvSpPr>
            <p:spPr bwMode="auto">
              <a:xfrm>
                <a:off x="6003776"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4" name="Oval 113"/>
              <p:cNvSpPr/>
              <p:nvPr/>
            </p:nvSpPr>
            <p:spPr bwMode="auto">
              <a:xfrm>
                <a:off x="6142806"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5" name="Oval 114"/>
              <p:cNvSpPr/>
              <p:nvPr/>
            </p:nvSpPr>
            <p:spPr bwMode="auto">
              <a:xfrm>
                <a:off x="6278438"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6" name="Oval 115"/>
              <p:cNvSpPr/>
              <p:nvPr/>
            </p:nvSpPr>
            <p:spPr bwMode="auto">
              <a:xfrm>
                <a:off x="6420866"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7" name="Oval 116"/>
              <p:cNvSpPr/>
              <p:nvPr/>
            </p:nvSpPr>
            <p:spPr bwMode="auto">
              <a:xfrm>
                <a:off x="6556498"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8" name="Oval 117"/>
              <p:cNvSpPr/>
              <p:nvPr/>
            </p:nvSpPr>
            <p:spPr bwMode="auto">
              <a:xfrm>
                <a:off x="6695528"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9" name="Oval 118"/>
              <p:cNvSpPr/>
              <p:nvPr/>
            </p:nvSpPr>
            <p:spPr bwMode="auto">
              <a:xfrm>
                <a:off x="6831160"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0" name="Oval 119"/>
              <p:cNvSpPr/>
              <p:nvPr/>
            </p:nvSpPr>
            <p:spPr bwMode="auto">
              <a:xfrm>
                <a:off x="6966617"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1" name="Oval 120"/>
              <p:cNvSpPr/>
              <p:nvPr/>
            </p:nvSpPr>
            <p:spPr bwMode="auto">
              <a:xfrm>
                <a:off x="7102249"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2" name="Oval 121"/>
              <p:cNvSpPr/>
              <p:nvPr/>
            </p:nvSpPr>
            <p:spPr bwMode="auto">
              <a:xfrm>
                <a:off x="7241279"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3" name="Oval 122"/>
              <p:cNvSpPr/>
              <p:nvPr/>
            </p:nvSpPr>
            <p:spPr bwMode="auto">
              <a:xfrm>
                <a:off x="7376911"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4" name="Oval 123"/>
              <p:cNvSpPr/>
              <p:nvPr/>
            </p:nvSpPr>
            <p:spPr bwMode="auto">
              <a:xfrm>
                <a:off x="7519339"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5" name="Oval 124"/>
              <p:cNvSpPr/>
              <p:nvPr/>
            </p:nvSpPr>
            <p:spPr bwMode="auto">
              <a:xfrm>
                <a:off x="7654971"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6" name="Oval 125"/>
              <p:cNvSpPr/>
              <p:nvPr/>
            </p:nvSpPr>
            <p:spPr bwMode="auto">
              <a:xfrm>
                <a:off x="7794001"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7" name="Oval 126"/>
              <p:cNvSpPr/>
              <p:nvPr/>
            </p:nvSpPr>
            <p:spPr bwMode="auto">
              <a:xfrm>
                <a:off x="7929633"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8" name="Oval 127"/>
              <p:cNvSpPr/>
              <p:nvPr/>
            </p:nvSpPr>
            <p:spPr bwMode="auto">
              <a:xfrm>
                <a:off x="5868144"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9" name="Oval 128"/>
              <p:cNvSpPr/>
              <p:nvPr/>
            </p:nvSpPr>
            <p:spPr bwMode="auto">
              <a:xfrm>
                <a:off x="6003776"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0" name="Oval 129"/>
              <p:cNvSpPr/>
              <p:nvPr/>
            </p:nvSpPr>
            <p:spPr bwMode="auto">
              <a:xfrm>
                <a:off x="6142806"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1" name="Oval 130"/>
              <p:cNvSpPr/>
              <p:nvPr/>
            </p:nvSpPr>
            <p:spPr bwMode="auto">
              <a:xfrm>
                <a:off x="6278438"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2" name="Oval 131"/>
              <p:cNvSpPr/>
              <p:nvPr/>
            </p:nvSpPr>
            <p:spPr bwMode="auto">
              <a:xfrm>
                <a:off x="6420866"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3" name="Oval 132"/>
              <p:cNvSpPr/>
              <p:nvPr/>
            </p:nvSpPr>
            <p:spPr bwMode="auto">
              <a:xfrm>
                <a:off x="6556498"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4" name="Oval 133"/>
              <p:cNvSpPr/>
              <p:nvPr/>
            </p:nvSpPr>
            <p:spPr bwMode="auto">
              <a:xfrm>
                <a:off x="6695528"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5" name="Oval 134"/>
              <p:cNvSpPr/>
              <p:nvPr/>
            </p:nvSpPr>
            <p:spPr bwMode="auto">
              <a:xfrm>
                <a:off x="6831160"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6" name="Oval 135"/>
              <p:cNvSpPr/>
              <p:nvPr/>
            </p:nvSpPr>
            <p:spPr bwMode="auto">
              <a:xfrm>
                <a:off x="6966617"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7" name="Oval 136"/>
              <p:cNvSpPr/>
              <p:nvPr/>
            </p:nvSpPr>
            <p:spPr bwMode="auto">
              <a:xfrm>
                <a:off x="7102249"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8" name="Oval 137"/>
              <p:cNvSpPr/>
              <p:nvPr/>
            </p:nvSpPr>
            <p:spPr bwMode="auto">
              <a:xfrm>
                <a:off x="7241279"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9" name="Oval 138"/>
              <p:cNvSpPr/>
              <p:nvPr/>
            </p:nvSpPr>
            <p:spPr bwMode="auto">
              <a:xfrm>
                <a:off x="7376911"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0" name="Oval 139"/>
              <p:cNvSpPr/>
              <p:nvPr/>
            </p:nvSpPr>
            <p:spPr bwMode="auto">
              <a:xfrm>
                <a:off x="7519339"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1" name="Oval 140"/>
              <p:cNvSpPr/>
              <p:nvPr/>
            </p:nvSpPr>
            <p:spPr bwMode="auto">
              <a:xfrm>
                <a:off x="7654971"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2" name="Oval 141"/>
              <p:cNvSpPr/>
              <p:nvPr/>
            </p:nvSpPr>
            <p:spPr bwMode="auto">
              <a:xfrm>
                <a:off x="7794001"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3" name="Oval 142"/>
              <p:cNvSpPr/>
              <p:nvPr/>
            </p:nvSpPr>
            <p:spPr bwMode="auto">
              <a:xfrm>
                <a:off x="7929633"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4" name="Oval 143"/>
              <p:cNvSpPr/>
              <p:nvPr/>
            </p:nvSpPr>
            <p:spPr bwMode="auto">
              <a:xfrm>
                <a:off x="5869980"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5" name="Oval 144"/>
              <p:cNvSpPr/>
              <p:nvPr/>
            </p:nvSpPr>
            <p:spPr bwMode="auto">
              <a:xfrm>
                <a:off x="6005612"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6" name="Oval 145"/>
              <p:cNvSpPr/>
              <p:nvPr/>
            </p:nvSpPr>
            <p:spPr bwMode="auto">
              <a:xfrm>
                <a:off x="6144642"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7" name="Oval 146"/>
              <p:cNvSpPr/>
              <p:nvPr/>
            </p:nvSpPr>
            <p:spPr bwMode="auto">
              <a:xfrm>
                <a:off x="6280274"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8" name="Oval 147"/>
              <p:cNvSpPr/>
              <p:nvPr/>
            </p:nvSpPr>
            <p:spPr bwMode="auto">
              <a:xfrm>
                <a:off x="6422702"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9" name="Oval 148"/>
              <p:cNvSpPr/>
              <p:nvPr/>
            </p:nvSpPr>
            <p:spPr bwMode="auto">
              <a:xfrm>
                <a:off x="6558334"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0" name="Oval 149"/>
              <p:cNvSpPr/>
              <p:nvPr/>
            </p:nvSpPr>
            <p:spPr bwMode="auto">
              <a:xfrm>
                <a:off x="6697364"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1" name="Oval 150"/>
              <p:cNvSpPr/>
              <p:nvPr/>
            </p:nvSpPr>
            <p:spPr bwMode="auto">
              <a:xfrm>
                <a:off x="6832996"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2" name="Oval 151"/>
              <p:cNvSpPr/>
              <p:nvPr/>
            </p:nvSpPr>
            <p:spPr bwMode="auto">
              <a:xfrm>
                <a:off x="6968453"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3" name="Oval 152"/>
              <p:cNvSpPr/>
              <p:nvPr/>
            </p:nvSpPr>
            <p:spPr bwMode="auto">
              <a:xfrm>
                <a:off x="7104085"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4" name="Oval 153"/>
              <p:cNvSpPr/>
              <p:nvPr/>
            </p:nvSpPr>
            <p:spPr bwMode="auto">
              <a:xfrm>
                <a:off x="7243115"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5" name="Oval 154"/>
              <p:cNvSpPr/>
              <p:nvPr/>
            </p:nvSpPr>
            <p:spPr bwMode="auto">
              <a:xfrm>
                <a:off x="7378747"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6" name="Oval 155"/>
              <p:cNvSpPr/>
              <p:nvPr/>
            </p:nvSpPr>
            <p:spPr bwMode="auto">
              <a:xfrm>
                <a:off x="7521175"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7" name="Oval 156"/>
              <p:cNvSpPr/>
              <p:nvPr/>
            </p:nvSpPr>
            <p:spPr bwMode="auto">
              <a:xfrm>
                <a:off x="7656807"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8" name="Oval 157"/>
              <p:cNvSpPr/>
              <p:nvPr/>
            </p:nvSpPr>
            <p:spPr bwMode="auto">
              <a:xfrm>
                <a:off x="7795837"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9" name="Oval 158"/>
              <p:cNvSpPr/>
              <p:nvPr/>
            </p:nvSpPr>
            <p:spPr bwMode="auto">
              <a:xfrm>
                <a:off x="7931469"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0" name="Oval 159"/>
              <p:cNvSpPr/>
              <p:nvPr/>
            </p:nvSpPr>
            <p:spPr bwMode="auto">
              <a:xfrm>
                <a:off x="5869980"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1" name="Oval 160"/>
              <p:cNvSpPr/>
              <p:nvPr/>
            </p:nvSpPr>
            <p:spPr bwMode="auto">
              <a:xfrm>
                <a:off x="6005612"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2" name="Oval 161"/>
              <p:cNvSpPr/>
              <p:nvPr/>
            </p:nvSpPr>
            <p:spPr bwMode="auto">
              <a:xfrm>
                <a:off x="6144642"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3" name="Oval 162"/>
              <p:cNvSpPr/>
              <p:nvPr/>
            </p:nvSpPr>
            <p:spPr bwMode="auto">
              <a:xfrm>
                <a:off x="6280274"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4" name="Oval 163"/>
              <p:cNvSpPr/>
              <p:nvPr/>
            </p:nvSpPr>
            <p:spPr bwMode="auto">
              <a:xfrm>
                <a:off x="6422702"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5" name="Oval 164"/>
              <p:cNvSpPr/>
              <p:nvPr/>
            </p:nvSpPr>
            <p:spPr bwMode="auto">
              <a:xfrm>
                <a:off x="6558334"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6" name="Oval 165"/>
              <p:cNvSpPr/>
              <p:nvPr/>
            </p:nvSpPr>
            <p:spPr bwMode="auto">
              <a:xfrm>
                <a:off x="6697364"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7" name="Oval 166"/>
              <p:cNvSpPr/>
              <p:nvPr/>
            </p:nvSpPr>
            <p:spPr bwMode="auto">
              <a:xfrm>
                <a:off x="6832996"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8" name="Oval 167"/>
              <p:cNvSpPr/>
              <p:nvPr/>
            </p:nvSpPr>
            <p:spPr bwMode="auto">
              <a:xfrm>
                <a:off x="6968453"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9" name="Oval 168"/>
              <p:cNvSpPr/>
              <p:nvPr/>
            </p:nvSpPr>
            <p:spPr bwMode="auto">
              <a:xfrm>
                <a:off x="7104085"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0" name="Oval 169"/>
              <p:cNvSpPr/>
              <p:nvPr/>
            </p:nvSpPr>
            <p:spPr bwMode="auto">
              <a:xfrm>
                <a:off x="7243115"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1" name="Oval 170"/>
              <p:cNvSpPr/>
              <p:nvPr/>
            </p:nvSpPr>
            <p:spPr bwMode="auto">
              <a:xfrm>
                <a:off x="7378747"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2" name="Oval 171"/>
              <p:cNvSpPr/>
              <p:nvPr/>
            </p:nvSpPr>
            <p:spPr bwMode="auto">
              <a:xfrm>
                <a:off x="7521175"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3" name="Oval 172"/>
              <p:cNvSpPr/>
              <p:nvPr/>
            </p:nvSpPr>
            <p:spPr bwMode="auto">
              <a:xfrm>
                <a:off x="7656807"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4" name="Oval 173"/>
              <p:cNvSpPr/>
              <p:nvPr/>
            </p:nvSpPr>
            <p:spPr bwMode="auto">
              <a:xfrm>
                <a:off x="7795837"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5" name="Oval 174"/>
              <p:cNvSpPr/>
              <p:nvPr/>
            </p:nvSpPr>
            <p:spPr bwMode="auto">
              <a:xfrm>
                <a:off x="7931469"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6" name="Oval 175"/>
              <p:cNvSpPr/>
              <p:nvPr/>
            </p:nvSpPr>
            <p:spPr bwMode="auto">
              <a:xfrm>
                <a:off x="6043803" y="466583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7" name="Oval 176"/>
              <p:cNvSpPr/>
              <p:nvPr/>
            </p:nvSpPr>
            <p:spPr bwMode="auto">
              <a:xfrm>
                <a:off x="6025059" y="461287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8" name="Oval 177"/>
              <p:cNvSpPr/>
              <p:nvPr/>
            </p:nvSpPr>
            <p:spPr bwMode="auto">
              <a:xfrm>
                <a:off x="6139268" y="4797152"/>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9" name="Oval 178"/>
              <p:cNvSpPr/>
              <p:nvPr/>
            </p:nvSpPr>
            <p:spPr bwMode="auto">
              <a:xfrm>
                <a:off x="6173052" y="464678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0" name="Oval 179"/>
              <p:cNvSpPr/>
              <p:nvPr/>
            </p:nvSpPr>
            <p:spPr bwMode="auto">
              <a:xfrm>
                <a:off x="6012160" y="477384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1" name="TextBox 180"/>
              <p:cNvSpPr txBox="1"/>
              <p:nvPr/>
            </p:nvSpPr>
            <p:spPr>
              <a:xfrm>
                <a:off x="5742744" y="4040778"/>
                <a:ext cx="429692" cy="21755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SiH</a:t>
                </a:r>
                <a:r>
                  <a:rPr kumimoji="0" lang="en-GB" sz="1200" b="0"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4</a:t>
                </a:r>
                <a:endParaRPr kumimoji="0" lang="en-GB" sz="1200" b="0" i="0" u="none" strike="noStrike" kern="1200" cap="none" spc="0" normalizeH="0" baseline="-25000" noProof="0" dirty="0">
                  <a:ln>
                    <a:noFill/>
                  </a:ln>
                  <a:solidFill>
                    <a:srgbClr val="000000"/>
                  </a:solidFill>
                  <a:effectLst/>
                  <a:uLnTx/>
                  <a:uFillTx/>
                  <a:latin typeface="Verdana" pitchFamily="34" charset="0"/>
                  <a:ea typeface="ＭＳ Ｐゴシック" pitchFamily="34" charset="-128"/>
                  <a:cs typeface="+mn-cs"/>
                </a:endParaRPr>
              </a:p>
            </p:txBody>
          </p:sp>
          <p:sp>
            <p:nvSpPr>
              <p:cNvPr id="182" name="Oval 181"/>
              <p:cNvSpPr/>
              <p:nvPr/>
            </p:nvSpPr>
            <p:spPr bwMode="auto">
              <a:xfrm>
                <a:off x="6355093" y="4017764"/>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3" name="Oval 182"/>
              <p:cNvSpPr/>
              <p:nvPr/>
            </p:nvSpPr>
            <p:spPr bwMode="auto">
              <a:xfrm>
                <a:off x="6336349" y="396480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4" name="Oval 183"/>
              <p:cNvSpPr/>
              <p:nvPr/>
            </p:nvSpPr>
            <p:spPr bwMode="auto">
              <a:xfrm>
                <a:off x="6450558" y="4149080"/>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5" name="Oval 184"/>
              <p:cNvSpPr/>
              <p:nvPr/>
            </p:nvSpPr>
            <p:spPr bwMode="auto">
              <a:xfrm>
                <a:off x="6484342" y="399871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6" name="Oval 185"/>
              <p:cNvSpPr/>
              <p:nvPr/>
            </p:nvSpPr>
            <p:spPr bwMode="auto">
              <a:xfrm>
                <a:off x="6323450" y="412577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7" name="Oval 186"/>
              <p:cNvSpPr/>
              <p:nvPr/>
            </p:nvSpPr>
            <p:spPr bwMode="auto">
              <a:xfrm>
                <a:off x="6683722" y="4589512"/>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8" name="Oval 187"/>
              <p:cNvSpPr/>
              <p:nvPr/>
            </p:nvSpPr>
            <p:spPr bwMode="auto">
              <a:xfrm>
                <a:off x="6664978" y="453655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9" name="Oval 188"/>
              <p:cNvSpPr/>
              <p:nvPr/>
            </p:nvSpPr>
            <p:spPr bwMode="auto">
              <a:xfrm>
                <a:off x="6779187" y="472082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0" name="Oval 189"/>
              <p:cNvSpPr/>
              <p:nvPr/>
            </p:nvSpPr>
            <p:spPr bwMode="auto">
              <a:xfrm>
                <a:off x="6812971" y="4570462"/>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1" name="Oval 190"/>
              <p:cNvSpPr/>
              <p:nvPr/>
            </p:nvSpPr>
            <p:spPr bwMode="auto">
              <a:xfrm>
                <a:off x="6652079" y="469752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2" name="Curved Down Arrow 191"/>
              <p:cNvSpPr/>
              <p:nvPr/>
            </p:nvSpPr>
            <p:spPr bwMode="auto">
              <a:xfrm>
                <a:off x="8172400" y="4089772"/>
                <a:ext cx="567561" cy="275332"/>
              </a:xfrm>
              <a:prstGeom prst="curvedDownArrow">
                <a:avLst/>
              </a:prstGeom>
              <a:solidFill>
                <a:srgbClr val="92D050"/>
              </a:solidFill>
              <a:ln w="9525" cap="flat" cmpd="sng" algn="ctr">
                <a:solidFill>
                  <a:srgbClr val="99CC33"/>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3" name="TextBox 192"/>
              <p:cNvSpPr txBox="1"/>
              <p:nvPr/>
            </p:nvSpPr>
            <p:spPr>
              <a:xfrm>
                <a:off x="7957554" y="4317724"/>
                <a:ext cx="358862" cy="21755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a:t>
                </a:r>
                <a:r>
                  <a:rPr kumimoji="0" lang="en-GB" sz="1200" b="0"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2</a:t>
                </a:r>
                <a:endParaRPr kumimoji="0" lang="en-GB" sz="1200" b="0" i="0" u="none" strike="noStrike" kern="1200" cap="none" spc="0" normalizeH="0" baseline="-25000" noProof="0" dirty="0">
                  <a:ln>
                    <a:noFill/>
                  </a:ln>
                  <a:solidFill>
                    <a:srgbClr val="000000"/>
                  </a:solidFill>
                  <a:effectLst/>
                  <a:uLnTx/>
                  <a:uFillTx/>
                  <a:latin typeface="Verdana" pitchFamily="34" charset="0"/>
                  <a:ea typeface="ＭＳ Ｐゴシック" pitchFamily="34" charset="-128"/>
                  <a:cs typeface="+mn-cs"/>
                </a:endParaRPr>
              </a:p>
            </p:txBody>
          </p:sp>
          <p:sp>
            <p:nvSpPr>
              <p:cNvPr id="194" name="Oval 193"/>
              <p:cNvSpPr/>
              <p:nvPr/>
            </p:nvSpPr>
            <p:spPr bwMode="auto">
              <a:xfrm>
                <a:off x="6341853" y="497745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5" name="Oval 194"/>
              <p:cNvSpPr/>
              <p:nvPr/>
            </p:nvSpPr>
            <p:spPr bwMode="auto">
              <a:xfrm>
                <a:off x="6659962" y="496885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6" name="Oval 195"/>
              <p:cNvSpPr/>
              <p:nvPr/>
            </p:nvSpPr>
            <p:spPr bwMode="auto">
              <a:xfrm>
                <a:off x="6951001" y="497516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7" name="Oval 196"/>
              <p:cNvSpPr/>
              <p:nvPr/>
            </p:nvSpPr>
            <p:spPr bwMode="auto">
              <a:xfrm>
                <a:off x="7243710" y="496656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8" name="Oval 197"/>
              <p:cNvSpPr/>
              <p:nvPr/>
            </p:nvSpPr>
            <p:spPr bwMode="auto">
              <a:xfrm>
                <a:off x="7095017" y="497516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9" name="Oval 198"/>
              <p:cNvSpPr/>
              <p:nvPr/>
            </p:nvSpPr>
            <p:spPr bwMode="auto">
              <a:xfrm>
                <a:off x="7387726" y="497291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200" name="Oval 199"/>
              <p:cNvSpPr/>
              <p:nvPr/>
            </p:nvSpPr>
            <p:spPr bwMode="auto">
              <a:xfrm>
                <a:off x="7169059" y="4835252"/>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3" name="Tekstfelt 2"/>
            <p:cNvSpPr txBox="1"/>
            <p:nvPr/>
          </p:nvSpPr>
          <p:spPr>
            <a:xfrm>
              <a:off x="10699176" y="5477532"/>
              <a:ext cx="856325" cy="338554"/>
            </a:xfrm>
            <a:prstGeom prst="rect">
              <a:avLst/>
            </a:prstGeom>
            <a:noFill/>
          </p:spPr>
          <p:txBody>
            <a:bodyPr wrap="none" rtlCol="0">
              <a:spAutoFit/>
            </a:bodyPr>
            <a:lstStyle/>
            <a:p>
              <a:r>
                <a:rPr lang="en-GB" sz="1600" dirty="0" smtClean="0"/>
                <a:t>Silicon</a:t>
              </a:r>
              <a:endParaRPr lang="en-GB" sz="1600" dirty="0"/>
            </a:p>
          </p:txBody>
        </p:sp>
      </p:grpSp>
    </p:spTree>
    <p:extLst>
      <p:ext uri="{BB962C8B-B14F-4D97-AF65-F5344CB8AC3E}">
        <p14:creationId xmlns:p14="http://schemas.microsoft.com/office/powerpoint/2010/main" val="158118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0" grpId="0"/>
      <p:bldP spid="2"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Overview of techniques</a:t>
            </a:r>
            <a:r>
              <a:rPr lang="en-GB" altLang="da-DK" kern="0" dirty="0" smtClean="0">
                <a:solidFill>
                  <a:srgbClr val="000000"/>
                </a:solidFill>
                <a:latin typeface="Verdana"/>
                <a:cs typeface="Arial" charset="0"/>
              </a:rPr>
              <a:t> -</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Thin film growth and deposition techniques at</a:t>
            </a:r>
            <a:r>
              <a:rPr kumimoji="0" lang="en-GB" altLang="da-DK" sz="2400" b="0" i="0" u="none" strike="noStrike" kern="0" cap="none" spc="0" normalizeH="0" noProof="0" dirty="0" smtClean="0">
                <a:ln>
                  <a:noFill/>
                </a:ln>
                <a:solidFill>
                  <a:srgbClr val="000000"/>
                </a:solidFill>
                <a:effectLst/>
                <a:uLnTx/>
                <a:uFillTx/>
                <a:latin typeface="Verdana"/>
                <a:cs typeface="Arial" charset="0"/>
              </a:rPr>
              <a:t> DTU </a:t>
            </a:r>
            <a:r>
              <a:rPr kumimoji="0" lang="en-GB" altLang="da-DK" sz="2400" b="0" i="0" u="none" strike="noStrike" kern="0" cap="none" spc="0" normalizeH="0" noProof="0" dirty="0" err="1" smtClean="0">
                <a:ln>
                  <a:noFill/>
                </a:ln>
                <a:solidFill>
                  <a:srgbClr val="000000"/>
                </a:solidFill>
                <a:effectLst/>
                <a:uLnTx/>
                <a:uFillTx/>
                <a:latin typeface="Verdana"/>
                <a:cs typeface="Arial" charset="0"/>
              </a:rPr>
              <a:t>Nanolab</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45" name="TextBox 44"/>
          <p:cNvSpPr txBox="1"/>
          <p:nvPr/>
        </p:nvSpPr>
        <p:spPr>
          <a:xfrm>
            <a:off x="6036279" y="1773610"/>
            <a:ext cx="2304256"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Thin film deposition </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46" name="Straight Connector 45"/>
          <p:cNvCxnSpPr>
            <a:stCxn id="45" idx="2"/>
          </p:cNvCxnSpPr>
          <p:nvPr/>
        </p:nvCxnSpPr>
        <p:spPr bwMode="auto">
          <a:xfrm>
            <a:off x="7188407" y="2081387"/>
            <a:ext cx="0" cy="34029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47" name="Straight Connector 46"/>
          <p:cNvCxnSpPr/>
          <p:nvPr/>
        </p:nvCxnSpPr>
        <p:spPr bwMode="auto">
          <a:xfrm>
            <a:off x="4622176" y="2409798"/>
            <a:ext cx="5190331" cy="11884"/>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48" name="TextBox 47"/>
          <p:cNvSpPr txBox="1"/>
          <p:nvPr/>
        </p:nvSpPr>
        <p:spPr>
          <a:xfrm>
            <a:off x="8784296" y="2637706"/>
            <a:ext cx="2154281"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Physical processes</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9" name="TextBox 48"/>
          <p:cNvSpPr txBox="1"/>
          <p:nvPr/>
        </p:nvSpPr>
        <p:spPr>
          <a:xfrm>
            <a:off x="3593965" y="2643857"/>
            <a:ext cx="2154281"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Chemical processes</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0" name="TextBox 49"/>
          <p:cNvSpPr txBox="1"/>
          <p:nvPr/>
        </p:nvSpPr>
        <p:spPr>
          <a:xfrm>
            <a:off x="8013761" y="3413829"/>
            <a:ext cx="1522115"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Evaporation</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1" name="TextBox 50"/>
          <p:cNvSpPr txBox="1"/>
          <p:nvPr/>
        </p:nvSpPr>
        <p:spPr>
          <a:xfrm>
            <a:off x="9782208" y="3401230"/>
            <a:ext cx="2018903"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Sputter deposition</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2" name="TextBox 51"/>
          <p:cNvSpPr txBox="1"/>
          <p:nvPr/>
        </p:nvSpPr>
        <p:spPr>
          <a:xfrm>
            <a:off x="10432959" y="3977294"/>
            <a:ext cx="142526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DC Magnetron</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3" name="TextBox 52"/>
          <p:cNvSpPr txBox="1"/>
          <p:nvPr/>
        </p:nvSpPr>
        <p:spPr>
          <a:xfrm>
            <a:off x="10457291" y="4481350"/>
            <a:ext cx="1400935"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RF Magnetron</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5" name="TextBox 54"/>
          <p:cNvSpPr txBox="1"/>
          <p:nvPr/>
        </p:nvSpPr>
        <p:spPr>
          <a:xfrm>
            <a:off x="8455756" y="3977689"/>
            <a:ext cx="105578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E-beam</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6" name="TextBox 55"/>
          <p:cNvSpPr txBox="1"/>
          <p:nvPr/>
        </p:nvSpPr>
        <p:spPr>
          <a:xfrm>
            <a:off x="8455756" y="4462695"/>
            <a:ext cx="105578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Thermal</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57" name="Straight Connector 56"/>
          <p:cNvCxnSpPr/>
          <p:nvPr/>
        </p:nvCxnSpPr>
        <p:spPr bwMode="auto">
          <a:xfrm>
            <a:off x="10144927" y="3709007"/>
            <a:ext cx="7972" cy="185427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58" name="Straight Connector 57"/>
          <p:cNvCxnSpPr>
            <a:endCxn id="52" idx="1"/>
          </p:cNvCxnSpPr>
          <p:nvPr/>
        </p:nvCxnSpPr>
        <p:spPr bwMode="auto">
          <a:xfrm>
            <a:off x="10144927" y="4115793"/>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59" name="Straight Connector 58"/>
          <p:cNvCxnSpPr/>
          <p:nvPr/>
        </p:nvCxnSpPr>
        <p:spPr bwMode="auto">
          <a:xfrm>
            <a:off x="10168838" y="4629374"/>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0" name="Straight Connector 59"/>
          <p:cNvCxnSpPr/>
          <p:nvPr/>
        </p:nvCxnSpPr>
        <p:spPr bwMode="auto">
          <a:xfrm>
            <a:off x="10169260" y="5123905"/>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1" name="Straight Connector 60"/>
          <p:cNvCxnSpPr/>
          <p:nvPr/>
        </p:nvCxnSpPr>
        <p:spPr bwMode="auto">
          <a:xfrm>
            <a:off x="8167724" y="3727123"/>
            <a:ext cx="0" cy="90532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2" name="Straight Connector 61"/>
          <p:cNvCxnSpPr/>
          <p:nvPr/>
        </p:nvCxnSpPr>
        <p:spPr bwMode="auto">
          <a:xfrm>
            <a:off x="8167724" y="4133909"/>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3" name="Straight Connector 62"/>
          <p:cNvCxnSpPr/>
          <p:nvPr/>
        </p:nvCxnSpPr>
        <p:spPr bwMode="auto">
          <a:xfrm>
            <a:off x="8167724" y="4628439"/>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4" name="Straight Connector 63"/>
          <p:cNvCxnSpPr/>
          <p:nvPr/>
        </p:nvCxnSpPr>
        <p:spPr bwMode="auto">
          <a:xfrm>
            <a:off x="9802982" y="2409798"/>
            <a:ext cx="0" cy="25573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5" name="Straight Connector 64"/>
          <p:cNvCxnSpPr/>
          <p:nvPr/>
        </p:nvCxnSpPr>
        <p:spPr bwMode="auto">
          <a:xfrm>
            <a:off x="4622176" y="2412157"/>
            <a:ext cx="7776" cy="23170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6" name="Straight Connector 65"/>
          <p:cNvCxnSpPr/>
          <p:nvPr/>
        </p:nvCxnSpPr>
        <p:spPr bwMode="auto">
          <a:xfrm>
            <a:off x="9899056" y="2949574"/>
            <a:ext cx="0" cy="262136"/>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7" name="Straight Connector 66"/>
          <p:cNvCxnSpPr/>
          <p:nvPr/>
        </p:nvCxnSpPr>
        <p:spPr bwMode="auto">
          <a:xfrm>
            <a:off x="8818890" y="3193223"/>
            <a:ext cx="2021827" cy="14107"/>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8" name="Straight Connector 67"/>
          <p:cNvCxnSpPr/>
          <p:nvPr/>
        </p:nvCxnSpPr>
        <p:spPr bwMode="auto">
          <a:xfrm>
            <a:off x="10840717" y="3185206"/>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9" name="Straight Connector 68"/>
          <p:cNvCxnSpPr/>
          <p:nvPr/>
        </p:nvCxnSpPr>
        <p:spPr bwMode="auto">
          <a:xfrm>
            <a:off x="8829648" y="3196572"/>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70" name="TextBox 69"/>
          <p:cNvSpPr txBox="1"/>
          <p:nvPr/>
        </p:nvSpPr>
        <p:spPr>
          <a:xfrm>
            <a:off x="6169595" y="3418918"/>
            <a:ext cx="1522115" cy="307777"/>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Electroplating</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1" name="TextBox 70"/>
          <p:cNvSpPr txBox="1"/>
          <p:nvPr/>
        </p:nvSpPr>
        <p:spPr>
          <a:xfrm>
            <a:off x="1921123" y="3414656"/>
            <a:ext cx="1759023" cy="523220"/>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Chemical </a:t>
            </a:r>
            <a:r>
              <a:rPr kumimoji="0" lang="en-GB"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Vapor</a:t>
            </a: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Deposition (CVD)</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3" name="TextBox 72"/>
          <p:cNvSpPr txBox="1"/>
          <p:nvPr/>
        </p:nvSpPr>
        <p:spPr>
          <a:xfrm>
            <a:off x="2409508" y="4228033"/>
            <a:ext cx="1887879" cy="461665"/>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Low Pressure CVD (LPCVD)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4" name="TextBox 73"/>
          <p:cNvSpPr txBox="1"/>
          <p:nvPr/>
        </p:nvSpPr>
        <p:spPr>
          <a:xfrm>
            <a:off x="2409509" y="4808979"/>
            <a:ext cx="1887878" cy="461665"/>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Plasma Enhanced CVD (PECVD)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75" name="Straight Connector 74"/>
          <p:cNvCxnSpPr/>
          <p:nvPr/>
        </p:nvCxnSpPr>
        <p:spPr bwMode="auto">
          <a:xfrm>
            <a:off x="2097144" y="3933850"/>
            <a:ext cx="14386" cy="1152127"/>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77" name="Straight Connector 76"/>
          <p:cNvCxnSpPr/>
          <p:nvPr/>
        </p:nvCxnSpPr>
        <p:spPr bwMode="auto">
          <a:xfrm>
            <a:off x="2111530" y="4376057"/>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78" name="Straight Connector 77"/>
          <p:cNvCxnSpPr/>
          <p:nvPr/>
        </p:nvCxnSpPr>
        <p:spPr bwMode="auto">
          <a:xfrm>
            <a:off x="2111952" y="5085977"/>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79" name="Straight Connector 78"/>
          <p:cNvCxnSpPr/>
          <p:nvPr/>
        </p:nvCxnSpPr>
        <p:spPr bwMode="auto">
          <a:xfrm>
            <a:off x="4618406" y="2935263"/>
            <a:ext cx="0" cy="262136"/>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80" name="Straight Connector 79"/>
          <p:cNvCxnSpPr/>
          <p:nvPr/>
        </p:nvCxnSpPr>
        <p:spPr bwMode="auto">
          <a:xfrm>
            <a:off x="3205300" y="3187874"/>
            <a:ext cx="3396343" cy="9254"/>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81" name="Straight Connector 80"/>
          <p:cNvCxnSpPr/>
          <p:nvPr/>
        </p:nvCxnSpPr>
        <p:spPr bwMode="auto">
          <a:xfrm>
            <a:off x="4611918" y="3198632"/>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82" name="Straight Connector 81"/>
          <p:cNvCxnSpPr/>
          <p:nvPr/>
        </p:nvCxnSpPr>
        <p:spPr bwMode="auto">
          <a:xfrm>
            <a:off x="3217267" y="3187874"/>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85" name="TextBox 84"/>
          <p:cNvSpPr txBox="1"/>
          <p:nvPr/>
        </p:nvSpPr>
        <p:spPr>
          <a:xfrm>
            <a:off x="768995" y="1773610"/>
            <a:ext cx="2304256"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Growth</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86" name="Straight Connector 85"/>
          <p:cNvCxnSpPr/>
          <p:nvPr/>
        </p:nvCxnSpPr>
        <p:spPr bwMode="auto">
          <a:xfrm>
            <a:off x="1398003" y="2095401"/>
            <a:ext cx="0" cy="34029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88" name="TextBox 87"/>
          <p:cNvSpPr txBox="1"/>
          <p:nvPr/>
        </p:nvSpPr>
        <p:spPr>
          <a:xfrm>
            <a:off x="768995" y="2457819"/>
            <a:ext cx="2154281" cy="307777"/>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Thermal oxidation</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2" name="TextBox 71"/>
          <p:cNvSpPr txBox="1"/>
          <p:nvPr/>
        </p:nvSpPr>
        <p:spPr>
          <a:xfrm>
            <a:off x="10456870" y="4985406"/>
            <a:ext cx="1055514"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Reactive</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76" name="Straight Connector 75"/>
          <p:cNvCxnSpPr>
            <a:endCxn id="72" idx="1"/>
          </p:cNvCxnSpPr>
          <p:nvPr/>
        </p:nvCxnSpPr>
        <p:spPr bwMode="auto">
          <a:xfrm>
            <a:off x="10168838" y="5123905"/>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87" name="TextBox 86"/>
          <p:cNvSpPr txBox="1"/>
          <p:nvPr/>
        </p:nvSpPr>
        <p:spPr>
          <a:xfrm>
            <a:off x="10432658" y="5424777"/>
            <a:ext cx="1224437"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Ion beam</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89" name="Straight Connector 88"/>
          <p:cNvCxnSpPr>
            <a:endCxn id="87" idx="1"/>
          </p:cNvCxnSpPr>
          <p:nvPr/>
        </p:nvCxnSpPr>
        <p:spPr bwMode="auto">
          <a:xfrm>
            <a:off x="10144627" y="5563276"/>
            <a:ext cx="288031"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92" name="TextBox 91"/>
          <p:cNvSpPr txBox="1"/>
          <p:nvPr/>
        </p:nvSpPr>
        <p:spPr>
          <a:xfrm>
            <a:off x="5183175" y="4147021"/>
            <a:ext cx="839762"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Thermal</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93" name="Straight Connector 92"/>
          <p:cNvCxnSpPr/>
          <p:nvPr/>
        </p:nvCxnSpPr>
        <p:spPr bwMode="auto">
          <a:xfrm>
            <a:off x="5058841" y="4240571"/>
            <a:ext cx="144016"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94" name="TextBox 93"/>
          <p:cNvSpPr txBox="1"/>
          <p:nvPr/>
        </p:nvSpPr>
        <p:spPr>
          <a:xfrm>
            <a:off x="5185817" y="4581922"/>
            <a:ext cx="839762"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200" dirty="0" smtClean="0">
                <a:solidFill>
                  <a:srgbClr val="000000"/>
                </a:solidFill>
              </a:rPr>
              <a:t>P</a:t>
            </a:r>
            <a:r>
              <a:rPr kumimoji="0" lang="en-GB" sz="1200" b="0" i="0" u="none" strike="noStrike" kern="1200" cap="none" spc="0" normalizeH="0" baseline="0" noProof="0" dirty="0" err="1" smtClean="0">
                <a:ln>
                  <a:noFill/>
                </a:ln>
                <a:solidFill>
                  <a:srgbClr val="000000"/>
                </a:solidFill>
                <a:effectLst/>
                <a:uLnTx/>
                <a:uFillTx/>
              </a:rPr>
              <a:t>lasma</a:t>
            </a:r>
            <a:endParaRPr kumimoji="0" lang="en-GB" sz="1200" b="0" i="0" u="none" strike="noStrike" kern="1200" cap="none" spc="0" normalizeH="0" baseline="0" noProof="0" dirty="0">
              <a:ln>
                <a:noFill/>
              </a:ln>
              <a:solidFill>
                <a:srgbClr val="000000"/>
              </a:solidFill>
              <a:effectLst/>
              <a:uLnTx/>
              <a:uFillTx/>
            </a:endParaRPr>
          </a:p>
        </p:txBody>
      </p:sp>
      <p:cxnSp>
        <p:nvCxnSpPr>
          <p:cNvPr id="95" name="Straight Connector 94"/>
          <p:cNvCxnSpPr/>
          <p:nvPr/>
        </p:nvCxnSpPr>
        <p:spPr bwMode="auto">
          <a:xfrm>
            <a:off x="5061483" y="4725938"/>
            <a:ext cx="144016"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96" name="Straight Connector 95"/>
          <p:cNvCxnSpPr/>
          <p:nvPr/>
        </p:nvCxnSpPr>
        <p:spPr bwMode="auto">
          <a:xfrm>
            <a:off x="5061483" y="3933850"/>
            <a:ext cx="0" cy="786571"/>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101" name="TextBox 100"/>
          <p:cNvSpPr txBox="1"/>
          <p:nvPr/>
        </p:nvSpPr>
        <p:spPr>
          <a:xfrm>
            <a:off x="4081364" y="3415220"/>
            <a:ext cx="1810900" cy="523220"/>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Atomic Layer Deposition (ALD)</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102" name="Straight Connector 101"/>
          <p:cNvCxnSpPr/>
          <p:nvPr/>
        </p:nvCxnSpPr>
        <p:spPr bwMode="auto">
          <a:xfrm>
            <a:off x="6583425" y="3192254"/>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grpSp>
        <p:nvGrpSpPr>
          <p:cNvPr id="5" name="Group 4"/>
          <p:cNvGrpSpPr/>
          <p:nvPr/>
        </p:nvGrpSpPr>
        <p:grpSpPr>
          <a:xfrm>
            <a:off x="6266957" y="6022082"/>
            <a:ext cx="3244587" cy="664605"/>
            <a:chOff x="6177830" y="5809270"/>
            <a:chExt cx="3244587" cy="664605"/>
          </a:xfrm>
        </p:grpSpPr>
        <p:sp>
          <p:nvSpPr>
            <p:cNvPr id="83" name="TextBox 82"/>
            <p:cNvSpPr txBox="1"/>
            <p:nvPr/>
          </p:nvSpPr>
          <p:spPr>
            <a:xfrm>
              <a:off x="6177830" y="5821770"/>
              <a:ext cx="540000" cy="307777"/>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91" name="TextBox 90"/>
            <p:cNvSpPr txBox="1"/>
            <p:nvPr/>
          </p:nvSpPr>
          <p:spPr>
            <a:xfrm>
              <a:off x="6177830" y="6166098"/>
              <a:ext cx="540000"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 name="TextBox 3"/>
            <p:cNvSpPr txBox="1"/>
            <p:nvPr/>
          </p:nvSpPr>
          <p:spPr>
            <a:xfrm>
              <a:off x="6717830" y="5809270"/>
              <a:ext cx="2704587" cy="276999"/>
            </a:xfrm>
            <a:prstGeom prst="rect">
              <a:avLst/>
            </a:prstGeom>
            <a:noFill/>
          </p:spPr>
          <p:txBody>
            <a:bodyPr wrap="none" rtlCol="0">
              <a:spAutoFit/>
            </a:bodyPr>
            <a:lstStyle/>
            <a:p>
              <a:r>
                <a:rPr lang="en-GB" sz="1200" b="1" dirty="0" smtClean="0"/>
                <a:t>1</a:t>
              </a:r>
              <a:r>
                <a:rPr lang="en-GB" sz="1200" b="1" baseline="30000" dirty="0" smtClean="0"/>
                <a:t>st</a:t>
              </a:r>
              <a:r>
                <a:rPr lang="en-GB" sz="1200" b="1" dirty="0" smtClean="0"/>
                <a:t> part of the course (today)</a:t>
              </a:r>
              <a:endParaRPr lang="en-GB" sz="1200" b="1" dirty="0"/>
            </a:p>
          </p:txBody>
        </p:sp>
        <p:sp>
          <p:nvSpPr>
            <p:cNvPr id="97" name="TextBox 96"/>
            <p:cNvSpPr txBox="1"/>
            <p:nvPr/>
          </p:nvSpPr>
          <p:spPr>
            <a:xfrm>
              <a:off x="6713986" y="6166098"/>
              <a:ext cx="2037737" cy="276999"/>
            </a:xfrm>
            <a:prstGeom prst="rect">
              <a:avLst/>
            </a:prstGeom>
            <a:noFill/>
          </p:spPr>
          <p:txBody>
            <a:bodyPr wrap="none" rtlCol="0">
              <a:spAutoFit/>
            </a:bodyPr>
            <a:lstStyle/>
            <a:p>
              <a:r>
                <a:rPr lang="en-GB" sz="1200" b="1" dirty="0" smtClean="0"/>
                <a:t>2</a:t>
              </a:r>
              <a:r>
                <a:rPr lang="en-GB" sz="1200" b="1" baseline="30000" dirty="0" smtClean="0"/>
                <a:t>nd</a:t>
              </a:r>
              <a:r>
                <a:rPr lang="en-GB" sz="1200" b="1" dirty="0" smtClean="0"/>
                <a:t> part of the course</a:t>
              </a:r>
              <a:endParaRPr lang="en-GB" sz="1200" b="1" dirty="0"/>
            </a:p>
          </p:txBody>
        </p:sp>
      </p:grpSp>
    </p:spTree>
    <p:extLst>
      <p:ext uri="{BB962C8B-B14F-4D97-AF65-F5344CB8AC3E}">
        <p14:creationId xmlns:p14="http://schemas.microsoft.com/office/powerpoint/2010/main" val="23332454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b="1"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7292350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95387" y="6257097"/>
            <a:ext cx="598575" cy="428513"/>
          </a:xfrm>
        </p:spPr>
        <p:txBody>
          <a:bodyPr/>
          <a:lstStyle/>
          <a:p>
            <a:fld id="{103EA872-A674-449B-A120-B97244F8E91D}" type="slidenum">
              <a:rPr lang="en-GB" smtClean="0"/>
              <a:pPr/>
              <a:t>24</a:t>
            </a:fld>
            <a:endParaRPr lang="en-GB" dirty="0"/>
          </a:p>
        </p:txBody>
      </p:sp>
      <p:sp>
        <p:nvSpPr>
          <p:cNvPr id="6"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a:defRPr/>
            </a:pPr>
            <a:r>
              <a:rPr lang="en-GB" altLang="da-DK" kern="0" dirty="0" smtClean="0">
                <a:cs typeface="Arial" charset="0"/>
              </a:rPr>
              <a:t>Introduction: </a:t>
            </a:r>
            <a:r>
              <a:rPr lang="en-GB" altLang="da-DK" b="0" kern="0" dirty="0" smtClean="0">
                <a:cs typeface="Arial" charset="0"/>
              </a:rPr>
              <a:t>Thin film information in LabAdviser</a:t>
            </a:r>
            <a:endParaRPr lang="en-GB" altLang="da-DK" b="0" kern="0" dirty="0">
              <a:cs typeface="Arial" charset="0"/>
            </a:endParaRPr>
          </a:p>
        </p:txBody>
      </p:sp>
      <p:pic>
        <p:nvPicPr>
          <p:cNvPr id="7" name="Picture 6"/>
          <p:cNvPicPr>
            <a:picLocks noChangeAspect="1"/>
          </p:cNvPicPr>
          <p:nvPr/>
        </p:nvPicPr>
        <p:blipFill rotWithShape="1">
          <a:blip r:embed="rId3"/>
          <a:srcRect l="1053" t="12485" r="1447" b="4845"/>
          <a:stretch/>
        </p:blipFill>
        <p:spPr>
          <a:xfrm>
            <a:off x="106739" y="881574"/>
            <a:ext cx="12077419" cy="5760000"/>
          </a:xfrm>
          <a:prstGeom prst="rect">
            <a:avLst/>
          </a:prstGeom>
        </p:spPr>
      </p:pic>
      <p:sp>
        <p:nvSpPr>
          <p:cNvPr id="2" name="Rectangle 1"/>
          <p:cNvSpPr/>
          <p:nvPr/>
        </p:nvSpPr>
        <p:spPr bwMode="auto">
          <a:xfrm>
            <a:off x="120923" y="6257097"/>
            <a:ext cx="980956" cy="422088"/>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8" name="Rectangle 7"/>
          <p:cNvSpPr/>
          <p:nvPr/>
        </p:nvSpPr>
        <p:spPr bwMode="auto">
          <a:xfrm>
            <a:off x="1428084" y="6499185"/>
            <a:ext cx="2102767" cy="207239"/>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3" name="TextBox 2"/>
          <p:cNvSpPr txBox="1"/>
          <p:nvPr/>
        </p:nvSpPr>
        <p:spPr>
          <a:xfrm>
            <a:off x="5089475" y="709871"/>
            <a:ext cx="2895408" cy="384721"/>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labadviser.nanolab.dtu.dk</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520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Thin film techniques – 1</a:t>
            </a:r>
            <a:r>
              <a:rPr lang="en-GB" altLang="da-DK" sz="1800" b="1" baseline="30000" dirty="0" smtClean="0">
                <a:latin typeface="+mj-lt"/>
                <a:ea typeface="ＭＳ Ｐゴシック" pitchFamily="34" charset="-128"/>
                <a:cs typeface="Arial" charset="0"/>
              </a:rPr>
              <a:t>st</a:t>
            </a:r>
            <a:r>
              <a:rPr lang="en-GB" altLang="da-DK" sz="1800" b="1"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b="1"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1346815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66676" y="981028"/>
            <a:ext cx="10010885" cy="515747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Silicon dioxide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can be grown on silicon samples in a thermal oxidation furnace </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Two types of thermal oxidation:</a:t>
            </a:r>
            <a:endParaRPr lang="en-GB" sz="1600" b="1" baseline="-250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Dry oxidation – Oxygen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reacts with Si to form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8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Wet oxidation – </a:t>
            </a:r>
            <a:r>
              <a:rPr lang="en-GB" sz="1600" dirty="0" smtClean="0">
                <a:solidFill>
                  <a:prstClr val="black"/>
                </a:solidFill>
                <a:latin typeface="Calibri" panose="020F0502020204030204"/>
              </a:rPr>
              <a:t>Water </a:t>
            </a:r>
            <a:r>
              <a:rPr lang="en-GB" sz="1600" dirty="0">
                <a:solidFill>
                  <a:prstClr val="black"/>
                </a:solidFill>
                <a:latin typeface="Calibri" panose="020F0502020204030204"/>
              </a:rPr>
              <a:t>(H</a:t>
            </a:r>
            <a:r>
              <a:rPr lang="en-GB" sz="1600" baseline="-25000" dirty="0">
                <a:solidFill>
                  <a:prstClr val="black"/>
                </a:solidFill>
                <a:latin typeface="Calibri" panose="020F0502020204030204"/>
              </a:rPr>
              <a:t>2</a:t>
            </a:r>
            <a:r>
              <a:rPr lang="en-GB" sz="1600" dirty="0">
                <a:solidFill>
                  <a:prstClr val="black"/>
                </a:solidFill>
                <a:latin typeface="Calibri" panose="020F0502020204030204"/>
              </a:rPr>
              <a:t>O</a:t>
            </a:r>
            <a:r>
              <a:rPr lang="en-GB" sz="1600" dirty="0" smtClean="0">
                <a:solidFill>
                  <a:prstClr val="black"/>
                </a:solidFill>
                <a:latin typeface="Calibri" panose="020F0502020204030204"/>
              </a:rPr>
              <a:t>) vapour </a:t>
            </a:r>
            <a:r>
              <a:rPr lang="en-GB" sz="1600" dirty="0">
                <a:solidFill>
                  <a:prstClr val="black"/>
                </a:solidFill>
                <a:latin typeface="Calibri" panose="020F0502020204030204"/>
              </a:rPr>
              <a:t>reacts </a:t>
            </a:r>
            <a:r>
              <a:rPr lang="en-GB" sz="1600" dirty="0" smtClean="0">
                <a:solidFill>
                  <a:prstClr val="black"/>
                </a:solidFill>
                <a:latin typeface="Calibri" panose="020F0502020204030204"/>
              </a:rPr>
              <a:t>with Si to form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ea typeface="+mn-ea"/>
              </a:rPr>
              <a:t>:</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b="1"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b="1"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prstClr val="black"/>
                </a:solidFill>
                <a:latin typeface="Calibri" panose="020F0502020204030204"/>
                <a:ea typeface="+mn-ea"/>
              </a:rPr>
              <a:t>More details will come later…</a:t>
            </a:r>
          </a:p>
          <a:p>
            <a:pPr defTabSz="914583" eaLnBrk="1" fontAlgn="auto" hangingPunct="1">
              <a:spcBef>
                <a:spcPts val="0"/>
              </a:spcBef>
              <a:spcAft>
                <a:spcPts val="0"/>
              </a:spcAft>
            </a:pPr>
            <a:endParaRPr lang="en-GB" sz="1600" i="1" dirty="0">
              <a:solidFill>
                <a:prstClr val="black"/>
              </a:solidFill>
              <a:latin typeface="Calibri" panose="020F0502020204030204"/>
              <a:ea typeface="+mn-ea"/>
            </a:endParaRPr>
          </a:p>
          <a:p>
            <a:pPr defTabSz="914583" eaLnBrk="1" fontAlgn="auto" hangingPunct="1">
              <a:spcBef>
                <a:spcPts val="0"/>
              </a:spcBef>
              <a:spcAft>
                <a:spcPts val="0"/>
              </a:spcAft>
            </a:pPr>
            <a:endParaRPr lang="en-GB" sz="16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i="1"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5" name="Group 4"/>
          <p:cNvGrpSpPr/>
          <p:nvPr/>
        </p:nvGrpSpPr>
        <p:grpSpPr>
          <a:xfrm>
            <a:off x="7574832" y="2105932"/>
            <a:ext cx="5017574" cy="4032464"/>
            <a:chOff x="7237898" y="2735883"/>
            <a:chExt cx="5017707" cy="4032580"/>
          </a:xfrm>
        </p:grpSpPr>
        <p:pic>
          <p:nvPicPr>
            <p:cNvPr id="10" name="Picture 3" descr="P00272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45" t="3327" r="-10645" b="330"/>
            <a:stretch/>
          </p:blipFill>
          <p:spPr bwMode="auto">
            <a:xfrm>
              <a:off x="7272822" y="2735883"/>
              <a:ext cx="4982783" cy="360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237898" y="6306785"/>
              <a:ext cx="4405041" cy="461678"/>
            </a:xfrm>
            <a:prstGeom prst="rect">
              <a:avLst/>
            </a:prstGeom>
            <a:no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A-, B- and C-stack furnaces in the cleanroom</a:t>
              </a:r>
            </a:p>
            <a:p>
              <a:pPr defTabSz="914583" eaLnBrk="1" fontAlgn="auto" hangingPunct="1">
                <a:spcBef>
                  <a:spcPts val="0"/>
                </a:spcBef>
                <a:spcAft>
                  <a:spcPts val="0"/>
                </a:spcAft>
              </a:pPr>
              <a:r>
                <a:rPr lang="en-GB" sz="1200" dirty="0" smtClean="0">
                  <a:solidFill>
                    <a:prstClr val="black"/>
                  </a:solidFill>
                  <a:latin typeface="Calibri" panose="020F0502020204030204"/>
                  <a:ea typeface="+mn-ea"/>
                </a:rPr>
                <a:t>Some of the A- and C- stack furnaces are used for thermal oxidation</a:t>
              </a:r>
              <a:endParaRPr lang="en-GB" sz="1200" dirty="0">
                <a:solidFill>
                  <a:prstClr val="black"/>
                </a:solidFill>
                <a:latin typeface="Calibri" panose="020F0502020204030204"/>
                <a:ea typeface="+mn-ea"/>
              </a:endParaRPr>
            </a:p>
          </p:txBody>
        </p:sp>
      </p:grpSp>
      <p:sp>
        <p:nvSpPr>
          <p:cNvPr id="8" name="TextBox 7"/>
          <p:cNvSpPr txBox="1"/>
          <p:nvPr/>
        </p:nvSpPr>
        <p:spPr>
          <a:xfrm>
            <a:off x="1013579" y="2781722"/>
            <a:ext cx="2044516"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 </a:t>
            </a:r>
            <a:r>
              <a:rPr lang="en-GB" sz="1600" dirty="0" smtClean="0">
                <a:solidFill>
                  <a:prstClr val="black"/>
                </a:solidFill>
                <a:latin typeface="Arial"/>
                <a:ea typeface="+mn-ea"/>
                <a:cs typeface="Arial"/>
              </a:rPr>
              <a:t>→</a:t>
            </a:r>
            <a:r>
              <a:rPr lang="en-GB" sz="1600" dirty="0" smtClean="0">
                <a:solidFill>
                  <a:prstClr val="black"/>
                </a:solidFill>
                <a:latin typeface="Calibri" panose="020F0502020204030204"/>
                <a:ea typeface="+mn-ea"/>
              </a:rPr>
              <a:t>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a:t>
            </a:r>
            <a:endParaRPr lang="en-GB" sz="1600" dirty="0">
              <a:solidFill>
                <a:prstClr val="black"/>
              </a:solidFill>
              <a:latin typeface="Calibri" panose="020F0502020204030204"/>
              <a:ea typeface="+mn-ea"/>
            </a:endParaRPr>
          </a:p>
        </p:txBody>
      </p:sp>
      <p:sp>
        <p:nvSpPr>
          <p:cNvPr id="9" name="TextBox 8"/>
          <p:cNvSpPr txBox="1"/>
          <p:nvPr/>
        </p:nvSpPr>
        <p:spPr>
          <a:xfrm>
            <a:off x="1013579" y="3780602"/>
            <a:ext cx="3051435"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O(g) </a:t>
            </a:r>
            <a:r>
              <a:rPr lang="en-GB" sz="1600" dirty="0" smtClean="0">
                <a:solidFill>
                  <a:prstClr val="black"/>
                </a:solidFill>
                <a:latin typeface="Arial"/>
                <a:ea typeface="+mn-ea"/>
                <a:cs typeface="Arial"/>
              </a:rPr>
              <a:t>→ </a:t>
            </a: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a:t>
            </a:r>
            <a:endParaRPr lang="en-GB" sz="1600" dirty="0">
              <a:solidFill>
                <a:prstClr val="black"/>
              </a:solidFill>
              <a:latin typeface="Calibri" panose="020F0502020204030204"/>
              <a:ea typeface="+mn-ea"/>
            </a:endParaRPr>
          </a:p>
        </p:txBody>
      </p:sp>
      <p:sp>
        <p:nvSpPr>
          <p:cNvPr id="1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of silicon </a:t>
            </a:r>
            <a:endParaRPr kumimoji="0" lang="en-GB"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grpSp>
        <p:nvGrpSpPr>
          <p:cNvPr id="2" name="Group 1"/>
          <p:cNvGrpSpPr/>
          <p:nvPr/>
        </p:nvGrpSpPr>
        <p:grpSpPr>
          <a:xfrm>
            <a:off x="7694464" y="2133650"/>
            <a:ext cx="2507579" cy="587219"/>
            <a:chOff x="7694464" y="2133650"/>
            <a:chExt cx="2507579" cy="587219"/>
          </a:xfrm>
        </p:grpSpPr>
        <p:sp>
          <p:nvSpPr>
            <p:cNvPr id="14" name="TextBox 13"/>
            <p:cNvSpPr txBox="1"/>
            <p:nvPr/>
          </p:nvSpPr>
          <p:spPr>
            <a:xfrm>
              <a:off x="7694464" y="2459259"/>
              <a:ext cx="774571" cy="261610"/>
            </a:xfrm>
            <a:prstGeom prst="rect">
              <a:avLst/>
            </a:prstGeom>
            <a:solidFill>
              <a:schemeClr val="bg1">
                <a:alpha val="50000"/>
              </a:schemeClr>
            </a:solidFill>
          </p:spPr>
          <p:txBody>
            <a:bodyPr wrap="none" rtlCol="0">
              <a:spAutoFit/>
            </a:bodyPr>
            <a:lstStyle/>
            <a:p>
              <a:r>
                <a:rPr lang="en-GB" sz="1100" b="1" dirty="0" smtClean="0">
                  <a:solidFill>
                    <a:srgbClr val="C00000"/>
                  </a:solidFill>
                </a:rPr>
                <a:t>C-stack</a:t>
              </a:r>
              <a:endParaRPr lang="en-GB" sz="1100" b="1" dirty="0">
                <a:solidFill>
                  <a:srgbClr val="C00000"/>
                </a:solidFill>
              </a:endParaRPr>
            </a:p>
          </p:txBody>
        </p:sp>
        <p:sp>
          <p:nvSpPr>
            <p:cNvPr id="17" name="TextBox 16"/>
            <p:cNvSpPr txBox="1"/>
            <p:nvPr/>
          </p:nvSpPr>
          <p:spPr>
            <a:xfrm>
              <a:off x="9421060" y="2133650"/>
              <a:ext cx="780983" cy="261610"/>
            </a:xfrm>
            <a:prstGeom prst="rect">
              <a:avLst/>
            </a:prstGeom>
            <a:solidFill>
              <a:schemeClr val="bg1">
                <a:alpha val="50000"/>
              </a:schemeClr>
            </a:solidFill>
          </p:spPr>
          <p:txBody>
            <a:bodyPr wrap="none" rtlCol="0">
              <a:spAutoFit/>
            </a:bodyPr>
            <a:lstStyle/>
            <a:p>
              <a:r>
                <a:rPr lang="en-GB" sz="1100" b="1" dirty="0" smtClean="0">
                  <a:solidFill>
                    <a:srgbClr val="C00000"/>
                  </a:solidFill>
                </a:rPr>
                <a:t>A-stack</a:t>
              </a:r>
              <a:endParaRPr lang="en-GB" sz="1100" b="1" dirty="0">
                <a:solidFill>
                  <a:srgbClr val="C00000"/>
                </a:solidFill>
              </a:endParaRPr>
            </a:p>
          </p:txBody>
        </p:sp>
        <p:sp>
          <p:nvSpPr>
            <p:cNvPr id="13" name="TextBox 12"/>
            <p:cNvSpPr txBox="1"/>
            <p:nvPr/>
          </p:nvSpPr>
          <p:spPr>
            <a:xfrm>
              <a:off x="8473851" y="2213038"/>
              <a:ext cx="779381" cy="261610"/>
            </a:xfrm>
            <a:prstGeom prst="rect">
              <a:avLst/>
            </a:prstGeom>
            <a:solidFill>
              <a:schemeClr val="bg1">
                <a:alpha val="50000"/>
              </a:schemeClr>
            </a:solidFill>
          </p:spPr>
          <p:txBody>
            <a:bodyPr wrap="none" rtlCol="0">
              <a:spAutoFit/>
            </a:bodyPr>
            <a:lstStyle/>
            <a:p>
              <a:r>
                <a:rPr lang="en-GB" sz="1100" b="1" dirty="0">
                  <a:solidFill>
                    <a:srgbClr val="C00000"/>
                  </a:solidFill>
                </a:rPr>
                <a:t>B</a:t>
              </a:r>
              <a:r>
                <a:rPr lang="en-GB" sz="1100" b="1" dirty="0" smtClean="0">
                  <a:solidFill>
                    <a:srgbClr val="C00000"/>
                  </a:solidFill>
                </a:rPr>
                <a:t>-stack</a:t>
              </a:r>
              <a:endParaRPr lang="en-GB" sz="1100" b="1" dirty="0">
                <a:solidFill>
                  <a:srgbClr val="C00000"/>
                </a:solidFill>
              </a:endParaRPr>
            </a:p>
          </p:txBody>
        </p:sp>
      </p:grpSp>
    </p:spTree>
    <p:extLst>
      <p:ext uri="{BB962C8B-B14F-4D97-AF65-F5344CB8AC3E}">
        <p14:creationId xmlns:p14="http://schemas.microsoft.com/office/powerpoint/2010/main" val="283868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xEl>
                                              <p:pRg st="6" end="6"/>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xEl>
                                              <p:pRg st="11" end="11"/>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845885" y="1917626"/>
            <a:ext cx="4156358" cy="2664296"/>
            <a:chOff x="8255677" y="1472074"/>
            <a:chExt cx="4155397" cy="266368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677" y="1472074"/>
              <a:ext cx="3425970" cy="2159438"/>
            </a:xfrm>
            <a:prstGeom prst="rect">
              <a:avLst/>
            </a:prstGeom>
          </p:spPr>
        </p:pic>
        <p:sp>
          <p:nvSpPr>
            <p:cNvPr id="20" name="TextBox 19"/>
            <p:cNvSpPr txBox="1"/>
            <p:nvPr/>
          </p:nvSpPr>
          <p:spPr>
            <a:xfrm>
              <a:off x="8375261" y="3704967"/>
              <a:ext cx="4035813" cy="430787"/>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MOSFET (Metal-Oxide </a:t>
              </a:r>
              <a:r>
                <a:rPr lang="en-GB" sz="1200" b="1" dirty="0">
                  <a:solidFill>
                    <a:prstClr val="black"/>
                  </a:solidFill>
                  <a:latin typeface="Calibri" panose="020F0502020204030204"/>
                </a:rPr>
                <a:t>Semiconductor </a:t>
              </a:r>
              <a:r>
                <a:rPr lang="en-GB" sz="1200" b="1" dirty="0" smtClean="0">
                  <a:solidFill>
                    <a:prstClr val="black"/>
                  </a:solidFill>
                  <a:latin typeface="Calibri" panose="020F0502020204030204"/>
                  <a:ea typeface="+mn-ea"/>
                </a:rPr>
                <a:t>Field-Effect transistor</a:t>
              </a:r>
              <a:r>
                <a:rPr lang="en-GB" sz="1200" b="1" dirty="0" smtClean="0">
                  <a:solidFill>
                    <a:prstClr val="black"/>
                  </a:solidFill>
                  <a:latin typeface="Calibri" panose="020F0502020204030204"/>
                </a:rPr>
                <a:t>)</a:t>
              </a: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000" i="1" dirty="0" smtClean="0">
                  <a:solidFill>
                    <a:prstClr val="black"/>
                  </a:solidFill>
                  <a:latin typeface="Calibri" panose="020F0502020204030204"/>
                  <a:ea typeface="+mn-ea"/>
                </a:rPr>
                <a:t>https://www.doitpoms.ac.uk/tlplib/semiconductors/mosfet.php</a:t>
              </a:r>
              <a:endParaRPr lang="en-GB" sz="1000" i="1" dirty="0">
                <a:solidFill>
                  <a:prstClr val="black"/>
                </a:solidFill>
                <a:latin typeface="Calibri" panose="020F0502020204030204"/>
                <a:ea typeface="+mn-ea"/>
              </a:endParaRPr>
            </a:p>
          </p:txBody>
        </p:sp>
      </p:gr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15" name="TextBox 14"/>
          <p:cNvSpPr txBox="1"/>
          <p:nvPr/>
        </p:nvSpPr>
        <p:spPr>
          <a:xfrm>
            <a:off x="538682" y="1221227"/>
            <a:ext cx="8943184" cy="4665032"/>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Applications - What is thermal silicon dioxide (SiO</a:t>
            </a:r>
            <a:r>
              <a:rPr lang="en-GB" sz="1600" b="1" baseline="-25000" dirty="0" smtClean="0">
                <a:solidFill>
                  <a:prstClr val="black"/>
                </a:solidFill>
                <a:latin typeface="Calibri" panose="020F0502020204030204"/>
                <a:ea typeface="+mn-ea"/>
              </a:rPr>
              <a:t>2</a:t>
            </a:r>
            <a:r>
              <a:rPr lang="en-GB" sz="1600" b="1" dirty="0" smtClean="0">
                <a:solidFill>
                  <a:prstClr val="black"/>
                </a:solidFill>
                <a:latin typeface="Calibri" panose="020F0502020204030204"/>
                <a:ea typeface="+mn-ea"/>
              </a:rPr>
              <a:t>) used for?</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Structural layers (material for microsystem devices, e.g. membranes)</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Electrical insulating layers</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Protecting silicon surfaces (passivation layers, hard masks)</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Gate oxide layers (&lt; 100 nm dry oxide). Essential component in the gate of a MOSFET </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Optical layers</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Sacrificial layers - Removed/sacrificed later in a process</a:t>
            </a:r>
          </a:p>
          <a:p>
            <a:pPr marL="743013" lvl="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is etched very fast in HF (</a:t>
            </a:r>
            <a:r>
              <a:rPr lang="en-GB" sz="1600" dirty="0" smtClean="0">
                <a:latin typeface="Calibri" panose="020F0502020204030204" pitchFamily="34" charset="0"/>
                <a:cs typeface="Calibri" panose="020F0502020204030204" pitchFamily="34" charset="0"/>
              </a:rPr>
              <a:t>hydrofluoric acid) </a:t>
            </a:r>
            <a:r>
              <a:rPr lang="en-GB" sz="1600" dirty="0" smtClean="0">
                <a:solidFill>
                  <a:prstClr val="black"/>
                </a:solidFill>
                <a:latin typeface="Calibri" panose="020F0502020204030204" pitchFamily="34" charset="0"/>
                <a:ea typeface="+mn-ea"/>
                <a:cs typeface="Calibri" panose="020F0502020204030204" pitchFamily="34" charset="0"/>
              </a:rPr>
              <a:t>compared to Si</a:t>
            </a:r>
          </a:p>
          <a:p>
            <a:pPr marL="457291" lvl="1" defTabSz="914583" eaLnBrk="1" fontAlgn="auto" hangingPunct="1">
              <a:spcBef>
                <a:spcPts val="0"/>
              </a:spcBef>
              <a:spcAft>
                <a:spcPts val="0"/>
              </a:spcAft>
            </a:pPr>
            <a:r>
              <a:rPr lang="en-GB" sz="6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a:solidFill>
                <a:prstClr val="black"/>
              </a:solidFill>
              <a:latin typeface="Calibri" panose="020F0502020204030204"/>
              <a:ea typeface="+mn-ea"/>
            </a:endParaRPr>
          </a:p>
        </p:txBody>
      </p:sp>
      <p:grpSp>
        <p:nvGrpSpPr>
          <p:cNvPr id="21" name="Group 20"/>
          <p:cNvGrpSpPr/>
          <p:nvPr/>
        </p:nvGrpSpPr>
        <p:grpSpPr>
          <a:xfrm>
            <a:off x="2065139" y="4293890"/>
            <a:ext cx="4996128" cy="2088232"/>
            <a:chOff x="6716190" y="4414122"/>
            <a:chExt cx="4994972" cy="2087749"/>
          </a:xfrm>
        </p:grpSpPr>
        <p:grpSp>
          <p:nvGrpSpPr>
            <p:cNvPr id="2" name="Group 1"/>
            <p:cNvGrpSpPr>
              <a:grpSpLocks noChangeAspect="1"/>
            </p:cNvGrpSpPr>
            <p:nvPr/>
          </p:nvGrpSpPr>
          <p:grpSpPr>
            <a:xfrm>
              <a:off x="6812954" y="4414122"/>
              <a:ext cx="4898208" cy="1799531"/>
              <a:chOff x="4873203" y="4208463"/>
              <a:chExt cx="6697662" cy="2460625"/>
            </a:xfrm>
          </p:grpSpPr>
          <p:pic>
            <p:nvPicPr>
              <p:cNvPr id="13" name="Picture 8" descr="IMG_4658-.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3203" y="4208463"/>
                <a:ext cx="2665412"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9"/>
              <p:cNvSpPr>
                <a:spLocks noChangeArrowheads="1"/>
              </p:cNvSpPr>
              <p:nvPr/>
            </p:nvSpPr>
            <p:spPr bwMode="auto">
              <a:xfrm>
                <a:off x="5378028" y="5145088"/>
                <a:ext cx="647700" cy="576262"/>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Verdana" pitchFamily="34" charset="0"/>
                  </a:defRPr>
                </a:lvl1pPr>
                <a:lvl2pPr marL="742950" indent="-285750" eaLnBrk="0" hangingPunct="0">
                  <a:defRPr sz="3200">
                    <a:solidFill>
                      <a:schemeClr val="tx1"/>
                    </a:solidFill>
                    <a:latin typeface="Verdana" pitchFamily="34" charset="0"/>
                  </a:defRPr>
                </a:lvl2pPr>
                <a:lvl3pPr marL="1143000" indent="-228600" eaLnBrk="0" hangingPunct="0">
                  <a:defRPr sz="3200">
                    <a:solidFill>
                      <a:schemeClr val="tx1"/>
                    </a:solidFill>
                    <a:latin typeface="Verdana" pitchFamily="34" charset="0"/>
                  </a:defRPr>
                </a:lvl3pPr>
                <a:lvl4pPr marL="1600200" indent="-228600" eaLnBrk="0" hangingPunct="0">
                  <a:defRPr sz="3200">
                    <a:solidFill>
                      <a:schemeClr val="tx1"/>
                    </a:solidFill>
                    <a:latin typeface="Verdana" pitchFamily="34" charset="0"/>
                  </a:defRPr>
                </a:lvl4pPr>
                <a:lvl5pPr marL="2057400" indent="-228600" eaLnBrk="0" hangingPunct="0">
                  <a:defRPr sz="3200">
                    <a:solidFill>
                      <a:schemeClr val="tx1"/>
                    </a:solidFill>
                    <a:latin typeface="Verdana" pitchFamily="34" charset="0"/>
                  </a:defRPr>
                </a:lvl5pPr>
                <a:lvl6pPr marL="2514600" indent="-228600" eaLnBrk="0" fontAlgn="base" hangingPunct="0">
                  <a:spcBef>
                    <a:spcPct val="0"/>
                  </a:spcBef>
                  <a:spcAft>
                    <a:spcPct val="0"/>
                  </a:spcAft>
                  <a:defRPr sz="3200">
                    <a:solidFill>
                      <a:schemeClr val="tx1"/>
                    </a:solidFill>
                    <a:latin typeface="Verdana" pitchFamily="34" charset="0"/>
                  </a:defRPr>
                </a:lvl6pPr>
                <a:lvl7pPr marL="2971800" indent="-228600" eaLnBrk="0" fontAlgn="base" hangingPunct="0">
                  <a:spcBef>
                    <a:spcPct val="0"/>
                  </a:spcBef>
                  <a:spcAft>
                    <a:spcPct val="0"/>
                  </a:spcAft>
                  <a:defRPr sz="3200">
                    <a:solidFill>
                      <a:schemeClr val="tx1"/>
                    </a:solidFill>
                    <a:latin typeface="Verdana" pitchFamily="34" charset="0"/>
                  </a:defRPr>
                </a:lvl7pPr>
                <a:lvl8pPr marL="3429000" indent="-228600" eaLnBrk="0" fontAlgn="base" hangingPunct="0">
                  <a:spcBef>
                    <a:spcPct val="0"/>
                  </a:spcBef>
                  <a:spcAft>
                    <a:spcPct val="0"/>
                  </a:spcAft>
                  <a:defRPr sz="3200">
                    <a:solidFill>
                      <a:schemeClr val="tx1"/>
                    </a:solidFill>
                    <a:latin typeface="Verdana" pitchFamily="34" charset="0"/>
                  </a:defRPr>
                </a:lvl8pPr>
                <a:lvl9pPr marL="3886200" indent="-228600" eaLnBrk="0" fontAlgn="base" hangingPunct="0">
                  <a:spcBef>
                    <a:spcPct val="0"/>
                  </a:spcBef>
                  <a:spcAft>
                    <a:spcPct val="0"/>
                  </a:spcAft>
                  <a:defRPr sz="3200">
                    <a:solidFill>
                      <a:schemeClr val="tx1"/>
                    </a:solidFill>
                    <a:latin typeface="Verdana" pitchFamily="34" charset="0"/>
                  </a:defRPr>
                </a:lvl9pPr>
              </a:lstStyle>
              <a:p>
                <a:pPr defTabSz="914583" eaLnBrk="1" fontAlgn="auto" hangingPunct="1">
                  <a:spcBef>
                    <a:spcPts val="0"/>
                  </a:spcBef>
                  <a:spcAft>
                    <a:spcPts val="0"/>
                  </a:spcAft>
                </a:pPr>
                <a:endParaRPr lang="en-GB" altLang="en-US" dirty="0">
                  <a:solidFill>
                    <a:prstClr val="black"/>
                  </a:solidFill>
                  <a:ea typeface="+mn-ea"/>
                </a:endParaRPr>
              </a:p>
            </p:txBody>
          </p:sp>
          <p:pic>
            <p:nvPicPr>
              <p:cNvPr id="16" name="Picture 10" descr="IMG_4658-.jpg"/>
              <p:cNvPicPr>
                <a:picLocks noChangeAspect="1"/>
              </p:cNvPicPr>
              <p:nvPr/>
            </p:nvPicPr>
            <p:blipFill>
              <a:blip r:embed="rId5" cstate="print">
                <a:extLst>
                  <a:ext uri="{28A0092B-C50C-407E-A947-70E740481C1C}">
                    <a14:useLocalDpi xmlns:a14="http://schemas.microsoft.com/office/drawing/2010/main" val="0"/>
                  </a:ext>
                </a:extLst>
              </a:blip>
              <a:srcRect l="19246" t="36098" r="54712" b="38120"/>
              <a:stretch>
                <a:fillRect/>
              </a:stretch>
            </p:blipFill>
            <p:spPr bwMode="auto">
              <a:xfrm>
                <a:off x="9049915" y="4208463"/>
                <a:ext cx="25209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6"/>
              <p:cNvCxnSpPr>
                <a:cxnSpLocks noChangeShapeType="1"/>
                <a:endCxn id="14" idx="0"/>
              </p:cNvCxnSpPr>
              <p:nvPr/>
            </p:nvCxnSpPr>
            <p:spPr bwMode="auto">
              <a:xfrm flipH="1">
                <a:off x="5701878" y="4229100"/>
                <a:ext cx="4549775" cy="9159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 name="Straight Connector 8"/>
              <p:cNvCxnSpPr>
                <a:cxnSpLocks noChangeShapeType="1"/>
                <a:stCxn id="16" idx="2"/>
                <a:endCxn id="14" idx="2"/>
              </p:cNvCxnSpPr>
              <p:nvPr/>
            </p:nvCxnSpPr>
            <p:spPr bwMode="auto">
              <a:xfrm flipH="1" flipV="1">
                <a:off x="5701878" y="5721350"/>
                <a:ext cx="4608512" cy="7921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5" name="TextBox 4"/>
            <p:cNvSpPr txBox="1"/>
            <p:nvPr/>
          </p:nvSpPr>
          <p:spPr>
            <a:xfrm>
              <a:off x="6716190" y="6224936"/>
              <a:ext cx="2700884" cy="276935"/>
            </a:xfrm>
            <a:prstGeom prst="rect">
              <a:avLst/>
            </a:prstGeom>
            <a:no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Anti-reflective SiO</a:t>
              </a:r>
              <a:r>
                <a:rPr lang="en-GB" sz="1200" b="1" baseline="-25000" dirty="0" smtClean="0">
                  <a:solidFill>
                    <a:prstClr val="black"/>
                  </a:solidFill>
                  <a:latin typeface="Calibri" panose="020F0502020204030204"/>
                  <a:ea typeface="+mn-ea"/>
                </a:rPr>
                <a:t>2</a:t>
              </a:r>
              <a:r>
                <a:rPr lang="en-GB" sz="1200" b="1" dirty="0" smtClean="0">
                  <a:solidFill>
                    <a:prstClr val="black"/>
                  </a:solidFill>
                  <a:latin typeface="Calibri" panose="020F0502020204030204"/>
                  <a:ea typeface="+mn-ea"/>
                </a:rPr>
                <a:t> coating on solar cell</a:t>
              </a:r>
            </a:p>
          </p:txBody>
        </p:sp>
      </p:grpSp>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Applications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416740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8" end="8"/>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xEl>
                                              <p:pRg st="10" end="10"/>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sz="1200" dirty="0">
              <a:solidFill>
                <a:prstClr val="black"/>
              </a:solidFill>
            </a:endParaRPr>
          </a:p>
        </p:txBody>
      </p:sp>
      <p:sp>
        <p:nvSpPr>
          <p:cNvPr id="17" name="Rectangle 16"/>
          <p:cNvSpPr/>
          <p:nvPr/>
        </p:nvSpPr>
        <p:spPr bwMode="auto">
          <a:xfrm>
            <a:off x="7382637" y="3687701"/>
            <a:ext cx="1842678" cy="287992"/>
          </a:xfrm>
          <a:prstGeom prst="rect">
            <a:avLst/>
          </a:prstGeom>
          <a:no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nvGrpSpPr>
          <p:cNvPr id="2" name="Group 1"/>
          <p:cNvGrpSpPr/>
          <p:nvPr/>
        </p:nvGrpSpPr>
        <p:grpSpPr>
          <a:xfrm>
            <a:off x="407341" y="2966158"/>
            <a:ext cx="649419" cy="1801630"/>
            <a:chOff x="521910" y="2688486"/>
            <a:chExt cx="649434" cy="1801683"/>
          </a:xfrm>
        </p:grpSpPr>
        <p:sp>
          <p:nvSpPr>
            <p:cNvPr id="14" name="Rectangle 13"/>
            <p:cNvSpPr/>
            <p:nvPr/>
          </p:nvSpPr>
          <p:spPr bwMode="auto">
            <a:xfrm>
              <a:off x="1027344" y="2761977"/>
              <a:ext cx="144000" cy="1728192"/>
            </a:xfrm>
            <a:prstGeom prst="rect">
              <a:avLst/>
            </a:prstGeom>
            <a:solidFill>
              <a:schemeClr val="tx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99" name="TextBox 98"/>
            <p:cNvSpPr txBox="1"/>
            <p:nvPr/>
          </p:nvSpPr>
          <p:spPr>
            <a:xfrm>
              <a:off x="521910" y="2688486"/>
              <a:ext cx="529450"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Door</a:t>
              </a:r>
              <a:endParaRPr lang="en-GB" sz="1300" b="1" dirty="0">
                <a:solidFill>
                  <a:prstClr val="black"/>
                </a:solidFill>
                <a:latin typeface="Calibri" panose="020F0502020204030204"/>
                <a:ea typeface="+mn-ea"/>
              </a:endParaRPr>
            </a:p>
          </p:txBody>
        </p:sp>
      </p:grpSp>
      <p:grpSp>
        <p:nvGrpSpPr>
          <p:cNvPr id="7174" name="Group 7173"/>
          <p:cNvGrpSpPr/>
          <p:nvPr/>
        </p:nvGrpSpPr>
        <p:grpSpPr>
          <a:xfrm>
            <a:off x="3032806" y="1580366"/>
            <a:ext cx="3240266" cy="3283282"/>
            <a:chOff x="3147459" y="1302653"/>
            <a:chExt cx="3240360" cy="3283377"/>
          </a:xfrm>
        </p:grpSpPr>
        <p:sp>
          <p:nvSpPr>
            <p:cNvPr id="7175" name="Rectangle 7174"/>
            <p:cNvSpPr/>
            <p:nvPr/>
          </p:nvSpPr>
          <p:spPr bwMode="auto">
            <a:xfrm>
              <a:off x="3147459" y="2698363"/>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66" name="Rectangle 65"/>
            <p:cNvSpPr/>
            <p:nvPr/>
          </p:nvSpPr>
          <p:spPr bwMode="auto">
            <a:xfrm>
              <a:off x="4299587" y="2689969"/>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67" name="Rectangle 66"/>
            <p:cNvSpPr/>
            <p:nvPr/>
          </p:nvSpPr>
          <p:spPr bwMode="auto">
            <a:xfrm>
              <a:off x="5451715" y="2698363"/>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69" name="Rectangle 68"/>
            <p:cNvSpPr/>
            <p:nvPr/>
          </p:nvSpPr>
          <p:spPr bwMode="auto">
            <a:xfrm>
              <a:off x="3147459" y="4378400"/>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70" name="Rectangle 69"/>
            <p:cNvSpPr/>
            <p:nvPr/>
          </p:nvSpPr>
          <p:spPr bwMode="auto">
            <a:xfrm>
              <a:off x="4299587" y="4370006"/>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71" name="Rectangle 70"/>
            <p:cNvSpPr/>
            <p:nvPr/>
          </p:nvSpPr>
          <p:spPr bwMode="auto">
            <a:xfrm>
              <a:off x="5451715" y="4378400"/>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89" name="TextBox 88"/>
            <p:cNvSpPr txBox="1"/>
            <p:nvPr/>
          </p:nvSpPr>
          <p:spPr>
            <a:xfrm>
              <a:off x="3909059" y="1302653"/>
              <a:ext cx="1668391" cy="477178"/>
            </a:xfrm>
            <a:prstGeom prst="rect">
              <a:avLst/>
            </a:prstGeom>
            <a:noFill/>
          </p:spPr>
          <p:txBody>
            <a:bodyPr wrap="none" rtlCol="0">
              <a:spAutoFit/>
            </a:bodyPr>
            <a:lstStyle/>
            <a:p>
              <a:pPr algn="ctr" defTabSz="914583" eaLnBrk="1" fontAlgn="auto" hangingPunct="1">
                <a:spcBef>
                  <a:spcPts val="0"/>
                </a:spcBef>
                <a:spcAft>
                  <a:spcPts val="0"/>
                </a:spcAft>
              </a:pPr>
              <a:r>
                <a:rPr lang="en-GB" sz="1300" b="1" dirty="0" smtClean="0">
                  <a:solidFill>
                    <a:prstClr val="black"/>
                  </a:solidFill>
                  <a:latin typeface="Calibri" panose="020F0502020204030204"/>
                  <a:ea typeface="+mn-ea"/>
                </a:rPr>
                <a:t>Heaters</a:t>
              </a:r>
            </a:p>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For heating zone 1,2,3  </a:t>
              </a:r>
              <a:endParaRPr lang="en-GB" sz="1200" b="1" dirty="0">
                <a:solidFill>
                  <a:prstClr val="black"/>
                </a:solidFill>
                <a:latin typeface="Calibri" panose="020F0502020204030204"/>
                <a:ea typeface="+mn-ea"/>
              </a:endParaRPr>
            </a:p>
          </p:txBody>
        </p:sp>
        <p:cxnSp>
          <p:nvCxnSpPr>
            <p:cNvPr id="103" name="Straight Arrow Connector 102"/>
            <p:cNvCxnSpPr/>
            <p:nvPr/>
          </p:nvCxnSpPr>
          <p:spPr bwMode="auto">
            <a:xfrm flipH="1">
              <a:off x="4752900" y="1834876"/>
              <a:ext cx="1" cy="833827"/>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Arrow Connector 106"/>
            <p:cNvCxnSpPr/>
            <p:nvPr/>
          </p:nvCxnSpPr>
          <p:spPr bwMode="auto">
            <a:xfrm>
              <a:off x="4944378" y="1834876"/>
              <a:ext cx="723361" cy="855093"/>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Straight Arrow Connector 108"/>
            <p:cNvCxnSpPr/>
            <p:nvPr/>
          </p:nvCxnSpPr>
          <p:spPr bwMode="auto">
            <a:xfrm flipH="1">
              <a:off x="3969231" y="1863097"/>
              <a:ext cx="592192" cy="778695"/>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 name="Group 22"/>
          <p:cNvGrpSpPr/>
          <p:nvPr/>
        </p:nvGrpSpPr>
        <p:grpSpPr>
          <a:xfrm>
            <a:off x="480963" y="2131936"/>
            <a:ext cx="1212087" cy="3256849"/>
            <a:chOff x="595542" y="1854235"/>
            <a:chExt cx="1212125" cy="3256941"/>
          </a:xfrm>
        </p:grpSpPr>
        <p:sp>
          <p:nvSpPr>
            <p:cNvPr id="143" name="Rectangle 142"/>
            <p:cNvSpPr/>
            <p:nvPr/>
          </p:nvSpPr>
          <p:spPr bwMode="auto">
            <a:xfrm>
              <a:off x="1220301" y="2978145"/>
              <a:ext cx="553645" cy="1296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47" name="Rectangle 146"/>
            <p:cNvSpPr/>
            <p:nvPr/>
          </p:nvSpPr>
          <p:spPr bwMode="auto">
            <a:xfrm flipH="1">
              <a:off x="1435169" y="2570740"/>
              <a:ext cx="126000" cy="407261"/>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srgbClr val="E7E6E6"/>
                </a:solidFill>
                <a:ea typeface="ＭＳ Ｐゴシック" pitchFamily="-80" charset="-128"/>
              </a:endParaRPr>
            </a:p>
          </p:txBody>
        </p:sp>
        <p:sp>
          <p:nvSpPr>
            <p:cNvPr id="148" name="TextBox 147"/>
            <p:cNvSpPr txBox="1"/>
            <p:nvPr/>
          </p:nvSpPr>
          <p:spPr>
            <a:xfrm>
              <a:off x="883582" y="1854235"/>
              <a:ext cx="921007"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To exhaust</a:t>
              </a:r>
              <a:endParaRPr lang="en-GB" sz="1300" b="1" dirty="0">
                <a:solidFill>
                  <a:prstClr val="black"/>
                </a:solidFill>
                <a:latin typeface="Calibri" panose="020F0502020204030204"/>
                <a:ea typeface="+mn-ea"/>
              </a:endParaRPr>
            </a:p>
          </p:txBody>
        </p:sp>
        <p:cxnSp>
          <p:nvCxnSpPr>
            <p:cNvPr id="150" name="Straight Connector 149"/>
            <p:cNvCxnSpPr/>
            <p:nvPr/>
          </p:nvCxnSpPr>
          <p:spPr bwMode="auto">
            <a:xfrm>
              <a:off x="1552674" y="2978001"/>
              <a:ext cx="216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a:off x="1216582" y="2978001"/>
              <a:ext cx="216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Straight Connector 124"/>
            <p:cNvCxnSpPr/>
            <p:nvPr/>
          </p:nvCxnSpPr>
          <p:spPr bwMode="auto">
            <a:xfrm>
              <a:off x="1219145" y="4274145"/>
              <a:ext cx="5544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 name="TextBox 132"/>
            <p:cNvSpPr txBox="1"/>
            <p:nvPr/>
          </p:nvSpPr>
          <p:spPr>
            <a:xfrm>
              <a:off x="595542" y="4818712"/>
              <a:ext cx="1212125"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Scavenger box </a:t>
              </a:r>
              <a:endParaRPr lang="en-GB" sz="1300" b="1" dirty="0">
                <a:solidFill>
                  <a:prstClr val="black"/>
                </a:solidFill>
                <a:latin typeface="Calibri" panose="020F0502020204030204"/>
                <a:ea typeface="+mn-ea"/>
              </a:endParaRPr>
            </a:p>
          </p:txBody>
        </p:sp>
        <p:cxnSp>
          <p:nvCxnSpPr>
            <p:cNvPr id="145" name="Straight Arrow Connector 144"/>
            <p:cNvCxnSpPr/>
            <p:nvPr/>
          </p:nvCxnSpPr>
          <p:spPr bwMode="auto">
            <a:xfrm rot="16200000">
              <a:off x="1152803" y="2465055"/>
              <a:ext cx="662810" cy="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Straight Connector 145"/>
            <p:cNvCxnSpPr/>
            <p:nvPr/>
          </p:nvCxnSpPr>
          <p:spPr bwMode="auto">
            <a:xfrm flipH="1">
              <a:off x="1561083" y="2570740"/>
              <a:ext cx="86" cy="4248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Straight Connector 148"/>
            <p:cNvCxnSpPr/>
            <p:nvPr/>
          </p:nvCxnSpPr>
          <p:spPr bwMode="auto">
            <a:xfrm flipH="1">
              <a:off x="1417067" y="2571918"/>
              <a:ext cx="86" cy="4248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Straight Arrow Connector 159"/>
            <p:cNvCxnSpPr/>
            <p:nvPr/>
          </p:nvCxnSpPr>
          <p:spPr bwMode="auto">
            <a:xfrm flipV="1">
              <a:off x="1220301" y="3789835"/>
              <a:ext cx="268774" cy="1087004"/>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171" name="Group 7170"/>
          <p:cNvGrpSpPr/>
          <p:nvPr/>
        </p:nvGrpSpPr>
        <p:grpSpPr>
          <a:xfrm>
            <a:off x="1715436" y="3242350"/>
            <a:ext cx="7066440" cy="1601877"/>
            <a:chOff x="1830049" y="2964686"/>
            <a:chExt cx="7066645" cy="1601923"/>
          </a:xfrm>
        </p:grpSpPr>
        <p:cxnSp>
          <p:nvCxnSpPr>
            <p:cNvPr id="7186" name="Straight Arrow Connector 7185"/>
            <p:cNvCxnSpPr/>
            <p:nvPr/>
          </p:nvCxnSpPr>
          <p:spPr bwMode="auto">
            <a:xfrm rot="10800000">
              <a:off x="7105699" y="3645818"/>
              <a:ext cx="662810" cy="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p:cNvSpPr/>
            <p:nvPr/>
          </p:nvSpPr>
          <p:spPr bwMode="auto">
            <a:xfrm>
              <a:off x="1835071" y="2978001"/>
              <a:ext cx="5688000" cy="1296144"/>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cxnSp>
          <p:nvCxnSpPr>
            <p:cNvPr id="53" name="Straight Connector 52"/>
            <p:cNvCxnSpPr/>
            <p:nvPr/>
          </p:nvCxnSpPr>
          <p:spPr bwMode="auto">
            <a:xfrm>
              <a:off x="1830049" y="4274145"/>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54"/>
            <p:cNvCxnSpPr/>
            <p:nvPr/>
          </p:nvCxnSpPr>
          <p:spPr bwMode="auto">
            <a:xfrm>
              <a:off x="1830681" y="2978001"/>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p:cNvCxnSpPr/>
            <p:nvPr/>
          </p:nvCxnSpPr>
          <p:spPr bwMode="auto">
            <a:xfrm rot="5400000">
              <a:off x="7227415" y="3234686"/>
              <a:ext cx="540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rot="5400000">
              <a:off x="7245415" y="4022089"/>
              <a:ext cx="504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Rectangle 73"/>
            <p:cNvSpPr/>
            <p:nvPr/>
          </p:nvSpPr>
          <p:spPr bwMode="auto">
            <a:xfrm>
              <a:off x="7467939" y="3482089"/>
              <a:ext cx="1410684" cy="288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86" name="TextBox 85"/>
            <p:cNvSpPr txBox="1"/>
            <p:nvPr/>
          </p:nvSpPr>
          <p:spPr>
            <a:xfrm>
              <a:off x="6521083" y="4274145"/>
              <a:ext cx="1012079"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Quartz tube</a:t>
              </a:r>
              <a:endParaRPr lang="en-GB" sz="1300" b="1" dirty="0">
                <a:solidFill>
                  <a:prstClr val="black"/>
                </a:solidFill>
                <a:latin typeface="Calibri" panose="020F0502020204030204"/>
                <a:ea typeface="+mn-ea"/>
              </a:endParaRPr>
            </a:p>
          </p:txBody>
        </p:sp>
        <p:cxnSp>
          <p:nvCxnSpPr>
            <p:cNvPr id="119" name="Straight Connector 118"/>
            <p:cNvCxnSpPr/>
            <p:nvPr/>
          </p:nvCxnSpPr>
          <p:spPr bwMode="auto">
            <a:xfrm>
              <a:off x="7478744" y="3494487"/>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a:off x="7485494" y="3782519"/>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7"/>
          <p:cNvGrpSpPr/>
          <p:nvPr/>
        </p:nvGrpSpPr>
        <p:grpSpPr>
          <a:xfrm>
            <a:off x="3710543" y="3471682"/>
            <a:ext cx="2865054" cy="827494"/>
            <a:chOff x="3825215" y="3194025"/>
            <a:chExt cx="2865137" cy="827517"/>
          </a:xfrm>
        </p:grpSpPr>
        <p:grpSp>
          <p:nvGrpSpPr>
            <p:cNvPr id="13" name="Group 12"/>
            <p:cNvGrpSpPr/>
            <p:nvPr/>
          </p:nvGrpSpPr>
          <p:grpSpPr>
            <a:xfrm>
              <a:off x="3825215" y="3194025"/>
              <a:ext cx="1872000" cy="792088"/>
              <a:chOff x="6241603" y="4509914"/>
              <a:chExt cx="1872000" cy="792088"/>
            </a:xfrm>
          </p:grpSpPr>
          <p:cxnSp>
            <p:nvCxnSpPr>
              <p:cNvPr id="6" name="Straight Connector 5"/>
              <p:cNvCxnSpPr/>
              <p:nvPr/>
            </p:nvCxnSpPr>
            <p:spPr bwMode="auto">
              <a:xfrm>
                <a:off x="6241603" y="5302002"/>
                <a:ext cx="1872000" cy="0"/>
              </a:xfrm>
              <a:prstGeom prst="line">
                <a:avLst/>
              </a:prstGeom>
              <a:solidFill>
                <a:schemeClr val="accent1"/>
              </a:solidFill>
              <a:ln w="539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oup 11"/>
              <p:cNvGrpSpPr/>
              <p:nvPr/>
            </p:nvGrpSpPr>
            <p:grpSpPr>
              <a:xfrm>
                <a:off x="6313611" y="4509914"/>
                <a:ext cx="1728192" cy="792000"/>
                <a:chOff x="7249715" y="4509914"/>
                <a:chExt cx="1728192" cy="684000"/>
              </a:xfrm>
            </p:grpSpPr>
            <p:cxnSp>
              <p:nvCxnSpPr>
                <p:cNvPr id="10" name="Straight Connector 9"/>
                <p:cNvCxnSpPr/>
                <p:nvPr/>
              </p:nvCxnSpPr>
              <p:spPr bwMode="auto">
                <a:xfrm>
                  <a:off x="724971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732172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739373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46573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a:off x="753774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a:off x="760975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768176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a:off x="775377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782577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789778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796979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a:off x="804180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a:off x="811381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a:off x="818581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825782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832983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840184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p:nvPr/>
              </p:nvCxnSpPr>
              <p:spPr bwMode="auto">
                <a:xfrm>
                  <a:off x="847385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p:cNvCxnSpPr/>
                <p:nvPr/>
              </p:nvCxnSpPr>
              <p:spPr bwMode="auto">
                <a:xfrm>
                  <a:off x="854585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p:cNvCxnSpPr/>
                <p:nvPr/>
              </p:nvCxnSpPr>
              <p:spPr bwMode="auto">
                <a:xfrm>
                  <a:off x="861786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a:off x="868987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p:cNvCxnSpPr/>
                <p:nvPr/>
              </p:nvCxnSpPr>
              <p:spPr bwMode="auto">
                <a:xfrm>
                  <a:off x="876188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a:off x="883389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a:off x="890589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a:off x="897790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7" name="TextBox 86"/>
            <p:cNvSpPr txBox="1"/>
            <p:nvPr/>
          </p:nvSpPr>
          <p:spPr>
            <a:xfrm>
              <a:off x="5681415" y="3729078"/>
              <a:ext cx="1008937"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Quartz boat</a:t>
              </a:r>
              <a:endParaRPr lang="en-GB" sz="1300" b="1" dirty="0">
                <a:solidFill>
                  <a:prstClr val="black"/>
                </a:solidFill>
                <a:latin typeface="Calibri" panose="020F0502020204030204"/>
                <a:ea typeface="+mn-ea"/>
              </a:endParaRPr>
            </a:p>
          </p:txBody>
        </p:sp>
        <p:sp>
          <p:nvSpPr>
            <p:cNvPr id="88" name="TextBox 87"/>
            <p:cNvSpPr txBox="1"/>
            <p:nvPr/>
          </p:nvSpPr>
          <p:spPr>
            <a:xfrm>
              <a:off x="5640439" y="3292163"/>
              <a:ext cx="666638"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Wafers</a:t>
              </a:r>
              <a:endParaRPr lang="en-GB" sz="1300" b="1" dirty="0">
                <a:solidFill>
                  <a:prstClr val="black"/>
                </a:solidFill>
                <a:latin typeface="Calibri" panose="020F0502020204030204"/>
                <a:ea typeface="+mn-ea"/>
              </a:endParaRPr>
            </a:p>
          </p:txBody>
        </p:sp>
      </p:grpSp>
      <p:grpSp>
        <p:nvGrpSpPr>
          <p:cNvPr id="7170" name="Group 7169"/>
          <p:cNvGrpSpPr/>
          <p:nvPr/>
        </p:nvGrpSpPr>
        <p:grpSpPr>
          <a:xfrm>
            <a:off x="1017185" y="4328692"/>
            <a:ext cx="4895858" cy="1039216"/>
            <a:chOff x="1131779" y="4051059"/>
            <a:chExt cx="4896000" cy="1039246"/>
          </a:xfrm>
        </p:grpSpPr>
        <p:sp>
          <p:nvSpPr>
            <p:cNvPr id="90" name="TextBox 89"/>
            <p:cNvSpPr txBox="1"/>
            <p:nvPr/>
          </p:nvSpPr>
          <p:spPr>
            <a:xfrm>
              <a:off x="2751419" y="4813306"/>
              <a:ext cx="867160" cy="276999"/>
            </a:xfrm>
            <a:prstGeom prst="rect">
              <a:avLst/>
            </a:prstGeom>
            <a:no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Cantilever </a:t>
              </a:r>
              <a:endParaRPr lang="en-GB" sz="1200" b="1" dirty="0">
                <a:solidFill>
                  <a:prstClr val="black"/>
                </a:solidFill>
                <a:latin typeface="Calibri" panose="020F0502020204030204"/>
                <a:ea typeface="+mn-ea"/>
              </a:endParaRPr>
            </a:p>
          </p:txBody>
        </p:sp>
        <p:cxnSp>
          <p:nvCxnSpPr>
            <p:cNvPr id="16" name="Straight Connector 15"/>
            <p:cNvCxnSpPr/>
            <p:nvPr/>
          </p:nvCxnSpPr>
          <p:spPr bwMode="auto">
            <a:xfrm>
              <a:off x="1131779" y="4058121"/>
              <a:ext cx="4896000" cy="0"/>
            </a:xfrm>
            <a:prstGeom prst="line">
              <a:avLst/>
            </a:prstGeom>
            <a:solidFill>
              <a:schemeClr val="accent1"/>
            </a:solidFill>
            <a:ln w="635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Straight Arrow Connector 131"/>
            <p:cNvCxnSpPr/>
            <p:nvPr/>
          </p:nvCxnSpPr>
          <p:spPr bwMode="auto">
            <a:xfrm flipH="1" flipV="1">
              <a:off x="2729110" y="4051059"/>
              <a:ext cx="262186" cy="825780"/>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10"/>
          <p:cNvGrpSpPr/>
          <p:nvPr/>
        </p:nvGrpSpPr>
        <p:grpSpPr>
          <a:xfrm>
            <a:off x="8006888" y="3489228"/>
            <a:ext cx="1087519" cy="419280"/>
            <a:chOff x="7916371" y="3210833"/>
            <a:chExt cx="1087267" cy="419183"/>
          </a:xfrm>
        </p:grpSpPr>
        <p:cxnSp>
          <p:nvCxnSpPr>
            <p:cNvPr id="153" name="Straight Arrow Connector 152"/>
            <p:cNvCxnSpPr/>
            <p:nvPr/>
          </p:nvCxnSpPr>
          <p:spPr bwMode="auto">
            <a:xfrm flipH="1" flipV="1">
              <a:off x="7965439" y="3625226"/>
              <a:ext cx="1038199" cy="479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 name="TextBox 99"/>
            <p:cNvSpPr txBox="1"/>
            <p:nvPr/>
          </p:nvSpPr>
          <p:spPr>
            <a:xfrm>
              <a:off x="7916371" y="3210833"/>
              <a:ext cx="789447" cy="29238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Gas inlet</a:t>
              </a:r>
              <a:endParaRPr lang="en-GB" sz="1300" b="1" baseline="-25000" dirty="0">
                <a:solidFill>
                  <a:prstClr val="black"/>
                </a:solidFill>
                <a:latin typeface="Calibri" panose="020F0502020204030204"/>
                <a:ea typeface="+mn-ea"/>
              </a:endParaRPr>
            </a:p>
          </p:txBody>
        </p:sp>
      </p:grpSp>
      <p:grpSp>
        <p:nvGrpSpPr>
          <p:cNvPr id="7" name="Group 6"/>
          <p:cNvGrpSpPr/>
          <p:nvPr/>
        </p:nvGrpSpPr>
        <p:grpSpPr>
          <a:xfrm>
            <a:off x="8766038" y="3220556"/>
            <a:ext cx="2950954" cy="3161566"/>
            <a:chOff x="8766038" y="3220556"/>
            <a:chExt cx="2950954" cy="3161566"/>
          </a:xfrm>
        </p:grpSpPr>
        <p:grpSp>
          <p:nvGrpSpPr>
            <p:cNvPr id="15" name="Group 14"/>
            <p:cNvGrpSpPr/>
            <p:nvPr/>
          </p:nvGrpSpPr>
          <p:grpSpPr>
            <a:xfrm>
              <a:off x="9063068" y="3220556"/>
              <a:ext cx="2653924" cy="2310044"/>
              <a:chOff x="8972307" y="2942223"/>
              <a:chExt cx="2653310" cy="2309509"/>
            </a:xfrm>
          </p:grpSpPr>
          <p:cxnSp>
            <p:nvCxnSpPr>
              <p:cNvPr id="154" name="Straight Arrow Connector 153"/>
              <p:cNvCxnSpPr/>
              <p:nvPr/>
            </p:nvCxnSpPr>
            <p:spPr bwMode="auto">
              <a:xfrm rot="5400000" flipH="1">
                <a:off x="7923636" y="4171732"/>
                <a:ext cx="216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 name="TextBox 157"/>
              <p:cNvSpPr txBox="1"/>
              <p:nvPr/>
            </p:nvSpPr>
            <p:spPr>
              <a:xfrm>
                <a:off x="9671235" y="3483839"/>
                <a:ext cx="1350371" cy="47705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a:t>
                </a:r>
                <a:r>
                  <a:rPr lang="en-GB" sz="1300" b="1" baseline="-25000" dirty="0" smtClean="0">
                    <a:solidFill>
                      <a:prstClr val="black"/>
                    </a:solidFill>
                    <a:latin typeface="Calibri" panose="020F0502020204030204"/>
                    <a:ea typeface="+mn-ea"/>
                  </a:rPr>
                  <a:t>2</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dry oxidation)</a:t>
                </a:r>
                <a:endParaRPr lang="en-GB" sz="1200" b="1" dirty="0">
                  <a:solidFill>
                    <a:prstClr val="black"/>
                  </a:solidFill>
                  <a:latin typeface="Calibri" panose="020F0502020204030204"/>
                  <a:ea typeface="+mn-ea"/>
                </a:endParaRPr>
              </a:p>
            </p:txBody>
          </p:sp>
          <p:sp>
            <p:nvSpPr>
              <p:cNvPr id="159" name="TextBox 158"/>
              <p:cNvSpPr txBox="1"/>
              <p:nvPr/>
            </p:nvSpPr>
            <p:spPr>
              <a:xfrm>
                <a:off x="8972307" y="4447256"/>
                <a:ext cx="1417953" cy="67710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H</a:t>
                </a:r>
                <a:r>
                  <a:rPr lang="en-GB" sz="1300" b="1" baseline="-25000" dirty="0" smtClean="0">
                    <a:solidFill>
                      <a:prstClr val="black"/>
                    </a:solidFill>
                    <a:latin typeface="Calibri" panose="020F0502020204030204"/>
                    <a:ea typeface="+mn-ea"/>
                  </a:rPr>
                  <a:t>2</a:t>
                </a:r>
                <a:r>
                  <a:rPr lang="en-GB" sz="1300" b="1" dirty="0" smtClean="0">
                    <a:solidFill>
                      <a:prstClr val="black"/>
                    </a:solidFill>
                    <a:latin typeface="Calibri" panose="020F0502020204030204"/>
                    <a:ea typeface="+mn-ea"/>
                  </a:rPr>
                  <a:t>O vapour</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wet oxidation) </a:t>
                </a:r>
              </a:p>
              <a:p>
                <a:pPr defTabSz="914583" eaLnBrk="1" fontAlgn="auto" hangingPunct="1">
                  <a:spcBef>
                    <a:spcPts val="0"/>
                  </a:spcBef>
                  <a:spcAft>
                    <a:spcPts val="0"/>
                  </a:spcAft>
                </a:pPr>
                <a:endParaRPr lang="en-GB" sz="1300" b="1" dirty="0">
                  <a:solidFill>
                    <a:prstClr val="black"/>
                  </a:solidFill>
                  <a:latin typeface="Calibri" panose="020F0502020204030204"/>
                  <a:ea typeface="+mn-ea"/>
                </a:endParaRPr>
              </a:p>
            </p:txBody>
          </p:sp>
          <p:cxnSp>
            <p:nvCxnSpPr>
              <p:cNvPr id="94" name="Straight Arrow Connector 93"/>
              <p:cNvCxnSpPr/>
              <p:nvPr/>
            </p:nvCxnSpPr>
            <p:spPr bwMode="auto">
              <a:xfrm flipH="1">
                <a:off x="8984861" y="3625866"/>
                <a:ext cx="72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Straight Arrow Connector 95"/>
              <p:cNvCxnSpPr/>
              <p:nvPr/>
            </p:nvCxnSpPr>
            <p:spPr bwMode="auto">
              <a:xfrm flipH="1">
                <a:off x="9005181" y="3101891"/>
                <a:ext cx="72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TextBox 96"/>
              <p:cNvSpPr txBox="1"/>
              <p:nvPr/>
            </p:nvSpPr>
            <p:spPr>
              <a:xfrm>
                <a:off x="9696178" y="2942223"/>
                <a:ext cx="1929439" cy="47705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N</a:t>
                </a:r>
                <a:r>
                  <a:rPr lang="en-GB" sz="1300" b="1" baseline="-25000" dirty="0" smtClean="0">
                    <a:solidFill>
                      <a:prstClr val="black"/>
                    </a:solidFill>
                    <a:latin typeface="Calibri" panose="020F0502020204030204"/>
                    <a:ea typeface="+mn-ea"/>
                  </a:rPr>
                  <a:t>2</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purging and annealing)</a:t>
                </a:r>
                <a:endParaRPr lang="en-GB" sz="1200" b="1" dirty="0">
                  <a:solidFill>
                    <a:prstClr val="black"/>
                  </a:solidFill>
                  <a:latin typeface="Calibri" panose="020F0502020204030204"/>
                  <a:ea typeface="+mn-ea"/>
                </a:endParaRPr>
              </a:p>
            </p:txBody>
          </p:sp>
        </p:grpSp>
        <p:sp>
          <p:nvSpPr>
            <p:cNvPr id="4" name="TextBox 3"/>
            <p:cNvSpPr txBox="1"/>
            <p:nvPr/>
          </p:nvSpPr>
          <p:spPr>
            <a:xfrm>
              <a:off x="9398804" y="5612681"/>
              <a:ext cx="1805751" cy="769441"/>
            </a:xfrm>
            <a:prstGeom prst="rect">
              <a:avLst/>
            </a:prstGeom>
            <a:noFill/>
          </p:spPr>
          <p:txBody>
            <a:bodyPr wrap="none" rtlCol="0">
              <a:spAutoFit/>
            </a:bodyPr>
            <a:lstStyle/>
            <a:p>
              <a:pPr algn="ctr" defTabSz="914583" eaLnBrk="1" fontAlgn="auto" hangingPunct="1">
                <a:spcBef>
                  <a:spcPts val="0"/>
                </a:spcBef>
                <a:spcAft>
                  <a:spcPts val="0"/>
                </a:spcAft>
              </a:pPr>
              <a:r>
                <a:rPr lang="en-GB" sz="1300" b="1" dirty="0" smtClean="0">
                  <a:solidFill>
                    <a:prstClr val="black"/>
                  </a:solidFill>
                  <a:latin typeface="Calibri" panose="020F0502020204030204"/>
                </a:rPr>
                <a:t>Torch/steamer/bubbler</a:t>
              </a:r>
            </a:p>
            <a:p>
              <a:pPr defTabSz="914583" eaLnBrk="1" fontAlgn="auto" hangingPunct="1">
                <a:spcBef>
                  <a:spcPts val="0"/>
                </a:spcBef>
                <a:spcAft>
                  <a:spcPts val="0"/>
                </a:spcAft>
              </a:pPr>
              <a:r>
                <a:rPr lang="en-GB" sz="1200" b="1" dirty="0" smtClean="0">
                  <a:solidFill>
                    <a:prstClr val="black"/>
                  </a:solidFill>
                  <a:latin typeface="Calibri" panose="020F0502020204030204"/>
                </a:rPr>
                <a:t>Generates water vapour</a:t>
              </a:r>
            </a:p>
            <a:p>
              <a:endParaRPr lang="en-GB" dirty="0"/>
            </a:p>
          </p:txBody>
        </p:sp>
        <p:sp>
          <p:nvSpPr>
            <p:cNvPr id="5" name="Rectangle 4"/>
            <p:cNvSpPr/>
            <p:nvPr/>
          </p:nvSpPr>
          <p:spPr>
            <a:xfrm>
              <a:off x="8766038" y="5388785"/>
              <a:ext cx="685445" cy="849321"/>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Furnace overview</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92" name="Rectangle 91"/>
          <p:cNvSpPr/>
          <p:nvPr/>
        </p:nvSpPr>
        <p:spPr bwMode="auto">
          <a:xfrm>
            <a:off x="10202043" y="6454130"/>
            <a:ext cx="187220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nvGrpSpPr>
          <p:cNvPr id="7168" name="Group 7167"/>
          <p:cNvGrpSpPr/>
          <p:nvPr/>
        </p:nvGrpSpPr>
        <p:grpSpPr>
          <a:xfrm>
            <a:off x="118292" y="1125538"/>
            <a:ext cx="11739935" cy="5195120"/>
            <a:chOff x="118292" y="1042986"/>
            <a:chExt cx="11739935" cy="5195120"/>
          </a:xfrm>
        </p:grpSpPr>
        <p:sp>
          <p:nvSpPr>
            <p:cNvPr id="93" name="Rectangle 92"/>
            <p:cNvSpPr/>
            <p:nvPr/>
          </p:nvSpPr>
          <p:spPr bwMode="auto">
            <a:xfrm>
              <a:off x="1101984" y="1042986"/>
              <a:ext cx="10756243" cy="5195120"/>
            </a:xfrm>
            <a:prstGeom prst="rect">
              <a:avLst/>
            </a:prstGeom>
            <a:solidFill>
              <a:schemeClr val="bg1">
                <a:lumMod val="65000"/>
                <a:alpha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9" name="Rectangle 8"/>
            <p:cNvSpPr/>
            <p:nvPr/>
          </p:nvSpPr>
          <p:spPr bwMode="auto">
            <a:xfrm>
              <a:off x="399019" y="1042986"/>
              <a:ext cx="708447" cy="5195120"/>
            </a:xfrm>
            <a:prstGeom prst="rect">
              <a:avLst/>
            </a:prstGeom>
            <a:solidFill>
              <a:srgbClr val="00B0F0">
                <a:alpha val="30000"/>
              </a:srgb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9" name="TextBox 18"/>
            <p:cNvSpPr txBox="1"/>
            <p:nvPr/>
          </p:nvSpPr>
          <p:spPr>
            <a:xfrm>
              <a:off x="1855869" y="1115802"/>
              <a:ext cx="1614545" cy="338554"/>
            </a:xfrm>
            <a:prstGeom prst="rect">
              <a:avLst/>
            </a:prstGeom>
            <a:noFill/>
          </p:spPr>
          <p:txBody>
            <a:bodyPr wrap="none" rtlCol="0">
              <a:spAutoFit/>
            </a:bodyPr>
            <a:lstStyle/>
            <a:p>
              <a:r>
                <a:rPr lang="en-GB" sz="1600" b="1" dirty="0" smtClean="0">
                  <a:solidFill>
                    <a:schemeClr val="bg2">
                      <a:lumMod val="50000"/>
                    </a:schemeClr>
                  </a:solidFill>
                </a:rPr>
                <a:t>Service area</a:t>
              </a:r>
              <a:endParaRPr lang="en-GB" sz="1600" b="1" dirty="0">
                <a:solidFill>
                  <a:schemeClr val="bg2">
                    <a:lumMod val="50000"/>
                  </a:schemeClr>
                </a:solidFill>
              </a:endParaRPr>
            </a:p>
          </p:txBody>
        </p:sp>
        <p:sp>
          <p:nvSpPr>
            <p:cNvPr id="95" name="TextBox 94"/>
            <p:cNvSpPr txBox="1"/>
            <p:nvPr/>
          </p:nvSpPr>
          <p:spPr>
            <a:xfrm>
              <a:off x="118292" y="1114773"/>
              <a:ext cx="1425390" cy="338554"/>
            </a:xfrm>
            <a:prstGeom prst="rect">
              <a:avLst/>
            </a:prstGeom>
            <a:noFill/>
          </p:spPr>
          <p:txBody>
            <a:bodyPr wrap="none" rtlCol="0">
              <a:spAutoFit/>
            </a:bodyPr>
            <a:lstStyle/>
            <a:p>
              <a:r>
                <a:rPr lang="en-GB" sz="1600" b="1" dirty="0" smtClean="0">
                  <a:solidFill>
                    <a:srgbClr val="00679A"/>
                  </a:solidFill>
                </a:rPr>
                <a:t>Cleanroom</a:t>
              </a:r>
              <a:endParaRPr lang="en-GB" sz="1600" b="1" dirty="0">
                <a:solidFill>
                  <a:srgbClr val="00679A"/>
                </a:solidFill>
              </a:endParaRPr>
            </a:p>
          </p:txBody>
        </p:sp>
      </p:grpSp>
      <p:sp>
        <p:nvSpPr>
          <p:cNvPr id="7169" name="Rectangle 7168"/>
          <p:cNvSpPr/>
          <p:nvPr/>
        </p:nvSpPr>
        <p:spPr>
          <a:xfrm>
            <a:off x="6601643" y="1188937"/>
            <a:ext cx="6096000" cy="1261884"/>
          </a:xfrm>
          <a:prstGeom prst="rect">
            <a:avLst/>
          </a:prstGeom>
        </p:spPr>
        <p:txBody>
          <a:bodyPr>
            <a:spAutoFit/>
          </a:bodyPr>
          <a:lstStyle/>
          <a:p>
            <a:r>
              <a:rPr lang="en-GB" sz="1400" b="1" dirty="0"/>
              <a:t>Question</a:t>
            </a:r>
          </a:p>
          <a:p>
            <a:endParaRPr lang="en-GB" sz="1000" dirty="0"/>
          </a:p>
          <a:p>
            <a:r>
              <a:rPr lang="en-GB" sz="1400" dirty="0" smtClean="0"/>
              <a:t>Why do you think, the furnace tube is made of quartz?</a:t>
            </a:r>
          </a:p>
          <a:p>
            <a:endParaRPr lang="en-GB" sz="1000" i="1" dirty="0"/>
          </a:p>
          <a:p>
            <a:pPr marL="285750" indent="-285750">
              <a:buFont typeface="Arial" panose="020B0604020202020204" pitchFamily="34" charset="0"/>
              <a:buChar char="•"/>
            </a:pPr>
            <a:r>
              <a:rPr lang="en-GB" sz="1400" i="1" dirty="0" smtClean="0"/>
              <a:t>Very clean material</a:t>
            </a:r>
          </a:p>
          <a:p>
            <a:pPr marL="285750" indent="-285750">
              <a:buFont typeface="Arial" panose="020B0604020202020204" pitchFamily="34" charset="0"/>
              <a:buChar char="•"/>
            </a:pPr>
            <a:r>
              <a:rPr lang="en-GB" sz="1400" i="1" dirty="0" smtClean="0"/>
              <a:t>Can be heated up to 1100-1150˚C (T</a:t>
            </a:r>
            <a:r>
              <a:rPr lang="en-GB" sz="1400" i="1" baseline="-25000" dirty="0" smtClean="0"/>
              <a:t>g</a:t>
            </a:r>
            <a:r>
              <a:rPr lang="en-GB" sz="1400" i="1" dirty="0" smtClean="0"/>
              <a:t>≈1200˚C) </a:t>
            </a:r>
            <a:endParaRPr lang="en-GB" sz="1400" i="1" dirty="0"/>
          </a:p>
        </p:txBody>
      </p:sp>
    </p:spTree>
    <p:extLst>
      <p:ext uri="{BB962C8B-B14F-4D97-AF65-F5344CB8AC3E}">
        <p14:creationId xmlns:p14="http://schemas.microsoft.com/office/powerpoint/2010/main" val="281583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6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6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6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noChangeAspect="1"/>
          </p:cNvGrpSpPr>
          <p:nvPr/>
        </p:nvGrpSpPr>
        <p:grpSpPr>
          <a:xfrm>
            <a:off x="7969795" y="477466"/>
            <a:ext cx="2979079" cy="1964143"/>
            <a:chOff x="8363297" y="693490"/>
            <a:chExt cx="2774850" cy="1829492"/>
          </a:xfrm>
        </p:grpSpPr>
        <p:pic>
          <p:nvPicPr>
            <p:cNvPr id="31" name="Picture 2" descr="http://www.processpecialties.com/graphics/torch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3297" y="693490"/>
              <a:ext cx="2774850" cy="16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35305" y="2322308"/>
              <a:ext cx="2057805" cy="200674"/>
            </a:xfrm>
            <a:prstGeom prst="rect">
              <a:avLst/>
            </a:prstGeom>
            <a:noFill/>
          </p:spPr>
          <p:txBody>
            <a:bodyPr wrap="none" rtlCol="0">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http://www.processpecialties.com/thermox.htm</a:t>
              </a:r>
              <a:endParaRPr lang="en-GB" sz="800" i="1" dirty="0">
                <a:solidFill>
                  <a:prstClr val="black"/>
                </a:solidFill>
                <a:latin typeface="Calibri" panose="020F0502020204030204"/>
                <a:ea typeface="+mn-ea"/>
              </a:endParaRPr>
            </a:p>
          </p:txBody>
        </p:sp>
      </p:grpSp>
      <p:sp>
        <p:nvSpPr>
          <p:cNvPr id="6" name="Rectangle 5"/>
          <p:cNvSpPr/>
          <p:nvPr/>
        </p:nvSpPr>
        <p:spPr bwMode="auto">
          <a:xfrm>
            <a:off x="501944" y="6429683"/>
            <a:ext cx="4875585" cy="31015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4" name="Title 1"/>
          <p:cNvSpPr txBox="1">
            <a:spLocks/>
          </p:cNvSpPr>
          <p:nvPr/>
        </p:nvSpPr>
        <p:spPr bwMode="auto">
          <a:xfrm>
            <a:off x="-199194" y="146745"/>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583">
              <a:defRPr/>
            </a:pPr>
            <a:endParaRPr lang="en-GB" altLang="da-DK" sz="2399" kern="0" dirty="0">
              <a:solidFill>
                <a:prstClr val="black"/>
              </a:solidFill>
              <a:latin typeface="Calibri Light" panose="020F0302020204030204"/>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552971"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756218"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20" name="TextBox 19"/>
          <p:cNvSpPr txBox="1"/>
          <p:nvPr/>
        </p:nvSpPr>
        <p:spPr>
          <a:xfrm>
            <a:off x="633298" y="1093868"/>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11" name="Group 10"/>
          <p:cNvGrpSpPr>
            <a:grpSpLocks noChangeAspect="1"/>
          </p:cNvGrpSpPr>
          <p:nvPr/>
        </p:nvGrpSpPr>
        <p:grpSpPr>
          <a:xfrm>
            <a:off x="7262415" y="4402122"/>
            <a:ext cx="4873845" cy="1980000"/>
            <a:chOff x="8572094" y="4941962"/>
            <a:chExt cx="4873986" cy="1980058"/>
          </a:xfrm>
        </p:grpSpPr>
        <p:pic>
          <p:nvPicPr>
            <p:cNvPr id="2052" name="Picture 4" descr="Image result for bubbler wet oxida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95" t="34321" r="3805" b="16929"/>
            <a:stretch/>
          </p:blipFill>
          <p:spPr bwMode="auto">
            <a:xfrm>
              <a:off x="8572094" y="4941962"/>
              <a:ext cx="4873986" cy="198005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1424718" y="5222845"/>
              <a:ext cx="978376" cy="432013"/>
              <a:chOff x="11349437" y="5299181"/>
              <a:chExt cx="978376" cy="432013"/>
            </a:xfrm>
          </p:grpSpPr>
          <p:sp>
            <p:nvSpPr>
              <p:cNvPr id="3" name="TextBox 2"/>
              <p:cNvSpPr txBox="1">
                <a:spLocks/>
              </p:cNvSpPr>
              <p:nvPr/>
            </p:nvSpPr>
            <p:spPr>
              <a:xfrm>
                <a:off x="11384409" y="5373301"/>
                <a:ext cx="943404" cy="246228"/>
              </a:xfrm>
              <a:prstGeom prst="rect">
                <a:avLst/>
              </a:prstGeom>
              <a:solidFill>
                <a:schemeClr val="bg1"/>
              </a:solidFill>
            </p:spPr>
            <p:txBody>
              <a:bodyPr wrap="square" rtlCol="0">
                <a:spAutoFit/>
              </a:bodyPr>
              <a:lstStyle/>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Furnace tube</a:t>
                </a:r>
                <a:endParaRPr lang="en-GB" sz="1000" b="1" dirty="0">
                  <a:solidFill>
                    <a:prstClr val="black"/>
                  </a:solidFill>
                  <a:latin typeface="Calibri" panose="020F0502020204030204"/>
                  <a:ea typeface="+mn-ea"/>
                </a:endParaRPr>
              </a:p>
            </p:txBody>
          </p:sp>
          <p:sp>
            <p:nvSpPr>
              <p:cNvPr id="5" name="Rectangle 4"/>
              <p:cNvSpPr>
                <a:spLocks/>
              </p:cNvSpPr>
              <p:nvPr/>
            </p:nvSpPr>
            <p:spPr bwMode="auto">
              <a:xfrm>
                <a:off x="11349437" y="5299181"/>
                <a:ext cx="978376" cy="432013"/>
              </a:xfrm>
              <a:prstGeom prst="rect">
                <a:avLst/>
              </a:prstGeom>
              <a:noFill/>
              <a:ln w="1587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grpSp>
      <p:sp>
        <p:nvSpPr>
          <p:cNvPr id="29" name="TextBox 28"/>
          <p:cNvSpPr txBox="1"/>
          <p:nvPr/>
        </p:nvSpPr>
        <p:spPr>
          <a:xfrm>
            <a:off x="538683" y="1053530"/>
            <a:ext cx="8494579" cy="6711747"/>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How to generate water vapour for wet oxidation</a:t>
            </a: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Torch</a:t>
            </a: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Steamer</a:t>
            </a: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8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Bubbler</a:t>
            </a: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28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All three solutions (torch/steamer/bubbler) are being used for the oxidation furnaces in the cleanroom.</a:t>
            </a:r>
          </a:p>
          <a:p>
            <a:pPr defTabSz="914583" eaLnBrk="1" fontAlgn="auto" hangingPunct="1">
              <a:spcBef>
                <a:spcPts val="0"/>
              </a:spcBef>
              <a:spcAft>
                <a:spcPts val="0"/>
              </a:spcAft>
            </a:pPr>
            <a:endParaRPr lang="en-GB" sz="14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sz="1600" dirty="0">
              <a:solidFill>
                <a:prstClr val="black"/>
              </a:solidFill>
              <a:latin typeface="Calibri" panose="020F0502020204030204"/>
              <a:ea typeface="+mn-ea"/>
            </a:endParaRPr>
          </a:p>
        </p:txBody>
      </p:sp>
      <p:grpSp>
        <p:nvGrpSpPr>
          <p:cNvPr id="14" name="Group 13"/>
          <p:cNvGrpSpPr/>
          <p:nvPr/>
        </p:nvGrpSpPr>
        <p:grpSpPr>
          <a:xfrm>
            <a:off x="9033262" y="2637958"/>
            <a:ext cx="2634552" cy="1799948"/>
            <a:chOff x="9239072" y="2925738"/>
            <a:chExt cx="2634628" cy="1800000"/>
          </a:xfrm>
        </p:grpSpPr>
        <p:pic>
          <p:nvPicPr>
            <p:cNvPr id="2056" name="Picture 8" descr="RASIRC Steam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072" y="2925738"/>
              <a:ext cx="1827067" cy="180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066020" y="4384137"/>
              <a:ext cx="807680" cy="307786"/>
            </a:xfrm>
            <a:prstGeom prst="rect">
              <a:avLst/>
            </a:prstGeom>
            <a:noFill/>
          </p:spPr>
          <p:txBody>
            <a:bodyPr wrap="none"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Steamer</a:t>
              </a:r>
              <a:endParaRPr lang="en-GB" sz="1400" b="1" dirty="0">
                <a:solidFill>
                  <a:prstClr val="black"/>
                </a:solidFill>
                <a:latin typeface="Calibri" panose="020F0502020204030204"/>
                <a:ea typeface="+mn-ea"/>
              </a:endParaRPr>
            </a:p>
          </p:txBody>
        </p:sp>
      </p:grpSp>
      <p:sp>
        <p:nvSpPr>
          <p:cNvPr id="7" name="Rectangle 6"/>
          <p:cNvSpPr/>
          <p:nvPr/>
        </p:nvSpPr>
        <p:spPr>
          <a:xfrm>
            <a:off x="1336856" y="1597230"/>
            <a:ext cx="5925559" cy="1292662"/>
          </a:xfrm>
          <a:prstGeom prst="rect">
            <a:avLst/>
          </a:prstGeom>
        </p:spPr>
        <p:txBody>
          <a:bodyPr wrap="square">
            <a:spAutoFit/>
          </a:bodyPr>
          <a:lstStyle/>
          <a:p>
            <a:pPr defTabSz="914583" eaLnBrk="1" fontAlgn="auto" hangingPunct="1">
              <a:spcBef>
                <a:spcPts val="0"/>
              </a:spcBef>
              <a:spcAft>
                <a:spcPts val="0"/>
              </a:spcAft>
            </a:pPr>
            <a:r>
              <a:rPr lang="en-GB" sz="1300" dirty="0" smtClean="0">
                <a:solidFill>
                  <a:prstClr val="black"/>
                </a:solidFill>
                <a:latin typeface="Calibri" panose="020F0502020204030204"/>
              </a:rPr>
              <a:t>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and 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are combined in a quartz torch. </a:t>
            </a:r>
          </a:p>
          <a:p>
            <a:pPr defTabSz="914583" eaLnBrk="1" fontAlgn="auto" hangingPunct="1">
              <a:spcBef>
                <a:spcPts val="0"/>
              </a:spcBef>
              <a:spcAft>
                <a:spcPts val="0"/>
              </a:spcAft>
            </a:pPr>
            <a:r>
              <a:rPr lang="en-GB" sz="1300" dirty="0" smtClean="0">
                <a:solidFill>
                  <a:prstClr val="black"/>
                </a:solidFill>
                <a:latin typeface="Calibri" panose="020F0502020204030204"/>
              </a:rPr>
              <a:t>The torch is heated to &gt; 800˚C. At this temperature 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will ignite and burn with 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into steam (2 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+ 1 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a:t>
            </a:r>
            <a:r>
              <a:rPr lang="en-GB" sz="1300" dirty="0" smtClean="0">
                <a:solidFill>
                  <a:prstClr val="black"/>
                </a:solidFill>
                <a:latin typeface="Arial"/>
                <a:cs typeface="Arial"/>
              </a:rPr>
              <a:t>→ </a:t>
            </a:r>
            <a:r>
              <a:rPr lang="en-GB" sz="1300" dirty="0" smtClean="0">
                <a:solidFill>
                  <a:prstClr val="black"/>
                </a:solidFill>
                <a:latin typeface="Calibri" panose="020F0502020204030204"/>
              </a:rPr>
              <a:t>2 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O). </a:t>
            </a:r>
          </a:p>
          <a:p>
            <a:pPr defTabSz="914583" eaLnBrk="1" fontAlgn="auto" hangingPunct="1">
              <a:spcBef>
                <a:spcPts val="0"/>
              </a:spcBef>
              <a:spcAft>
                <a:spcPts val="0"/>
              </a:spcAft>
            </a:pPr>
            <a:endParaRPr lang="en-GB" sz="1100" dirty="0" smtClean="0">
              <a:solidFill>
                <a:prstClr val="black"/>
              </a:solidFill>
              <a:latin typeface="Calibri" panose="020F0502020204030204"/>
            </a:endParaRPr>
          </a:p>
          <a:p>
            <a:pPr defTabSz="914583" eaLnBrk="1" fontAlgn="auto" hangingPunct="1">
              <a:spcBef>
                <a:spcPts val="0"/>
              </a:spcBef>
              <a:spcAft>
                <a:spcPts val="0"/>
              </a:spcAft>
            </a:pPr>
            <a:r>
              <a:rPr lang="en-GB" sz="1300" b="1" i="1" dirty="0" smtClean="0">
                <a:solidFill>
                  <a:srgbClr val="00B050"/>
                </a:solidFill>
                <a:latin typeface="Calibri" panose="020F0502020204030204"/>
              </a:rPr>
              <a:t>+</a:t>
            </a:r>
            <a:r>
              <a:rPr lang="en-GB" sz="1300" i="1" dirty="0" smtClean="0">
                <a:solidFill>
                  <a:srgbClr val="00B050"/>
                </a:solidFill>
                <a:latin typeface="Calibri" panose="020F0502020204030204"/>
              </a:rPr>
              <a:t> </a:t>
            </a:r>
            <a:r>
              <a:rPr lang="en-GB" sz="1300" i="1" dirty="0" smtClean="0">
                <a:solidFill>
                  <a:prstClr val="black"/>
                </a:solidFill>
                <a:latin typeface="Calibri" panose="020F0502020204030204"/>
              </a:rPr>
              <a:t>  High quality and uniform steam </a:t>
            </a:r>
          </a:p>
          <a:p>
            <a:pPr defTabSz="914583" eaLnBrk="1" fontAlgn="auto" hangingPunct="1">
              <a:spcBef>
                <a:spcPts val="0"/>
              </a:spcBef>
              <a:spcAft>
                <a:spcPts val="0"/>
              </a:spcAft>
            </a:pPr>
            <a:r>
              <a:rPr lang="en-GB" sz="1300" b="1" i="1" dirty="0" smtClean="0">
                <a:solidFill>
                  <a:srgbClr val="C00000"/>
                </a:solidFill>
                <a:latin typeface="Calibri" panose="020F0502020204030204"/>
              </a:rPr>
              <a:t>- </a:t>
            </a:r>
            <a:r>
              <a:rPr lang="en-GB" sz="1300" i="1" dirty="0" smtClean="0">
                <a:solidFill>
                  <a:prstClr val="black"/>
                </a:solidFill>
                <a:latin typeface="Calibri" panose="020F0502020204030204"/>
              </a:rPr>
              <a:t>   High temperature, H</a:t>
            </a:r>
            <a:r>
              <a:rPr lang="en-GB" sz="1300" i="1" baseline="-25000" dirty="0" smtClean="0">
                <a:solidFill>
                  <a:prstClr val="black"/>
                </a:solidFill>
                <a:latin typeface="Calibri" panose="020F0502020204030204"/>
              </a:rPr>
              <a:t>2</a:t>
            </a:r>
            <a:r>
              <a:rPr lang="en-GB" sz="1300" i="1" dirty="0" smtClean="0">
                <a:solidFill>
                  <a:prstClr val="black"/>
                </a:solidFill>
                <a:latin typeface="Calibri" panose="020F0502020204030204"/>
              </a:rPr>
              <a:t> is explosive</a:t>
            </a:r>
            <a:endParaRPr lang="en-GB" sz="1300" i="1" dirty="0">
              <a:solidFill>
                <a:prstClr val="black"/>
              </a:solidFill>
              <a:latin typeface="Calibri" panose="020F0502020204030204"/>
            </a:endParaRPr>
          </a:p>
        </p:txBody>
      </p:sp>
      <p:sp>
        <p:nvSpPr>
          <p:cNvPr id="9" name="TextBox 8"/>
          <p:cNvSpPr txBox="1"/>
          <p:nvPr/>
        </p:nvSpPr>
        <p:spPr>
          <a:xfrm>
            <a:off x="1331066" y="3166635"/>
            <a:ext cx="6440481" cy="1077218"/>
          </a:xfrm>
          <a:prstGeom prst="rect">
            <a:avLst/>
          </a:prstGeom>
          <a:noFill/>
        </p:spPr>
        <p:txBody>
          <a:bodyPr wrap="none" rtlCol="0">
            <a:spAutoFit/>
          </a:bodyPr>
          <a:lstStyle/>
          <a:p>
            <a:pPr defTabSz="914583" eaLnBrk="1" fontAlgn="auto" hangingPunct="1">
              <a:spcBef>
                <a:spcPts val="0"/>
              </a:spcBef>
              <a:spcAft>
                <a:spcPts val="0"/>
              </a:spcAft>
            </a:pPr>
            <a:r>
              <a:rPr lang="en-GB" sz="1300" dirty="0" smtClean="0">
                <a:solidFill>
                  <a:prstClr val="black"/>
                </a:solidFill>
                <a:latin typeface="Calibri" panose="020F0502020204030204"/>
              </a:rPr>
              <a:t>A heater generates steam from DI water. </a:t>
            </a:r>
          </a:p>
          <a:p>
            <a:pPr defTabSz="914583" eaLnBrk="1" fontAlgn="auto" hangingPunct="1">
              <a:spcBef>
                <a:spcPts val="0"/>
              </a:spcBef>
              <a:spcAft>
                <a:spcPts val="0"/>
              </a:spcAft>
            </a:pPr>
            <a:r>
              <a:rPr lang="en-GB" sz="1300" dirty="0" smtClean="0">
                <a:solidFill>
                  <a:prstClr val="black"/>
                </a:solidFill>
                <a:latin typeface="Calibri" panose="020F0502020204030204"/>
              </a:rPr>
              <a:t>The steam is purified by a non-porous membrane, that only allows water molecules to pass.</a:t>
            </a:r>
          </a:p>
          <a:p>
            <a:pPr defTabSz="914583" eaLnBrk="1" fontAlgn="auto" hangingPunct="1">
              <a:spcBef>
                <a:spcPts val="0"/>
              </a:spcBef>
              <a:spcAft>
                <a:spcPts val="0"/>
              </a:spcAft>
            </a:pPr>
            <a:endParaRPr lang="en-GB" sz="1100" dirty="0" smtClean="0">
              <a:solidFill>
                <a:prstClr val="black"/>
              </a:solidFill>
              <a:latin typeface="Calibri" panose="020F0502020204030204"/>
            </a:endParaRPr>
          </a:p>
          <a:p>
            <a:pPr defTabSz="914583" eaLnBrk="1" fontAlgn="auto" hangingPunct="1">
              <a:spcBef>
                <a:spcPts val="0"/>
              </a:spcBef>
              <a:spcAft>
                <a:spcPts val="0"/>
              </a:spcAft>
            </a:pPr>
            <a:r>
              <a:rPr lang="en-GB" sz="1300" b="1" i="1" dirty="0">
                <a:solidFill>
                  <a:srgbClr val="00B050"/>
                </a:solidFill>
                <a:latin typeface="Calibri" panose="020F0502020204030204"/>
              </a:rPr>
              <a:t>+ </a:t>
            </a:r>
            <a:r>
              <a:rPr lang="en-GB" sz="1300" b="1" i="1" dirty="0" smtClean="0">
                <a:solidFill>
                  <a:srgbClr val="00B050"/>
                </a:solidFill>
                <a:latin typeface="Calibri" panose="020F0502020204030204"/>
              </a:rPr>
              <a:t>   </a:t>
            </a:r>
            <a:r>
              <a:rPr lang="en-GB" sz="1300" i="1" dirty="0" smtClean="0">
                <a:solidFill>
                  <a:prstClr val="black"/>
                </a:solidFill>
                <a:latin typeface="Calibri" panose="020F0502020204030204"/>
              </a:rPr>
              <a:t>Low temperature, only DI water needed</a:t>
            </a:r>
          </a:p>
          <a:p>
            <a:endParaRPr lang="en-GB" sz="1200" dirty="0"/>
          </a:p>
        </p:txBody>
      </p:sp>
      <p:sp>
        <p:nvSpPr>
          <p:cNvPr id="15" name="Rectangle 14"/>
          <p:cNvSpPr/>
          <p:nvPr/>
        </p:nvSpPr>
        <p:spPr>
          <a:xfrm>
            <a:off x="1336856" y="4367019"/>
            <a:ext cx="6096000" cy="1661993"/>
          </a:xfrm>
          <a:prstGeom prst="rect">
            <a:avLst/>
          </a:prstGeom>
        </p:spPr>
        <p:txBody>
          <a:bodyPr>
            <a:spAutoFit/>
          </a:bodyPr>
          <a:lstStyle/>
          <a:p>
            <a:pPr defTabSz="914583" eaLnBrk="1" fontAlgn="auto" hangingPunct="1">
              <a:spcBef>
                <a:spcPts val="0"/>
              </a:spcBef>
              <a:spcAft>
                <a:spcPts val="0"/>
              </a:spcAft>
            </a:pPr>
            <a:r>
              <a:rPr lang="en-GB" sz="1300" dirty="0" smtClean="0">
                <a:solidFill>
                  <a:prstClr val="black"/>
                </a:solidFill>
                <a:latin typeface="Calibri" panose="020F0502020204030204"/>
              </a:rPr>
              <a:t>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/N</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carrier gas is bubbled through a glass bubbler that contains DI water near the boiling point. Thus water vapour is added to the carrier gas.</a:t>
            </a:r>
          </a:p>
          <a:p>
            <a:pPr defTabSz="914583" eaLnBrk="1" fontAlgn="auto" hangingPunct="1">
              <a:spcBef>
                <a:spcPts val="0"/>
              </a:spcBef>
              <a:spcAft>
                <a:spcPts val="0"/>
              </a:spcAft>
            </a:pPr>
            <a:r>
              <a:rPr lang="en-GB" sz="1300" dirty="0" smtClean="0">
                <a:solidFill>
                  <a:prstClr val="black"/>
                </a:solidFill>
                <a:latin typeface="Calibri" panose="020F0502020204030204"/>
              </a:rPr>
              <a:t>Towards the gas inlet on the furnace, the water vapour is heated further to obtain steam. </a:t>
            </a:r>
          </a:p>
          <a:p>
            <a:pPr defTabSz="914583" eaLnBrk="1" fontAlgn="auto" hangingPunct="1">
              <a:spcBef>
                <a:spcPts val="0"/>
              </a:spcBef>
              <a:spcAft>
                <a:spcPts val="0"/>
              </a:spcAft>
            </a:pPr>
            <a:endParaRPr lang="en-GB" sz="1100" b="1" dirty="0">
              <a:solidFill>
                <a:prstClr val="black"/>
              </a:solidFill>
              <a:latin typeface="Calibri" panose="020F0502020204030204"/>
            </a:endParaRPr>
          </a:p>
          <a:p>
            <a:pPr defTabSz="914583" eaLnBrk="1" fontAlgn="auto" hangingPunct="1">
              <a:spcBef>
                <a:spcPts val="0"/>
              </a:spcBef>
              <a:spcAft>
                <a:spcPts val="0"/>
              </a:spcAft>
            </a:pPr>
            <a:r>
              <a:rPr lang="en-GB" sz="1300" b="1" i="1" dirty="0" smtClean="0">
                <a:solidFill>
                  <a:srgbClr val="00B050"/>
                </a:solidFill>
                <a:latin typeface="Calibri" panose="020F0502020204030204"/>
              </a:rPr>
              <a:t>+   </a:t>
            </a:r>
            <a:r>
              <a:rPr lang="en-GB" sz="1300" i="1" dirty="0" smtClean="0">
                <a:solidFill>
                  <a:prstClr val="black"/>
                </a:solidFill>
                <a:latin typeface="Calibri" panose="020F0502020204030204"/>
              </a:rPr>
              <a:t>Cheap and simple solution</a:t>
            </a:r>
          </a:p>
          <a:p>
            <a:pPr defTabSz="914583" eaLnBrk="1" fontAlgn="auto" hangingPunct="1">
              <a:spcBef>
                <a:spcPts val="0"/>
              </a:spcBef>
              <a:spcAft>
                <a:spcPts val="0"/>
              </a:spcAft>
            </a:pPr>
            <a:r>
              <a:rPr lang="en-GB" sz="1300" b="1" i="1" dirty="0">
                <a:solidFill>
                  <a:srgbClr val="C00000"/>
                </a:solidFill>
                <a:latin typeface="Calibri" panose="020F0502020204030204"/>
              </a:rPr>
              <a:t>- </a:t>
            </a:r>
            <a:r>
              <a:rPr lang="en-GB" sz="1300" b="1" i="1" dirty="0" smtClean="0">
                <a:solidFill>
                  <a:srgbClr val="C00000"/>
                </a:solidFill>
                <a:latin typeface="Calibri" panose="020F0502020204030204"/>
              </a:rPr>
              <a:t>   </a:t>
            </a:r>
            <a:r>
              <a:rPr lang="en-GB" sz="1300" i="1" dirty="0" smtClean="0">
                <a:solidFill>
                  <a:prstClr val="black"/>
                </a:solidFill>
                <a:latin typeface="Calibri" panose="020F0502020204030204"/>
              </a:rPr>
              <a:t>Less clean and uniform steam </a:t>
            </a:r>
          </a:p>
          <a:p>
            <a:pPr defTabSz="914583" eaLnBrk="1" fontAlgn="auto" hangingPunct="1">
              <a:spcBef>
                <a:spcPts val="0"/>
              </a:spcBef>
              <a:spcAft>
                <a:spcPts val="0"/>
              </a:spcAft>
            </a:pPr>
            <a:r>
              <a:rPr lang="en-GB" sz="1300" b="1" i="1" dirty="0">
                <a:solidFill>
                  <a:srgbClr val="C00000"/>
                </a:solidFill>
                <a:latin typeface="Calibri" panose="020F0502020204030204"/>
              </a:rPr>
              <a:t>- </a:t>
            </a:r>
            <a:r>
              <a:rPr lang="en-GB" sz="1300" b="1" i="1" dirty="0" smtClean="0">
                <a:solidFill>
                  <a:srgbClr val="C00000"/>
                </a:solidFill>
                <a:latin typeface="Calibri" panose="020F0502020204030204"/>
              </a:rPr>
              <a:t>   </a:t>
            </a:r>
            <a:r>
              <a:rPr lang="en-GB" sz="1300" i="1" dirty="0" smtClean="0">
                <a:solidFill>
                  <a:prstClr val="black"/>
                </a:solidFill>
                <a:latin typeface="Calibri" panose="020F0502020204030204"/>
              </a:rPr>
              <a:t>The bubbler has to be filled with water manually</a:t>
            </a:r>
            <a:endParaRPr lang="en-GB" sz="1300" i="1" dirty="0">
              <a:solidFill>
                <a:prstClr val="black"/>
              </a:solidFill>
              <a:latin typeface="Calibri" panose="020F0502020204030204"/>
            </a:endParaRPr>
          </a:p>
        </p:txBody>
      </p:sp>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Furnace (wet oxidation)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0490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9">
                                            <p:txEl>
                                              <p:pRg st="10" end="1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9">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08955" y="6310114"/>
            <a:ext cx="4824536" cy="43204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1" name="Content Placeholder 4"/>
          <p:cNvSpPr>
            <a:spLocks noGrp="1"/>
          </p:cNvSpPr>
          <p:nvPr>
            <p:ph idx="1"/>
          </p:nvPr>
        </p:nvSpPr>
        <p:spPr>
          <a:xfrm>
            <a:off x="523629" y="1527382"/>
            <a:ext cx="10038454" cy="4566708"/>
          </a:xfrm>
        </p:spPr>
        <p:txBody>
          <a:bodyPr/>
          <a:lstStyle/>
          <a:p>
            <a:pPr marL="0" lvl="1" indent="0">
              <a:buNone/>
              <a:defRPr/>
            </a:pPr>
            <a:r>
              <a:rPr lang="en-GB" altLang="da-DK" sz="1800" b="1" dirty="0" smtClean="0">
                <a:ea typeface="ＭＳ Ｐゴシック" pitchFamily="34" charset="-128"/>
                <a:cs typeface="Arial" charset="0"/>
              </a:rPr>
              <a:t>Plan for the 1</a:t>
            </a:r>
            <a:r>
              <a:rPr lang="en-GB" altLang="da-DK" sz="1800" b="1" baseline="30000" dirty="0" smtClean="0">
                <a:ea typeface="ＭＳ Ｐゴシック" pitchFamily="34" charset="-128"/>
                <a:cs typeface="Arial" charset="0"/>
              </a:rPr>
              <a:t>st</a:t>
            </a:r>
            <a:r>
              <a:rPr lang="en-GB" altLang="da-DK" sz="1800" b="1" dirty="0" smtClean="0">
                <a:ea typeface="ＭＳ Ｐゴシック" pitchFamily="34" charset="-128"/>
                <a:cs typeface="Arial" charset="0"/>
              </a:rPr>
              <a:t> part of the course </a:t>
            </a:r>
            <a:r>
              <a:rPr lang="en-GB" altLang="da-DK" sz="1800" b="1" dirty="0" smtClean="0">
                <a:cs typeface="Arial" charset="0"/>
              </a:rPr>
              <a:t>(today’s plan):</a:t>
            </a:r>
          </a:p>
          <a:p>
            <a:pPr marL="0" lvl="1" indent="0">
              <a:buNone/>
              <a:defRPr/>
            </a:pPr>
            <a:endParaRPr lang="en-GB" altLang="da-DK" sz="1200" b="1" dirty="0" smtClean="0">
              <a:cs typeface="Arial" charset="0"/>
            </a:endParaRPr>
          </a:p>
          <a:p>
            <a:pPr marL="0" lvl="1" indent="0">
              <a:buNone/>
              <a:defRPr/>
            </a:pPr>
            <a:r>
              <a:rPr lang="en-GB" altLang="da-DK" sz="1600" b="1" dirty="0" smtClean="0">
                <a:ea typeface="ＭＳ Ｐゴシック" pitchFamily="34" charset="-128"/>
                <a:cs typeface="Arial" charset="0"/>
              </a:rPr>
              <a:t>Lecture (2-2½ hours): </a:t>
            </a:r>
          </a:p>
          <a:p>
            <a:pPr marL="0" lvl="1" indent="0">
              <a:buNone/>
              <a:defRPr/>
            </a:pPr>
            <a:endParaRPr lang="en-GB" altLang="da-DK" sz="600" b="1"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An introduction to thin films</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Material properties</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Overview of different thin film techniques at DTU </a:t>
            </a:r>
            <a:r>
              <a:rPr lang="en-GB" altLang="da-DK" sz="1600" dirty="0" err="1" smtClean="0">
                <a:ea typeface="ＭＳ Ｐゴシック" pitchFamily="34" charset="-128"/>
                <a:cs typeface="Arial" charset="0"/>
              </a:rPr>
              <a:t>Nanolab</a:t>
            </a:r>
            <a:r>
              <a:rPr lang="en-GB" altLang="da-DK" sz="1600" dirty="0" smtClean="0">
                <a:ea typeface="ＭＳ Ｐゴシック" pitchFamily="34" charset="-128"/>
                <a:cs typeface="Arial" charset="0"/>
              </a:rPr>
              <a:t> - 1</a:t>
            </a:r>
            <a:r>
              <a:rPr lang="en-GB" altLang="da-DK" sz="1600" baseline="30000" dirty="0" smtClean="0">
                <a:ea typeface="ＭＳ Ｐゴシック" pitchFamily="34" charset="-128"/>
                <a:cs typeface="Arial" charset="0"/>
              </a:rPr>
              <a:t>st</a:t>
            </a:r>
            <a:r>
              <a:rPr lang="en-GB" altLang="da-DK" sz="1600" dirty="0" smtClean="0">
                <a:ea typeface="ＭＳ Ｐゴシック" pitchFamily="34" charset="-128"/>
                <a:cs typeface="Arial" charset="0"/>
              </a:rPr>
              <a:t> part:</a:t>
            </a:r>
          </a:p>
          <a:p>
            <a:pPr marL="1125014" lvl="2"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Thermal oxidation</a:t>
            </a:r>
          </a:p>
          <a:p>
            <a:pPr marL="839264" lvl="2" indent="0">
              <a:buNone/>
              <a:defRPr/>
            </a:pPr>
            <a:endParaRPr lang="en-GB" altLang="da-DK" sz="400" dirty="0" smtClean="0">
              <a:ea typeface="ＭＳ Ｐゴシック" pitchFamily="34" charset="-128"/>
              <a:cs typeface="Arial" charset="0"/>
            </a:endParaRP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Electroplating</a:t>
            </a:r>
          </a:p>
          <a:p>
            <a:pPr marL="340243" lvl="1" indent="-340243">
              <a:buFont typeface="Arial" panose="020B0604020202020204" pitchFamily="34" charset="0"/>
              <a:buChar char="•"/>
            </a:pPr>
            <a:endParaRPr lang="en-GB" altLang="da-DK" sz="1000" dirty="0" smtClean="0">
              <a:ea typeface="ＭＳ Ｐゴシック" pitchFamily="34" charset="-128"/>
              <a:cs typeface="Arial" charset="0"/>
            </a:endParaRPr>
          </a:p>
          <a:p>
            <a:pPr marL="340243" lvl="1" indent="-340243">
              <a:buFont typeface="Arial" panose="020B0604020202020204" pitchFamily="34" charset="0"/>
              <a:buChar char="•"/>
            </a:pPr>
            <a:endParaRPr lang="en-GB" altLang="da-DK" sz="1000" dirty="0" smtClean="0">
              <a:ea typeface="ＭＳ Ｐゴシック" pitchFamily="34" charset="-128"/>
              <a:cs typeface="Arial" charset="0"/>
            </a:endParaRPr>
          </a:p>
          <a:p>
            <a:pPr marL="0" indent="0">
              <a:buNone/>
            </a:pPr>
            <a:endParaRPr lang="en-GB" altLang="da-DK" sz="2400" b="1" dirty="0">
              <a:ea typeface="ＭＳ Ｐゴシック" pitchFamily="34" charset="-128"/>
              <a:cs typeface="Arial" charset="0"/>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 </a:t>
            </a:r>
            <a:r>
              <a:rPr lang="en-GB" altLang="da-DK" kern="0" dirty="0" smtClean="0">
                <a:solidFill>
                  <a:srgbClr val="000000"/>
                </a:solidFill>
                <a:latin typeface="Verdana"/>
                <a:cs typeface="Arial" charset="0"/>
              </a:rPr>
              <a:t>-</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Course schedule</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bwMode="auto">
          <a:xfrm>
            <a:off x="382451" y="1428870"/>
            <a:ext cx="7632848" cy="2865020"/>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59934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1">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7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4554517" y="3606861"/>
            <a:ext cx="2695741" cy="1586615"/>
            <a:chOff x="4681443" y="3604189"/>
            <a:chExt cx="2695741" cy="1586615"/>
          </a:xfrm>
          <a:solidFill>
            <a:schemeClr val="accent1">
              <a:lumMod val="75000"/>
            </a:schemeClr>
          </a:solidFill>
        </p:grpSpPr>
        <p:sp>
          <p:nvSpPr>
            <p:cNvPr id="101" name="Rectangle 100"/>
            <p:cNvSpPr/>
            <p:nvPr/>
          </p:nvSpPr>
          <p:spPr bwMode="auto">
            <a:xfrm>
              <a:off x="4681443" y="3611213"/>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02" name="Rectangle 101"/>
            <p:cNvSpPr/>
            <p:nvPr/>
          </p:nvSpPr>
          <p:spPr bwMode="auto">
            <a:xfrm>
              <a:off x="5639929" y="3604189"/>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03" name="Rectangle 102"/>
            <p:cNvSpPr/>
            <p:nvPr/>
          </p:nvSpPr>
          <p:spPr bwMode="auto">
            <a:xfrm>
              <a:off x="6598414" y="3611213"/>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04" name="Rectangle 103"/>
            <p:cNvSpPr/>
            <p:nvPr/>
          </p:nvSpPr>
          <p:spPr bwMode="auto">
            <a:xfrm>
              <a:off x="4681443" y="5017060"/>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05" name="Rectangle 104"/>
            <p:cNvSpPr/>
            <p:nvPr/>
          </p:nvSpPr>
          <p:spPr bwMode="auto">
            <a:xfrm>
              <a:off x="5639929" y="5010036"/>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06" name="Rectangle 105"/>
            <p:cNvSpPr/>
            <p:nvPr/>
          </p:nvSpPr>
          <p:spPr bwMode="auto">
            <a:xfrm>
              <a:off x="6598414" y="5017060"/>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sp>
        <p:nvSpPr>
          <p:cNvPr id="5" name="TextBox 4"/>
          <p:cNvSpPr txBox="1"/>
          <p:nvPr/>
        </p:nvSpPr>
        <p:spPr>
          <a:xfrm>
            <a:off x="538683" y="1232839"/>
            <a:ext cx="6719379" cy="279785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Oxidation process:</a:t>
            </a: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Load Si wafers in the furnace at </a:t>
            </a:r>
            <a:r>
              <a:rPr lang="en-GB" sz="1400" dirty="0" smtClean="0">
                <a:solidFill>
                  <a:prstClr val="black"/>
                </a:solidFill>
                <a:latin typeface="Calibri" panose="020F0502020204030204"/>
              </a:rPr>
              <a:t>700˚C (standby temperature)</a:t>
            </a: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Raise the temperature to 800-1150˚C </a:t>
            </a:r>
            <a:r>
              <a:rPr lang="en-GB" sz="1400" dirty="0" smtClean="0">
                <a:solidFill>
                  <a:prstClr val="black"/>
                </a:solidFill>
                <a:latin typeface="Calibri" panose="020F0502020204030204"/>
              </a:rPr>
              <a:t>(oxidation </a:t>
            </a:r>
            <a:r>
              <a:rPr lang="en-GB" sz="1400" dirty="0">
                <a:solidFill>
                  <a:prstClr val="black"/>
                </a:solidFill>
                <a:latin typeface="Calibri" panose="020F0502020204030204"/>
              </a:rPr>
              <a:t>temperature</a:t>
            </a:r>
            <a:r>
              <a:rPr lang="en-GB" sz="1400" dirty="0" smtClean="0">
                <a:solidFill>
                  <a:prstClr val="black"/>
                </a:solidFill>
                <a:latin typeface="Calibri" panose="020F0502020204030204"/>
              </a:rPr>
              <a:t>)</a:t>
            </a:r>
            <a:endParaRPr lang="en-GB" sz="14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Flow 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or 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O vapour through the furnace to oxidize the Si wafers</a:t>
            </a: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Flow N</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through the furnace (for annealing and purging)</a:t>
            </a: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Cool down the furnace to 700</a:t>
            </a:r>
            <a:r>
              <a:rPr lang="en-GB" sz="1400" dirty="0" smtClean="0">
                <a:solidFill>
                  <a:prstClr val="black"/>
                </a:solidFill>
                <a:latin typeface="Calibri" panose="020F0502020204030204"/>
              </a:rPr>
              <a:t>˚C</a:t>
            </a:r>
            <a:endParaRPr lang="en-GB" sz="14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Unload the wafers </a:t>
            </a:r>
          </a:p>
          <a:p>
            <a:pPr marL="342969" indent="-342969" defTabSz="914583" eaLnBrk="1" fontAlgn="auto" hangingPunct="1">
              <a:spcBef>
                <a:spcPts val="0"/>
              </a:spcBef>
              <a:spcAft>
                <a:spcPts val="0"/>
              </a:spcAft>
              <a:buFontTx/>
              <a:buAutoNum type="arabicPeriod"/>
            </a:pPr>
            <a:endParaRPr lang="en-GB" sz="1400" baseline="-250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baseline="-25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sz="1600" dirty="0">
              <a:solidFill>
                <a:prstClr val="black"/>
              </a:solidFill>
              <a:latin typeface="Calibri" panose="020F0502020204030204"/>
              <a:ea typeface="+mn-ea"/>
            </a:endParaRPr>
          </a:p>
        </p:txBody>
      </p:sp>
      <p:sp>
        <p:nvSpPr>
          <p:cNvPr id="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12" name="Rectangle 11"/>
          <p:cNvSpPr>
            <a:spLocks noChangeAspect="1"/>
          </p:cNvSpPr>
          <p:nvPr/>
        </p:nvSpPr>
        <p:spPr bwMode="auto">
          <a:xfrm>
            <a:off x="8167831" y="4203780"/>
            <a:ext cx="1533017" cy="240996"/>
          </a:xfrm>
          <a:prstGeom prst="rect">
            <a:avLst/>
          </a:prstGeom>
          <a:no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4" name="Rectangle 13"/>
          <p:cNvSpPr/>
          <p:nvPr/>
        </p:nvSpPr>
        <p:spPr bwMode="auto">
          <a:xfrm>
            <a:off x="2785219" y="3661304"/>
            <a:ext cx="119798" cy="1446141"/>
          </a:xfrm>
          <a:prstGeom prst="rect">
            <a:avLst/>
          </a:prstGeom>
          <a:solidFill>
            <a:schemeClr val="tx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nvGrpSpPr>
          <p:cNvPr id="99" name="Group 98"/>
          <p:cNvGrpSpPr/>
          <p:nvPr/>
        </p:nvGrpSpPr>
        <p:grpSpPr>
          <a:xfrm>
            <a:off x="4548987" y="3604189"/>
            <a:ext cx="2695741" cy="1586615"/>
            <a:chOff x="4681443" y="3604189"/>
            <a:chExt cx="2695741" cy="1586615"/>
          </a:xfrm>
        </p:grpSpPr>
        <p:sp>
          <p:nvSpPr>
            <p:cNvPr id="17" name="Rectangle 16"/>
            <p:cNvSpPr/>
            <p:nvPr/>
          </p:nvSpPr>
          <p:spPr bwMode="auto">
            <a:xfrm>
              <a:off x="4681443" y="3611213"/>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8" name="Rectangle 17"/>
            <p:cNvSpPr/>
            <p:nvPr/>
          </p:nvSpPr>
          <p:spPr bwMode="auto">
            <a:xfrm>
              <a:off x="5639929" y="3604189"/>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9" name="Rectangle 18"/>
            <p:cNvSpPr/>
            <p:nvPr/>
          </p:nvSpPr>
          <p:spPr bwMode="auto">
            <a:xfrm>
              <a:off x="6598414" y="3611213"/>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20" name="Rectangle 19"/>
            <p:cNvSpPr/>
            <p:nvPr/>
          </p:nvSpPr>
          <p:spPr bwMode="auto">
            <a:xfrm>
              <a:off x="4681443" y="5017060"/>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21" name="Rectangle 20"/>
            <p:cNvSpPr/>
            <p:nvPr/>
          </p:nvSpPr>
          <p:spPr bwMode="auto">
            <a:xfrm>
              <a:off x="5639929" y="5010036"/>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22" name="Rectangle 21"/>
            <p:cNvSpPr/>
            <p:nvPr/>
          </p:nvSpPr>
          <p:spPr bwMode="auto">
            <a:xfrm>
              <a:off x="6598414" y="5017060"/>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sp>
        <p:nvSpPr>
          <p:cNvPr id="28" name="Rectangle 27"/>
          <p:cNvSpPr/>
          <p:nvPr/>
        </p:nvSpPr>
        <p:spPr bwMode="auto">
          <a:xfrm>
            <a:off x="2945732" y="3842716"/>
            <a:ext cx="460591" cy="1084487"/>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29" name="Rectangle 28"/>
          <p:cNvSpPr/>
          <p:nvPr/>
        </p:nvSpPr>
        <p:spPr bwMode="auto">
          <a:xfrm flipH="1">
            <a:off x="3124487" y="3501802"/>
            <a:ext cx="104822" cy="340794"/>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srgbClr val="E7E6E6"/>
              </a:solidFill>
              <a:ea typeface="ＭＳ Ｐゴシック" pitchFamily="-80" charset="-128"/>
            </a:endParaRPr>
          </a:p>
        </p:txBody>
      </p:sp>
      <p:cxnSp>
        <p:nvCxnSpPr>
          <p:cNvPr id="31" name="Straight Connector 30"/>
          <p:cNvCxnSpPr/>
          <p:nvPr/>
        </p:nvCxnSpPr>
        <p:spPr bwMode="auto">
          <a:xfrm>
            <a:off x="3222242" y="3842596"/>
            <a:ext cx="17969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a:off x="2942638" y="3842596"/>
            <a:ext cx="17969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2944770" y="4927204"/>
            <a:ext cx="461219"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p:nvPr/>
        </p:nvCxnSpPr>
        <p:spPr bwMode="auto">
          <a:xfrm flipH="1">
            <a:off x="3229238" y="3501802"/>
            <a:ext cx="72" cy="355471"/>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p:cNvCxnSpPr/>
          <p:nvPr/>
        </p:nvCxnSpPr>
        <p:spPr bwMode="auto">
          <a:xfrm flipH="1">
            <a:off x="3109427" y="3502788"/>
            <a:ext cx="72" cy="355471"/>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9" name="Group 38"/>
          <p:cNvGrpSpPr>
            <a:grpSpLocks noChangeAspect="1"/>
          </p:cNvGrpSpPr>
          <p:nvPr/>
        </p:nvGrpSpPr>
        <p:grpSpPr>
          <a:xfrm>
            <a:off x="3453001" y="3830072"/>
            <a:ext cx="5878927" cy="1095748"/>
            <a:chOff x="1830049" y="2964686"/>
            <a:chExt cx="7066645" cy="1309459"/>
          </a:xfrm>
        </p:grpSpPr>
        <p:cxnSp>
          <p:nvCxnSpPr>
            <p:cNvPr id="40" name="Straight Arrow Connector 39"/>
            <p:cNvCxnSpPr/>
            <p:nvPr/>
          </p:nvCxnSpPr>
          <p:spPr bwMode="auto">
            <a:xfrm rot="10800000">
              <a:off x="7105699" y="3645818"/>
              <a:ext cx="662810" cy="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Rectangle 40"/>
            <p:cNvSpPr/>
            <p:nvPr/>
          </p:nvSpPr>
          <p:spPr bwMode="auto">
            <a:xfrm>
              <a:off x="1835071" y="2978001"/>
              <a:ext cx="5688000" cy="1296144"/>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cxnSp>
          <p:nvCxnSpPr>
            <p:cNvPr id="42" name="Straight Connector 41"/>
            <p:cNvCxnSpPr/>
            <p:nvPr/>
          </p:nvCxnSpPr>
          <p:spPr bwMode="auto">
            <a:xfrm>
              <a:off x="1830049" y="4274145"/>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a:off x="1830681" y="2978001"/>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p:cNvCxnSpPr/>
            <p:nvPr/>
          </p:nvCxnSpPr>
          <p:spPr bwMode="auto">
            <a:xfrm rot="5400000">
              <a:off x="7227415" y="3234686"/>
              <a:ext cx="540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p:cNvCxnSpPr/>
            <p:nvPr/>
          </p:nvCxnSpPr>
          <p:spPr bwMode="auto">
            <a:xfrm rot="5400000">
              <a:off x="7245415" y="4022089"/>
              <a:ext cx="504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Rectangle 45"/>
            <p:cNvSpPr/>
            <p:nvPr/>
          </p:nvSpPr>
          <p:spPr bwMode="auto">
            <a:xfrm>
              <a:off x="7467939" y="3482089"/>
              <a:ext cx="1410684" cy="288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cxnSp>
          <p:nvCxnSpPr>
            <p:cNvPr id="48" name="Straight Connector 47"/>
            <p:cNvCxnSpPr/>
            <p:nvPr/>
          </p:nvCxnSpPr>
          <p:spPr bwMode="auto">
            <a:xfrm>
              <a:off x="7478744" y="3494487"/>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p:cNvCxnSpPr/>
            <p:nvPr/>
          </p:nvCxnSpPr>
          <p:spPr bwMode="auto">
            <a:xfrm>
              <a:off x="7485494" y="3782519"/>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0"/>
          <p:cNvGrpSpPr/>
          <p:nvPr/>
        </p:nvGrpSpPr>
        <p:grpSpPr>
          <a:xfrm>
            <a:off x="5112831" y="3991114"/>
            <a:ext cx="1557366" cy="662816"/>
            <a:chOff x="6241603" y="4509914"/>
            <a:chExt cx="1872000" cy="792088"/>
          </a:xfrm>
        </p:grpSpPr>
        <p:cxnSp>
          <p:nvCxnSpPr>
            <p:cNvPr id="54" name="Straight Connector 53"/>
            <p:cNvCxnSpPr/>
            <p:nvPr/>
          </p:nvCxnSpPr>
          <p:spPr bwMode="auto">
            <a:xfrm>
              <a:off x="6241603" y="5302002"/>
              <a:ext cx="1872000" cy="0"/>
            </a:xfrm>
            <a:prstGeom prst="line">
              <a:avLst/>
            </a:prstGeom>
            <a:solidFill>
              <a:schemeClr val="accent1"/>
            </a:solidFill>
            <a:ln w="539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5" name="Group 54"/>
            <p:cNvGrpSpPr/>
            <p:nvPr/>
          </p:nvGrpSpPr>
          <p:grpSpPr>
            <a:xfrm>
              <a:off x="6313611" y="4509914"/>
              <a:ext cx="1728192" cy="792000"/>
              <a:chOff x="7249715" y="4509914"/>
              <a:chExt cx="1728192" cy="684000"/>
            </a:xfrm>
          </p:grpSpPr>
          <p:cxnSp>
            <p:nvCxnSpPr>
              <p:cNvPr id="56" name="Straight Connector 55"/>
              <p:cNvCxnSpPr/>
              <p:nvPr/>
            </p:nvCxnSpPr>
            <p:spPr bwMode="auto">
              <a:xfrm>
                <a:off x="724971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a:off x="732172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57"/>
              <p:cNvCxnSpPr/>
              <p:nvPr/>
            </p:nvCxnSpPr>
            <p:spPr bwMode="auto">
              <a:xfrm>
                <a:off x="739373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a:off x="746573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Connector 59"/>
              <p:cNvCxnSpPr/>
              <p:nvPr/>
            </p:nvCxnSpPr>
            <p:spPr bwMode="auto">
              <a:xfrm>
                <a:off x="753774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a:off x="760975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a:off x="768176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Straight Connector 62"/>
              <p:cNvCxnSpPr/>
              <p:nvPr/>
            </p:nvCxnSpPr>
            <p:spPr bwMode="auto">
              <a:xfrm>
                <a:off x="775377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Straight Connector 63"/>
              <p:cNvCxnSpPr/>
              <p:nvPr/>
            </p:nvCxnSpPr>
            <p:spPr bwMode="auto">
              <a:xfrm>
                <a:off x="782577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a:off x="789778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Connector 65"/>
              <p:cNvCxnSpPr/>
              <p:nvPr/>
            </p:nvCxnSpPr>
            <p:spPr bwMode="auto">
              <a:xfrm>
                <a:off x="796979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a:off x="804180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a:off x="811381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a:off x="818581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Connector 69"/>
              <p:cNvCxnSpPr/>
              <p:nvPr/>
            </p:nvCxnSpPr>
            <p:spPr bwMode="auto">
              <a:xfrm>
                <a:off x="825782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Connector 70"/>
              <p:cNvCxnSpPr/>
              <p:nvPr/>
            </p:nvCxnSpPr>
            <p:spPr bwMode="auto">
              <a:xfrm>
                <a:off x="832983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a:off x="840184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Straight Connector 72"/>
              <p:cNvCxnSpPr/>
              <p:nvPr/>
            </p:nvCxnSpPr>
            <p:spPr bwMode="auto">
              <a:xfrm>
                <a:off x="847385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a:off x="854585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Connector 74"/>
              <p:cNvCxnSpPr/>
              <p:nvPr/>
            </p:nvCxnSpPr>
            <p:spPr bwMode="auto">
              <a:xfrm>
                <a:off x="861786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a:off x="868987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a:off x="876188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Connector 77"/>
              <p:cNvCxnSpPr/>
              <p:nvPr/>
            </p:nvCxnSpPr>
            <p:spPr bwMode="auto">
              <a:xfrm>
                <a:off x="883389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Connector 78"/>
              <p:cNvCxnSpPr/>
              <p:nvPr/>
            </p:nvCxnSpPr>
            <p:spPr bwMode="auto">
              <a:xfrm>
                <a:off x="890589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a:off x="897790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83" name="Straight Connector 82"/>
          <p:cNvCxnSpPr/>
          <p:nvPr/>
        </p:nvCxnSpPr>
        <p:spPr bwMode="auto">
          <a:xfrm>
            <a:off x="2872090" y="4721473"/>
            <a:ext cx="4073111" cy="0"/>
          </a:xfrm>
          <a:prstGeom prst="line">
            <a:avLst/>
          </a:prstGeom>
          <a:solidFill>
            <a:schemeClr val="accent1"/>
          </a:solidFill>
          <a:ln w="635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Arrow Connector 85"/>
          <p:cNvCxnSpPr/>
          <p:nvPr/>
        </p:nvCxnSpPr>
        <p:spPr bwMode="auto">
          <a:xfrm flipH="1" flipV="1">
            <a:off x="8728010" y="4385098"/>
            <a:ext cx="863931" cy="4009"/>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Straight Arrow Connector 91"/>
          <p:cNvCxnSpPr/>
          <p:nvPr/>
        </p:nvCxnSpPr>
        <p:spPr bwMode="auto">
          <a:xfrm rot="5400000" flipH="1">
            <a:off x="8687963" y="4837258"/>
            <a:ext cx="1807947"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Straight Arrow Connector 94"/>
          <p:cNvCxnSpPr/>
          <p:nvPr/>
        </p:nvCxnSpPr>
        <p:spPr bwMode="auto">
          <a:xfrm flipH="1">
            <a:off x="9576313" y="4380362"/>
            <a:ext cx="599143"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Straight Arrow Connector 95"/>
          <p:cNvCxnSpPr/>
          <p:nvPr/>
        </p:nvCxnSpPr>
        <p:spPr bwMode="auto">
          <a:xfrm flipH="1">
            <a:off x="9593222" y="3941788"/>
            <a:ext cx="599143"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TextBox 96"/>
          <p:cNvSpPr txBox="1"/>
          <p:nvPr/>
        </p:nvSpPr>
        <p:spPr>
          <a:xfrm>
            <a:off x="10168230" y="3808144"/>
            <a:ext cx="1605569" cy="399300"/>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N</a:t>
            </a:r>
            <a:r>
              <a:rPr lang="en-GB" sz="1300" b="1" baseline="-25000" dirty="0" smtClean="0">
                <a:solidFill>
                  <a:prstClr val="black"/>
                </a:solidFill>
                <a:latin typeface="Calibri" panose="020F0502020204030204"/>
                <a:ea typeface="+mn-ea"/>
              </a:rPr>
              <a:t>2</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purging and annealing)</a:t>
            </a:r>
            <a:endParaRPr lang="en-GB" sz="1200" b="1" dirty="0">
              <a:solidFill>
                <a:prstClr val="black"/>
              </a:solidFill>
              <a:latin typeface="Calibri" panose="020F0502020204030204"/>
              <a:ea typeface="+mn-ea"/>
            </a:endParaRPr>
          </a:p>
        </p:txBody>
      </p:sp>
      <p:grpSp>
        <p:nvGrpSpPr>
          <p:cNvPr id="98" name="Group 97"/>
          <p:cNvGrpSpPr/>
          <p:nvPr/>
        </p:nvGrpSpPr>
        <p:grpSpPr>
          <a:xfrm>
            <a:off x="9565866" y="4261483"/>
            <a:ext cx="2215107" cy="2317877"/>
            <a:chOff x="9698322" y="4261483"/>
            <a:chExt cx="2215107" cy="2317877"/>
          </a:xfrm>
        </p:grpSpPr>
        <p:sp>
          <p:nvSpPr>
            <p:cNvPr id="93" name="TextBox 92"/>
            <p:cNvSpPr txBox="1"/>
            <p:nvPr/>
          </p:nvSpPr>
          <p:spPr>
            <a:xfrm>
              <a:off x="10279930" y="4261483"/>
              <a:ext cx="1123702" cy="399300"/>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a:t>
              </a:r>
              <a:r>
                <a:rPr lang="en-GB" sz="1300" b="1" baseline="-25000" dirty="0" smtClean="0">
                  <a:solidFill>
                    <a:prstClr val="black"/>
                  </a:solidFill>
                  <a:latin typeface="Calibri" panose="020F0502020204030204"/>
                  <a:ea typeface="+mn-ea"/>
                </a:rPr>
                <a:t>2</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dry oxidation)</a:t>
              </a:r>
              <a:endParaRPr lang="en-GB" sz="1200" b="1" dirty="0">
                <a:solidFill>
                  <a:prstClr val="black"/>
                </a:solidFill>
                <a:latin typeface="Calibri" panose="020F0502020204030204"/>
                <a:ea typeface="+mn-ea"/>
              </a:endParaRPr>
            </a:p>
          </p:txBody>
        </p:sp>
        <p:sp>
          <p:nvSpPr>
            <p:cNvPr id="94" name="TextBox 93"/>
            <p:cNvSpPr txBox="1"/>
            <p:nvPr/>
          </p:nvSpPr>
          <p:spPr>
            <a:xfrm>
              <a:off x="9698322" y="5067875"/>
              <a:ext cx="1179939" cy="56674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H</a:t>
              </a:r>
              <a:r>
                <a:rPr lang="en-GB" sz="1300" b="1" baseline="-25000" dirty="0" smtClean="0">
                  <a:solidFill>
                    <a:prstClr val="black"/>
                  </a:solidFill>
                  <a:latin typeface="Calibri" panose="020F0502020204030204"/>
                  <a:ea typeface="+mn-ea"/>
                </a:rPr>
                <a:t>2</a:t>
              </a:r>
              <a:r>
                <a:rPr lang="en-GB" sz="1300" b="1" dirty="0" smtClean="0">
                  <a:solidFill>
                    <a:prstClr val="black"/>
                  </a:solidFill>
                  <a:latin typeface="Calibri" panose="020F0502020204030204"/>
                  <a:ea typeface="+mn-ea"/>
                </a:rPr>
                <a:t>O vapour</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wet oxidation) </a:t>
              </a:r>
            </a:p>
            <a:p>
              <a:pPr defTabSz="914583" eaLnBrk="1" fontAlgn="auto" hangingPunct="1">
                <a:spcBef>
                  <a:spcPts val="0"/>
                </a:spcBef>
                <a:spcAft>
                  <a:spcPts val="0"/>
                </a:spcAft>
              </a:pPr>
              <a:endParaRPr lang="en-GB" sz="1300" b="1" dirty="0">
                <a:solidFill>
                  <a:prstClr val="black"/>
                </a:solidFill>
                <a:latin typeface="Calibri" panose="020F0502020204030204"/>
                <a:ea typeface="+mn-ea"/>
              </a:endParaRPr>
            </a:p>
          </p:txBody>
        </p:sp>
        <p:sp>
          <p:nvSpPr>
            <p:cNvPr id="90" name="TextBox 89"/>
            <p:cNvSpPr txBox="1"/>
            <p:nvPr/>
          </p:nvSpPr>
          <p:spPr>
            <a:xfrm>
              <a:off x="9846645" y="5809919"/>
              <a:ext cx="2066784" cy="769441"/>
            </a:xfrm>
            <a:prstGeom prst="rect">
              <a:avLst/>
            </a:prstGeom>
            <a:noFill/>
          </p:spPr>
          <p:txBody>
            <a:bodyPr wrap="none" rtlCol="0">
              <a:spAutoFit/>
            </a:bodyPr>
            <a:lstStyle/>
            <a:p>
              <a:pPr algn="ctr" defTabSz="914583" eaLnBrk="1" fontAlgn="auto" hangingPunct="1">
                <a:spcBef>
                  <a:spcPts val="0"/>
                </a:spcBef>
                <a:spcAft>
                  <a:spcPts val="0"/>
                </a:spcAft>
              </a:pPr>
              <a:r>
                <a:rPr lang="en-GB" sz="1300" b="1" dirty="0" smtClean="0">
                  <a:solidFill>
                    <a:prstClr val="black"/>
                  </a:solidFill>
                  <a:latin typeface="Calibri" panose="020F0502020204030204"/>
                </a:rPr>
                <a:t>  Torch/steamer/bubbler</a:t>
              </a:r>
            </a:p>
            <a:p>
              <a:pPr algn="ctr" defTabSz="914583" eaLnBrk="1" fontAlgn="auto" hangingPunct="1">
                <a:spcBef>
                  <a:spcPts val="0"/>
                </a:spcBef>
                <a:spcAft>
                  <a:spcPts val="0"/>
                </a:spcAft>
              </a:pPr>
              <a:r>
                <a:rPr lang="en-GB" sz="1200" b="1" dirty="0" smtClean="0">
                  <a:solidFill>
                    <a:prstClr val="black"/>
                  </a:solidFill>
                  <a:latin typeface="Calibri" panose="020F0502020204030204"/>
                </a:rPr>
                <a:t>Generates water vapour</a:t>
              </a:r>
            </a:p>
            <a:p>
              <a:endParaRPr lang="en-GB" dirty="0"/>
            </a:p>
          </p:txBody>
        </p:sp>
      </p:grpSp>
      <p:sp>
        <p:nvSpPr>
          <p:cNvPr id="91" name="Rectangle 90"/>
          <p:cNvSpPr/>
          <p:nvPr/>
        </p:nvSpPr>
        <p:spPr>
          <a:xfrm>
            <a:off x="9318752" y="5622559"/>
            <a:ext cx="570256" cy="710728"/>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350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9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9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9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12" end="12"/>
                                            </p:txEl>
                                          </p:spTgt>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96987" y="6382122"/>
            <a:ext cx="5040560" cy="47746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3" name="TextBox 12"/>
          <p:cNvSpPr txBox="1"/>
          <p:nvPr/>
        </p:nvSpPr>
        <p:spPr>
          <a:xfrm>
            <a:off x="498826" y="1081304"/>
            <a:ext cx="9936816" cy="5311305"/>
          </a:xfrm>
          <a:prstGeom prst="rect">
            <a:avLst/>
          </a:prstGeom>
          <a:noFill/>
        </p:spPr>
        <p:txBody>
          <a:bodyPr wrap="square" lIns="108821" tIns="54409" rIns="108821" bIns="54409" rtlCol="0">
            <a:spAutoFit/>
          </a:bodyPr>
          <a:lstStyle/>
          <a:p>
            <a:pPr defTabSz="914583" eaLnBrk="1" fontAlgn="auto" hangingPunct="1">
              <a:spcBef>
                <a:spcPts val="0"/>
              </a:spcBef>
              <a:spcAft>
                <a:spcPts val="0"/>
              </a:spcAft>
            </a:pPr>
            <a:r>
              <a:rPr lang="en-GB" sz="1600" i="1" dirty="0" smtClean="0">
                <a:solidFill>
                  <a:prstClr val="black"/>
                </a:solidFill>
                <a:latin typeface="Calibri" panose="020F0502020204030204"/>
              </a:rPr>
              <a:t>Recap from earlier</a:t>
            </a: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b="1" dirty="0" smtClean="0">
                <a:solidFill>
                  <a:prstClr val="black"/>
                </a:solidFill>
                <a:latin typeface="Calibri" panose="020F0502020204030204"/>
              </a:rPr>
              <a:t>Two types of thermal oxidation:</a:t>
            </a:r>
            <a:endParaRPr lang="en-GB" sz="1600" b="1" baseline="-25000" dirty="0" smtClean="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endParaRPr lang="en-GB" sz="1200" dirty="0" smtClean="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Dry oxidation – Oxygen reacts with Si to form 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  </a:t>
            </a: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Wet oxidation – Water vapour reacts with Si to form SiO</a:t>
            </a:r>
            <a:r>
              <a:rPr lang="en-GB" sz="1400" baseline="-25000" dirty="0" smtClean="0">
                <a:solidFill>
                  <a:prstClr val="black"/>
                </a:solidFill>
                <a:latin typeface="Calibri" panose="020F0502020204030204"/>
              </a:rPr>
              <a:t>2 </a:t>
            </a:r>
            <a:r>
              <a:rPr lang="en-GB" sz="1400" dirty="0" smtClean="0">
                <a:solidFill>
                  <a:prstClr val="black"/>
                </a:solidFill>
                <a:latin typeface="Calibri" panose="020F0502020204030204"/>
              </a:rPr>
              <a:t>:</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600" b="1" i="1" dirty="0" smtClean="0">
              <a:solidFill>
                <a:prstClr val="black"/>
              </a:solidFill>
              <a:latin typeface="Calibri" panose="020F0502020204030204"/>
            </a:endParaRPr>
          </a:p>
          <a:p>
            <a:pPr defTabSz="914583" eaLnBrk="1" fontAlgn="auto" hangingPunct="1">
              <a:spcBef>
                <a:spcPts val="0"/>
              </a:spcBef>
              <a:spcAft>
                <a:spcPts val="0"/>
              </a:spcAft>
            </a:pPr>
            <a:endParaRPr lang="en-GB" sz="22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Process requirements:</a:t>
            </a: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en-GB" sz="1600" b="1" dirty="0" smtClean="0">
                <a:solidFill>
                  <a:prstClr val="black"/>
                </a:solidFill>
                <a:latin typeface="Calibri" panose="020F0502020204030204"/>
                <a:ea typeface="+mn-ea"/>
              </a:rPr>
              <a:t>Gas flow: </a:t>
            </a:r>
            <a:endParaRPr lang="en-GB" sz="1600" dirty="0" smtClean="0">
              <a:solidFill>
                <a:prstClr val="black"/>
              </a:solidFill>
              <a:latin typeface="Calibri" panose="020F0502020204030204"/>
              <a:ea typeface="+mn-ea"/>
            </a:endParaRP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or 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O vapour flow </a:t>
            </a: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Typical flow: 1-5 SLM</a:t>
            </a:r>
          </a:p>
          <a:p>
            <a:pPr marL="829634" lvl="1" indent="-285576" defTabSz="914583" eaLnBrk="1" fontAlgn="auto" hangingPunct="1">
              <a:spcBef>
                <a:spcPts val="0"/>
              </a:spcBef>
              <a:spcAft>
                <a:spcPts val="0"/>
              </a:spcAft>
              <a:buFont typeface="Arial" panose="020B0604020202020204" pitchFamily="34" charset="0"/>
              <a:buChar char="•"/>
            </a:pPr>
            <a:endParaRPr lang="en-GB" sz="1000" b="1" dirty="0" smtClean="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en-GB" sz="1600" b="1" dirty="0" smtClean="0">
                <a:solidFill>
                  <a:prstClr val="black"/>
                </a:solidFill>
                <a:latin typeface="Calibri" panose="020F0502020204030204"/>
                <a:ea typeface="+mn-ea"/>
              </a:rPr>
              <a:t>High temperature: </a:t>
            </a: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Typical oxidation temperature: 800-1150˚C</a:t>
            </a:r>
          </a:p>
          <a:p>
            <a:pPr marL="457291" lvl="1"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en-GB" sz="1600" b="1" dirty="0" smtClean="0">
                <a:solidFill>
                  <a:prstClr val="black"/>
                </a:solidFill>
                <a:latin typeface="Calibri" panose="020F0502020204030204"/>
                <a:ea typeface="+mn-ea"/>
              </a:rPr>
              <a:t>Atmospheric pressure:</a:t>
            </a: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~1 bar = 100 </a:t>
            </a:r>
            <a:r>
              <a:rPr lang="en-GB" sz="1400" dirty="0" err="1" smtClean="0">
                <a:solidFill>
                  <a:prstClr val="black"/>
                </a:solidFill>
                <a:latin typeface="Calibri" panose="020F0502020204030204"/>
                <a:ea typeface="+mn-ea"/>
              </a:rPr>
              <a:t>hPa</a:t>
            </a:r>
            <a:r>
              <a:rPr lang="en-GB" sz="1400" dirty="0" smtClean="0">
                <a:solidFill>
                  <a:prstClr val="black"/>
                </a:solidFill>
                <a:latin typeface="Calibri" panose="020F0502020204030204"/>
                <a:ea typeface="+mn-ea"/>
              </a:rPr>
              <a:t> (vacuum not required)</a:t>
            </a:r>
            <a:endParaRPr lang="en-GB" sz="1400" i="1" dirty="0">
              <a:solidFill>
                <a:prstClr val="black"/>
              </a:solidFill>
              <a:latin typeface="Calibri" panose="020F0502020204030204"/>
              <a:ea typeface="+mn-ea"/>
            </a:endParaRPr>
          </a:p>
        </p:txBody>
      </p:sp>
      <p:sp>
        <p:nvSpPr>
          <p:cNvPr id="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requirements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6" name="TextBox 5"/>
          <p:cNvSpPr txBox="1"/>
          <p:nvPr/>
        </p:nvSpPr>
        <p:spPr>
          <a:xfrm>
            <a:off x="1013579" y="2349674"/>
            <a:ext cx="1809351" cy="325383"/>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400" dirty="0" smtClean="0">
                <a:solidFill>
                  <a:prstClr val="black"/>
                </a:solidFill>
                <a:latin typeface="Calibri" panose="020F0502020204030204"/>
                <a:ea typeface="+mn-ea"/>
              </a:rPr>
              <a:t>Si(s) + 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(g) </a:t>
            </a:r>
            <a:r>
              <a:rPr lang="en-GB" sz="1400" dirty="0" smtClean="0">
                <a:solidFill>
                  <a:prstClr val="black"/>
                </a:solidFill>
                <a:latin typeface="Arial"/>
                <a:ea typeface="+mn-ea"/>
                <a:cs typeface="Arial"/>
              </a:rPr>
              <a:t>→</a:t>
            </a:r>
            <a:r>
              <a:rPr lang="en-GB" sz="1400" dirty="0" smtClean="0">
                <a:solidFill>
                  <a:prstClr val="black"/>
                </a:solidFill>
                <a:latin typeface="Calibri" panose="020F0502020204030204"/>
                <a:ea typeface="+mn-ea"/>
              </a:rPr>
              <a:t> SiO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(s)</a:t>
            </a:r>
            <a:endParaRPr lang="en-GB" sz="1400" dirty="0">
              <a:solidFill>
                <a:prstClr val="black"/>
              </a:solidFill>
              <a:latin typeface="Calibri" panose="020F0502020204030204"/>
              <a:ea typeface="+mn-ea"/>
            </a:endParaRPr>
          </a:p>
        </p:txBody>
      </p:sp>
      <p:sp>
        <p:nvSpPr>
          <p:cNvPr id="7" name="TextBox 6"/>
          <p:cNvSpPr txBox="1"/>
          <p:nvPr/>
        </p:nvSpPr>
        <p:spPr>
          <a:xfrm>
            <a:off x="1013579" y="3213770"/>
            <a:ext cx="2651824" cy="325383"/>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400" dirty="0" smtClean="0">
                <a:solidFill>
                  <a:prstClr val="black"/>
                </a:solidFill>
                <a:latin typeface="Calibri" panose="020F0502020204030204"/>
                <a:ea typeface="+mn-ea"/>
              </a:rPr>
              <a:t>Si(s) + 2H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O(g) </a:t>
            </a:r>
            <a:r>
              <a:rPr lang="en-GB" sz="1400" dirty="0" smtClean="0">
                <a:solidFill>
                  <a:prstClr val="black"/>
                </a:solidFill>
                <a:latin typeface="Arial"/>
                <a:ea typeface="+mn-ea"/>
                <a:cs typeface="Arial"/>
              </a:rPr>
              <a:t>→ </a:t>
            </a:r>
            <a:r>
              <a:rPr lang="en-GB" sz="1400" dirty="0" smtClean="0">
                <a:solidFill>
                  <a:prstClr val="black"/>
                </a:solidFill>
                <a:latin typeface="Calibri" panose="020F0502020204030204"/>
                <a:ea typeface="+mn-ea"/>
              </a:rPr>
              <a:t>SiO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(s) + 2H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(g)</a:t>
            </a:r>
            <a:endParaRPr lang="en-GB" sz="1400" dirty="0">
              <a:solidFill>
                <a:prstClr val="black"/>
              </a:solidFill>
              <a:latin typeface="Calibri" panose="020F0502020204030204"/>
              <a:ea typeface="+mn-ea"/>
            </a:endParaRPr>
          </a:p>
        </p:txBody>
      </p:sp>
      <p:grpSp>
        <p:nvGrpSpPr>
          <p:cNvPr id="10" name="Group 9"/>
          <p:cNvGrpSpPr/>
          <p:nvPr/>
        </p:nvGrpSpPr>
        <p:grpSpPr>
          <a:xfrm>
            <a:off x="5881563" y="1721658"/>
            <a:ext cx="5688632" cy="1817495"/>
            <a:chOff x="5881563" y="3294614"/>
            <a:chExt cx="5688632" cy="1791363"/>
          </a:xfrm>
        </p:grpSpPr>
        <p:sp>
          <p:nvSpPr>
            <p:cNvPr id="8" name="TextBox 7"/>
            <p:cNvSpPr txBox="1"/>
            <p:nvPr/>
          </p:nvSpPr>
          <p:spPr>
            <a:xfrm>
              <a:off x="5953571" y="3376461"/>
              <a:ext cx="5528173" cy="1068628"/>
            </a:xfrm>
            <a:prstGeom prst="rect">
              <a:avLst/>
            </a:prstGeom>
            <a:noFill/>
          </p:spPr>
          <p:txBody>
            <a:bodyPr wrap="squar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DTU </a:t>
              </a:r>
              <a:r>
                <a:rPr lang="en-GB" sz="1600" b="1" dirty="0" err="1" smtClean="0">
                  <a:solidFill>
                    <a:prstClr val="black"/>
                  </a:solidFill>
                  <a:latin typeface="Calibri" panose="020F0502020204030204"/>
                </a:rPr>
                <a:t>Nanolab</a:t>
              </a:r>
              <a:r>
                <a:rPr lang="en-GB" sz="1600" b="1" dirty="0" smtClean="0">
                  <a:solidFill>
                    <a:prstClr val="black"/>
                  </a:solidFill>
                  <a:latin typeface="Calibri" panose="020F0502020204030204"/>
                </a:rPr>
                <a:t> has fixed recipes on most oxidation furnaces, e.g. </a:t>
              </a:r>
              <a:endParaRPr lang="en-GB" sz="1600" b="1" dirty="0" smtClean="0">
                <a:solidFill>
                  <a:srgbClr val="FF0000"/>
                </a:solidFill>
                <a:latin typeface="Calibri" panose="020F0502020204030204"/>
              </a:endParaRPr>
            </a:p>
            <a:p>
              <a:pPr defTabSz="914583" eaLnBrk="1" fontAlgn="auto" hangingPunct="1">
                <a:spcBef>
                  <a:spcPts val="0"/>
                </a:spcBef>
                <a:spcAft>
                  <a:spcPts val="0"/>
                </a:spcAft>
              </a:pPr>
              <a:endParaRPr lang="en-GB" sz="12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	”WET1000” – Wet oxidation at 1000˚C</a:t>
              </a:r>
            </a:p>
            <a:p>
              <a:pPr defTabSz="914583" eaLnBrk="1" fontAlgn="auto" hangingPunct="1">
                <a:spcBef>
                  <a:spcPts val="0"/>
                </a:spcBef>
                <a:spcAft>
                  <a:spcPts val="0"/>
                </a:spcAft>
              </a:pPr>
              <a:r>
                <a:rPr lang="en-GB" sz="1400" dirty="0" smtClean="0">
                  <a:solidFill>
                    <a:prstClr val="black"/>
                  </a:solidFill>
                  <a:latin typeface="Calibri" panose="020F0502020204030204"/>
                </a:rPr>
                <a:t>	”DRY1100” – Dry oxidation at 1100˚C</a:t>
              </a:r>
            </a:p>
            <a:p>
              <a:pPr defTabSz="914583" eaLnBrk="1" fontAlgn="auto" hangingPunct="1">
                <a:spcBef>
                  <a:spcPts val="0"/>
                </a:spcBef>
                <a:spcAft>
                  <a:spcPts val="0"/>
                </a:spcAft>
              </a:pPr>
              <a:endParaRPr lang="en-GB" sz="1200" i="1" dirty="0" smtClean="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Users can change the oxidation time in the recipes to decide how thick an oxide layer they want to grow</a:t>
              </a:r>
            </a:p>
            <a:p>
              <a:pPr defTabSz="914583" eaLnBrk="1" fontAlgn="auto" hangingPunct="1">
                <a:spcBef>
                  <a:spcPts val="0"/>
                </a:spcBef>
                <a:spcAft>
                  <a:spcPts val="0"/>
                </a:spcAft>
              </a:pPr>
              <a:endParaRPr lang="en-GB" sz="1400" i="1" dirty="0">
                <a:solidFill>
                  <a:prstClr val="black"/>
                </a:solidFill>
                <a:latin typeface="Calibri" panose="020F0502020204030204"/>
              </a:endParaRPr>
            </a:p>
            <a:p>
              <a:pPr defTabSz="914583" eaLnBrk="1" fontAlgn="auto" hangingPunct="1">
                <a:spcBef>
                  <a:spcPts val="0"/>
                </a:spcBef>
                <a:spcAft>
                  <a:spcPts val="0"/>
                </a:spcAft>
              </a:pPr>
              <a:endParaRPr lang="en-GB" sz="2000" i="1" dirty="0">
                <a:solidFill>
                  <a:prstClr val="black"/>
                </a:solidFill>
                <a:latin typeface="Calibri" panose="020F0502020204030204"/>
              </a:endParaRPr>
            </a:p>
          </p:txBody>
        </p:sp>
        <p:sp>
          <p:nvSpPr>
            <p:cNvPr id="9" name="Rectangle 8"/>
            <p:cNvSpPr/>
            <p:nvPr/>
          </p:nvSpPr>
          <p:spPr bwMode="auto">
            <a:xfrm>
              <a:off x="5881563" y="3294614"/>
              <a:ext cx="5688632" cy="1791363"/>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spTree>
    <p:extLst>
      <p:ext uri="{BB962C8B-B14F-4D97-AF65-F5344CB8AC3E}">
        <p14:creationId xmlns:p14="http://schemas.microsoft.com/office/powerpoint/2010/main" val="199441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4" end="1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5" end="1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6" end="1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8" end="1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19" end="1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21" end="2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22" end="2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98696" y="6454130"/>
            <a:ext cx="5199849" cy="36004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 name="Title 1"/>
          <p:cNvSpPr txBox="1">
            <a:spLocks/>
          </p:cNvSpPr>
          <p:nvPr/>
        </p:nvSpPr>
        <p:spPr bwMode="auto">
          <a:xfrm>
            <a:off x="501943" y="312904"/>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309">
              <a:defRPr/>
            </a:pPr>
            <a:r>
              <a:rPr lang="en-GB" altLang="da-DK" sz="2399" kern="0" dirty="0" smtClean="0">
                <a:solidFill>
                  <a:srgbClr val="000000"/>
                </a:solidFill>
                <a:latin typeface="Verdana"/>
                <a:cs typeface="Arial" charset="0"/>
              </a:rPr>
              <a:t>Thermal oxidation –</a:t>
            </a:r>
            <a:r>
              <a:rPr lang="en-GB" altLang="da-DK" sz="2399" b="0" kern="0" dirty="0" smtClean="0">
                <a:solidFill>
                  <a:srgbClr val="000000"/>
                </a:solidFill>
                <a:latin typeface="Verdana"/>
                <a:cs typeface="Arial" charset="0"/>
              </a:rPr>
              <a:t> Properties</a:t>
            </a:r>
            <a:endParaRPr lang="en-GB" altLang="da-DK" sz="2399" b="0" kern="0" dirty="0">
              <a:solidFill>
                <a:srgbClr val="000000"/>
              </a:solidFill>
              <a:latin typeface="Verdana"/>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3" name="TextBox 2"/>
          <p:cNvSpPr txBox="1"/>
          <p:nvPr/>
        </p:nvSpPr>
        <p:spPr>
          <a:xfrm>
            <a:off x="908437" y="5041555"/>
            <a:ext cx="45719" cy="384721"/>
          </a:xfrm>
          <a:prstGeom prst="rect">
            <a:avLst/>
          </a:prstGeom>
          <a:noFill/>
        </p:spPr>
        <p:txBody>
          <a:bodyPr wrap="square" rtlCol="0">
            <a:spAutoFit/>
          </a:bodyPr>
          <a:lstStyle/>
          <a:p>
            <a:endParaRPr lang="en-GB" dirty="0"/>
          </a:p>
        </p:txBody>
      </p:sp>
      <p:sp>
        <p:nvSpPr>
          <p:cNvPr id="5" name="TextBox 4"/>
          <p:cNvSpPr txBox="1"/>
          <p:nvPr/>
        </p:nvSpPr>
        <p:spPr>
          <a:xfrm>
            <a:off x="501943" y="1127077"/>
            <a:ext cx="7225055" cy="4154984"/>
          </a:xfrm>
          <a:prstGeom prst="rect">
            <a:avLst/>
          </a:prstGeom>
          <a:noFill/>
        </p:spPr>
        <p:txBody>
          <a:bodyPr wrap="none" rtlCol="0">
            <a:spAutoFit/>
          </a:bodyPr>
          <a:lstStyle/>
          <a:p>
            <a:pPr defTabSz="914583" eaLnBrk="1" fontAlgn="auto" hangingPunct="1">
              <a:spcBef>
                <a:spcPts val="0"/>
              </a:spcBef>
              <a:spcAft>
                <a:spcPts val="0"/>
              </a:spcAft>
            </a:pPr>
            <a:r>
              <a:rPr lang="en-GB" sz="1600" b="1" dirty="0" smtClean="0">
                <a:solidFill>
                  <a:prstClr val="black"/>
                </a:solidFill>
                <a:latin typeface="+mj-lt"/>
              </a:rPr>
              <a:t>Process properties:</a:t>
            </a:r>
          </a:p>
          <a:p>
            <a:pPr defTabSz="914583" eaLnBrk="1" fontAlgn="auto" hangingPunct="1">
              <a:spcBef>
                <a:spcPts val="0"/>
              </a:spcBef>
              <a:spcAft>
                <a:spcPts val="0"/>
              </a:spcAft>
            </a:pPr>
            <a:endParaRPr lang="en-GB" sz="1600" b="1"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Oxide growth on both sides of wafers </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Batch process </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Good uniformity (&lt;1.5 % non-uniformity over 30 4” wafers)</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Very reproducible process</a:t>
            </a: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a:solidFill>
                <a:prstClr val="black"/>
              </a:solidFill>
              <a:latin typeface="+mj-lt"/>
            </a:endParaRPr>
          </a:p>
          <a:p>
            <a:pPr defTabSz="914583" eaLnBrk="1" fontAlgn="auto" hangingPunct="1">
              <a:spcBef>
                <a:spcPts val="0"/>
              </a:spcBef>
              <a:spcAft>
                <a:spcPts val="0"/>
              </a:spcAft>
            </a:pPr>
            <a:r>
              <a:rPr lang="en-GB" sz="1600" b="1" dirty="0" smtClean="0">
                <a:solidFill>
                  <a:prstClr val="black"/>
                </a:solidFill>
              </a:rPr>
              <a:t>General thermal oxide properties:</a:t>
            </a:r>
            <a:endParaRPr lang="en-GB" sz="1600" b="1" dirty="0">
              <a:solidFill>
                <a:prstClr val="black"/>
              </a:solidFill>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Very good electrical insulator</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Can be doped with boron or phosphorous</a:t>
            </a:r>
          </a:p>
          <a:p>
            <a:pPr marL="340209" indent="-340209" defTabSz="914583" eaLnBrk="1" fontAlgn="auto" hangingPunct="1">
              <a:spcBef>
                <a:spcPts val="0"/>
              </a:spcBef>
              <a:spcAft>
                <a:spcPts val="0"/>
              </a:spcAft>
              <a:buFont typeface="Arial" panose="020B0604020202020204" pitchFamily="34" charset="0"/>
              <a:buChar char="•"/>
            </a:pPr>
            <a:endParaRPr lang="en-GB" sz="400" dirty="0" smtClean="0">
              <a:solidFill>
                <a:prstClr val="black"/>
              </a:solidFill>
              <a:latin typeface="+mj-lt"/>
            </a:endParaRPr>
          </a:p>
          <a:p>
            <a:pPr defTabSz="914583" eaLnBrk="1" fontAlgn="auto" hangingPunct="1">
              <a:spcBef>
                <a:spcPts val="0"/>
              </a:spcBef>
              <a:spcAft>
                <a:spcPts val="0"/>
              </a:spcAft>
            </a:pPr>
            <a:r>
              <a:rPr lang="en-GB" sz="1400" dirty="0" smtClean="0">
                <a:solidFill>
                  <a:prstClr val="black"/>
                </a:solidFill>
                <a:latin typeface="+mj-lt"/>
              </a:rPr>
              <a:t>	At DTU Nanolab: Using PECVD </a:t>
            </a:r>
            <a:r>
              <a:rPr lang="en-GB" sz="1400" dirty="0" smtClean="0">
                <a:solidFill>
                  <a:prstClr val="black"/>
                </a:solidFill>
              </a:rPr>
              <a:t>or pre-deposition </a:t>
            </a:r>
            <a:r>
              <a:rPr lang="en-GB" sz="1400" dirty="0">
                <a:solidFill>
                  <a:prstClr val="black"/>
                </a:solidFill>
              </a:rPr>
              <a:t>in other </a:t>
            </a:r>
            <a:r>
              <a:rPr lang="en-GB" sz="1400" dirty="0" smtClean="0">
                <a:solidFill>
                  <a:prstClr val="black"/>
                </a:solidFill>
              </a:rPr>
              <a:t>furnaces</a:t>
            </a:r>
            <a:endParaRPr lang="en-GB" sz="1400" dirty="0" smtClean="0">
              <a:solidFill>
                <a:prstClr val="black"/>
              </a:solidFill>
              <a:latin typeface="+mj-lt"/>
            </a:endParaRPr>
          </a:p>
          <a:p>
            <a:pPr defTabSz="914583" eaLnBrk="1" fontAlgn="auto" hangingPunct="1">
              <a:spcBef>
                <a:spcPts val="0"/>
              </a:spcBef>
              <a:spcAft>
                <a:spcPts val="0"/>
              </a:spcAft>
            </a:pPr>
            <a:r>
              <a:rPr lang="en-GB" sz="1400" dirty="0">
                <a:solidFill>
                  <a:prstClr val="black"/>
                </a:solidFill>
                <a:latin typeface="+mj-lt"/>
              </a:rPr>
              <a:t>	</a:t>
            </a:r>
            <a:r>
              <a:rPr lang="en-GB" sz="1400" dirty="0" smtClean="0">
                <a:solidFill>
                  <a:prstClr val="black"/>
                </a:solidFill>
                <a:latin typeface="+mj-lt"/>
              </a:rPr>
              <a:t>Other places: Using ion implantation</a:t>
            </a:r>
            <a:endParaRPr lang="en-GB" sz="1400" dirty="0">
              <a:latin typeface="+mj-lt"/>
            </a:endParaRPr>
          </a:p>
        </p:txBody>
      </p:sp>
    </p:spTree>
    <p:extLst>
      <p:ext uri="{BB962C8B-B14F-4D97-AF65-F5344CB8AC3E}">
        <p14:creationId xmlns:p14="http://schemas.microsoft.com/office/powerpoint/2010/main" val="298538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7" end="1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943" y="312904"/>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309">
              <a:defRPr/>
            </a:pPr>
            <a:r>
              <a:rPr lang="en-GB" altLang="da-DK" sz="2399" kern="0" dirty="0" smtClean="0">
                <a:solidFill>
                  <a:srgbClr val="000000"/>
                </a:solidFill>
                <a:latin typeface="Verdana"/>
                <a:cs typeface="Arial" charset="0"/>
              </a:rPr>
              <a:t>Thermal oxidation </a:t>
            </a:r>
            <a:r>
              <a:rPr lang="en-GB" altLang="da-DK" sz="2399" b="0" kern="0" dirty="0" smtClean="0">
                <a:solidFill>
                  <a:srgbClr val="000000"/>
                </a:solidFill>
                <a:latin typeface="Verdana"/>
                <a:cs typeface="Arial" charset="0"/>
              </a:rPr>
              <a:t>– Advantages and limitations	</a:t>
            </a:r>
            <a:endParaRPr lang="en-GB" altLang="da-DK" sz="2399" b="0" kern="0" dirty="0">
              <a:solidFill>
                <a:srgbClr val="000000"/>
              </a:solidFill>
              <a:latin typeface="Verdana"/>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20" name="TextBox 19"/>
          <p:cNvSpPr txBox="1"/>
          <p:nvPr/>
        </p:nvSpPr>
        <p:spPr>
          <a:xfrm>
            <a:off x="657466" y="1261234"/>
            <a:ext cx="5296105" cy="2972261"/>
          </a:xfrm>
          <a:prstGeom prst="rect">
            <a:avLst/>
          </a:prstGeom>
          <a:noFill/>
        </p:spPr>
        <p:txBody>
          <a:bodyPr wrap="square" lIns="108875" tIns="54438" rIns="108875" bIns="54438" rtlCol="0">
            <a:spAutoFit/>
          </a:bodyPr>
          <a:lstStyle/>
          <a:p>
            <a:pPr defTabSz="914309"/>
            <a:r>
              <a:rPr lang="en-GB" sz="1600" b="1" dirty="0" smtClean="0">
                <a:solidFill>
                  <a:srgbClr val="000000"/>
                </a:solidFill>
              </a:rPr>
              <a:t>Dry oxidation </a:t>
            </a:r>
          </a:p>
          <a:p>
            <a:pPr defTabSz="914309"/>
            <a:endParaRPr lang="en-GB" sz="1600" b="1" dirty="0" smtClean="0">
              <a:solidFill>
                <a:srgbClr val="000000"/>
              </a:solidFill>
            </a:endParaRPr>
          </a:p>
          <a:p>
            <a:pPr defTabSz="914309"/>
            <a:r>
              <a:rPr lang="en-GB" sz="1600" b="1" dirty="0" smtClean="0">
                <a:solidFill>
                  <a:srgbClr val="000000"/>
                </a:solidFill>
              </a:rPr>
              <a:t>Advantages:</a:t>
            </a:r>
            <a:endParaRPr lang="en-GB" sz="1400" dirty="0" smtClean="0">
              <a:solidFill>
                <a:srgbClr val="000000"/>
              </a:solidFill>
            </a:endParaRPr>
          </a:p>
          <a:p>
            <a:pPr marL="340209" indent="-340209" defTabSz="914309">
              <a:buFont typeface="Arial" panose="020B0604020202020204" pitchFamily="34" charset="0"/>
              <a:buChar char="•"/>
            </a:pPr>
            <a:endParaRPr lang="en-GB" sz="600"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Very dense amorphous film</a:t>
            </a:r>
          </a:p>
          <a:p>
            <a:pPr marL="340209" indent="-340209" defTabSz="914309">
              <a:buFont typeface="Arial" panose="020B0604020202020204" pitchFamily="34" charset="0"/>
              <a:buChar char="•"/>
            </a:pPr>
            <a:endParaRPr lang="en-GB" sz="600"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High quality film with few defects</a:t>
            </a:r>
          </a:p>
          <a:p>
            <a:pPr defTabSz="914309"/>
            <a:endParaRPr lang="en-GB" sz="1400" dirty="0" smtClean="0">
              <a:solidFill>
                <a:srgbClr val="000000"/>
              </a:solidFill>
            </a:endParaRPr>
          </a:p>
          <a:p>
            <a:pPr defTabSz="914309"/>
            <a:r>
              <a:rPr lang="en-GB" sz="1600" b="1" dirty="0" smtClean="0">
                <a:solidFill>
                  <a:srgbClr val="000000"/>
                </a:solidFill>
              </a:rPr>
              <a:t>Limitations:</a:t>
            </a:r>
          </a:p>
          <a:p>
            <a:pPr defTabSz="914309"/>
            <a:endParaRPr lang="en-GB" sz="600" b="1" dirty="0" smtClean="0">
              <a:solidFill>
                <a:srgbClr val="000000"/>
              </a:solidFill>
            </a:endParaRPr>
          </a:p>
          <a:p>
            <a:pPr marL="285721" indent="-285721" defTabSz="914309">
              <a:buFont typeface="Arial" panose="020B0604020202020204" pitchFamily="34" charset="0"/>
              <a:buChar char="•"/>
            </a:pPr>
            <a:r>
              <a:rPr lang="en-GB" sz="1400" dirty="0" smtClean="0">
                <a:solidFill>
                  <a:srgbClr val="000000"/>
                </a:solidFill>
              </a:rPr>
              <a:t>Slow oxidation rate</a:t>
            </a:r>
          </a:p>
          <a:p>
            <a:pPr marL="285721" indent="-285721" defTabSz="914309">
              <a:buFont typeface="Arial" panose="020B0604020202020204" pitchFamily="34" charset="0"/>
              <a:buChar char="•"/>
            </a:pPr>
            <a:endParaRPr lang="en-GB" sz="600" dirty="0" smtClean="0">
              <a:solidFill>
                <a:srgbClr val="000000"/>
              </a:solidFill>
            </a:endParaRPr>
          </a:p>
          <a:p>
            <a:pPr marL="285721" indent="-285721" defTabSz="914309">
              <a:buFont typeface="Arial" panose="020B0604020202020204" pitchFamily="34" charset="0"/>
              <a:buChar char="•"/>
            </a:pPr>
            <a:r>
              <a:rPr lang="en-GB" sz="1400" dirty="0" smtClean="0">
                <a:solidFill>
                  <a:srgbClr val="000000"/>
                </a:solidFill>
              </a:rPr>
              <a:t>Maximum oxide thickness at DTU </a:t>
            </a:r>
            <a:r>
              <a:rPr lang="en-GB" sz="1400" dirty="0" err="1" smtClean="0">
                <a:solidFill>
                  <a:srgbClr val="000000"/>
                </a:solidFill>
              </a:rPr>
              <a:t>Nanolab</a:t>
            </a:r>
            <a:r>
              <a:rPr lang="en-GB" sz="1400" dirty="0" smtClean="0">
                <a:solidFill>
                  <a:srgbClr val="000000"/>
                </a:solidFill>
              </a:rPr>
              <a:t> ~300 nm</a:t>
            </a:r>
          </a:p>
          <a:p>
            <a:pPr marL="285721" indent="-285721" defTabSz="914309">
              <a:buFont typeface="Arial" panose="020B0604020202020204" pitchFamily="34" charset="0"/>
              <a:buChar char="•"/>
            </a:pPr>
            <a:endParaRPr lang="en-GB" sz="1400" dirty="0" smtClean="0">
              <a:solidFill>
                <a:srgbClr val="000000"/>
              </a:solidFill>
            </a:endParaRPr>
          </a:p>
          <a:p>
            <a:pPr marL="285721" indent="-285721" defTabSz="914309">
              <a:buFont typeface="Arial" panose="020B0604020202020204" pitchFamily="34" charset="0"/>
              <a:buChar char="•"/>
            </a:pPr>
            <a:endParaRPr lang="en-GB" sz="1400" dirty="0">
              <a:solidFill>
                <a:srgbClr val="000000"/>
              </a:solidFill>
            </a:endParaRPr>
          </a:p>
        </p:txBody>
      </p:sp>
      <p:sp>
        <p:nvSpPr>
          <p:cNvPr id="10" name="TextBox 9"/>
          <p:cNvSpPr txBox="1"/>
          <p:nvPr/>
        </p:nvSpPr>
        <p:spPr>
          <a:xfrm>
            <a:off x="6169155" y="1259079"/>
            <a:ext cx="5041000" cy="2418263"/>
          </a:xfrm>
          <a:prstGeom prst="rect">
            <a:avLst/>
          </a:prstGeom>
          <a:noFill/>
        </p:spPr>
        <p:txBody>
          <a:bodyPr wrap="square" lIns="108875" tIns="54438" rIns="108875" bIns="54438" rtlCol="0">
            <a:spAutoFit/>
          </a:bodyPr>
          <a:lstStyle/>
          <a:p>
            <a:pPr defTabSz="914309"/>
            <a:r>
              <a:rPr lang="en-GB" sz="1600" b="1" dirty="0" smtClean="0">
                <a:solidFill>
                  <a:srgbClr val="000000"/>
                </a:solidFill>
              </a:rPr>
              <a:t>Wet oxidation</a:t>
            </a:r>
          </a:p>
          <a:p>
            <a:pPr defTabSz="914309"/>
            <a:endParaRPr lang="en-GB" sz="1400" dirty="0" smtClean="0">
              <a:solidFill>
                <a:srgbClr val="000000"/>
              </a:solidFill>
            </a:endParaRPr>
          </a:p>
          <a:p>
            <a:pPr defTabSz="914309"/>
            <a:r>
              <a:rPr lang="en-GB" sz="1600" b="1" dirty="0" smtClean="0">
                <a:solidFill>
                  <a:srgbClr val="000000"/>
                </a:solidFill>
              </a:rPr>
              <a:t>Advantages:</a:t>
            </a:r>
          </a:p>
          <a:p>
            <a:pPr defTabSz="914309"/>
            <a:endParaRPr lang="en-GB" sz="600" b="1"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Faster oxidation rate</a:t>
            </a:r>
          </a:p>
          <a:p>
            <a:pPr marL="340209" indent="-340209" defTabSz="914309">
              <a:buFont typeface="Arial" panose="020B0604020202020204" pitchFamily="34" charset="0"/>
              <a:buChar char="•"/>
            </a:pPr>
            <a:endParaRPr lang="en-GB" sz="600"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Maximum oxide thickness at DTU Nanolab ~3 µm</a:t>
            </a:r>
          </a:p>
          <a:p>
            <a:pPr defTabSz="914309"/>
            <a:r>
              <a:rPr lang="en-GB" sz="1200" i="1" dirty="0" smtClean="0">
                <a:solidFill>
                  <a:srgbClr val="000000"/>
                </a:solidFill>
              </a:rPr>
              <a:t>      (23 hours oxidation at 1100˚C)</a:t>
            </a:r>
            <a:r>
              <a:rPr lang="en-GB" sz="1400" dirty="0" smtClean="0">
                <a:solidFill>
                  <a:srgbClr val="000000"/>
                </a:solidFill>
              </a:rPr>
              <a:t>  </a:t>
            </a:r>
          </a:p>
          <a:p>
            <a:pPr marL="340209" indent="-340209" defTabSz="914309">
              <a:buFont typeface="Arial" panose="020B0604020202020204" pitchFamily="34" charset="0"/>
              <a:buChar char="•"/>
            </a:pPr>
            <a:endParaRPr lang="en-GB" sz="1400" dirty="0" smtClean="0">
              <a:solidFill>
                <a:srgbClr val="000000"/>
              </a:solidFill>
            </a:endParaRPr>
          </a:p>
          <a:p>
            <a:pPr defTabSz="914309"/>
            <a:r>
              <a:rPr lang="en-GB" sz="1600" b="1" dirty="0" smtClean="0">
                <a:solidFill>
                  <a:srgbClr val="000000"/>
                </a:solidFill>
              </a:rPr>
              <a:t>Limitations:</a:t>
            </a:r>
          </a:p>
          <a:p>
            <a:pPr defTabSz="914309"/>
            <a:endParaRPr lang="en-GB" sz="600" b="1" dirty="0" smtClean="0">
              <a:solidFill>
                <a:srgbClr val="000000"/>
              </a:solidFill>
            </a:endParaRPr>
          </a:p>
          <a:p>
            <a:pPr marL="285721" indent="-285721" defTabSz="914309">
              <a:buFont typeface="Arial" panose="020B0604020202020204" pitchFamily="34" charset="0"/>
              <a:buChar char="•"/>
            </a:pPr>
            <a:r>
              <a:rPr lang="en-GB" sz="1400" dirty="0" smtClean="0">
                <a:solidFill>
                  <a:srgbClr val="000000"/>
                </a:solidFill>
              </a:rPr>
              <a:t>Less dense amorphous film</a:t>
            </a:r>
            <a:endParaRPr lang="en-GB" sz="1400" dirty="0">
              <a:solidFill>
                <a:srgbClr val="000000"/>
              </a:solidFill>
            </a:endParaRPr>
          </a:p>
        </p:txBody>
      </p:sp>
      <p:sp>
        <p:nvSpPr>
          <p:cNvPr id="3" name="TextBox 2"/>
          <p:cNvSpPr txBox="1"/>
          <p:nvPr/>
        </p:nvSpPr>
        <p:spPr>
          <a:xfrm>
            <a:off x="908437" y="5041555"/>
            <a:ext cx="45719" cy="384721"/>
          </a:xfrm>
          <a:prstGeom prst="rect">
            <a:avLst/>
          </a:prstGeom>
          <a:noFill/>
        </p:spPr>
        <p:txBody>
          <a:bodyPr wrap="square" rtlCol="0">
            <a:spAutoFit/>
          </a:bodyPr>
          <a:lstStyle/>
          <a:p>
            <a:endParaRPr lang="en-GB" dirty="0"/>
          </a:p>
        </p:txBody>
      </p:sp>
      <p:sp>
        <p:nvSpPr>
          <p:cNvPr id="16" name="TextBox 15"/>
          <p:cNvSpPr txBox="1"/>
          <p:nvPr/>
        </p:nvSpPr>
        <p:spPr>
          <a:xfrm>
            <a:off x="624979" y="4518333"/>
            <a:ext cx="10336665" cy="1215717"/>
          </a:xfrm>
          <a:prstGeom prst="rect">
            <a:avLst/>
          </a:prstGeom>
          <a:noFill/>
        </p:spPr>
        <p:txBody>
          <a:bodyPr wrap="square" rtlCol="0">
            <a:spAutoFit/>
          </a:bodyPr>
          <a:lstStyle/>
          <a:p>
            <a:pPr defTabSz="914583" eaLnBrk="1" fontAlgn="auto" hangingPunct="1">
              <a:spcBef>
                <a:spcPts val="0"/>
              </a:spcBef>
              <a:spcAft>
                <a:spcPts val="0"/>
              </a:spcAft>
            </a:pPr>
            <a:r>
              <a:rPr lang="en-GB" sz="1600" b="1" dirty="0" smtClean="0">
                <a:solidFill>
                  <a:prstClr val="black"/>
                </a:solidFill>
                <a:latin typeface="+mj-lt"/>
              </a:rPr>
              <a:t>Question:</a:t>
            </a:r>
          </a:p>
          <a:p>
            <a:pPr defTabSz="914583" eaLnBrk="1" fontAlgn="auto" hangingPunct="1">
              <a:spcBef>
                <a:spcPts val="0"/>
              </a:spcBef>
              <a:spcAft>
                <a:spcPts val="0"/>
              </a:spcAft>
            </a:pPr>
            <a:endParaRPr lang="en-GB" sz="1600" b="1" dirty="0" smtClean="0">
              <a:solidFill>
                <a:prstClr val="black"/>
              </a:solidFill>
              <a:latin typeface="+mj-lt"/>
            </a:endParaRPr>
          </a:p>
          <a:p>
            <a:pPr defTabSz="914583" eaLnBrk="1" fontAlgn="auto" hangingPunct="1">
              <a:spcBef>
                <a:spcPts val="0"/>
              </a:spcBef>
              <a:spcAft>
                <a:spcPts val="0"/>
              </a:spcAft>
            </a:pPr>
            <a:r>
              <a:rPr lang="en-GB" sz="1600" dirty="0" smtClean="0">
                <a:solidFill>
                  <a:prstClr val="black"/>
                </a:solidFill>
                <a:latin typeface="+mj-lt"/>
              </a:rPr>
              <a:t>Why does dry oxide have a better quality than wet oxide?</a:t>
            </a:r>
          </a:p>
          <a:p>
            <a:pPr defTabSz="914583" eaLnBrk="1" fontAlgn="auto" hangingPunct="1">
              <a:spcBef>
                <a:spcPts val="0"/>
              </a:spcBef>
              <a:spcAft>
                <a:spcPts val="0"/>
              </a:spcAft>
            </a:pPr>
            <a:endParaRPr lang="en-GB" sz="1000" b="1" i="1" dirty="0" smtClean="0">
              <a:solidFill>
                <a:srgbClr val="0070C0"/>
              </a:solidFill>
              <a:latin typeface="+mj-lt"/>
            </a:endParaRPr>
          </a:p>
          <a:p>
            <a:pPr defTabSz="914583" eaLnBrk="1" fontAlgn="auto" hangingPunct="1">
              <a:spcBef>
                <a:spcPts val="0"/>
              </a:spcBef>
              <a:spcAft>
                <a:spcPts val="0"/>
              </a:spcAft>
            </a:pPr>
            <a:r>
              <a:rPr lang="en-GB" sz="1500" i="1" dirty="0">
                <a:solidFill>
                  <a:prstClr val="black"/>
                </a:solidFill>
              </a:rPr>
              <a:t>H</a:t>
            </a:r>
            <a:r>
              <a:rPr lang="en-GB" sz="1500" i="1" baseline="-25000" dirty="0">
                <a:solidFill>
                  <a:prstClr val="black"/>
                </a:solidFill>
              </a:rPr>
              <a:t>2 </a:t>
            </a:r>
            <a:r>
              <a:rPr lang="en-GB" sz="1500" i="1" dirty="0">
                <a:solidFill>
                  <a:prstClr val="black"/>
                </a:solidFill>
              </a:rPr>
              <a:t>causes imperfections in </a:t>
            </a:r>
            <a:r>
              <a:rPr lang="en-GB" sz="1500" i="1" dirty="0" smtClean="0">
                <a:solidFill>
                  <a:prstClr val="black"/>
                </a:solidFill>
              </a:rPr>
              <a:t>wet oxide layers, and therefore these are less dense than dry oxide layers</a:t>
            </a:r>
            <a:endParaRPr lang="en-GB" sz="1500" i="1" dirty="0">
              <a:latin typeface="+mj-lt"/>
            </a:endParaRPr>
          </a:p>
        </p:txBody>
      </p:sp>
      <p:sp>
        <p:nvSpPr>
          <p:cNvPr id="2" name="Rectangle 1"/>
          <p:cNvSpPr/>
          <p:nvPr/>
        </p:nvSpPr>
        <p:spPr bwMode="auto">
          <a:xfrm>
            <a:off x="514719" y="1192213"/>
            <a:ext cx="5328000" cy="2813645"/>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5" name="Rectangle 14"/>
          <p:cNvSpPr/>
          <p:nvPr/>
        </p:nvSpPr>
        <p:spPr bwMode="auto">
          <a:xfrm>
            <a:off x="6025699" y="1197545"/>
            <a:ext cx="5184456" cy="2808313"/>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7" name="TextBox 16"/>
          <p:cNvSpPr txBox="1"/>
          <p:nvPr/>
        </p:nvSpPr>
        <p:spPr>
          <a:xfrm>
            <a:off x="2425179" y="1271021"/>
            <a:ext cx="2044516"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 </a:t>
            </a:r>
            <a:r>
              <a:rPr lang="en-GB" sz="1600" dirty="0" smtClean="0">
                <a:solidFill>
                  <a:prstClr val="black"/>
                </a:solidFill>
                <a:latin typeface="Arial"/>
                <a:ea typeface="+mn-ea"/>
                <a:cs typeface="Arial"/>
              </a:rPr>
              <a:t>→</a:t>
            </a:r>
            <a:r>
              <a:rPr lang="en-GB" sz="1600" dirty="0" smtClean="0">
                <a:solidFill>
                  <a:prstClr val="black"/>
                </a:solidFill>
                <a:latin typeface="Calibri" panose="020F0502020204030204"/>
                <a:ea typeface="+mn-ea"/>
              </a:rPr>
              <a:t>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a:t>
            </a:r>
            <a:endParaRPr lang="en-GB" sz="1600" dirty="0">
              <a:solidFill>
                <a:prstClr val="black"/>
              </a:solidFill>
              <a:latin typeface="Calibri" panose="020F0502020204030204"/>
              <a:ea typeface="+mn-ea"/>
            </a:endParaRPr>
          </a:p>
        </p:txBody>
      </p:sp>
      <p:sp>
        <p:nvSpPr>
          <p:cNvPr id="18" name="TextBox 17"/>
          <p:cNvSpPr txBox="1"/>
          <p:nvPr/>
        </p:nvSpPr>
        <p:spPr>
          <a:xfrm>
            <a:off x="7969795" y="1271021"/>
            <a:ext cx="3051435"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O(g) </a:t>
            </a:r>
            <a:r>
              <a:rPr lang="en-GB" sz="1600" dirty="0" smtClean="0">
                <a:solidFill>
                  <a:prstClr val="black"/>
                </a:solidFill>
                <a:latin typeface="Arial"/>
                <a:ea typeface="+mn-ea"/>
                <a:cs typeface="Arial"/>
              </a:rPr>
              <a:t>→ </a:t>
            </a: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a:t>
            </a:r>
            <a:endParaRPr lang="en-GB" sz="1600" dirty="0">
              <a:solidFill>
                <a:prstClr val="black"/>
              </a:solidFill>
              <a:latin typeface="Calibri" panose="020F0502020204030204"/>
              <a:ea typeface="+mn-ea"/>
            </a:endParaRPr>
          </a:p>
        </p:txBody>
      </p:sp>
    </p:spTree>
    <p:extLst>
      <p:ext uri="{BB962C8B-B14F-4D97-AF65-F5344CB8AC3E}">
        <p14:creationId xmlns:p14="http://schemas.microsoft.com/office/powerpoint/2010/main" val="93994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939" y="1153989"/>
            <a:ext cx="10299176" cy="2923877"/>
          </a:xfrm>
          <a:prstGeom prst="rect">
            <a:avLst/>
          </a:prstGeom>
          <a:noFill/>
        </p:spPr>
        <p:txBody>
          <a:bodyPr wrap="square" rtlCol="0">
            <a:spAutoFit/>
          </a:bodyPr>
          <a:lstStyle/>
          <a:p>
            <a:pPr defTabSz="914583" eaLnBrk="1" fontAlgn="auto" hangingPunct="1">
              <a:spcBef>
                <a:spcPts val="0"/>
              </a:spcBef>
              <a:spcAft>
                <a:spcPts val="0"/>
              </a:spcAft>
            </a:pPr>
            <a:r>
              <a:rPr lang="en-GB" sz="1700" b="1" dirty="0" smtClean="0">
                <a:solidFill>
                  <a:prstClr val="black"/>
                </a:solidFill>
                <a:latin typeface="Calibri" panose="020F0502020204030204"/>
                <a:ea typeface="+mn-ea"/>
              </a:rPr>
              <a:t>Important:</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is grown (not deposited like e.g. PVD, CVD and ALD layers) on Si wafers</a:t>
            </a:r>
          </a:p>
          <a:p>
            <a:pPr marL="285807" indent="-285807"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The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or 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O vapour molecules (the oxidants) react with Si on the wafer surface. </a:t>
            </a:r>
          </a:p>
          <a:p>
            <a:pPr defTabSz="914583" eaLnBrk="1" fontAlgn="auto" hangingPunct="1">
              <a:spcBef>
                <a:spcPts val="0"/>
              </a:spcBef>
              <a:spcAft>
                <a:spcPts val="0"/>
              </a:spcAft>
            </a:pPr>
            <a:r>
              <a:rPr lang="en-GB" sz="1600" dirty="0">
                <a:solidFill>
                  <a:prstClr val="black"/>
                </a:solidFill>
                <a:latin typeface="Calibri" panose="020F0502020204030204"/>
                <a:ea typeface="+mn-ea"/>
              </a:rPr>
              <a:t> </a:t>
            </a:r>
            <a:r>
              <a:rPr lang="en-GB" sz="1600" dirty="0" smtClean="0">
                <a:solidFill>
                  <a:prstClr val="black"/>
                </a:solidFill>
                <a:latin typeface="Calibri" panose="020F0502020204030204"/>
                <a:ea typeface="+mn-ea"/>
              </a:rPr>
              <a:t>     </a:t>
            </a:r>
            <a:r>
              <a:rPr lang="en-GB" sz="400" dirty="0" smtClean="0">
                <a:solidFill>
                  <a:prstClr val="black"/>
                </a:solidFill>
                <a:latin typeface="Calibri" panose="020F0502020204030204"/>
                <a:ea typeface="+mn-ea"/>
              </a:rPr>
              <a:t> </a:t>
            </a:r>
            <a:r>
              <a:rPr lang="en-GB" sz="1600" dirty="0" smtClean="0">
                <a:solidFill>
                  <a:prstClr val="black"/>
                </a:solidFill>
                <a:latin typeface="Calibri" panose="020F0502020204030204"/>
                <a:ea typeface="+mn-ea"/>
              </a:rPr>
              <a:t>The oxide is growth takes place at the interface between the Si surface and the</a:t>
            </a:r>
            <a:r>
              <a:rPr lang="en-GB" sz="1600" dirty="0">
                <a:solidFill>
                  <a:prstClr val="black"/>
                </a:solidFill>
                <a:latin typeface="Calibri" panose="020F0502020204030204"/>
              </a:rPr>
              <a:t> </a:t>
            </a:r>
            <a:r>
              <a:rPr lang="en-GB" sz="1600" dirty="0" smtClean="0">
                <a:solidFill>
                  <a:prstClr val="black"/>
                </a:solidFill>
                <a:latin typeface="Calibri" panose="020F0502020204030204"/>
              </a:rPr>
              <a:t>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 layer that is grown as soon as the         </a:t>
            </a:r>
          </a:p>
          <a:p>
            <a:pPr defTabSz="914583" eaLnBrk="1" fontAlgn="auto" hangingPunct="1">
              <a:spcBef>
                <a:spcPts val="0"/>
              </a:spcBef>
              <a:spcAft>
                <a:spcPts val="0"/>
              </a:spcAft>
            </a:pPr>
            <a:r>
              <a:rPr lang="en-GB" sz="1600" dirty="0">
                <a:solidFill>
                  <a:prstClr val="black"/>
                </a:solidFill>
                <a:latin typeface="Calibri" panose="020F0502020204030204"/>
              </a:rPr>
              <a:t> </a:t>
            </a:r>
            <a:r>
              <a:rPr lang="en-GB" sz="1600" dirty="0" smtClean="0">
                <a:solidFill>
                  <a:prstClr val="black"/>
                </a:solidFill>
                <a:latin typeface="Calibri" panose="020F0502020204030204"/>
              </a:rPr>
              <a:t>     </a:t>
            </a:r>
            <a:r>
              <a:rPr lang="en-GB" sz="400" dirty="0" smtClean="0">
                <a:solidFill>
                  <a:prstClr val="black"/>
                </a:solidFill>
                <a:latin typeface="Calibri" panose="020F0502020204030204"/>
              </a:rPr>
              <a:t> </a:t>
            </a:r>
            <a:r>
              <a:rPr lang="en-GB" sz="1600" dirty="0" smtClean="0">
                <a:solidFill>
                  <a:prstClr val="black"/>
                </a:solidFill>
                <a:latin typeface="Calibri" panose="020F0502020204030204"/>
              </a:rPr>
              <a:t>oxidation starts.</a:t>
            </a:r>
          </a:p>
          <a:p>
            <a:pPr defTabSz="914583" eaLnBrk="1" fontAlgn="auto" hangingPunct="1">
              <a:spcBef>
                <a:spcPts val="0"/>
              </a:spcBef>
              <a:spcAft>
                <a:spcPts val="0"/>
              </a:spcAft>
            </a:pPr>
            <a:r>
              <a:rPr lang="en-GB" sz="1600" dirty="0">
                <a:solidFill>
                  <a:prstClr val="black"/>
                </a:solidFill>
                <a:latin typeface="Calibri" panose="020F0502020204030204"/>
                <a:ea typeface="+mn-ea"/>
              </a:rPr>
              <a:t> </a:t>
            </a:r>
            <a:r>
              <a:rPr lang="en-GB" sz="1600" dirty="0" smtClean="0">
                <a:solidFill>
                  <a:prstClr val="black"/>
                </a:solidFill>
                <a:latin typeface="Calibri" panose="020F0502020204030204"/>
                <a:ea typeface="+mn-ea"/>
              </a:rPr>
              <a:t>     </a:t>
            </a:r>
            <a:r>
              <a:rPr lang="en-GB" sz="600" dirty="0" smtClean="0">
                <a:solidFill>
                  <a:prstClr val="black"/>
                </a:solidFill>
                <a:latin typeface="Calibri" panose="020F0502020204030204"/>
                <a:ea typeface="+mn-ea"/>
              </a:rPr>
              <a:t> </a:t>
            </a:r>
            <a:r>
              <a:rPr lang="en-GB" sz="1600" dirty="0" smtClean="0">
                <a:solidFill>
                  <a:prstClr val="black"/>
                </a:solidFill>
                <a:latin typeface="Calibri" panose="020F0502020204030204"/>
              </a:rPr>
              <a:t>I.e. the oxidants have to diffuse through the already grown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 layer to reach this interface</a:t>
            </a:r>
          </a:p>
          <a:p>
            <a:pPr marL="285807" indent="-285807" defTabSz="914583" eaLnBrk="1" fontAlgn="auto" hangingPunct="1">
              <a:spcBef>
                <a:spcPts val="0"/>
              </a:spcBef>
              <a:spcAft>
                <a:spcPts val="0"/>
              </a:spcAft>
              <a:buFont typeface="Arial" panose="020B0604020202020204" pitchFamily="34" charset="0"/>
              <a:buChar char="•"/>
            </a:pPr>
            <a:endParaRPr lang="en-GB" sz="18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700" b="1" dirty="0" smtClean="0">
                <a:solidFill>
                  <a:prstClr val="black"/>
                </a:solidFill>
                <a:latin typeface="Calibri" panose="020F0502020204030204"/>
                <a:ea typeface="+mn-ea"/>
              </a:rPr>
              <a:t>Advantage:</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285750" indent="-285750"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Contaminations on the Si surface moves to the outer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surface, thus the grown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layer is very clean</a:t>
            </a: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24" name="Group 23"/>
          <p:cNvGrpSpPr/>
          <p:nvPr/>
        </p:nvGrpSpPr>
        <p:grpSpPr>
          <a:xfrm>
            <a:off x="3720594" y="3933850"/>
            <a:ext cx="6837131" cy="2673630"/>
            <a:chOff x="5376778" y="1773610"/>
            <a:chExt cx="6837131" cy="2673630"/>
          </a:xfrm>
        </p:grpSpPr>
        <p:grpSp>
          <p:nvGrpSpPr>
            <p:cNvPr id="10" name="Group 9"/>
            <p:cNvGrpSpPr/>
            <p:nvPr/>
          </p:nvGrpSpPr>
          <p:grpSpPr>
            <a:xfrm>
              <a:off x="5376778" y="1773610"/>
              <a:ext cx="5714846" cy="2673630"/>
              <a:chOff x="5927375" y="1773610"/>
              <a:chExt cx="5714846" cy="2673630"/>
            </a:xfrm>
          </p:grpSpPr>
          <p:grpSp>
            <p:nvGrpSpPr>
              <p:cNvPr id="12" name="Group 11"/>
              <p:cNvGrpSpPr>
                <a:grpSpLocks noChangeAspect="1"/>
              </p:cNvGrpSpPr>
              <p:nvPr/>
            </p:nvGrpSpPr>
            <p:grpSpPr>
              <a:xfrm>
                <a:off x="8831256" y="1773610"/>
                <a:ext cx="2810965" cy="2673630"/>
                <a:chOff x="9462484" y="3183893"/>
                <a:chExt cx="2504422" cy="2382067"/>
              </a:xfrm>
            </p:grpSpPr>
            <p:pic>
              <p:nvPicPr>
                <p:cNvPr id="13"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9462484" y="5374010"/>
                  <a:ext cx="1968334" cy="191950"/>
                </a:xfrm>
                <a:prstGeom prst="rect">
                  <a:avLst/>
                </a:prstGeom>
              </p:spPr>
              <p:txBody>
                <a:bodyPr wrap="none">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http://www.processpecialties.com/thermox.htm</a:t>
                  </a:r>
                  <a:endParaRPr lang="en-GB" sz="800" i="1" dirty="0">
                    <a:solidFill>
                      <a:prstClr val="black"/>
                    </a:solidFill>
                    <a:latin typeface="Calibri" panose="020F0502020204030204"/>
                    <a:ea typeface="+mn-ea"/>
                  </a:endParaRPr>
                </a:p>
              </p:txBody>
            </p:sp>
          </p:grpSp>
          <p:sp>
            <p:nvSpPr>
              <p:cNvPr id="18" name="TextBox 17"/>
              <p:cNvSpPr txBox="1"/>
              <p:nvPr/>
            </p:nvSpPr>
            <p:spPr>
              <a:xfrm>
                <a:off x="5927375" y="3321482"/>
                <a:ext cx="2665025" cy="461665"/>
              </a:xfrm>
              <a:prstGeom prst="rect">
                <a:avLst/>
              </a:prstGeom>
              <a:noFill/>
            </p:spPr>
            <p:txBody>
              <a:bodyPr wrap="square" rtlCol="0">
                <a:spAutoFit/>
              </a:bodyPr>
              <a:lstStyle/>
              <a:p>
                <a:r>
                  <a:rPr lang="en-GB" sz="1200" b="1" i="1" dirty="0" smtClean="0">
                    <a:solidFill>
                      <a:srgbClr val="008000"/>
                    </a:solidFill>
                  </a:rPr>
                  <a:t>The </a:t>
                </a:r>
                <a:r>
                  <a:rPr lang="en-GB" sz="1200" b="1" i="1" dirty="0">
                    <a:solidFill>
                      <a:srgbClr val="008000"/>
                    </a:solidFill>
                  </a:rPr>
                  <a:t>o</a:t>
                </a:r>
                <a:r>
                  <a:rPr lang="en-GB" sz="1200" b="1" i="1" dirty="0" smtClean="0">
                    <a:solidFill>
                      <a:srgbClr val="008000"/>
                    </a:solidFill>
                  </a:rPr>
                  <a:t>xidation reaction takes place at the SiO</a:t>
                </a:r>
                <a:r>
                  <a:rPr lang="en-GB" sz="1200" b="1" i="1" baseline="-25000" dirty="0" smtClean="0">
                    <a:solidFill>
                      <a:srgbClr val="008000"/>
                    </a:solidFill>
                  </a:rPr>
                  <a:t>2</a:t>
                </a:r>
                <a:r>
                  <a:rPr lang="en-GB" sz="1200" b="1" i="1" dirty="0" smtClean="0">
                    <a:solidFill>
                      <a:srgbClr val="008000"/>
                    </a:solidFill>
                  </a:rPr>
                  <a:t>-Si interface</a:t>
                </a:r>
                <a:endParaRPr lang="en-GB" sz="1200" b="1" i="1" dirty="0">
                  <a:solidFill>
                    <a:srgbClr val="008000"/>
                  </a:solidFill>
                </a:endParaRPr>
              </a:p>
            </p:txBody>
          </p:sp>
          <p:cxnSp>
            <p:nvCxnSpPr>
              <p:cNvPr id="6" name="Straight Arrow Connector 5"/>
              <p:cNvCxnSpPr/>
              <p:nvPr/>
            </p:nvCxnSpPr>
            <p:spPr bwMode="auto">
              <a:xfrm>
                <a:off x="8520392" y="3552544"/>
                <a:ext cx="360040" cy="0"/>
              </a:xfrm>
              <a:prstGeom prst="straightConnector1">
                <a:avLst/>
              </a:prstGeom>
              <a:solidFill>
                <a:schemeClr val="accent1"/>
              </a:solidFill>
              <a:ln w="38100" cap="flat" cmpd="sng" algn="ctr">
                <a:solidFill>
                  <a:srgbClr val="008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 name="TextBox 18"/>
            <p:cNvSpPr txBox="1"/>
            <p:nvPr/>
          </p:nvSpPr>
          <p:spPr>
            <a:xfrm>
              <a:off x="11139576" y="3043371"/>
              <a:ext cx="1074333" cy="276999"/>
            </a:xfrm>
            <a:prstGeom prst="rect">
              <a:avLst/>
            </a:prstGeom>
            <a:noFill/>
          </p:spPr>
          <p:txBody>
            <a:bodyPr wrap="none" rtlCol="0">
              <a:spAutoFit/>
            </a:bodyPr>
            <a:lstStyle/>
            <a:p>
              <a:r>
                <a:rPr lang="en-GB" sz="1200" b="1" dirty="0" smtClean="0"/>
                <a:t>SiO</a:t>
              </a:r>
              <a:r>
                <a:rPr lang="en-GB" sz="1200" b="1" baseline="-25000" dirty="0" smtClean="0"/>
                <a:t>2</a:t>
              </a:r>
              <a:r>
                <a:rPr lang="en-GB" sz="1200" b="1" dirty="0" smtClean="0"/>
                <a:t> layer</a:t>
              </a:r>
              <a:endParaRPr lang="en-GB" sz="1200" b="1" dirty="0"/>
            </a:p>
          </p:txBody>
        </p:sp>
        <p:grpSp>
          <p:nvGrpSpPr>
            <p:cNvPr id="23" name="Group 22"/>
            <p:cNvGrpSpPr/>
            <p:nvPr/>
          </p:nvGrpSpPr>
          <p:grpSpPr>
            <a:xfrm>
              <a:off x="11143686" y="2894927"/>
              <a:ext cx="108000" cy="632528"/>
              <a:chOff x="8279093" y="2459597"/>
              <a:chExt cx="108000" cy="632528"/>
            </a:xfrm>
          </p:grpSpPr>
          <p:cxnSp>
            <p:nvCxnSpPr>
              <p:cNvPr id="20" name="Straight Connector 19"/>
              <p:cNvCxnSpPr/>
              <p:nvPr/>
            </p:nvCxnSpPr>
            <p:spPr bwMode="auto">
              <a:xfrm>
                <a:off x="8333580" y="245959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rot="5400000">
                <a:off x="8333093" y="303702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rot="5400000">
                <a:off x="8333093" y="240779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6"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74496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7758129" y="4140540"/>
            <a:ext cx="4244114" cy="2704406"/>
            <a:chOff x="7969795" y="1773610"/>
            <a:chExt cx="4244114" cy="2704406"/>
          </a:xfrm>
        </p:grpSpPr>
        <p:grpSp>
          <p:nvGrpSpPr>
            <p:cNvPr id="20" name="Group 19"/>
            <p:cNvGrpSpPr/>
            <p:nvPr/>
          </p:nvGrpSpPr>
          <p:grpSpPr>
            <a:xfrm>
              <a:off x="7969795" y="1773610"/>
              <a:ext cx="3121829" cy="2704406"/>
              <a:chOff x="8520392" y="1773610"/>
              <a:chExt cx="3121829" cy="2704406"/>
            </a:xfrm>
          </p:grpSpPr>
          <p:grpSp>
            <p:nvGrpSpPr>
              <p:cNvPr id="26" name="Group 25"/>
              <p:cNvGrpSpPr>
                <a:grpSpLocks noChangeAspect="1"/>
              </p:cNvGrpSpPr>
              <p:nvPr/>
            </p:nvGrpSpPr>
            <p:grpSpPr>
              <a:xfrm>
                <a:off x="8831256" y="1773610"/>
                <a:ext cx="2810965" cy="2704406"/>
                <a:chOff x="9462484" y="3183893"/>
                <a:chExt cx="2504422" cy="2409487"/>
              </a:xfrm>
            </p:grpSpPr>
            <p:pic>
              <p:nvPicPr>
                <p:cNvPr id="41"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9462484" y="5374010"/>
                  <a:ext cx="2401076" cy="219370"/>
                </a:xfrm>
                <a:prstGeom prst="rect">
                  <a:avLst/>
                </a:prstGeom>
              </p:spPr>
              <p:txBody>
                <a:bodyPr wrap="none">
                  <a:spAutoFit/>
                </a:bodyPr>
                <a:lstStyle/>
                <a:p>
                  <a:pPr defTabSz="914583" eaLnBrk="1" fontAlgn="auto" hangingPunct="1">
                    <a:spcBef>
                      <a:spcPts val="0"/>
                    </a:spcBef>
                    <a:spcAft>
                      <a:spcPts val="0"/>
                    </a:spcAft>
                  </a:pPr>
                  <a:r>
                    <a:rPr lang="en-GB" sz="1000" i="1" dirty="0" smtClean="0">
                      <a:solidFill>
                        <a:prstClr val="black"/>
                      </a:solidFill>
                      <a:latin typeface="Calibri" panose="020F0502020204030204"/>
                      <a:ea typeface="+mn-ea"/>
                    </a:rPr>
                    <a:t>http://www.processpecialties.com/thermox.htm</a:t>
                  </a:r>
                  <a:endParaRPr lang="en-GB" sz="1000" i="1" dirty="0">
                    <a:solidFill>
                      <a:prstClr val="black"/>
                    </a:solidFill>
                    <a:latin typeface="Calibri" panose="020F0502020204030204"/>
                    <a:ea typeface="+mn-ea"/>
                  </a:endParaRPr>
                </a:p>
              </p:txBody>
            </p:sp>
          </p:grpSp>
          <p:cxnSp>
            <p:nvCxnSpPr>
              <p:cNvPr id="40" name="Straight Arrow Connector 39"/>
              <p:cNvCxnSpPr/>
              <p:nvPr/>
            </p:nvCxnSpPr>
            <p:spPr bwMode="auto">
              <a:xfrm>
                <a:off x="8520392" y="3552544"/>
                <a:ext cx="360040" cy="0"/>
              </a:xfrm>
              <a:prstGeom prst="straightConnector1">
                <a:avLst/>
              </a:prstGeom>
              <a:solidFill>
                <a:schemeClr val="accent1"/>
              </a:solidFill>
              <a:ln w="38100" cap="flat" cmpd="sng" algn="ctr">
                <a:solidFill>
                  <a:srgbClr val="008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1" name="TextBox 20"/>
            <p:cNvSpPr txBox="1"/>
            <p:nvPr/>
          </p:nvSpPr>
          <p:spPr>
            <a:xfrm>
              <a:off x="11139576" y="3043371"/>
              <a:ext cx="1074333" cy="276999"/>
            </a:xfrm>
            <a:prstGeom prst="rect">
              <a:avLst/>
            </a:prstGeom>
            <a:noFill/>
          </p:spPr>
          <p:txBody>
            <a:bodyPr wrap="none" rtlCol="0">
              <a:spAutoFit/>
            </a:bodyPr>
            <a:lstStyle/>
            <a:p>
              <a:r>
                <a:rPr lang="en-GB" sz="1200" b="1" dirty="0" smtClean="0"/>
                <a:t>SiO</a:t>
              </a:r>
              <a:r>
                <a:rPr lang="en-GB" sz="1200" b="1" baseline="-25000" dirty="0" smtClean="0"/>
                <a:t>2</a:t>
              </a:r>
              <a:r>
                <a:rPr lang="en-GB" sz="1200" b="1" dirty="0" smtClean="0"/>
                <a:t> layer</a:t>
              </a:r>
              <a:endParaRPr lang="en-GB" sz="1200" b="1" dirty="0"/>
            </a:p>
          </p:txBody>
        </p:sp>
        <p:grpSp>
          <p:nvGrpSpPr>
            <p:cNvPr id="22" name="Group 21"/>
            <p:cNvGrpSpPr/>
            <p:nvPr/>
          </p:nvGrpSpPr>
          <p:grpSpPr>
            <a:xfrm>
              <a:off x="11143686" y="2894927"/>
              <a:ext cx="108000" cy="632528"/>
              <a:chOff x="8279093" y="2459597"/>
              <a:chExt cx="108000" cy="632528"/>
            </a:xfrm>
          </p:grpSpPr>
          <p:cxnSp>
            <p:nvCxnSpPr>
              <p:cNvPr id="23" name="Straight Connector 22"/>
              <p:cNvCxnSpPr/>
              <p:nvPr/>
            </p:nvCxnSpPr>
            <p:spPr bwMode="auto">
              <a:xfrm>
                <a:off x="8333580" y="245959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rot="5400000">
                <a:off x="8333093" y="303702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rot="5400000">
                <a:off x="8333093" y="240779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8" name="Rectangle 17"/>
          <p:cNvSpPr/>
          <p:nvPr/>
        </p:nvSpPr>
        <p:spPr bwMode="auto">
          <a:xfrm>
            <a:off x="10917152" y="6443372"/>
            <a:ext cx="767232"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5" name="TextBox 4"/>
          <p:cNvSpPr txBox="1"/>
          <p:nvPr/>
        </p:nvSpPr>
        <p:spPr>
          <a:xfrm>
            <a:off x="538683" y="922524"/>
            <a:ext cx="7383540" cy="1587267"/>
          </a:xfrm>
          <a:prstGeom prst="rect">
            <a:avLst/>
          </a:prstGeom>
          <a:noFill/>
        </p:spPr>
        <p:txBody>
          <a:bodyPr wrap="square" lIns="108875" tIns="54438" rIns="108875" bIns="54438" rtlCol="0">
            <a:spAutoFit/>
          </a:bodyPr>
          <a:lstStyle/>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a:solidFill>
                <a:prstClr val="black"/>
              </a:solidFill>
              <a:latin typeface="Calibri" panose="020F0502020204030204"/>
              <a:ea typeface="+mn-ea"/>
            </a:endParaRPr>
          </a:p>
        </p:txBody>
      </p:sp>
      <p:sp>
        <p:nvSpPr>
          <p:cNvPr id="15" name="TextBox 14"/>
          <p:cNvSpPr txBox="1"/>
          <p:nvPr/>
        </p:nvSpPr>
        <p:spPr>
          <a:xfrm>
            <a:off x="427808" y="981522"/>
            <a:ext cx="10751869" cy="4095561"/>
          </a:xfrm>
          <a:prstGeom prst="rect">
            <a:avLst/>
          </a:prstGeom>
          <a:noFill/>
        </p:spPr>
        <p:txBody>
          <a:bodyPr wrap="square" lIns="108796" tIns="54396" rIns="108796" bIns="54396" rtlCol="0">
            <a:spAutoFit/>
          </a:bodyPr>
          <a:lstStyle/>
          <a:p>
            <a:pPr marL="543949" lvl="1"/>
            <a:endParaRPr lang="en-GB" sz="1600" i="1" dirty="0" smtClean="0"/>
          </a:p>
          <a:p>
            <a:r>
              <a:rPr lang="en-GB" sz="1600" b="1" dirty="0" smtClean="0"/>
              <a:t>Question</a:t>
            </a:r>
          </a:p>
          <a:p>
            <a:endParaRPr lang="en-GB" sz="1400" dirty="0" smtClean="0"/>
          </a:p>
          <a:p>
            <a:r>
              <a:rPr lang="en-GB" sz="1600" dirty="0" smtClean="0"/>
              <a:t>Do you think that the growth rate for SiO</a:t>
            </a:r>
            <a:r>
              <a:rPr lang="en-GB" sz="1600" baseline="-25000" dirty="0" smtClean="0"/>
              <a:t>2</a:t>
            </a:r>
            <a:r>
              <a:rPr lang="en-GB" sz="1600" dirty="0" smtClean="0"/>
              <a:t> is linear or non-linear as function of time? Explain why</a:t>
            </a:r>
          </a:p>
          <a:p>
            <a:endParaRPr lang="en-GB" sz="1800" i="1" dirty="0" smtClean="0"/>
          </a:p>
          <a:p>
            <a:endParaRPr lang="en-GB" sz="1400" i="1" dirty="0" smtClean="0"/>
          </a:p>
          <a:p>
            <a:r>
              <a:rPr lang="en-GB" sz="1600" i="1" dirty="0" smtClean="0"/>
              <a:t>There is no quick answer to this question…</a:t>
            </a:r>
          </a:p>
          <a:p>
            <a:endParaRPr lang="en-GB" sz="1200" i="1" dirty="0"/>
          </a:p>
          <a:p>
            <a:endParaRPr lang="en-GB" sz="100" i="1" dirty="0" smtClean="0"/>
          </a:p>
          <a:p>
            <a:r>
              <a:rPr lang="en-GB" sz="1600" i="1" dirty="0" smtClean="0"/>
              <a:t>The growth rate for very thin </a:t>
            </a:r>
            <a:r>
              <a:rPr lang="en-GB" sz="1600" i="1" dirty="0"/>
              <a:t>(some hundred nm) oxide layers </a:t>
            </a:r>
            <a:r>
              <a:rPr lang="en-GB" sz="1600" i="1" dirty="0" smtClean="0"/>
              <a:t>is linear.</a:t>
            </a:r>
          </a:p>
          <a:p>
            <a:endParaRPr lang="en-GB" sz="1200" i="1" dirty="0" smtClean="0"/>
          </a:p>
          <a:p>
            <a:r>
              <a:rPr lang="en-GB" sz="1600" i="1" dirty="0" smtClean="0"/>
              <a:t>For thicker oxide layers the growth rate is not linear and decreases with time:</a:t>
            </a:r>
          </a:p>
          <a:p>
            <a:endParaRPr lang="en-GB" sz="600" i="1" dirty="0" smtClean="0"/>
          </a:p>
          <a:p>
            <a:pPr marL="285750" indent="-285750">
              <a:buFont typeface="Arial" panose="020B0604020202020204" pitchFamily="34" charset="0"/>
              <a:buChar char="•"/>
            </a:pPr>
            <a:r>
              <a:rPr lang="en-GB" sz="1400" i="1" dirty="0" smtClean="0"/>
              <a:t>When the oxide layer grows, it takes longer and longer time for the O</a:t>
            </a:r>
            <a:r>
              <a:rPr lang="en-GB" sz="1400" i="1" baseline="-25000" dirty="0" smtClean="0"/>
              <a:t>2</a:t>
            </a:r>
            <a:r>
              <a:rPr lang="en-GB" sz="1400" i="1" dirty="0" smtClean="0"/>
              <a:t> or H</a:t>
            </a:r>
            <a:r>
              <a:rPr lang="en-GB" sz="1400" i="1" baseline="-25000" dirty="0" smtClean="0"/>
              <a:t>2</a:t>
            </a:r>
            <a:r>
              <a:rPr lang="en-GB" sz="1400" i="1" dirty="0" smtClean="0"/>
              <a:t>O vapour molecules to diffuse through the already grown oxide layer and reach Si surface to form more SiO</a:t>
            </a:r>
            <a:r>
              <a:rPr lang="en-GB" sz="1400" i="1" baseline="-25000" dirty="0" smtClean="0"/>
              <a:t>2</a:t>
            </a:r>
            <a:endParaRPr lang="en-GB" sz="1400" i="1" dirty="0" smtClean="0"/>
          </a:p>
          <a:p>
            <a:endParaRPr lang="en-GB" sz="1400" i="1" dirty="0" smtClean="0"/>
          </a:p>
          <a:p>
            <a:endParaRPr lang="en-GB" sz="1400" i="1" dirty="0" smtClean="0"/>
          </a:p>
          <a:p>
            <a:endParaRPr lang="en-GB" sz="1400" i="1" dirty="0" smtClean="0"/>
          </a:p>
          <a:p>
            <a:r>
              <a:rPr lang="en-GB" sz="1400" i="1" dirty="0" smtClean="0"/>
              <a:t> </a:t>
            </a:r>
            <a:endParaRPr lang="en-GB" sz="1500" dirty="0"/>
          </a:p>
        </p:txBody>
      </p:sp>
      <p:sp>
        <p:nvSpPr>
          <p:cNvPr id="1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2" name="Rectangle 1"/>
          <p:cNvSpPr/>
          <p:nvPr/>
        </p:nvSpPr>
        <p:spPr>
          <a:xfrm>
            <a:off x="5089475" y="5688641"/>
            <a:ext cx="2831975" cy="461665"/>
          </a:xfrm>
          <a:prstGeom prst="rect">
            <a:avLst/>
          </a:prstGeom>
        </p:spPr>
        <p:txBody>
          <a:bodyPr wrap="square">
            <a:spAutoFit/>
          </a:bodyPr>
          <a:lstStyle/>
          <a:p>
            <a:r>
              <a:rPr lang="en-GB" sz="1200" b="1" i="1" dirty="0">
                <a:solidFill>
                  <a:srgbClr val="008000"/>
                </a:solidFill>
              </a:rPr>
              <a:t>The oxidation reaction takes place at the SiO</a:t>
            </a:r>
            <a:r>
              <a:rPr lang="en-GB" sz="1200" b="1" i="1" baseline="-25000" dirty="0">
                <a:solidFill>
                  <a:srgbClr val="008000"/>
                </a:solidFill>
              </a:rPr>
              <a:t>2</a:t>
            </a:r>
            <a:r>
              <a:rPr lang="en-GB" sz="1200" b="1" i="1" dirty="0">
                <a:solidFill>
                  <a:srgbClr val="008000"/>
                </a:solidFill>
              </a:rPr>
              <a:t>-Si interface</a:t>
            </a:r>
          </a:p>
        </p:txBody>
      </p:sp>
    </p:spTree>
    <p:extLst>
      <p:ext uri="{BB962C8B-B14F-4D97-AF65-F5344CB8AC3E}">
        <p14:creationId xmlns:p14="http://schemas.microsoft.com/office/powerpoint/2010/main" val="119045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13" end="13"/>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sz="7100" b="1" dirty="0" smtClean="0"/>
          </a:p>
          <a:p>
            <a:pPr marL="0" indent="0" algn="ctr">
              <a:buNone/>
            </a:pPr>
            <a:r>
              <a:rPr lang="en-GB" sz="7100" b="1" dirty="0" smtClean="0"/>
              <a:t>BREAK</a:t>
            </a:r>
            <a:endParaRPr lang="en-GB" sz="7100" b="1" dirty="0"/>
          </a:p>
        </p:txBody>
      </p:sp>
    </p:spTree>
    <p:extLst>
      <p:ext uri="{BB962C8B-B14F-4D97-AF65-F5344CB8AC3E}">
        <p14:creationId xmlns:p14="http://schemas.microsoft.com/office/powerpoint/2010/main" val="41471157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8798303" y="6487039"/>
            <a:ext cx="3059924"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8" name="TextBox 7177"/>
          <p:cNvSpPr txBox="1"/>
          <p:nvPr/>
        </p:nvSpPr>
        <p:spPr>
          <a:xfrm>
            <a:off x="409495" y="1039999"/>
            <a:ext cx="10224596" cy="2925967"/>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The oxidation reaction occurs a the interface between the oxide layer and the Si surface</a:t>
            </a: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To understand the oxidation process, we first have to understand the kinetics of the oxide growth, </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i.e. how the oxidants are being transported to the Si surface.</a:t>
            </a: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srgbClr val="C00000"/>
                </a:solidFill>
                <a:latin typeface="Calibri" panose="020F0502020204030204"/>
              </a:rPr>
              <a:t>Oxidants: O</a:t>
            </a:r>
            <a:r>
              <a:rPr lang="en-GB" sz="1600" i="1" baseline="-25000" dirty="0" smtClean="0">
                <a:solidFill>
                  <a:srgbClr val="C00000"/>
                </a:solidFill>
                <a:latin typeface="Calibri" panose="020F0502020204030204"/>
              </a:rPr>
              <a:t>2</a:t>
            </a:r>
            <a:r>
              <a:rPr lang="en-GB" sz="1600" i="1" dirty="0" smtClean="0">
                <a:solidFill>
                  <a:srgbClr val="C00000"/>
                </a:solidFill>
                <a:latin typeface="Calibri" panose="020F0502020204030204"/>
              </a:rPr>
              <a:t> </a:t>
            </a:r>
            <a:r>
              <a:rPr lang="en-GB" sz="1600" i="1" dirty="0">
                <a:solidFill>
                  <a:srgbClr val="C00000"/>
                </a:solidFill>
                <a:latin typeface="Calibri" panose="020F0502020204030204"/>
              </a:rPr>
              <a:t>or H</a:t>
            </a:r>
            <a:r>
              <a:rPr lang="en-GB" sz="1600" i="1" baseline="-25000" dirty="0">
                <a:solidFill>
                  <a:srgbClr val="C00000"/>
                </a:solidFill>
                <a:latin typeface="Calibri" panose="020F0502020204030204"/>
              </a:rPr>
              <a:t>2</a:t>
            </a:r>
            <a:r>
              <a:rPr lang="en-GB" sz="1600" i="1" dirty="0">
                <a:solidFill>
                  <a:srgbClr val="C00000"/>
                </a:solidFill>
                <a:latin typeface="Calibri" panose="020F0502020204030204"/>
              </a:rPr>
              <a:t>O vapour </a:t>
            </a:r>
            <a:r>
              <a:rPr lang="en-GB" sz="1600" i="1" dirty="0" smtClean="0">
                <a:solidFill>
                  <a:srgbClr val="C00000"/>
                </a:solidFill>
                <a:latin typeface="Calibri" panose="020F0502020204030204"/>
              </a:rPr>
              <a:t>molecules</a:t>
            </a:r>
            <a:endParaRPr lang="en-GB" sz="1600" i="1" dirty="0" smtClean="0">
              <a:solidFill>
                <a:srgbClr val="C00000"/>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 typeface="+mj-lt"/>
              <a:buAutoNum type="arabicPeriod"/>
            </a:pPr>
            <a:endParaRPr lang="en-GB" sz="14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endParaRPr lang="en-GB" sz="14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a:solidFill>
                <a:prstClr val="black"/>
              </a:solidFill>
              <a:latin typeface="Calibri" panose="020F0502020204030204"/>
              <a:ea typeface="+mn-ea"/>
            </a:endParaRPr>
          </a:p>
        </p:txBody>
      </p:sp>
      <p:sp>
        <p:nvSpPr>
          <p:cNvPr id="1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37" name="Group 36"/>
          <p:cNvGrpSpPr>
            <a:grpSpLocks noChangeAspect="1"/>
          </p:cNvGrpSpPr>
          <p:nvPr/>
        </p:nvGrpSpPr>
        <p:grpSpPr>
          <a:xfrm>
            <a:off x="7776603" y="3996524"/>
            <a:ext cx="2810965" cy="2673630"/>
            <a:chOff x="9462484" y="3183893"/>
            <a:chExt cx="2504422" cy="2382067"/>
          </a:xfrm>
        </p:grpSpPr>
        <p:pic>
          <p:nvPicPr>
            <p:cNvPr id="40"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9462484" y="5374010"/>
              <a:ext cx="1968334" cy="191950"/>
            </a:xfrm>
            <a:prstGeom prst="rect">
              <a:avLst/>
            </a:prstGeom>
          </p:spPr>
          <p:txBody>
            <a:bodyPr wrap="none">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http://www.processpecialties.com/thermox.htm</a:t>
              </a:r>
              <a:endParaRPr lang="en-GB" sz="800" i="1" dirty="0">
                <a:solidFill>
                  <a:prstClr val="black"/>
                </a:solidFill>
                <a:latin typeface="Calibri" panose="020F0502020204030204"/>
                <a:ea typeface="+mn-ea"/>
              </a:endParaRPr>
            </a:p>
          </p:txBody>
        </p:sp>
      </p:grpSp>
      <p:sp>
        <p:nvSpPr>
          <p:cNvPr id="38" name="TextBox 37"/>
          <p:cNvSpPr txBox="1"/>
          <p:nvPr/>
        </p:nvSpPr>
        <p:spPr>
          <a:xfrm>
            <a:off x="5868273" y="5620485"/>
            <a:ext cx="1648208" cy="276999"/>
          </a:xfrm>
          <a:prstGeom prst="rect">
            <a:avLst/>
          </a:prstGeom>
          <a:noFill/>
        </p:spPr>
        <p:txBody>
          <a:bodyPr wrap="none" rtlCol="0">
            <a:spAutoFit/>
          </a:bodyPr>
          <a:lstStyle/>
          <a:p>
            <a:r>
              <a:rPr lang="en-GB" sz="1200" b="1" dirty="0" smtClean="0">
                <a:solidFill>
                  <a:schemeClr val="tx2"/>
                </a:solidFill>
              </a:rPr>
              <a:t>SiO</a:t>
            </a:r>
            <a:r>
              <a:rPr lang="en-GB" sz="1200" b="1" baseline="-25000" dirty="0" smtClean="0">
                <a:solidFill>
                  <a:schemeClr val="tx2"/>
                </a:solidFill>
              </a:rPr>
              <a:t>2</a:t>
            </a:r>
            <a:r>
              <a:rPr lang="en-GB" sz="1200" b="1" dirty="0" smtClean="0">
                <a:solidFill>
                  <a:schemeClr val="tx2"/>
                </a:solidFill>
              </a:rPr>
              <a:t>-Si interface</a:t>
            </a:r>
            <a:endParaRPr lang="en-GB" sz="1200" b="1" dirty="0">
              <a:solidFill>
                <a:schemeClr val="tx2"/>
              </a:solidFill>
            </a:endParaRPr>
          </a:p>
        </p:txBody>
      </p:sp>
      <p:cxnSp>
        <p:nvCxnSpPr>
          <p:cNvPr id="39" name="Straight Arrow Connector 38"/>
          <p:cNvCxnSpPr/>
          <p:nvPr/>
        </p:nvCxnSpPr>
        <p:spPr bwMode="auto">
          <a:xfrm>
            <a:off x="7465739" y="5775458"/>
            <a:ext cx="360040" cy="0"/>
          </a:xfrm>
          <a:prstGeom prst="straightConnector1">
            <a:avLst/>
          </a:prstGeom>
          <a:solidFill>
            <a:schemeClr val="accent1"/>
          </a:solidFill>
          <a:ln w="3810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Box 41"/>
          <p:cNvSpPr txBox="1"/>
          <p:nvPr/>
        </p:nvSpPr>
        <p:spPr>
          <a:xfrm>
            <a:off x="5737547" y="4978965"/>
            <a:ext cx="1822935" cy="276999"/>
          </a:xfrm>
          <a:prstGeom prst="rect">
            <a:avLst/>
          </a:prstGeom>
          <a:noFill/>
        </p:spPr>
        <p:txBody>
          <a:bodyPr wrap="none" rtlCol="0">
            <a:spAutoFit/>
          </a:bodyPr>
          <a:lstStyle/>
          <a:p>
            <a:r>
              <a:rPr lang="en-GB" sz="1200" b="1" smtClean="0">
                <a:solidFill>
                  <a:schemeClr val="tx2"/>
                </a:solidFill>
              </a:rPr>
              <a:t>Gas-SiO</a:t>
            </a:r>
            <a:r>
              <a:rPr lang="en-GB" sz="1200" b="1" baseline="-25000" smtClean="0">
                <a:solidFill>
                  <a:schemeClr val="tx2"/>
                </a:solidFill>
              </a:rPr>
              <a:t>2</a:t>
            </a:r>
            <a:r>
              <a:rPr lang="en-GB" sz="1200" b="1" smtClean="0">
                <a:solidFill>
                  <a:schemeClr val="tx2"/>
                </a:solidFill>
              </a:rPr>
              <a:t> interface</a:t>
            </a:r>
            <a:endParaRPr lang="en-GB" sz="1200" b="1" dirty="0">
              <a:solidFill>
                <a:schemeClr val="tx2"/>
              </a:solidFill>
            </a:endParaRPr>
          </a:p>
        </p:txBody>
      </p:sp>
      <p:cxnSp>
        <p:nvCxnSpPr>
          <p:cNvPr id="43" name="Straight Arrow Connector 42"/>
          <p:cNvCxnSpPr/>
          <p:nvPr/>
        </p:nvCxnSpPr>
        <p:spPr bwMode="auto">
          <a:xfrm>
            <a:off x="7462609" y="5133938"/>
            <a:ext cx="360040" cy="0"/>
          </a:xfrm>
          <a:prstGeom prst="straightConnector1">
            <a:avLst/>
          </a:prstGeom>
          <a:solidFill>
            <a:schemeClr val="accent1"/>
          </a:solidFill>
          <a:ln w="3810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oup 2"/>
          <p:cNvGrpSpPr/>
          <p:nvPr/>
        </p:nvGrpSpPr>
        <p:grpSpPr>
          <a:xfrm>
            <a:off x="10623458" y="5112348"/>
            <a:ext cx="1074333" cy="632528"/>
            <a:chOff x="10999918" y="5235487"/>
            <a:chExt cx="1074333" cy="632528"/>
          </a:xfrm>
        </p:grpSpPr>
        <p:sp>
          <p:nvSpPr>
            <p:cNvPr id="46" name="TextBox 45"/>
            <p:cNvSpPr txBox="1"/>
            <p:nvPr/>
          </p:nvSpPr>
          <p:spPr>
            <a:xfrm>
              <a:off x="10999918" y="5383931"/>
              <a:ext cx="1074333" cy="276999"/>
            </a:xfrm>
            <a:prstGeom prst="rect">
              <a:avLst/>
            </a:prstGeom>
            <a:noFill/>
          </p:spPr>
          <p:txBody>
            <a:bodyPr wrap="none" rtlCol="0">
              <a:spAutoFit/>
            </a:bodyPr>
            <a:lstStyle/>
            <a:p>
              <a:r>
                <a:rPr lang="en-GB" sz="1200" b="1" dirty="0" smtClean="0"/>
                <a:t>SiO</a:t>
              </a:r>
              <a:r>
                <a:rPr lang="en-GB" sz="1200" b="1" baseline="-25000" dirty="0" smtClean="0"/>
                <a:t>2</a:t>
              </a:r>
              <a:r>
                <a:rPr lang="en-GB" sz="1200" b="1" dirty="0" smtClean="0"/>
                <a:t> layer</a:t>
              </a:r>
              <a:endParaRPr lang="en-GB" sz="1200" b="1" dirty="0"/>
            </a:p>
          </p:txBody>
        </p:sp>
        <p:cxnSp>
          <p:nvCxnSpPr>
            <p:cNvPr id="47" name="Straight Connector 46"/>
            <p:cNvCxnSpPr/>
            <p:nvPr/>
          </p:nvCxnSpPr>
          <p:spPr bwMode="auto">
            <a:xfrm>
              <a:off x="11058515" y="523548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rot="5400000">
              <a:off x="11058028" y="581291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p:cNvCxnSpPr/>
            <p:nvPr/>
          </p:nvCxnSpPr>
          <p:spPr bwMode="auto">
            <a:xfrm rot="5400000">
              <a:off x="11058028" y="518368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20"/>
          <p:cNvGrpSpPr/>
          <p:nvPr/>
        </p:nvGrpSpPr>
        <p:grpSpPr>
          <a:xfrm>
            <a:off x="10644797" y="3852348"/>
            <a:ext cx="1402948" cy="1260000"/>
            <a:chOff x="11979839" y="6352695"/>
            <a:chExt cx="1402948" cy="1260000"/>
          </a:xfrm>
        </p:grpSpPr>
        <p:sp>
          <p:nvSpPr>
            <p:cNvPr id="22" name="TextBox 21"/>
            <p:cNvSpPr txBox="1"/>
            <p:nvPr/>
          </p:nvSpPr>
          <p:spPr>
            <a:xfrm>
              <a:off x="11979839" y="6877278"/>
              <a:ext cx="1402948" cy="430887"/>
            </a:xfrm>
            <a:prstGeom prst="rect">
              <a:avLst/>
            </a:prstGeom>
            <a:noFill/>
          </p:spPr>
          <p:txBody>
            <a:bodyPr wrap="none" rtlCol="0">
              <a:spAutoFit/>
            </a:bodyPr>
            <a:lstStyle/>
            <a:p>
              <a:r>
                <a:rPr lang="en-GB" sz="1200" b="1" dirty="0" smtClean="0"/>
                <a:t>Gas steam</a:t>
              </a:r>
            </a:p>
            <a:p>
              <a:r>
                <a:rPr lang="en-GB" sz="1000" b="1" dirty="0" smtClean="0"/>
                <a:t>(O</a:t>
              </a:r>
              <a:r>
                <a:rPr lang="en-GB" sz="1000" b="1" baseline="-25000" dirty="0" smtClean="0"/>
                <a:t>2</a:t>
              </a:r>
              <a:r>
                <a:rPr lang="en-GB" sz="1000" b="1" dirty="0" smtClean="0"/>
                <a:t>/H</a:t>
              </a:r>
              <a:r>
                <a:rPr lang="en-GB" sz="1000" b="1" baseline="-25000" dirty="0" smtClean="0"/>
                <a:t>2</a:t>
              </a:r>
              <a:r>
                <a:rPr lang="en-GB" sz="1000" b="1" dirty="0" smtClean="0"/>
                <a:t>O vapour)</a:t>
              </a:r>
              <a:endParaRPr lang="en-GB" sz="1000" b="1" dirty="0"/>
            </a:p>
          </p:txBody>
        </p:sp>
        <p:cxnSp>
          <p:nvCxnSpPr>
            <p:cNvPr id="23" name="Straight Connector 22"/>
            <p:cNvCxnSpPr/>
            <p:nvPr/>
          </p:nvCxnSpPr>
          <p:spPr bwMode="auto">
            <a:xfrm rot="10800000">
              <a:off x="12016610" y="6352695"/>
              <a:ext cx="0" cy="1260000"/>
            </a:xfrm>
            <a:prstGeom prst="line">
              <a:avLst/>
            </a:prstGeom>
            <a:solidFill>
              <a:schemeClr val="accent1"/>
            </a:solidFill>
            <a:ln w="22225" cap="flat" cmpd="sng" algn="ctr">
              <a:gradFill flip="none" rotWithShape="1">
                <a:gsLst>
                  <a:gs pos="0">
                    <a:schemeClr val="tx1"/>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 name="TextBox 5"/>
          <p:cNvSpPr txBox="1"/>
          <p:nvPr/>
        </p:nvSpPr>
        <p:spPr>
          <a:xfrm>
            <a:off x="409495" y="2951287"/>
            <a:ext cx="7879465" cy="1846659"/>
          </a:xfrm>
          <a:prstGeom prst="rect">
            <a:avLst/>
          </a:prstGeom>
          <a:noFill/>
        </p:spPr>
        <p:txBody>
          <a:bodyPr wrap="non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What is going to happen for the oxidation to the place?</a:t>
            </a: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en-GB" sz="1600" dirty="0" smtClean="0">
                <a:solidFill>
                  <a:prstClr val="black"/>
                </a:solidFill>
                <a:latin typeface="Calibri" panose="020F0502020204030204"/>
              </a:rPr>
              <a:t>Oxidants in the gas steam are transported to the gas-SiO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 interface</a:t>
            </a:r>
          </a:p>
          <a:p>
            <a:pPr marL="342969" indent="-342969" defTabSz="914583" eaLnBrk="1" fontAlgn="auto" hangingPunct="1">
              <a:spcBef>
                <a:spcPts val="0"/>
              </a:spcBef>
              <a:spcAft>
                <a:spcPts val="0"/>
              </a:spcAft>
              <a:buFont typeface="+mj-lt"/>
              <a:buAutoNum type="arabicPeriod"/>
            </a:pPr>
            <a:endParaRPr lang="en-GB" sz="10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en-GB" sz="1600" dirty="0" smtClean="0">
                <a:solidFill>
                  <a:prstClr val="black"/>
                </a:solidFill>
                <a:latin typeface="Calibri" panose="020F0502020204030204"/>
              </a:rPr>
              <a:t>The oxidants diffuse through the already grown oxide layer to reach the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-Si interface</a:t>
            </a:r>
          </a:p>
          <a:p>
            <a:pPr marL="342969" indent="-342969" defTabSz="914583" eaLnBrk="1" fontAlgn="auto" hangingPunct="1">
              <a:spcBef>
                <a:spcPts val="0"/>
              </a:spcBef>
              <a:spcAft>
                <a:spcPts val="0"/>
              </a:spcAft>
              <a:buFont typeface="+mj-lt"/>
              <a:buAutoNum type="arabicPeriod"/>
            </a:pPr>
            <a:endParaRPr lang="en-GB" sz="10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en-GB" sz="1600" dirty="0" smtClean="0">
                <a:solidFill>
                  <a:prstClr val="black"/>
                </a:solidFill>
                <a:latin typeface="Calibri" panose="020F0502020204030204"/>
              </a:rPr>
              <a:t>The oxidants reach with Si at the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-Si interface</a:t>
            </a:r>
          </a:p>
          <a:p>
            <a:endParaRPr lang="en-GB" sz="1400" dirty="0"/>
          </a:p>
        </p:txBody>
      </p:sp>
    </p:spTree>
    <p:extLst>
      <p:ext uri="{BB962C8B-B14F-4D97-AF65-F5344CB8AC3E}">
        <p14:creationId xmlns:p14="http://schemas.microsoft.com/office/powerpoint/2010/main" val="222789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0130035" y="6310114"/>
            <a:ext cx="1728192" cy="45694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8" name="Rectangle 27"/>
          <p:cNvSpPr/>
          <p:nvPr/>
        </p:nvSpPr>
        <p:spPr bwMode="auto">
          <a:xfrm>
            <a:off x="624979" y="6454130"/>
            <a:ext cx="4680519"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mc:AlternateContent xmlns:mc="http://schemas.openxmlformats.org/markup-compatibility/2006" xmlns:a14="http://schemas.microsoft.com/office/drawing/2010/main">
        <mc:Choice Requires="a14">
          <p:sp>
            <p:nvSpPr>
              <p:cNvPr id="85" name="TextBox 84"/>
              <p:cNvSpPr txBox="1"/>
              <p:nvPr/>
            </p:nvSpPr>
            <p:spPr>
              <a:xfrm>
                <a:off x="5377507" y="909514"/>
                <a:ext cx="6745660" cy="590351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1.</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flux of oxidants in the gas steam is governed by concentration</a:t>
                </a:r>
                <a:r>
                  <a:rPr lang="en-GB" sz="1400" dirty="0">
                    <a:solidFill>
                      <a:prstClr val="black"/>
                    </a:solidFill>
                    <a:latin typeface="Calibri" panose="020F0502020204030204"/>
                    <a:ea typeface="+mn-ea"/>
                  </a:rPr>
                  <a:t> </a:t>
                </a:r>
                <a:r>
                  <a:rPr lang="en-GB" sz="1400" dirty="0" smtClean="0">
                    <a:solidFill>
                      <a:prstClr val="black"/>
                    </a:solidFill>
                    <a:latin typeface="Calibri" panose="020F0502020204030204"/>
                    <a:ea typeface="+mn-ea"/>
                  </a:rPr>
                  <a:t>differences</a:t>
                </a:r>
                <a:r>
                  <a:rPr lang="en-GB" sz="1400" dirty="0" smtClean="0">
                    <a:solidFill>
                      <a:prstClr val="black"/>
                    </a:solidFill>
                    <a:latin typeface="Calibri" panose="020F0502020204030204"/>
                  </a:rPr>
                  <a:t>:</a:t>
                </a: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𝐹</m:t>
                        </m:r>
                      </m:e>
                      <m:sub>
                        <m:r>
                          <a:rPr lang="en-GB" sz="1400" i="1">
                            <a:solidFill>
                              <a:prstClr val="black"/>
                            </a:solidFill>
                            <a:latin typeface="Cambria Math" panose="02040503050406030204" pitchFamily="18" charset="0"/>
                          </a:rPr>
                          <m:t>1</m:t>
                        </m:r>
                      </m:sub>
                    </m:sSub>
                    <m:r>
                      <a:rPr lang="en-GB" sz="1400" i="1">
                        <a:solidFill>
                          <a:prstClr val="black"/>
                        </a:solidFill>
                        <a:latin typeface="Cambria Math" panose="02040503050406030204" pitchFamily="18" charset="0"/>
                      </a:rPr>
                      <m:t>=</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h</m:t>
                        </m:r>
                      </m:e>
                      <m:sub>
                        <m:r>
                          <a:rPr lang="en-GB" sz="1400" i="1">
                            <a:solidFill>
                              <a:prstClr val="black"/>
                            </a:solidFill>
                            <a:latin typeface="Cambria Math" panose="02040503050406030204" pitchFamily="18" charset="0"/>
                          </a:rPr>
                          <m:t>𝐺</m:t>
                        </m:r>
                      </m:sub>
                    </m:sSub>
                    <m:r>
                      <a:rPr lang="en-GB" sz="1400" i="1">
                        <a:solidFill>
                          <a:prstClr val="black"/>
                        </a:solidFill>
                        <a:latin typeface="Cambria Math" panose="02040503050406030204" pitchFamily="18" charset="0"/>
                        <a:ea typeface="Cambria Math" panose="02040503050406030204" pitchFamily="18" charset="0"/>
                      </a:rPr>
                      <m:t>∙</m:t>
                    </m:r>
                    <m:d>
                      <m:dPr>
                        <m:ctrlPr>
                          <a:rPr lang="en-GB" sz="1400" i="1">
                            <a:solidFill>
                              <a:prstClr val="black"/>
                            </a:solidFill>
                            <a:latin typeface="Cambria Math" panose="02040503050406030204" pitchFamily="18" charset="0"/>
                          </a:rPr>
                        </m:ctrlPr>
                      </m:dPr>
                      <m:e>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𝐶</m:t>
                            </m:r>
                          </m:e>
                          <m:sub>
                            <m:r>
                              <a:rPr lang="da-DK" sz="1400" b="0" i="1" smtClean="0">
                                <a:solidFill>
                                  <a:prstClr val="black"/>
                                </a:solidFill>
                                <a:latin typeface="Cambria Math" panose="02040503050406030204" pitchFamily="18" charset="0"/>
                              </a:rPr>
                              <m:t>𝑔</m:t>
                            </m:r>
                          </m:sub>
                        </m:sSub>
                        <m:r>
                          <a:rPr lang="en-GB" sz="1400" i="1">
                            <a:solidFill>
                              <a:prstClr val="black"/>
                            </a:solidFill>
                            <a:latin typeface="Cambria Math" panose="02040503050406030204" pitchFamily="18" charset="0"/>
                          </a:rPr>
                          <m:t>−</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𝐶</m:t>
                            </m:r>
                          </m:e>
                          <m:sub>
                            <m:r>
                              <a:rPr lang="en-GB" sz="1400" i="1">
                                <a:solidFill>
                                  <a:prstClr val="black"/>
                                </a:solidFill>
                                <a:latin typeface="Cambria Math" panose="02040503050406030204" pitchFamily="18" charset="0"/>
                              </a:rPr>
                              <m:t>𝑠</m:t>
                            </m:r>
                          </m:sub>
                        </m:sSub>
                      </m:e>
                    </m:d>
                    <m:r>
                      <a:rPr lang="en-GB" sz="1400" i="1">
                        <a:solidFill>
                          <a:prstClr val="black"/>
                        </a:solidFill>
                        <a:latin typeface="Cambria Math" panose="02040503050406030204" pitchFamily="18" charset="0"/>
                      </a:rPr>
                      <m:t>, </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 </m:t>
                        </m:r>
                        <m:r>
                          <a:rPr lang="en-GB" sz="1400" b="0" i="1" smtClean="0">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h</m:t>
                        </m:r>
                      </m:e>
                      <m:sub>
                        <m:r>
                          <a:rPr lang="en-GB" sz="1400" i="1">
                            <a:solidFill>
                              <a:prstClr val="black"/>
                            </a:solidFill>
                            <a:latin typeface="Cambria Math" panose="02040503050406030204" pitchFamily="18" charset="0"/>
                          </a:rPr>
                          <m:t>𝐺</m:t>
                        </m:r>
                      </m:sub>
                    </m:sSub>
                    <m:r>
                      <a:rPr lang="en-GB" sz="1400" i="1">
                        <a:solidFill>
                          <a:prstClr val="black"/>
                        </a:solidFill>
                        <a:latin typeface="Cambria Math" panose="02040503050406030204" pitchFamily="18" charset="0"/>
                      </a:rPr>
                      <m:t>:</m:t>
                    </m:r>
                    <m:r>
                      <m:rPr>
                        <m:sty m:val="p"/>
                      </m:rPr>
                      <a:rPr lang="en-GB" sz="1400" b="0" i="0" smtClean="0">
                        <a:solidFill>
                          <a:prstClr val="black"/>
                        </a:solidFill>
                        <a:latin typeface="Cambria Math" panose="02040503050406030204" pitchFamily="18" charset="0"/>
                      </a:rPr>
                      <m:t>Gas</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phase</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mass</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transfer</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coefficient</m:t>
                    </m:r>
                  </m:oMath>
                </a14:m>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rPr>
                  <a:t>Or </a:t>
                </a:r>
                <a:endParaRPr lang="en-GB" sz="1000" dirty="0">
                  <a:solidFill>
                    <a:prstClr val="black"/>
                  </a:solidFill>
                  <a:latin typeface="Calibri" panose="020F0502020204030204"/>
                </a:endParaRPr>
              </a:p>
              <a:p>
                <a:pPr marL="457291" lvl="1" defTabSz="914583" eaLnBrk="1" fontAlgn="auto" hangingPunct="1">
                  <a:spcBef>
                    <a:spcPts val="0"/>
                  </a:spcBef>
                  <a:spcAft>
                    <a:spcPts val="0"/>
                  </a:spcAft>
                </a:pPr>
                <a:r>
                  <a:rPr lang="en-GB" sz="1400" i="1" dirty="0">
                    <a:solidFill>
                      <a:prstClr val="black"/>
                    </a:solidFill>
                    <a:latin typeface="Cambria Math" panose="02040503050406030204" pitchFamily="18" charset="0"/>
                  </a:rPr>
                  <a:t>	</a:t>
                </a:r>
                <a14:m>
                  <m:oMath xmlns:m="http://schemas.openxmlformats.org/officeDocument/2006/math">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h</m:t>
                    </m:r>
                    <m:r>
                      <a:rPr lang="en-GB" sz="1400" i="1">
                        <a:solidFill>
                          <a:prstClr val="black"/>
                        </a:solidFill>
                        <a:latin typeface="Cambria Math" panose="02040503050406030204" pitchFamily="18" charset="0"/>
                        <a:ea typeface="Cambria Math" panose="02040503050406030204" pitchFamily="18" charset="0"/>
                      </a:rPr>
                      <m:t>∙</m:t>
                    </m:r>
                    <m:d>
                      <m:dPr>
                        <m:ctrlPr>
                          <a:rPr lang="en-GB" sz="1400" i="1">
                            <a:solidFill>
                              <a:prstClr val="black"/>
                            </a:solidFill>
                            <a:latin typeface="Cambria Math" panose="02040503050406030204" pitchFamily="18" charset="0"/>
                            <a:ea typeface="Cambria Math" panose="02040503050406030204" pitchFamily="18" charset="0"/>
                          </a:rPr>
                        </m:ctrlPr>
                      </m:dPr>
                      <m:e>
                        <m:sSup>
                          <m:sSupPr>
                            <m:ctrlPr>
                              <a:rPr lang="en-GB" sz="1400" i="1">
                                <a:solidFill>
                                  <a:prstClr val="black"/>
                                </a:solidFill>
                                <a:latin typeface="Cambria Math" panose="02040503050406030204" pitchFamily="18" charset="0"/>
                                <a:ea typeface="Cambria Math" panose="02040503050406030204" pitchFamily="18" charset="0"/>
                              </a:rPr>
                            </m:ctrlPr>
                          </m:sSupPr>
                          <m:e>
                            <m:r>
                              <a:rPr lang="en-GB" sz="1400" i="1">
                                <a:solidFill>
                                  <a:prstClr val="black"/>
                                </a:solidFill>
                                <a:latin typeface="Cambria Math" panose="02040503050406030204" pitchFamily="18" charset="0"/>
                                <a:ea typeface="Cambria Math" panose="02040503050406030204" pitchFamily="18" charset="0"/>
                              </a:rPr>
                              <m:t>𝐶</m:t>
                            </m:r>
                          </m:e>
                          <m:sup>
                            <m:r>
                              <a:rPr lang="en-GB" sz="1400" i="1">
                                <a:solidFill>
                                  <a:prstClr val="black"/>
                                </a:solidFill>
                                <a:latin typeface="Cambria Math" panose="02040503050406030204" pitchFamily="18" charset="0"/>
                                <a:ea typeface="Cambria Math" panose="02040503050406030204" pitchFamily="18" charset="0"/>
                              </a:rPr>
                              <m:t>∗</m:t>
                            </m:r>
                          </m:sup>
                        </m:sSup>
                        <m:r>
                          <a:rPr lang="en-GB" sz="1400" i="1">
                            <a:solidFill>
                              <a:prstClr val="black"/>
                            </a:solidFill>
                            <a:latin typeface="Cambria Math" panose="02040503050406030204" pitchFamily="18" charset="0"/>
                            <a:ea typeface="Cambria Math" panose="02040503050406030204" pitchFamily="18" charset="0"/>
                          </a:rPr>
                          <m:t>−</m:t>
                        </m:r>
                        <m:r>
                          <a:rPr lang="da-DK" sz="1400" b="0" i="1" smtClean="0">
                            <a:solidFill>
                              <a:prstClr val="black"/>
                            </a:solidFill>
                            <a:latin typeface="Cambria Math" panose="02040503050406030204" pitchFamily="18" charset="0"/>
                            <a:ea typeface="Cambria Math" panose="02040503050406030204" pitchFamily="18" charset="0"/>
                          </a:rPr>
                          <m:t>𝐶</m:t>
                        </m:r>
                        <m:r>
                          <a:rPr lang="da-DK" sz="1400" b="0" i="1" baseline="-25000" smtClean="0">
                            <a:solidFill>
                              <a:prstClr val="black"/>
                            </a:solidFill>
                            <a:latin typeface="Cambria Math" panose="02040503050406030204" pitchFamily="18" charset="0"/>
                            <a:ea typeface="Cambria Math" panose="02040503050406030204" pitchFamily="18" charset="0"/>
                          </a:rPr>
                          <m:t>𝑜</m:t>
                        </m:r>
                      </m:e>
                    </m:d>
                    <m:r>
                      <a:rPr lang="en-GB" sz="1400" i="1">
                        <a:solidFill>
                          <a:prstClr val="black"/>
                        </a:solidFill>
                        <a:latin typeface="Cambria Math" panose="02040503050406030204" pitchFamily="18" charset="0"/>
                        <a:ea typeface="Cambria Math" panose="02040503050406030204" pitchFamily="18" charset="0"/>
                      </a:rPr>
                      <m:t>,   </m:t>
                    </m:r>
                    <m:r>
                      <a:rPr lang="da-DK" sz="1400" b="0" i="1" smtClean="0">
                        <a:solidFill>
                          <a:prstClr val="black"/>
                        </a:solidFill>
                        <a:latin typeface="Cambria Math" panose="02040503050406030204" pitchFamily="18" charset="0"/>
                        <a:ea typeface="Cambria Math" panose="02040503050406030204" pitchFamily="18" charset="0"/>
                      </a:rPr>
                      <m:t>  </m:t>
                    </m:r>
                    <m:r>
                      <a:rPr lang="en-GB" sz="1400" i="1">
                        <a:solidFill>
                          <a:prstClr val="black"/>
                        </a:solidFill>
                        <a:latin typeface="Cambria Math" panose="02040503050406030204" pitchFamily="18" charset="0"/>
                        <a:ea typeface="Cambria Math" panose="02040503050406030204" pitchFamily="18" charset="0"/>
                      </a:rPr>
                      <m:t>h</m:t>
                    </m:r>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Constant</m:t>
                    </m:r>
                  </m:oMath>
                </a14:m>
                <a:endParaRPr lang="en-GB" sz="1400" dirty="0">
                  <a:solidFill>
                    <a:prstClr val="black"/>
                  </a:solidFill>
                  <a:latin typeface="Cambria Math" panose="02040503050406030204" pitchFamily="18" charset="0"/>
                  <a:ea typeface="Cambria Math" panose="02040503050406030204" pitchFamily="18" charset="0"/>
                </a:endParaRPr>
              </a:p>
              <a:p>
                <a:pPr marL="457291" lvl="1" defTabSz="914583" eaLnBrk="1" fontAlgn="auto" hangingPunct="1">
                  <a:spcBef>
                    <a:spcPts val="0"/>
                  </a:spcBef>
                  <a:spcAft>
                    <a:spcPts val="0"/>
                  </a:spcAft>
                </a:pPr>
                <a:r>
                  <a:rPr lang="en-GB" sz="1400" dirty="0">
                    <a:solidFill>
                      <a:prstClr val="black"/>
                    </a:solidFill>
                    <a:ea typeface="Cambria Math" panose="02040503050406030204" pitchFamily="18" charset="0"/>
                  </a:rPr>
                  <a:t>                               </a:t>
                </a:r>
                <a:r>
                  <a:rPr lang="en-GB" sz="1400" dirty="0" smtClean="0">
                    <a:solidFill>
                      <a:prstClr val="black"/>
                    </a:solidFill>
                    <a:ea typeface="Cambria Math" panose="02040503050406030204" pitchFamily="18" charset="0"/>
                  </a:rPr>
                  <a:t>  </a:t>
                </a:r>
                <a14:m>
                  <m:oMath xmlns:m="http://schemas.openxmlformats.org/officeDocument/2006/math">
                    <m:sSup>
                      <m:sSupPr>
                        <m:ctrlPr>
                          <a:rPr lang="en-GB" sz="1400" i="1">
                            <a:solidFill>
                              <a:prstClr val="black"/>
                            </a:solidFill>
                            <a:latin typeface="Cambria Math" panose="02040503050406030204" pitchFamily="18" charset="0"/>
                            <a:ea typeface="Cambria Math" panose="02040503050406030204" pitchFamily="18" charset="0"/>
                          </a:rPr>
                        </m:ctrlPr>
                      </m:sSupPr>
                      <m:e>
                        <m:r>
                          <a:rPr lang="da-DK" sz="1400" b="0" i="1" smtClean="0">
                            <a:solidFill>
                              <a:prstClr val="black"/>
                            </a:solidFill>
                            <a:latin typeface="Cambria Math" panose="02040503050406030204" pitchFamily="18" charset="0"/>
                            <a:ea typeface="Cambria Math" panose="02040503050406030204" pitchFamily="18" charset="0"/>
                          </a:rPr>
                          <m:t> </m:t>
                        </m:r>
                        <m:r>
                          <a:rPr lang="en-GB" sz="1400" i="1">
                            <a:solidFill>
                              <a:prstClr val="black"/>
                            </a:solidFill>
                            <a:latin typeface="Cambria Math" panose="02040503050406030204" pitchFamily="18" charset="0"/>
                            <a:ea typeface="Cambria Math" panose="02040503050406030204" pitchFamily="18" charset="0"/>
                          </a:rPr>
                          <m:t>𝐶</m:t>
                        </m:r>
                      </m:e>
                      <m:sup>
                        <m:r>
                          <a:rPr lang="en-GB" sz="1400" i="1">
                            <a:solidFill>
                              <a:prstClr val="black"/>
                            </a:solidFill>
                            <a:latin typeface="Cambria Math" panose="02040503050406030204" pitchFamily="18" charset="0"/>
                            <a:ea typeface="Cambria Math" panose="02040503050406030204" pitchFamily="18" charset="0"/>
                          </a:rPr>
                          <m:t>∗</m:t>
                        </m:r>
                      </m:sup>
                    </m:sSup>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Equilibrium</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concentration</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of</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oxidants</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in</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the</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SiO</m:t>
                    </m:r>
                    <m:r>
                      <a:rPr lang="en-GB" sz="1400" baseline="-25000">
                        <a:solidFill>
                          <a:prstClr val="black"/>
                        </a:solidFill>
                        <a:latin typeface="Cambria Math" panose="02040503050406030204" pitchFamily="18" charset="0"/>
                        <a:ea typeface="Cambria Math" panose="02040503050406030204" pitchFamily="18" charset="0"/>
                      </a:rPr>
                      <m:t>2</m:t>
                    </m:r>
                  </m:oMath>
                </a14:m>
                <a:r>
                  <a:rPr lang="en-GB" sz="1400" dirty="0">
                    <a:solidFill>
                      <a:prstClr val="black"/>
                    </a:solidFill>
                    <a:latin typeface="Calibri" panose="020F0502020204030204"/>
                  </a:rPr>
                  <a:t> </a:t>
                </a:r>
              </a:p>
              <a:p>
                <a:pPr defTabSz="914583" eaLnBrk="1" fontAlgn="auto" hangingPunct="1">
                  <a:spcBef>
                    <a:spcPts val="0"/>
                  </a:spcBef>
                  <a:spcAft>
                    <a:spcPts val="0"/>
                  </a:spcAft>
                </a:pPr>
                <a:endParaRPr lang="en-GB" sz="1200" dirty="0" smtClean="0">
                  <a:solidFill>
                    <a:prstClr val="black"/>
                  </a:solidFill>
                  <a:latin typeface="Calibri" panose="020F0502020204030204"/>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flux is related to the diffusion of oxidants through the existing oxide layer.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oxidants move because of a concentration gradient: </a:t>
                </a: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r>
                      <a:rPr lang="en-GB" sz="1400" b="0" i="1" smtClean="0">
                        <a:solidFill>
                          <a:prstClr val="black"/>
                        </a:solidFill>
                        <a:latin typeface="Cambria Math" panose="02040503050406030204" pitchFamily="18" charset="0"/>
                        <a:ea typeface="+mn-ea"/>
                      </a:rPr>
                      <m:t>𝐹</m:t>
                    </m:r>
                    <m:r>
                      <a:rPr lang="en-GB" sz="1400" b="0" i="1" baseline="-25000" smtClean="0">
                        <a:solidFill>
                          <a:prstClr val="black"/>
                        </a:solidFill>
                        <a:latin typeface="Cambria Math" panose="02040503050406030204" pitchFamily="18" charset="0"/>
                        <a:ea typeface="+mn-ea"/>
                      </a:rPr>
                      <m:t>2</m:t>
                    </m:r>
                    <m:r>
                      <a:rPr lang="en-GB" sz="1400" i="1" smtClean="0">
                        <a:solidFill>
                          <a:prstClr val="black"/>
                        </a:solidFill>
                        <a:latin typeface="Cambria Math" panose="02040503050406030204" pitchFamily="18" charset="0"/>
                        <a:ea typeface="+mn-ea"/>
                      </a:rPr>
                      <m:t>=</m:t>
                    </m:r>
                    <m:r>
                      <a:rPr lang="en-GB" sz="1400" b="0" i="1" smtClean="0">
                        <a:solidFill>
                          <a:prstClr val="black"/>
                        </a:solidFill>
                        <a:latin typeface="Cambria Math" panose="02040503050406030204" pitchFamily="18" charset="0"/>
                        <a:ea typeface="+mn-ea"/>
                      </a:rPr>
                      <m:t>𝐷</m:t>
                    </m:r>
                    <m:r>
                      <a:rPr lang="en-GB" sz="1400" b="0" i="1" smtClean="0">
                        <a:solidFill>
                          <a:prstClr val="black"/>
                        </a:solidFill>
                        <a:latin typeface="Cambria Math" panose="02040503050406030204" pitchFamily="18" charset="0"/>
                        <a:ea typeface="Cambria Math" panose="02040503050406030204" pitchFamily="18" charset="0"/>
                      </a:rPr>
                      <m:t>∙</m:t>
                    </m:r>
                    <m:d>
                      <m:dPr>
                        <m:ctrlPr>
                          <a:rPr lang="en-GB" sz="1400" b="0" i="1" smtClean="0">
                            <a:solidFill>
                              <a:prstClr val="black"/>
                            </a:solidFill>
                            <a:latin typeface="Cambria Math" panose="02040503050406030204" pitchFamily="18" charset="0"/>
                            <a:ea typeface="Cambria Math" panose="02040503050406030204" pitchFamily="18" charset="0"/>
                          </a:rPr>
                        </m:ctrlPr>
                      </m:dPr>
                      <m:e>
                        <m:f>
                          <m:fPr>
                            <m:ctrlPr>
                              <a:rPr lang="en-GB" sz="1400" b="0" i="1" smtClean="0">
                                <a:solidFill>
                                  <a:prstClr val="black"/>
                                </a:solidFill>
                                <a:latin typeface="Cambria Math" panose="02040503050406030204" pitchFamily="18" charset="0"/>
                                <a:ea typeface="Cambria Math" panose="02040503050406030204" pitchFamily="18" charset="0"/>
                              </a:rPr>
                            </m:ctrlPr>
                          </m:fPr>
                          <m:num>
                            <m:r>
                              <a:rPr lang="en-GB" sz="1400" b="0" i="1" smtClean="0">
                                <a:solidFill>
                                  <a:prstClr val="black"/>
                                </a:solidFill>
                                <a:latin typeface="Cambria Math" panose="02040503050406030204" pitchFamily="18" charset="0"/>
                                <a:ea typeface="Cambria Math" panose="02040503050406030204" pitchFamily="18" charset="0"/>
                              </a:rPr>
                              <m:t>𝐶</m:t>
                            </m:r>
                            <m:r>
                              <a:rPr lang="en-GB" sz="1400" b="0" i="1" baseline="-25000" smtClean="0">
                                <a:solidFill>
                                  <a:prstClr val="black"/>
                                </a:solidFill>
                                <a:latin typeface="Cambria Math" panose="02040503050406030204" pitchFamily="18" charset="0"/>
                                <a:ea typeface="Cambria Math" panose="02040503050406030204" pitchFamily="18" charset="0"/>
                              </a:rPr>
                              <m:t>𝑂</m:t>
                            </m:r>
                            <m:r>
                              <a:rPr lang="en-GB" sz="1400" b="0" i="1" smtClean="0">
                                <a:solidFill>
                                  <a:prstClr val="black"/>
                                </a:solidFill>
                                <a:latin typeface="Cambria Math" panose="02040503050406030204" pitchFamily="18" charset="0"/>
                                <a:ea typeface="Cambria Math" panose="02040503050406030204" pitchFamily="18" charset="0"/>
                              </a:rPr>
                              <m:t>−</m:t>
                            </m:r>
                            <m:r>
                              <a:rPr lang="en-GB" sz="1400" b="0" i="1" smtClean="0">
                                <a:solidFill>
                                  <a:prstClr val="black"/>
                                </a:solidFill>
                                <a:latin typeface="Cambria Math" panose="02040503050406030204" pitchFamily="18" charset="0"/>
                                <a:ea typeface="Cambria Math" panose="02040503050406030204" pitchFamily="18" charset="0"/>
                              </a:rPr>
                              <m:t>𝐶𝑖</m:t>
                            </m:r>
                          </m:num>
                          <m:den>
                            <m:r>
                              <a:rPr lang="en-GB" sz="1400" b="0" i="1" smtClean="0">
                                <a:solidFill>
                                  <a:prstClr val="black"/>
                                </a:solidFill>
                                <a:latin typeface="Cambria Math" panose="02040503050406030204" pitchFamily="18" charset="0"/>
                                <a:ea typeface="Cambria Math" panose="02040503050406030204" pitchFamily="18" charset="0"/>
                              </a:rPr>
                              <m:t>𝑥</m:t>
                            </m:r>
                          </m:den>
                        </m:f>
                      </m:e>
                    </m:d>
                    <m:r>
                      <a:rPr lang="en-GB" sz="1400" b="0" i="1" smtClean="0">
                        <a:solidFill>
                          <a:prstClr val="black"/>
                        </a:solidFill>
                        <a:latin typeface="Cambria Math" panose="02040503050406030204" pitchFamily="18" charset="0"/>
                        <a:ea typeface="Cambria Math" panose="02040503050406030204" pitchFamily="18" charset="0"/>
                      </a:rPr>
                      <m:t>,         </m:t>
                    </m:r>
                    <m:r>
                      <a:rPr lang="en-GB" sz="1400" b="0" i="1" smtClean="0">
                        <a:solidFill>
                          <a:prstClr val="black"/>
                        </a:solidFill>
                        <a:latin typeface="Cambria Math" panose="02040503050406030204" pitchFamily="18" charset="0"/>
                        <a:ea typeface="Cambria Math" panose="02040503050406030204" pitchFamily="18" charset="0"/>
                      </a:rPr>
                      <m:t>𝐷</m:t>
                    </m:r>
                    <m:r>
                      <a:rPr lang="en-GB" sz="1400" b="0" i="1" smtClean="0">
                        <a:solidFill>
                          <a:prstClr val="black"/>
                        </a:solidFill>
                        <a:latin typeface="Cambria Math" panose="02040503050406030204" pitchFamily="18" charset="0"/>
                        <a:ea typeface="Cambria Math" panose="02040503050406030204" pitchFamily="18" charset="0"/>
                      </a:rPr>
                      <m:t>:</m:t>
                    </m:r>
                    <m:r>
                      <m:rPr>
                        <m:sty m:val="p"/>
                      </m:rPr>
                      <a:rPr lang="en-GB" sz="1400" b="0" i="0" smtClean="0">
                        <a:solidFill>
                          <a:prstClr val="black"/>
                        </a:solidFill>
                        <a:latin typeface="Cambria Math" panose="02040503050406030204" pitchFamily="18" charset="0"/>
                        <a:ea typeface="Cambria Math" panose="02040503050406030204" pitchFamily="18" charset="0"/>
                      </a:rPr>
                      <m:t>Diffusion</m:t>
                    </m:r>
                    <m:r>
                      <a:rPr lang="en-GB" sz="1400" b="0" i="0" smtClean="0">
                        <a:solidFill>
                          <a:prstClr val="black"/>
                        </a:solidFill>
                        <a:latin typeface="Cambria Math" panose="02040503050406030204" pitchFamily="18" charset="0"/>
                        <a:ea typeface="Cambria Math" panose="02040503050406030204" pitchFamily="18" charset="0"/>
                      </a:rPr>
                      <m:t> </m:t>
                    </m:r>
                    <m:r>
                      <m:rPr>
                        <m:sty m:val="p"/>
                      </m:rPr>
                      <a:rPr lang="en-GB" sz="1400" b="0" i="0" smtClean="0">
                        <a:solidFill>
                          <a:prstClr val="black"/>
                        </a:solidFill>
                        <a:latin typeface="Cambria Math" panose="02040503050406030204" pitchFamily="18" charset="0"/>
                        <a:ea typeface="Cambria Math" panose="02040503050406030204" pitchFamily="18" charset="0"/>
                      </a:rPr>
                      <m:t>constant</m:t>
                    </m:r>
                  </m:oMath>
                </a14:m>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3.</a:t>
                </a: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flux is related to the reaction between the Si and oxidants at the Si-</a:t>
                </a:r>
                <a:r>
                  <a:rPr lang="en-GB" sz="1400" dirty="0" smtClean="0">
                    <a:solidFill>
                      <a:prstClr val="black"/>
                    </a:solidFill>
                    <a:latin typeface="Calibri" panose="020F0502020204030204"/>
                  </a:rPr>
                  <a:t>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interfac</a:t>
                </a:r>
                <a:r>
                  <a:rPr lang="en-GB" sz="1400" dirty="0">
                    <a:solidFill>
                      <a:prstClr val="black"/>
                    </a:solidFill>
                    <a:latin typeface="Calibri" panose="020F0502020204030204"/>
                  </a:rPr>
                  <a:t>e</a:t>
                </a:r>
                <a:r>
                  <a:rPr lang="en-GB" sz="1400" dirty="0" smtClean="0">
                    <a:solidFill>
                      <a:prstClr val="black"/>
                    </a:solidFill>
                    <a:latin typeface="Calibri" panose="020F0502020204030204"/>
                  </a:rPr>
                  <a:t>. </a:t>
                </a: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reaction is governed by the reaction rate of the oxidants:</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i="1" dirty="0">
                    <a:solidFill>
                      <a:prstClr val="black"/>
                    </a:solidFill>
                    <a:latin typeface="Calibri" panose="020F0502020204030204"/>
                    <a:ea typeface="+mn-ea"/>
                  </a:rPr>
                  <a:t>	</a:t>
                </a:r>
                <a14:m>
                  <m:oMath xmlns:m="http://schemas.openxmlformats.org/officeDocument/2006/math">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𝐹</m:t>
                        </m:r>
                      </m:e>
                      <m:sub>
                        <m:r>
                          <a:rPr lang="en-GB" sz="1400" i="1">
                            <a:solidFill>
                              <a:prstClr val="black"/>
                            </a:solidFill>
                            <a:latin typeface="Cambria Math" panose="02040503050406030204" pitchFamily="18" charset="0"/>
                          </a:rPr>
                          <m:t>3</m:t>
                        </m:r>
                      </m:sub>
                    </m:sSub>
                    <m:r>
                      <a:rPr lang="en-GB" sz="1400" i="1">
                        <a:solidFill>
                          <a:prstClr val="black"/>
                        </a:solidFill>
                        <a:latin typeface="Cambria Math" panose="02040503050406030204" pitchFamily="18" charset="0"/>
                      </a:rPr>
                      <m:t>=</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𝐾</m:t>
                        </m:r>
                      </m:e>
                      <m:sub>
                        <m:r>
                          <a:rPr lang="en-GB" sz="1400" i="1">
                            <a:solidFill>
                              <a:prstClr val="black"/>
                            </a:solidFill>
                            <a:latin typeface="Cambria Math" panose="02040503050406030204" pitchFamily="18" charset="0"/>
                          </a:rPr>
                          <m:t>𝑠</m:t>
                        </m:r>
                      </m:sub>
                    </m:sSub>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𝐶</m:t>
                        </m:r>
                      </m:e>
                      <m:sub>
                        <m:r>
                          <a:rPr lang="en-GB" sz="1400" i="1">
                            <a:solidFill>
                              <a:prstClr val="black"/>
                            </a:solidFill>
                            <a:latin typeface="Cambria Math" panose="02040503050406030204" pitchFamily="18" charset="0"/>
                          </a:rPr>
                          <m:t>𝑖</m:t>
                        </m:r>
                      </m:sub>
                    </m:sSub>
                    <m:r>
                      <a:rPr lang="en-GB" sz="1400" i="1">
                        <a:solidFill>
                          <a:prstClr val="black"/>
                        </a:solidFill>
                        <a:latin typeface="Cambria Math" panose="02040503050406030204" pitchFamily="18" charset="0"/>
                      </a:rPr>
                      <m:t>,  </m:t>
                    </m:r>
                    <m:r>
                      <a:rPr lang="en-GB" sz="1400" b="0" i="1" smtClean="0">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𝐾</m:t>
                    </m:r>
                    <m:r>
                      <a:rPr lang="en-GB" sz="1400" i="1" baseline="-25000">
                        <a:solidFill>
                          <a:prstClr val="black"/>
                        </a:solidFill>
                        <a:latin typeface="Cambria Math" panose="02040503050406030204" pitchFamily="18" charset="0"/>
                      </a:rPr>
                      <m:t>𝑠</m:t>
                    </m:r>
                    <m:r>
                      <a:rPr lang="en-GB" sz="1400" i="1" smtClean="0">
                        <a:solidFill>
                          <a:prstClr val="black"/>
                        </a:solidFill>
                        <a:latin typeface="Cambria Math" panose="02040503050406030204" pitchFamily="18" charset="0"/>
                      </a:rPr>
                      <m:t>:</m:t>
                    </m:r>
                    <m:r>
                      <m:rPr>
                        <m:sty m:val="p"/>
                      </m:rPr>
                      <a:rPr lang="en-GB" sz="1400" b="0" i="0" smtClean="0">
                        <a:solidFill>
                          <a:prstClr val="black"/>
                        </a:solidFill>
                        <a:latin typeface="Cambria Math" panose="02040503050406030204" pitchFamily="18" charset="0"/>
                      </a:rPr>
                      <m:t>Reaction</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rate</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constant</m:t>
                    </m:r>
                  </m:oMath>
                </a14:m>
                <a:endParaRPr lang="en-GB" sz="1400" b="0" i="1" dirty="0" smtClean="0">
                  <a:solidFill>
                    <a:prstClr val="black"/>
                  </a:solidFill>
                  <a:latin typeface="Calibri" panose="020F0502020204030204"/>
                </a:endParaRPr>
              </a:p>
              <a:p>
                <a:pPr defTabSz="914583" eaLnBrk="1" fontAlgn="auto" hangingPunct="1">
                  <a:spcBef>
                    <a:spcPts val="0"/>
                  </a:spcBef>
                  <a:spcAft>
                    <a:spcPts val="0"/>
                  </a:spcAft>
                </a:pPr>
                <a:r>
                  <a:rPr lang="en-GB" sz="1400" b="0" dirty="0" smtClean="0">
                    <a:solidFill>
                      <a:prstClr val="black"/>
                    </a:solidFill>
                    <a:latin typeface="Calibri" panose="020F0502020204030204"/>
                  </a:rPr>
                  <a:t>Or</a:t>
                </a:r>
              </a:p>
              <a:p>
                <a:pPr defTabSz="914583" eaLnBrk="1" fontAlgn="auto" hangingPunct="1">
                  <a:spcBef>
                    <a:spcPts val="0"/>
                  </a:spcBef>
                  <a:spcAft>
                    <a:spcPts val="0"/>
                  </a:spcAft>
                </a:pPr>
                <a:r>
                  <a:rPr lang="en-GB" sz="1400" dirty="0">
                    <a:solidFill>
                      <a:prstClr val="black"/>
                    </a:solidFill>
                    <a:latin typeface="Cambria Math" panose="02040503050406030204" pitchFamily="18" charset="0"/>
                  </a:rPr>
                  <a:t>	</a:t>
                </a:r>
                <a14:m>
                  <m:oMath xmlns:m="http://schemas.openxmlformats.org/officeDocument/2006/math">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3</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𝑁</m:t>
                    </m:r>
                    <m:r>
                      <a:rPr lang="en-GB" sz="1400" i="1" baseline="-2500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m:t>
                    </m:r>
                    <m:f>
                      <m:fPr>
                        <m:ctrlPr>
                          <a:rPr lang="en-GB" sz="1400" i="1">
                            <a:solidFill>
                              <a:prstClr val="black"/>
                            </a:solidFill>
                            <a:latin typeface="Cambria Math" panose="02040503050406030204" pitchFamily="18" charset="0"/>
                            <a:ea typeface="Cambria Math" panose="02040503050406030204" pitchFamily="18" charset="0"/>
                          </a:rPr>
                        </m:ctrlPr>
                      </m:fPr>
                      <m:num>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𝑥</m:t>
                        </m:r>
                      </m:num>
                      <m:den>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𝑡</m:t>
                        </m:r>
                      </m:den>
                    </m:f>
                  </m:oMath>
                </a14:m>
                <a:r>
                  <a:rPr lang="en-GB" sz="1400" dirty="0">
                    <a:solidFill>
                      <a:prstClr val="black"/>
                    </a:solidFill>
                    <a:latin typeface="Calibri" panose="020F0502020204030204"/>
                  </a:rPr>
                  <a:t>,         </a:t>
                </a:r>
                <a:r>
                  <a:rPr lang="en-GB" sz="1400" dirty="0" smtClean="0">
                    <a:solidFill>
                      <a:prstClr val="black"/>
                    </a:solidFill>
                    <a:latin typeface="Calibri" panose="020F0502020204030204"/>
                  </a:rPr>
                  <a:t>        </a:t>
                </a:r>
                <a14:m>
                  <m:oMath xmlns:m="http://schemas.openxmlformats.org/officeDocument/2006/math">
                    <m:f>
                      <m:fPr>
                        <m:ctrlPr>
                          <a:rPr lang="en-GB" sz="1400" i="1">
                            <a:solidFill>
                              <a:prstClr val="black"/>
                            </a:solidFill>
                            <a:latin typeface="Cambria Math" panose="02040503050406030204" pitchFamily="18" charset="0"/>
                            <a:ea typeface="Cambria Math" panose="02040503050406030204" pitchFamily="18" charset="0"/>
                          </a:rPr>
                        </m:ctrlPr>
                      </m:fPr>
                      <m:num>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𝑥</m:t>
                        </m:r>
                      </m:num>
                      <m:den>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𝑡</m:t>
                        </m:r>
                      </m:den>
                    </m:f>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Oxide</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growth</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rate</m:t>
                    </m:r>
                  </m:oMath>
                </a14:m>
                <a:endParaRPr lang="en-GB" sz="1400" dirty="0">
                  <a:solidFill>
                    <a:prstClr val="black"/>
                  </a:solidFill>
                  <a:latin typeface="Calibri" panose="020F0502020204030204"/>
                </a:endParaRPr>
              </a:p>
              <a:p>
                <a:pPr algn="r" defTabSz="914583"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GB" sz="1400" i="1">
                          <a:solidFill>
                            <a:prstClr val="black"/>
                          </a:solidFill>
                          <a:latin typeface="Cambria Math" panose="02040503050406030204" pitchFamily="18" charset="0"/>
                          <a:ea typeface="Cambria Math" panose="02040503050406030204" pitchFamily="18" charset="0"/>
                        </a:rPr>
                        <m:t>                                     </m:t>
                      </m:r>
                      <m:r>
                        <a:rPr lang="en-GB" sz="1400" b="0" i="1" smtClean="0">
                          <a:solidFill>
                            <a:prstClr val="black"/>
                          </a:solidFill>
                          <a:latin typeface="Cambria Math" panose="02040503050406030204" pitchFamily="18" charset="0"/>
                          <a:ea typeface="Cambria Math" panose="02040503050406030204" pitchFamily="18" charset="0"/>
                        </a:rPr>
                        <m:t>                  </m:t>
                      </m:r>
                      <m:r>
                        <a:rPr lang="en-GB" sz="1400" i="1">
                          <a:solidFill>
                            <a:prstClr val="black"/>
                          </a:solidFill>
                          <a:latin typeface="Cambria Math" panose="02040503050406030204" pitchFamily="18" charset="0"/>
                          <a:ea typeface="Cambria Math" panose="02040503050406030204" pitchFamily="18" charset="0"/>
                        </a:rPr>
                        <m:t>𝑁</m:t>
                      </m:r>
                      <m:r>
                        <a:rPr lang="en-GB" sz="1400" i="1" baseline="-25000">
                          <a:solidFill>
                            <a:prstClr val="black"/>
                          </a:solidFill>
                          <a:latin typeface="Cambria Math" panose="02040503050406030204" pitchFamily="18" charset="0"/>
                          <a:ea typeface="Cambria Math" panose="02040503050406030204" pitchFamily="18" charset="0"/>
                        </a:rPr>
                        <m:t>1</m:t>
                      </m:r>
                      <m:r>
                        <a:rPr lang="en-GB" sz="1400" i="1">
                          <a:solidFill>
                            <a:prstClr val="black"/>
                          </a:solidFill>
                          <a:latin typeface="Cambria Math" panose="02040503050406030204" pitchFamily="18" charset="0"/>
                          <a:ea typeface="Cambria Math" panose="02040503050406030204" pitchFamily="18" charset="0"/>
                        </a:rPr>
                        <m:t>:</m:t>
                      </m:r>
                      <m:r>
                        <m:rPr>
                          <m:sty m:val="p"/>
                        </m:rPr>
                        <a:rPr lang="da-DK" sz="1400" b="0" i="0" smtClean="0">
                          <a:solidFill>
                            <a:prstClr val="black"/>
                          </a:solidFill>
                          <a:latin typeface="Cambria Math" panose="02040503050406030204" pitchFamily="18" charset="0"/>
                          <a:ea typeface="Cambria Math" panose="02040503050406030204" pitchFamily="18" charset="0"/>
                        </a:rPr>
                        <m:t>N</m:t>
                      </m:r>
                      <m:r>
                        <m:rPr>
                          <m:sty m:val="p"/>
                        </m:rPr>
                        <a:rPr lang="en-GB" sz="1400">
                          <a:solidFill>
                            <a:prstClr val="black"/>
                          </a:solidFill>
                          <a:latin typeface="Cambria Math" panose="02040503050406030204" pitchFamily="18" charset="0"/>
                          <a:ea typeface="Cambria Math" panose="02040503050406030204" pitchFamily="18" charset="0"/>
                        </a:rPr>
                        <m:t>umber</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of</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oxidant</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molecules</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per</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cm</m:t>
                      </m:r>
                      <m:r>
                        <a:rPr lang="en-GB" sz="1400" baseline="30000">
                          <a:solidFill>
                            <a:prstClr val="black"/>
                          </a:solidFill>
                          <a:latin typeface="Cambria Math" panose="02040503050406030204" pitchFamily="18" charset="0"/>
                          <a:ea typeface="Cambria Math" panose="02040503050406030204" pitchFamily="18" charset="0"/>
                        </a:rPr>
                        <m:t>3</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of</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SiO</m:t>
                      </m:r>
                      <m:r>
                        <a:rPr lang="en-GB" sz="1400" baseline="-25000">
                          <a:solidFill>
                            <a:prstClr val="black"/>
                          </a:solidFill>
                          <a:latin typeface="Cambria Math" panose="02040503050406030204" pitchFamily="18" charset="0"/>
                          <a:ea typeface="Cambria Math" panose="02040503050406030204" pitchFamily="18" charset="0"/>
                        </a:rPr>
                        <m:t>2</m:t>
                      </m:r>
                    </m:oMath>
                  </m:oMathPara>
                </a14:m>
                <a:endParaRPr lang="en-GB" sz="1400" i="1" dirty="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mbria Math" panose="02040503050406030204" pitchFamily="18" charset="0"/>
                </a:endParaRPr>
              </a:p>
              <a:p>
                <a:pPr defTabSz="914583" eaLnBrk="1" fontAlgn="auto" hangingPunct="1">
                  <a:spcBef>
                    <a:spcPts val="0"/>
                  </a:spcBef>
                  <a:spcAft>
                    <a:spcPts val="0"/>
                  </a:spcAft>
                </a:pPr>
                <a:endParaRPr lang="en-GB" sz="1400" dirty="0" smtClean="0">
                  <a:solidFill>
                    <a:prstClr val="black"/>
                  </a:solidFill>
                  <a:latin typeface="Cambria Math" panose="02040503050406030204" pitchFamily="18" charset="0"/>
                </a:endParaRPr>
              </a:p>
              <a:p>
                <a:pPr defTabSz="914583" eaLnBrk="1" fontAlgn="auto" hangingPunct="1">
                  <a:spcBef>
                    <a:spcPts val="0"/>
                  </a:spcBef>
                  <a:spcAft>
                    <a:spcPts val="0"/>
                  </a:spcAft>
                </a:pPr>
                <a:endParaRPr lang="en-GB" sz="1699" dirty="0">
                  <a:solidFill>
                    <a:prstClr val="black"/>
                  </a:solidFill>
                  <a:latin typeface="Calibri" panose="020F0502020204030204"/>
                  <a:ea typeface="+mn-ea"/>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5377507" y="909514"/>
                <a:ext cx="6745660" cy="5903513"/>
              </a:xfrm>
              <a:prstGeom prst="rect">
                <a:avLst/>
              </a:prstGeom>
              <a:blipFill>
                <a:blip r:embed="rId3"/>
                <a:stretch>
                  <a:fillRect l="-271" t="-103"/>
                </a:stretch>
              </a:blipFill>
            </p:spPr>
            <p:txBody>
              <a:bodyPr/>
              <a:lstStyle/>
              <a:p>
                <a:r>
                  <a:rPr lang="en-GB">
                    <a:noFill/>
                  </a:rPr>
                  <a:t> </a:t>
                </a:r>
              </a:p>
            </p:txBody>
          </p:sp>
        </mc:Fallback>
      </mc:AlternateContent>
      <p:sp>
        <p:nvSpPr>
          <p:cNvPr id="34" name="Rectangle 33"/>
          <p:cNvSpPr/>
          <p:nvPr/>
        </p:nvSpPr>
        <p:spPr bwMode="auto">
          <a:xfrm>
            <a:off x="2936756" y="2209159"/>
            <a:ext cx="1720671" cy="2736224"/>
          </a:xfrm>
          <a:prstGeom prst="rect">
            <a:avLst/>
          </a:prstGeom>
          <a:gradFill>
            <a:gsLst>
              <a:gs pos="0">
                <a:schemeClr val="bg2">
                  <a:lumMod val="50000"/>
                </a:schemeClr>
              </a:gs>
              <a:gs pos="30000">
                <a:schemeClr val="bg2">
                  <a:lumMod val="75000"/>
                </a:schemeClr>
              </a:gs>
              <a:gs pos="64999">
                <a:schemeClr val="bg2">
                  <a:lumMod val="60000"/>
                  <a:lumOff val="40000"/>
                </a:schemeClr>
              </a:gs>
              <a:gs pos="89999">
                <a:schemeClr val="bg2">
                  <a:lumMod val="40000"/>
                  <a:lumOff val="60000"/>
                </a:schemeClr>
              </a:gs>
              <a:gs pos="100000">
                <a:schemeClr val="bg2">
                  <a:lumMod val="20000"/>
                  <a:lumOff val="80000"/>
                </a:schemeClr>
              </a:gs>
            </a:gsLst>
            <a:lin ang="0" scaled="0"/>
          </a:gra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35" name="Rectangle 34"/>
          <p:cNvSpPr/>
          <p:nvPr/>
        </p:nvSpPr>
        <p:spPr bwMode="auto">
          <a:xfrm>
            <a:off x="2036782" y="2209159"/>
            <a:ext cx="899975" cy="2736224"/>
          </a:xfrm>
          <a:prstGeom prst="rect">
            <a:avLst/>
          </a:prstGeom>
          <a:solidFill>
            <a:srgbClr val="7497F8"/>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45" name="Rectangle 44"/>
          <p:cNvSpPr/>
          <p:nvPr/>
        </p:nvSpPr>
        <p:spPr bwMode="auto">
          <a:xfrm>
            <a:off x="632725" y="2209159"/>
            <a:ext cx="1439959" cy="2736224"/>
          </a:xfrm>
          <a:prstGeom prst="rect">
            <a:avLst/>
          </a:prstGeom>
          <a:gradFill flip="none" rotWithShape="1">
            <a:gsLst>
              <a:gs pos="0">
                <a:srgbClr val="53C6FF"/>
              </a:gs>
              <a:gs pos="100000">
                <a:srgbClr val="B3E7FF"/>
              </a:gs>
              <a:gs pos="100000">
                <a:srgbClr val="C9EEFF"/>
              </a:gs>
            </a:gsLst>
            <a:lin ang="10800000" scaled="0"/>
            <a:tileRect/>
          </a:gra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49" name="TextBox 48"/>
          <p:cNvSpPr txBox="1"/>
          <p:nvPr/>
        </p:nvSpPr>
        <p:spPr>
          <a:xfrm>
            <a:off x="2011584" y="2261421"/>
            <a:ext cx="989659" cy="307777"/>
          </a:xfrm>
          <a:prstGeom prst="rect">
            <a:avLst/>
          </a:prstGeom>
          <a:noFill/>
        </p:spPr>
        <p:txBody>
          <a:bodyPr wrap="square" rtlCol="0">
            <a:spAutoFit/>
          </a:bodyPr>
          <a:lstStyle/>
          <a:p>
            <a:pPr algn="ctr" defTabSz="914583" eaLnBrk="1" fontAlgn="auto" hangingPunct="1">
              <a:spcBef>
                <a:spcPts val="0"/>
              </a:spcBef>
              <a:spcAft>
                <a:spcPts val="0"/>
              </a:spcAft>
            </a:pPr>
            <a:r>
              <a:rPr lang="en-GB" sz="1400" b="1" dirty="0" smtClean="0">
                <a:solidFill>
                  <a:prstClr val="black"/>
                </a:solidFill>
                <a:latin typeface="Calibri" panose="020F0502020204030204"/>
                <a:ea typeface="+mn-ea"/>
              </a:rPr>
              <a:t>SiO</a:t>
            </a:r>
            <a:r>
              <a:rPr lang="en-GB" sz="1400" b="1" baseline="-25000" dirty="0" smtClean="0">
                <a:solidFill>
                  <a:prstClr val="black"/>
                </a:solidFill>
                <a:latin typeface="Calibri" panose="020F0502020204030204"/>
                <a:ea typeface="+mn-ea"/>
              </a:rPr>
              <a:t>2 </a:t>
            </a:r>
            <a:r>
              <a:rPr lang="en-GB" sz="1400" b="1" dirty="0" smtClean="0">
                <a:solidFill>
                  <a:prstClr val="black"/>
                </a:solidFill>
                <a:latin typeface="Calibri" panose="020F0502020204030204"/>
                <a:ea typeface="+mn-ea"/>
              </a:rPr>
              <a:t>layer</a:t>
            </a:r>
            <a:endParaRPr lang="en-GB" sz="1400" b="1" dirty="0">
              <a:solidFill>
                <a:prstClr val="black"/>
              </a:solidFill>
              <a:latin typeface="Calibri" panose="020F0502020204030204"/>
              <a:ea typeface="+mn-ea"/>
            </a:endParaRPr>
          </a:p>
        </p:txBody>
      </p:sp>
      <p:sp>
        <p:nvSpPr>
          <p:cNvPr id="53" name="TextBox 52"/>
          <p:cNvSpPr txBox="1"/>
          <p:nvPr/>
        </p:nvSpPr>
        <p:spPr>
          <a:xfrm>
            <a:off x="3238783" y="2254128"/>
            <a:ext cx="891591" cy="307777"/>
          </a:xfrm>
          <a:prstGeom prst="rect">
            <a:avLst/>
          </a:prstGeom>
          <a:noFill/>
        </p:spPr>
        <p:txBody>
          <a:bodyPr wrap="none"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Si sample</a:t>
            </a:r>
            <a:endParaRPr lang="en-GB" sz="1400" b="1" dirty="0">
              <a:solidFill>
                <a:prstClr val="black"/>
              </a:solidFill>
              <a:latin typeface="Calibri" panose="020F0502020204030204"/>
              <a:ea typeface="+mn-ea"/>
            </a:endParaRPr>
          </a:p>
        </p:txBody>
      </p:sp>
      <p:sp>
        <p:nvSpPr>
          <p:cNvPr id="54" name="TextBox 53"/>
          <p:cNvSpPr txBox="1"/>
          <p:nvPr/>
        </p:nvSpPr>
        <p:spPr>
          <a:xfrm>
            <a:off x="624979" y="2254128"/>
            <a:ext cx="1425837" cy="492443"/>
          </a:xfrm>
          <a:prstGeom prst="rect">
            <a:avLst/>
          </a:prstGeom>
          <a:noFill/>
        </p:spPr>
        <p:txBody>
          <a:bodyPr wrap="square" rtlCol="0">
            <a:spAutoFit/>
          </a:bodyPr>
          <a:lstStyle/>
          <a:p>
            <a:pPr algn="ctr" defTabSz="914583" eaLnBrk="1" fontAlgn="auto" hangingPunct="1">
              <a:spcBef>
                <a:spcPts val="0"/>
              </a:spcBef>
              <a:spcAft>
                <a:spcPts val="0"/>
              </a:spcAft>
            </a:pPr>
            <a:r>
              <a:rPr lang="en-GB" sz="1400" b="1" dirty="0" smtClean="0">
                <a:solidFill>
                  <a:prstClr val="black"/>
                </a:solidFill>
                <a:latin typeface="Calibri" panose="020F0502020204030204"/>
                <a:ea typeface="+mn-ea"/>
              </a:rPr>
              <a:t>Gas steam </a:t>
            </a:r>
            <a:r>
              <a:rPr lang="en-GB" sz="1200" b="1" dirty="0" smtClean="0">
                <a:solidFill>
                  <a:prstClr val="black"/>
                </a:solidFill>
                <a:latin typeface="Calibri" panose="020F0502020204030204"/>
                <a:ea typeface="+mn-ea"/>
              </a:rPr>
              <a:t>(O</a:t>
            </a:r>
            <a:r>
              <a:rPr lang="en-GB" sz="1200" b="1" baseline="-25000" dirty="0" smtClean="0">
                <a:solidFill>
                  <a:prstClr val="black"/>
                </a:solidFill>
                <a:latin typeface="Calibri" panose="020F0502020204030204"/>
                <a:ea typeface="+mn-ea"/>
              </a:rPr>
              <a:t>2</a:t>
            </a:r>
            <a:r>
              <a:rPr lang="en-GB" sz="1200" b="1" dirty="0" smtClean="0">
                <a:solidFill>
                  <a:prstClr val="black"/>
                </a:solidFill>
                <a:latin typeface="Calibri" panose="020F0502020204030204"/>
                <a:ea typeface="+mn-ea"/>
              </a:rPr>
              <a:t>/H</a:t>
            </a:r>
            <a:r>
              <a:rPr lang="en-GB" sz="1200" b="1" baseline="-25000" dirty="0" smtClean="0">
                <a:solidFill>
                  <a:prstClr val="black"/>
                </a:solidFill>
                <a:latin typeface="Calibri" panose="020F0502020204030204"/>
                <a:ea typeface="+mn-ea"/>
              </a:rPr>
              <a:t>2</a:t>
            </a:r>
            <a:r>
              <a:rPr lang="en-GB" sz="1200" b="1" dirty="0" smtClean="0">
                <a:solidFill>
                  <a:prstClr val="black"/>
                </a:solidFill>
                <a:latin typeface="Calibri" panose="020F0502020204030204"/>
                <a:ea typeface="+mn-ea"/>
              </a:rPr>
              <a:t>O vapour)</a:t>
            </a:r>
            <a:endParaRPr lang="en-GB" sz="1200" b="1" baseline="-25000" dirty="0">
              <a:solidFill>
                <a:prstClr val="black"/>
              </a:solidFill>
              <a:latin typeface="Calibri" panose="020F0502020204030204"/>
              <a:ea typeface="+mn-ea"/>
            </a:endParaRPr>
          </a:p>
        </p:txBody>
      </p:sp>
      <p:cxnSp>
        <p:nvCxnSpPr>
          <p:cNvPr id="63" name="Straight Arrow Connector 62"/>
          <p:cNvCxnSpPr/>
          <p:nvPr/>
        </p:nvCxnSpPr>
        <p:spPr bwMode="auto">
          <a:xfrm>
            <a:off x="2057444" y="2080387"/>
            <a:ext cx="864071" cy="0"/>
          </a:xfrm>
          <a:prstGeom prst="straightConnector1">
            <a:avLst/>
          </a:prstGeom>
          <a:solidFill>
            <a:schemeClr val="accent1"/>
          </a:solidFill>
          <a:ln w="15875" cap="flat" cmpd="sng" algn="ctr">
            <a:solidFill>
              <a:schemeClr val="tx1"/>
            </a:solidFill>
            <a:prstDash val="solid"/>
            <a:round/>
            <a:headEnd type="arrow"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Box 63"/>
          <p:cNvSpPr txBox="1"/>
          <p:nvPr/>
        </p:nvSpPr>
        <p:spPr>
          <a:xfrm>
            <a:off x="1871607" y="1746347"/>
            <a:ext cx="1385764" cy="29238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Oxide thickness </a:t>
            </a:r>
            <a:r>
              <a:rPr lang="en-GB" sz="1300" b="1" i="1" dirty="0" smtClean="0">
                <a:solidFill>
                  <a:prstClr val="black"/>
                </a:solidFill>
                <a:latin typeface="Calibri" panose="020F0502020204030204"/>
                <a:ea typeface="+mn-ea"/>
              </a:rPr>
              <a:t>x</a:t>
            </a:r>
            <a:endParaRPr lang="en-GB" sz="1300" b="1" dirty="0">
              <a:solidFill>
                <a:prstClr val="black"/>
              </a:solidFill>
              <a:latin typeface="Calibri" panose="020F0502020204030204"/>
              <a:ea typeface="+mn-ea"/>
            </a:endParaRPr>
          </a:p>
        </p:txBody>
      </p:sp>
      <p:sp>
        <p:nvSpPr>
          <p:cNvPr id="4" name="Arc 3"/>
          <p:cNvSpPr/>
          <p:nvPr/>
        </p:nvSpPr>
        <p:spPr>
          <a:xfrm>
            <a:off x="-792689" y="2853730"/>
            <a:ext cx="2866038" cy="873962"/>
          </a:xfrm>
          <a:prstGeom prst="arc">
            <a:avLst>
              <a:gd name="adj1" fmla="val 16200000"/>
              <a:gd name="adj2" fmla="val 69201"/>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583" eaLnBrk="1" fontAlgn="auto" hangingPunct="1">
              <a:spcBef>
                <a:spcPts val="0"/>
              </a:spcBef>
              <a:spcAft>
                <a:spcPts val="0"/>
              </a:spcAft>
            </a:pPr>
            <a:endParaRPr lang="en-GB" sz="1800" dirty="0">
              <a:solidFill>
                <a:prstClr val="black"/>
              </a:solidFill>
              <a:latin typeface="Calibri" panose="020F0502020204030204"/>
            </a:endParaRPr>
          </a:p>
        </p:txBody>
      </p:sp>
      <p:grpSp>
        <p:nvGrpSpPr>
          <p:cNvPr id="2" name="Group 1"/>
          <p:cNvGrpSpPr/>
          <p:nvPr/>
        </p:nvGrpSpPr>
        <p:grpSpPr>
          <a:xfrm>
            <a:off x="552971" y="2899942"/>
            <a:ext cx="4104847" cy="4161610"/>
            <a:chOff x="552971" y="2899942"/>
            <a:chExt cx="4104847" cy="4161610"/>
          </a:xfrm>
        </p:grpSpPr>
        <p:cxnSp>
          <p:nvCxnSpPr>
            <p:cNvPr id="59" name="Straight Connector 58"/>
            <p:cNvCxnSpPr/>
            <p:nvPr/>
          </p:nvCxnSpPr>
          <p:spPr bwMode="auto">
            <a:xfrm>
              <a:off x="2067261" y="3683307"/>
              <a:ext cx="869496" cy="511011"/>
            </a:xfrm>
            <a:prstGeom prst="line">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extBox 59"/>
            <p:cNvSpPr txBox="1"/>
            <p:nvPr/>
          </p:nvSpPr>
          <p:spPr>
            <a:xfrm>
              <a:off x="624979" y="2899942"/>
              <a:ext cx="312906"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g</a:t>
              </a:r>
              <a:endParaRPr lang="en-GB" sz="1200" b="1" baseline="-25000" dirty="0">
                <a:solidFill>
                  <a:prstClr val="black"/>
                </a:solidFill>
                <a:latin typeface="Calibri" panose="020F0502020204030204"/>
                <a:ea typeface="+mn-ea"/>
              </a:endParaRPr>
            </a:p>
          </p:txBody>
        </p:sp>
        <p:sp>
          <p:nvSpPr>
            <p:cNvPr id="61" name="TextBox 60"/>
            <p:cNvSpPr txBox="1"/>
            <p:nvPr/>
          </p:nvSpPr>
          <p:spPr>
            <a:xfrm>
              <a:off x="2879772" y="4041014"/>
              <a:ext cx="290464"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i</a:t>
              </a:r>
              <a:endParaRPr lang="en-GB" sz="1200" b="1" baseline="-25000" dirty="0">
                <a:solidFill>
                  <a:prstClr val="black"/>
                </a:solidFill>
                <a:latin typeface="Calibri" panose="020F0502020204030204"/>
                <a:ea typeface="+mn-ea"/>
              </a:endParaRPr>
            </a:p>
          </p:txBody>
        </p:sp>
        <p:sp>
          <p:nvSpPr>
            <p:cNvPr id="62" name="TextBox 61"/>
            <p:cNvSpPr txBox="1"/>
            <p:nvPr/>
          </p:nvSpPr>
          <p:spPr>
            <a:xfrm>
              <a:off x="1775811" y="3497486"/>
              <a:ext cx="319318"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o</a:t>
              </a:r>
              <a:endParaRPr lang="en-GB" sz="1200" b="1" baseline="-25000" dirty="0">
                <a:solidFill>
                  <a:prstClr val="black"/>
                </a:solidFill>
                <a:latin typeface="Calibri" panose="020F0502020204030204"/>
                <a:ea typeface="+mn-ea"/>
              </a:endParaRPr>
            </a:p>
          </p:txBody>
        </p:sp>
        <p:sp>
          <p:nvSpPr>
            <p:cNvPr id="86" name="TextBox 85"/>
            <p:cNvSpPr txBox="1"/>
            <p:nvPr/>
          </p:nvSpPr>
          <p:spPr>
            <a:xfrm>
              <a:off x="2044873" y="3264373"/>
              <a:ext cx="306494"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s</a:t>
              </a:r>
              <a:endParaRPr lang="en-GB" sz="1200" b="1" baseline="-25000" dirty="0">
                <a:solidFill>
                  <a:prstClr val="black"/>
                </a:solidFill>
                <a:latin typeface="Calibri" panose="020F0502020204030204"/>
                <a:ea typeface="+mn-ea"/>
              </a:endParaRPr>
            </a:p>
          </p:txBody>
        </p:sp>
        <mc:AlternateContent xmlns:mc="http://schemas.openxmlformats.org/markup-compatibility/2006" xmlns:a14="http://schemas.microsoft.com/office/drawing/2010/main">
          <mc:Choice Requires="a14">
            <p:sp>
              <p:nvSpPr>
                <p:cNvPr id="29" name="TextBox 28"/>
                <p:cNvSpPr txBox="1"/>
                <p:nvPr/>
              </p:nvSpPr>
              <p:spPr>
                <a:xfrm>
                  <a:off x="552971" y="5553767"/>
                  <a:ext cx="4104847" cy="1507785"/>
                </a:xfrm>
                <a:prstGeom prst="rect">
                  <a:avLst/>
                </a:prstGeom>
                <a:noFill/>
              </p:spPr>
              <p:txBody>
                <a:bodyPr wrap="square" rtlCol="0">
                  <a:spAutoFit/>
                </a:bodyPr>
                <a:lstStyle/>
                <a:p>
                  <a:r>
                    <a:rPr lang="en-GB" sz="1200" dirty="0" smtClean="0">
                      <a:latin typeface="Cambria Math" panose="02040503050406030204" pitchFamily="18" charset="0"/>
                    </a:rPr>
                    <a:t>Concentrations of oxidants (number of molecules per area):</a:t>
                  </a:r>
                </a:p>
                <a:p>
                  <a:r>
                    <a:rPr lang="en-GB" sz="1200" dirty="0">
                      <a:latin typeface="Cambria Math" panose="02040503050406030204" pitchFamily="18" charset="0"/>
                    </a:rPr>
                    <a:t> </a:t>
                  </a:r>
                  <a:r>
                    <a:rPr lang="en-GB" sz="1200" dirty="0" smtClean="0">
                      <a:latin typeface="Cambria Math" panose="02040503050406030204" pitchFamily="18" charset="0"/>
                    </a:rPr>
                    <a:t>    </a:t>
                  </a:r>
                  <a14:m>
                    <m:oMath xmlns:m="http://schemas.openxmlformats.org/officeDocument/2006/math">
                      <m:sSub>
                        <m:sSubPr>
                          <m:ctrlPr>
                            <a:rPr lang="en-GB" sz="1200" i="1" smtClean="0">
                              <a:latin typeface="Cambria Math" panose="02040503050406030204" pitchFamily="18" charset="0"/>
                            </a:rPr>
                          </m:ctrlPr>
                        </m:sSubPr>
                        <m:e>
                          <m:r>
                            <a:rPr lang="en-GB" sz="1200" b="0" i="1" smtClean="0">
                              <a:latin typeface="Cambria Math" panose="02040503050406030204" pitchFamily="18" charset="0"/>
                            </a:rPr>
                            <m:t>𝐶</m:t>
                          </m:r>
                        </m:e>
                        <m:sub>
                          <m:r>
                            <a:rPr lang="da-DK" sz="1200" b="0" i="1" smtClean="0">
                              <a:latin typeface="Cambria Math" panose="02040503050406030204" pitchFamily="18" charset="0"/>
                            </a:rPr>
                            <m:t>𝑔</m:t>
                          </m:r>
                        </m:sub>
                      </m:sSub>
                      <m:r>
                        <a:rPr lang="en-GB" sz="1200" b="0" i="1" smtClean="0">
                          <a:latin typeface="Cambria Math" panose="02040503050406030204" pitchFamily="18" charset="0"/>
                        </a:rPr>
                        <m:t>: </m:t>
                      </m:r>
                    </m:oMath>
                  </a14:m>
                  <a:r>
                    <a:rPr lang="en-GB" sz="1200" b="0" i="1" dirty="0" smtClean="0">
                      <a:latin typeface="Cambria Math" panose="02040503050406030204" pitchFamily="18" charset="0"/>
                    </a:rPr>
                    <a:t>in the bulk of the gas</a:t>
                  </a:r>
                </a:p>
                <a:p>
                  <a:r>
                    <a:rPr lang="en-GB" sz="1200" i="1" dirty="0">
                      <a:latin typeface="Cambria Math" panose="02040503050406030204" pitchFamily="18" charset="0"/>
                    </a:rPr>
                    <a:t> </a:t>
                  </a:r>
                  <a:r>
                    <a:rPr lang="en-GB" sz="1200" i="1" dirty="0" smtClean="0">
                      <a:latin typeface="Cambria Math" panose="02040503050406030204" pitchFamily="18" charset="0"/>
                    </a:rPr>
                    <a:t>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𝐶</m:t>
                          </m:r>
                        </m:e>
                        <m:sub>
                          <m:r>
                            <a:rPr lang="en-GB" sz="1200" b="0" i="1" smtClean="0">
                              <a:latin typeface="Cambria Math" panose="02040503050406030204" pitchFamily="18" charset="0"/>
                            </a:rPr>
                            <m:t>𝑠</m:t>
                          </m:r>
                        </m:sub>
                      </m:sSub>
                      <m:r>
                        <a:rPr lang="en-GB" sz="1200" i="1">
                          <a:latin typeface="Cambria Math" panose="02040503050406030204" pitchFamily="18" charset="0"/>
                        </a:rPr>
                        <m:t>: </m:t>
                      </m:r>
                    </m:oMath>
                  </a14:m>
                  <a:r>
                    <a:rPr lang="en-GB" sz="1200" i="1" dirty="0" smtClean="0">
                      <a:latin typeface="Cambria Math" panose="02040503050406030204" pitchFamily="18" charset="0"/>
                    </a:rPr>
                    <a:t>right next to the gas-oxide interface 	</a:t>
                  </a:r>
                </a:p>
                <a:p>
                  <a:r>
                    <a:rPr lang="en-GB" sz="1200" i="1" dirty="0">
                      <a:latin typeface="Cambria Math" panose="02040503050406030204" pitchFamily="18" charset="0"/>
                    </a:rPr>
                    <a:t> </a:t>
                  </a:r>
                  <a:r>
                    <a:rPr lang="en-GB" sz="1200" i="1" dirty="0" smtClean="0">
                      <a:latin typeface="Cambria Math" panose="02040503050406030204" pitchFamily="18" charset="0"/>
                    </a:rPr>
                    <a:t>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𝐶</m:t>
                          </m:r>
                        </m:e>
                        <m:sub>
                          <m:r>
                            <a:rPr lang="da-DK" sz="1200" b="0" i="1" smtClean="0">
                              <a:latin typeface="Cambria Math" panose="02040503050406030204" pitchFamily="18" charset="0"/>
                            </a:rPr>
                            <m:t>𝑜</m:t>
                          </m:r>
                        </m:sub>
                      </m:sSub>
                      <m:r>
                        <a:rPr lang="en-GB" sz="1200" i="1">
                          <a:latin typeface="Cambria Math" panose="02040503050406030204" pitchFamily="18" charset="0"/>
                        </a:rPr>
                        <m:t>:</m:t>
                      </m:r>
                    </m:oMath>
                  </a14:m>
                  <a:r>
                    <a:rPr lang="en-GB" sz="1200" i="1" dirty="0" smtClean="0">
                      <a:latin typeface="Cambria Math" panose="02040503050406030204" pitchFamily="18" charset="0"/>
                    </a:rPr>
                    <a:t> at the outer oxide surface</a:t>
                  </a:r>
                </a:p>
                <a:p>
                  <a:r>
                    <a:rPr lang="en-GB" sz="1200" i="1" dirty="0">
                      <a:latin typeface="Cambria Math" panose="02040503050406030204" pitchFamily="18" charset="0"/>
                    </a:rPr>
                    <a:t> </a:t>
                  </a:r>
                  <a:r>
                    <a:rPr lang="en-GB" sz="1200" i="1" dirty="0" smtClean="0">
                      <a:latin typeface="Cambria Math" panose="02040503050406030204" pitchFamily="18" charset="0"/>
                    </a:rPr>
                    <a:t>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𝐶</m:t>
                          </m:r>
                        </m:e>
                        <m:sub>
                          <m:r>
                            <a:rPr lang="en-GB" sz="1200" b="0" i="1" smtClean="0">
                              <a:latin typeface="Cambria Math" panose="02040503050406030204" pitchFamily="18" charset="0"/>
                            </a:rPr>
                            <m:t>𝑖</m:t>
                          </m:r>
                        </m:sub>
                      </m:sSub>
                      <m:r>
                        <a:rPr lang="en-GB" sz="1200" i="1">
                          <a:latin typeface="Cambria Math" panose="02040503050406030204" pitchFamily="18" charset="0"/>
                        </a:rPr>
                        <m:t>: </m:t>
                      </m:r>
                    </m:oMath>
                  </a14:m>
                  <a:r>
                    <a:rPr lang="en-GB" sz="1200" i="1" dirty="0" smtClean="0">
                      <a:latin typeface="Cambria Math" panose="02040503050406030204" pitchFamily="18" charset="0"/>
                    </a:rPr>
                    <a:t>at the inner oxide surface</a:t>
                  </a:r>
                </a:p>
                <a:p>
                  <a:endParaRPr lang="en-GB" sz="1200" b="0" dirty="0" smtClean="0"/>
                </a:p>
                <a:p>
                  <a:endParaRPr lang="en-GB" dirty="0"/>
                </a:p>
              </p:txBody>
            </p:sp>
          </mc:Choice>
          <mc:Fallback xmlns="">
            <p:sp>
              <p:nvSpPr>
                <p:cNvPr id="29" name="TextBox 28"/>
                <p:cNvSpPr txBox="1">
                  <a:spLocks noRot="1" noChangeAspect="1" noMove="1" noResize="1" noEditPoints="1" noAdjustHandles="1" noChangeArrowheads="1" noChangeShapeType="1" noTextEdit="1"/>
                </p:cNvSpPr>
                <p:nvPr/>
              </p:nvSpPr>
              <p:spPr>
                <a:xfrm>
                  <a:off x="552971" y="5553767"/>
                  <a:ext cx="4104847" cy="1507785"/>
                </a:xfrm>
                <a:prstGeom prst="rect">
                  <a:avLst/>
                </a:prstGeom>
                <a:blipFill>
                  <a:blip r:embed="rId4"/>
                  <a:stretch>
                    <a:fillRect l="-149"/>
                  </a:stretch>
                </a:blipFill>
              </p:spPr>
              <p:txBody>
                <a:bodyPr/>
                <a:lstStyle/>
                <a:p>
                  <a:r>
                    <a:rPr lang="en-GB">
                      <a:noFill/>
                    </a:rPr>
                    <a:t> </a:t>
                  </a:r>
                </a:p>
              </p:txBody>
            </p:sp>
          </mc:Fallback>
        </mc:AlternateContent>
      </p:grpSp>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0" name="Rectangle 29"/>
          <p:cNvSpPr/>
          <p:nvPr/>
        </p:nvSpPr>
        <p:spPr>
          <a:xfrm>
            <a:off x="7393731" y="6038631"/>
            <a:ext cx="4896544" cy="646331"/>
          </a:xfrm>
          <a:prstGeom prst="rect">
            <a:avLst/>
          </a:prstGeom>
        </p:spPr>
        <p:txBody>
          <a:bodyPr wrap="square">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rPr>
              <a:t>N</a:t>
            </a:r>
            <a:r>
              <a:rPr lang="en-GB" sz="1200" b="1" i="1" baseline="-25000" dirty="0" smtClean="0">
                <a:solidFill>
                  <a:prstClr val="black"/>
                </a:solidFill>
                <a:latin typeface="Calibri" panose="020F0502020204030204"/>
              </a:rPr>
              <a:t>1</a:t>
            </a:r>
            <a:r>
              <a:rPr lang="en-GB" sz="1200" b="1" i="1" dirty="0" smtClean="0">
                <a:solidFill>
                  <a:prstClr val="black"/>
                </a:solidFill>
                <a:latin typeface="Calibri" panose="020F0502020204030204"/>
              </a:rPr>
              <a:t> </a:t>
            </a:r>
            <a:r>
              <a:rPr lang="en-GB" sz="1200" b="1" dirty="0" smtClean="0">
                <a:solidFill>
                  <a:prstClr val="black"/>
                </a:solidFill>
                <a:latin typeface="Calibri" panose="020F0502020204030204"/>
              </a:rPr>
              <a:t>values:</a:t>
            </a:r>
          </a:p>
          <a:p>
            <a:pPr defTabSz="914583" eaLnBrk="1" fontAlgn="auto" hangingPunct="1">
              <a:spcBef>
                <a:spcPts val="0"/>
              </a:spcBef>
              <a:spcAft>
                <a:spcPts val="0"/>
              </a:spcAft>
            </a:pPr>
            <a:r>
              <a:rPr lang="en-GB" sz="1200" dirty="0" smtClean="0">
                <a:solidFill>
                  <a:prstClr val="black"/>
                </a:solidFill>
                <a:latin typeface="Calibri" panose="020F0502020204030204"/>
              </a:rPr>
              <a:t>Dry oxidation: </a:t>
            </a:r>
            <a:r>
              <a:rPr lang="en-GB" sz="1200" i="1" dirty="0" smtClean="0">
                <a:solidFill>
                  <a:prstClr val="black"/>
                </a:solidFill>
                <a:latin typeface="Calibri" panose="020F0502020204030204"/>
              </a:rPr>
              <a:t>N</a:t>
            </a:r>
            <a:r>
              <a:rPr lang="en-GB" sz="1200" i="1" baseline="-25000" dirty="0" smtClean="0">
                <a:solidFill>
                  <a:prstClr val="black"/>
                </a:solidFill>
                <a:latin typeface="Calibri" panose="020F0502020204030204"/>
              </a:rPr>
              <a:t>1</a:t>
            </a:r>
            <a:r>
              <a:rPr lang="en-GB" sz="1200" dirty="0" smtClean="0">
                <a:solidFill>
                  <a:prstClr val="black"/>
                </a:solidFill>
                <a:latin typeface="Calibri" panose="020F0502020204030204"/>
              </a:rPr>
              <a:t> for O</a:t>
            </a:r>
            <a:r>
              <a:rPr lang="en-GB" sz="1200" baseline="-25000" dirty="0" smtClean="0">
                <a:solidFill>
                  <a:prstClr val="black"/>
                </a:solidFill>
                <a:latin typeface="Calibri" panose="020F0502020204030204"/>
              </a:rPr>
              <a:t>2</a:t>
            </a:r>
            <a:r>
              <a:rPr lang="en-GB" sz="1200" dirty="0" smtClean="0">
                <a:solidFill>
                  <a:prstClr val="black"/>
                </a:solidFill>
                <a:latin typeface="Calibri" panose="020F0502020204030204"/>
              </a:rPr>
              <a:t> = 2.2·10</a:t>
            </a:r>
            <a:r>
              <a:rPr lang="en-GB" sz="1200" baseline="30000" dirty="0" smtClean="0">
                <a:solidFill>
                  <a:prstClr val="black"/>
                </a:solidFill>
                <a:latin typeface="Calibri" panose="020F0502020204030204"/>
              </a:rPr>
              <a:t>22  </a:t>
            </a:r>
            <a:r>
              <a:rPr lang="en-GB" sz="1200" dirty="0" smtClean="0">
                <a:solidFill>
                  <a:prstClr val="black"/>
                </a:solidFill>
                <a:latin typeface="Calibri" panose="020F0502020204030204"/>
              </a:rPr>
              <a:t> </a:t>
            </a:r>
            <a:endParaRPr lang="en-GB" sz="1200" i="1" dirty="0">
              <a:solidFill>
                <a:prstClr val="black"/>
              </a:solidFill>
              <a:latin typeface="Calibri" panose="020F0502020204030204"/>
            </a:endParaRPr>
          </a:p>
          <a:p>
            <a:pPr defTabSz="914583" eaLnBrk="1" fontAlgn="auto" hangingPunct="1">
              <a:spcBef>
                <a:spcPts val="0"/>
              </a:spcBef>
              <a:spcAft>
                <a:spcPts val="0"/>
              </a:spcAft>
            </a:pPr>
            <a:r>
              <a:rPr lang="en-GB" sz="1200" dirty="0" smtClean="0">
                <a:solidFill>
                  <a:prstClr val="black"/>
                </a:solidFill>
                <a:latin typeface="Calibri" panose="020F0502020204030204"/>
              </a:rPr>
              <a:t>Wet oxidation: </a:t>
            </a:r>
            <a:r>
              <a:rPr lang="en-GB" sz="1200" i="1" dirty="0" smtClean="0">
                <a:solidFill>
                  <a:prstClr val="black"/>
                </a:solidFill>
                <a:latin typeface="Calibri" panose="020F0502020204030204"/>
              </a:rPr>
              <a:t>N</a:t>
            </a:r>
            <a:r>
              <a:rPr lang="en-GB" sz="1200" i="1" baseline="-25000" dirty="0" smtClean="0">
                <a:solidFill>
                  <a:prstClr val="black"/>
                </a:solidFill>
                <a:latin typeface="Calibri" panose="020F0502020204030204"/>
              </a:rPr>
              <a:t>1</a:t>
            </a:r>
            <a:r>
              <a:rPr lang="en-GB" sz="1200" dirty="0" smtClean="0">
                <a:solidFill>
                  <a:prstClr val="black"/>
                </a:solidFill>
                <a:latin typeface="Calibri" panose="020F0502020204030204"/>
              </a:rPr>
              <a:t> for H</a:t>
            </a:r>
            <a:r>
              <a:rPr lang="en-GB" sz="1200" baseline="-25000" dirty="0" smtClean="0">
                <a:solidFill>
                  <a:prstClr val="black"/>
                </a:solidFill>
                <a:latin typeface="Calibri" panose="020F0502020204030204"/>
              </a:rPr>
              <a:t>2</a:t>
            </a:r>
            <a:r>
              <a:rPr lang="en-GB" sz="1200" dirty="0" smtClean="0">
                <a:solidFill>
                  <a:prstClr val="black"/>
                </a:solidFill>
                <a:latin typeface="Calibri" panose="020F0502020204030204"/>
              </a:rPr>
              <a:t>O = 4.4·10</a:t>
            </a:r>
            <a:r>
              <a:rPr lang="en-GB" sz="1200" baseline="30000" dirty="0" smtClean="0">
                <a:solidFill>
                  <a:prstClr val="black"/>
                </a:solidFill>
                <a:latin typeface="Calibri" panose="020F0502020204030204"/>
              </a:rPr>
              <a:t>22</a:t>
            </a:r>
            <a:endParaRPr lang="en-GB" sz="1200" dirty="0">
              <a:solidFill>
                <a:prstClr val="black"/>
              </a:solidFill>
              <a:latin typeface="Calibri" panose="020F0502020204030204"/>
            </a:endParaRPr>
          </a:p>
        </p:txBody>
      </p:sp>
      <p:grpSp>
        <p:nvGrpSpPr>
          <p:cNvPr id="7" name="Group 6"/>
          <p:cNvGrpSpPr/>
          <p:nvPr/>
        </p:nvGrpSpPr>
        <p:grpSpPr>
          <a:xfrm>
            <a:off x="1683078" y="5089394"/>
            <a:ext cx="1622999" cy="379775"/>
            <a:chOff x="1683078" y="4936667"/>
            <a:chExt cx="1622999" cy="379775"/>
          </a:xfrm>
        </p:grpSpPr>
        <p:sp>
          <p:nvSpPr>
            <p:cNvPr id="36" name="Right Arrow 35"/>
            <p:cNvSpPr/>
            <p:nvPr/>
          </p:nvSpPr>
          <p:spPr bwMode="auto">
            <a:xfrm>
              <a:off x="2946088"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37" name="Right Arrow 36"/>
            <p:cNvSpPr/>
            <p:nvPr/>
          </p:nvSpPr>
          <p:spPr bwMode="auto">
            <a:xfrm>
              <a:off x="1683078"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39" name="Right Arrow 38"/>
            <p:cNvSpPr/>
            <p:nvPr/>
          </p:nvSpPr>
          <p:spPr bwMode="auto">
            <a:xfrm>
              <a:off x="2288702"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42" name="TextBox 41"/>
            <p:cNvSpPr txBox="1"/>
            <p:nvPr/>
          </p:nvSpPr>
          <p:spPr>
            <a:xfrm>
              <a:off x="2265351"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en-GB" sz="1400" b="1" i="1" dirty="0" smtClean="0">
                  <a:solidFill>
                    <a:prstClr val="black"/>
                  </a:solidFill>
                  <a:latin typeface="Calibri" panose="020F0502020204030204"/>
                  <a:ea typeface="+mn-ea"/>
                </a:rPr>
                <a:t>F</a:t>
              </a:r>
              <a:r>
                <a:rPr lang="en-GB" sz="1400" b="1" baseline="-25000" dirty="0" smtClean="0">
                  <a:solidFill>
                    <a:prstClr val="black"/>
                  </a:solidFill>
                  <a:latin typeface="Calibri" panose="020F0502020204030204"/>
                  <a:ea typeface="+mn-ea"/>
                </a:rPr>
                <a:t>2</a:t>
              </a:r>
              <a:endParaRPr lang="en-GB" sz="1400" b="1" baseline="-25000" dirty="0">
                <a:solidFill>
                  <a:prstClr val="black"/>
                </a:solidFill>
                <a:latin typeface="Calibri" panose="020F0502020204030204"/>
                <a:ea typeface="+mn-ea"/>
              </a:endParaRPr>
            </a:p>
          </p:txBody>
        </p:sp>
        <p:sp>
          <p:nvSpPr>
            <p:cNvPr id="43" name="TextBox 42"/>
            <p:cNvSpPr txBox="1"/>
            <p:nvPr/>
          </p:nvSpPr>
          <p:spPr>
            <a:xfrm>
              <a:off x="2914143"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en-GB" sz="1400" b="1" i="1" dirty="0" smtClean="0">
                  <a:solidFill>
                    <a:prstClr val="black"/>
                  </a:solidFill>
                  <a:latin typeface="Calibri" panose="020F0502020204030204"/>
                  <a:ea typeface="+mn-ea"/>
                </a:rPr>
                <a:t>F</a:t>
              </a:r>
              <a:r>
                <a:rPr lang="en-GB" sz="1400" b="1" baseline="-25000" dirty="0" smtClean="0">
                  <a:solidFill>
                    <a:prstClr val="black"/>
                  </a:solidFill>
                  <a:latin typeface="Calibri" panose="020F0502020204030204"/>
                  <a:ea typeface="+mn-ea"/>
                </a:rPr>
                <a:t>3</a:t>
              </a:r>
              <a:endParaRPr lang="en-GB" sz="1400" b="1" baseline="-25000" dirty="0">
                <a:solidFill>
                  <a:prstClr val="black"/>
                </a:solidFill>
                <a:latin typeface="Calibri" panose="020F0502020204030204"/>
                <a:ea typeface="+mn-ea"/>
              </a:endParaRPr>
            </a:p>
          </p:txBody>
        </p:sp>
        <p:sp>
          <p:nvSpPr>
            <p:cNvPr id="44" name="TextBox 43"/>
            <p:cNvSpPr txBox="1"/>
            <p:nvPr/>
          </p:nvSpPr>
          <p:spPr>
            <a:xfrm>
              <a:off x="1691781"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en-GB" sz="1400" b="1" i="1" dirty="0" smtClean="0">
                  <a:solidFill>
                    <a:prstClr val="black"/>
                  </a:solidFill>
                  <a:latin typeface="Calibri" panose="020F0502020204030204"/>
                  <a:ea typeface="+mn-ea"/>
                </a:rPr>
                <a:t>F</a:t>
              </a:r>
              <a:r>
                <a:rPr lang="en-GB" sz="1400" b="1" baseline="-25000" dirty="0" smtClean="0">
                  <a:solidFill>
                    <a:prstClr val="black"/>
                  </a:solidFill>
                  <a:latin typeface="Calibri" panose="020F0502020204030204"/>
                  <a:ea typeface="+mn-ea"/>
                </a:rPr>
                <a:t>1</a:t>
              </a:r>
              <a:endParaRPr lang="en-GB" sz="1400" b="1" baseline="-25000" dirty="0">
                <a:solidFill>
                  <a:prstClr val="black"/>
                </a:solidFill>
                <a:latin typeface="Calibri" panose="020F0502020204030204"/>
                <a:ea typeface="+mn-ea"/>
              </a:endParaRPr>
            </a:p>
          </p:txBody>
        </p:sp>
      </p:grpSp>
      <mc:AlternateContent xmlns:mc="http://schemas.openxmlformats.org/markup-compatibility/2006" xmlns:a14="http://schemas.microsoft.com/office/drawing/2010/main">
        <mc:Choice Requires="a14">
          <p:sp>
            <p:nvSpPr>
              <p:cNvPr id="6" name="TextBox 5"/>
              <p:cNvSpPr txBox="1"/>
              <p:nvPr/>
            </p:nvSpPr>
            <p:spPr>
              <a:xfrm>
                <a:off x="484441" y="1053530"/>
                <a:ext cx="4865884" cy="784830"/>
              </a:xfrm>
              <a:prstGeom prst="rect">
                <a:avLst/>
              </a:prstGeom>
              <a:noFill/>
            </p:spPr>
            <p:txBody>
              <a:bodyPr wrap="none" rtlCol="0">
                <a:spAutoFit/>
              </a:bodyPr>
              <a:lstStyle/>
              <a:p>
                <a:r>
                  <a:rPr lang="en-GB" sz="1500" b="1" dirty="0" smtClean="0">
                    <a:solidFill>
                      <a:prstClr val="black"/>
                    </a:solidFill>
                    <a:latin typeface="Calibri" panose="020F0502020204030204"/>
                  </a:rPr>
                  <a:t>Three </a:t>
                </a:r>
                <a:r>
                  <a:rPr lang="en-GB" sz="1500" b="1" dirty="0">
                    <a:solidFill>
                      <a:prstClr val="black"/>
                    </a:solidFill>
                    <a:latin typeface="Calibri" panose="020F0502020204030204"/>
                  </a:rPr>
                  <a:t>fluxes </a:t>
                </a:r>
                <a:r>
                  <a:rPr lang="en-GB" sz="1500" b="1" dirty="0" smtClean="0">
                    <a:solidFill>
                      <a:prstClr val="black"/>
                    </a:solidFill>
                    <a:latin typeface="Calibri" panose="020F0502020204030204"/>
                  </a:rPr>
                  <a:t>are </a:t>
                </a:r>
                <a:r>
                  <a:rPr lang="en-GB" sz="1500" b="1" dirty="0">
                    <a:solidFill>
                      <a:prstClr val="black"/>
                    </a:solidFill>
                    <a:latin typeface="Calibri" panose="020F0502020204030204"/>
                  </a:rPr>
                  <a:t>related to the oxidation process: </a:t>
                </a:r>
                <a14:m>
                  <m:oMath xmlns:m="http://schemas.openxmlformats.org/officeDocument/2006/math">
                    <m:r>
                      <a:rPr lang="en-GB" sz="1500" b="1" i="1">
                        <a:solidFill>
                          <a:prstClr val="black"/>
                        </a:solidFill>
                        <a:latin typeface="Cambria Math" panose="02040503050406030204" pitchFamily="18" charset="0"/>
                      </a:rPr>
                      <m:t>𝑭</m:t>
                    </m:r>
                    <m:r>
                      <a:rPr lang="en-GB" sz="1500" b="1" i="1" baseline="-25000">
                        <a:solidFill>
                          <a:prstClr val="black"/>
                        </a:solidFill>
                        <a:latin typeface="Cambria Math" panose="02040503050406030204" pitchFamily="18" charset="0"/>
                      </a:rPr>
                      <m:t>𝟏</m:t>
                    </m:r>
                    <m:r>
                      <a:rPr lang="en-GB" sz="1500" b="1" i="1">
                        <a:solidFill>
                          <a:prstClr val="black"/>
                        </a:solidFill>
                        <a:latin typeface="Cambria Math" panose="02040503050406030204" pitchFamily="18" charset="0"/>
                      </a:rPr>
                      <m:t>, </m:t>
                    </m:r>
                    <m:r>
                      <a:rPr lang="en-GB" sz="1500" b="1" i="1">
                        <a:solidFill>
                          <a:prstClr val="black"/>
                        </a:solidFill>
                        <a:latin typeface="Cambria Math" panose="02040503050406030204" pitchFamily="18" charset="0"/>
                      </a:rPr>
                      <m:t>𝑭</m:t>
                    </m:r>
                    <m:r>
                      <a:rPr lang="en-GB" sz="1500" b="1" i="1" baseline="-25000">
                        <a:solidFill>
                          <a:prstClr val="black"/>
                        </a:solidFill>
                        <a:latin typeface="Cambria Math" panose="02040503050406030204" pitchFamily="18" charset="0"/>
                      </a:rPr>
                      <m:t>𝟐</m:t>
                    </m:r>
                    <m:r>
                      <a:rPr lang="en-GB" sz="1500" b="1" i="1">
                        <a:solidFill>
                          <a:prstClr val="black"/>
                        </a:solidFill>
                        <a:latin typeface="Cambria Math" panose="02040503050406030204" pitchFamily="18" charset="0"/>
                      </a:rPr>
                      <m:t>, </m:t>
                    </m:r>
                    <m:r>
                      <a:rPr lang="en-GB" sz="1500" b="1" i="1">
                        <a:solidFill>
                          <a:prstClr val="black"/>
                        </a:solidFill>
                        <a:latin typeface="Cambria Math" panose="02040503050406030204" pitchFamily="18" charset="0"/>
                      </a:rPr>
                      <m:t>𝑭</m:t>
                    </m:r>
                    <m:r>
                      <a:rPr lang="en-GB" sz="1500" b="1" i="1" baseline="-25000">
                        <a:solidFill>
                          <a:prstClr val="black"/>
                        </a:solidFill>
                        <a:latin typeface="Cambria Math" panose="02040503050406030204" pitchFamily="18" charset="0"/>
                      </a:rPr>
                      <m:t>𝟑</m:t>
                    </m:r>
                  </m:oMath>
                </a14:m>
                <a:endParaRPr lang="en-GB" sz="1500" b="1" baseline="-25000" dirty="0" smtClean="0">
                  <a:solidFill>
                    <a:prstClr val="black"/>
                  </a:solidFill>
                  <a:latin typeface="Calibri" panose="020F0502020204030204"/>
                </a:endParaRPr>
              </a:p>
              <a:p>
                <a:r>
                  <a:rPr lang="en-GB" sz="1500" i="1" dirty="0" smtClean="0">
                    <a:solidFill>
                      <a:prstClr val="black"/>
                    </a:solidFill>
                    <a:latin typeface="Calibri" panose="020F0502020204030204"/>
                  </a:rPr>
                  <a:t>Flux: Number of molecules per time per area</a:t>
                </a:r>
                <a:endParaRPr lang="en-GB" sz="1500" i="1" baseline="-25000" dirty="0">
                  <a:solidFill>
                    <a:prstClr val="black"/>
                  </a:solidFill>
                  <a:latin typeface="Calibri" panose="020F0502020204030204"/>
                </a:endParaRPr>
              </a:p>
              <a:p>
                <a:endParaRPr lang="en-GB" sz="1500" dirty="0"/>
              </a:p>
            </p:txBody>
          </p:sp>
        </mc:Choice>
        <mc:Fallback xmlns="">
          <p:sp>
            <p:nvSpPr>
              <p:cNvPr id="6" name="TextBox 5"/>
              <p:cNvSpPr txBox="1">
                <a:spLocks noRot="1" noChangeAspect="1" noMove="1" noResize="1" noEditPoints="1" noAdjustHandles="1" noChangeArrowheads="1" noChangeShapeType="1" noTextEdit="1"/>
              </p:cNvSpPr>
              <p:nvPr/>
            </p:nvSpPr>
            <p:spPr>
              <a:xfrm>
                <a:off x="484441" y="1053530"/>
                <a:ext cx="4865884" cy="784830"/>
              </a:xfrm>
              <a:prstGeom prst="rect">
                <a:avLst/>
              </a:prstGeom>
              <a:blipFill>
                <a:blip r:embed="rId5"/>
                <a:stretch>
                  <a:fillRect l="-501" t="-1550"/>
                </a:stretch>
              </a:blipFill>
            </p:spPr>
            <p:txBody>
              <a:bodyPr/>
              <a:lstStyle/>
              <a:p>
                <a:r>
                  <a:rPr lang="en-GB">
                    <a:noFill/>
                  </a:rPr>
                  <a:t> </a:t>
                </a:r>
              </a:p>
            </p:txBody>
          </p:sp>
        </mc:Fallback>
      </mc:AlternateContent>
      <p:sp>
        <p:nvSpPr>
          <p:cNvPr id="31" name="Rectangle 30"/>
          <p:cNvSpPr/>
          <p:nvPr/>
        </p:nvSpPr>
        <p:spPr>
          <a:xfrm>
            <a:off x="9748479" y="6207573"/>
            <a:ext cx="2591896" cy="646331"/>
          </a:xfrm>
          <a:prstGeom prst="rect">
            <a:avLst/>
          </a:prstGeom>
        </p:spPr>
        <p:txBody>
          <a:bodyPr wrap="square">
            <a:spAutoFit/>
          </a:bodyPr>
          <a:lstStyle/>
          <a:p>
            <a:pPr defTabSz="914583" eaLnBrk="1" fontAlgn="auto" hangingPunct="1">
              <a:spcBef>
                <a:spcPts val="0"/>
              </a:spcBef>
              <a:spcAft>
                <a:spcPts val="0"/>
              </a:spcAft>
            </a:pPr>
            <a:r>
              <a:rPr lang="en-GB" sz="1200" i="1" dirty="0" smtClean="0">
                <a:solidFill>
                  <a:prstClr val="black"/>
                </a:solidFill>
                <a:latin typeface="Calibri" panose="020F0502020204030204"/>
              </a:rPr>
              <a:t>(Si(s</a:t>
            </a:r>
            <a:r>
              <a:rPr lang="en-GB" sz="1200" i="1" dirty="0">
                <a:solidFill>
                  <a:prstClr val="black"/>
                </a:solidFill>
                <a:latin typeface="Calibri" panose="020F0502020204030204"/>
              </a:rPr>
              <a:t>) + O</a:t>
            </a:r>
            <a:r>
              <a:rPr lang="en-GB" sz="1200" i="1" baseline="-25000" dirty="0">
                <a:solidFill>
                  <a:prstClr val="black"/>
                </a:solidFill>
                <a:latin typeface="Calibri" panose="020F0502020204030204"/>
              </a:rPr>
              <a:t>2</a:t>
            </a:r>
            <a:r>
              <a:rPr lang="en-GB" sz="1200" i="1" dirty="0">
                <a:solidFill>
                  <a:prstClr val="black"/>
                </a:solidFill>
                <a:latin typeface="Calibri" panose="020F0502020204030204"/>
              </a:rPr>
              <a:t>(g) </a:t>
            </a:r>
            <a:r>
              <a:rPr lang="en-GB" sz="1200" i="1" dirty="0">
                <a:solidFill>
                  <a:prstClr val="black"/>
                </a:solidFill>
                <a:latin typeface="Arial"/>
                <a:cs typeface="Arial"/>
              </a:rPr>
              <a:t>→</a:t>
            </a:r>
            <a:r>
              <a:rPr lang="en-GB" sz="1200" i="1" dirty="0">
                <a:solidFill>
                  <a:prstClr val="black"/>
                </a:solidFill>
                <a:latin typeface="Calibri" panose="020F0502020204030204"/>
              </a:rPr>
              <a:t> SiO</a:t>
            </a:r>
            <a:r>
              <a:rPr lang="en-GB" sz="1200" i="1" baseline="-25000" dirty="0">
                <a:solidFill>
                  <a:prstClr val="black"/>
                </a:solidFill>
                <a:latin typeface="Calibri" panose="020F0502020204030204"/>
              </a:rPr>
              <a:t>2</a:t>
            </a:r>
            <a:r>
              <a:rPr lang="en-GB" sz="1200" i="1" dirty="0">
                <a:solidFill>
                  <a:prstClr val="black"/>
                </a:solidFill>
                <a:latin typeface="Calibri" panose="020F0502020204030204"/>
              </a:rPr>
              <a:t>(s</a:t>
            </a:r>
            <a:r>
              <a:rPr lang="en-GB" sz="1200" i="1" dirty="0" smtClean="0">
                <a:solidFill>
                  <a:prstClr val="black"/>
                </a:solidFill>
                <a:latin typeface="Calibri" panose="020F0502020204030204"/>
              </a:rPr>
              <a:t>))</a:t>
            </a:r>
            <a:endParaRPr lang="en-GB" sz="1200" i="1" dirty="0">
              <a:solidFill>
                <a:prstClr val="black"/>
              </a:solidFill>
              <a:latin typeface="Calibri" panose="020F0502020204030204"/>
            </a:endParaRPr>
          </a:p>
          <a:p>
            <a:pPr defTabSz="914583" eaLnBrk="1" fontAlgn="auto" hangingPunct="1">
              <a:spcBef>
                <a:spcPts val="0"/>
              </a:spcBef>
              <a:spcAft>
                <a:spcPts val="0"/>
              </a:spcAft>
            </a:pPr>
            <a:r>
              <a:rPr lang="en-GB" sz="1200" baseline="30000" dirty="0" smtClean="0">
                <a:solidFill>
                  <a:prstClr val="black"/>
                </a:solidFill>
                <a:latin typeface="Calibri" panose="020F0502020204030204"/>
              </a:rPr>
              <a:t> </a:t>
            </a:r>
            <a:r>
              <a:rPr lang="en-GB" sz="1200" dirty="0" smtClean="0">
                <a:solidFill>
                  <a:prstClr val="black"/>
                </a:solidFill>
                <a:latin typeface="Calibri" panose="020F0502020204030204"/>
              </a:rPr>
              <a:t> </a:t>
            </a:r>
            <a:r>
              <a:rPr lang="en-GB" sz="1200" i="1" dirty="0" smtClean="0">
                <a:solidFill>
                  <a:prstClr val="black"/>
                </a:solidFill>
                <a:latin typeface="Calibri" panose="020F0502020204030204"/>
              </a:rPr>
              <a:t>(Si(s</a:t>
            </a:r>
            <a:r>
              <a:rPr lang="en-GB" sz="1200" i="1" dirty="0">
                <a:solidFill>
                  <a:prstClr val="black"/>
                </a:solidFill>
                <a:latin typeface="Calibri" panose="020F0502020204030204"/>
              </a:rPr>
              <a:t>) + 2H</a:t>
            </a:r>
            <a:r>
              <a:rPr lang="en-GB" sz="1200" i="1" baseline="-25000" dirty="0">
                <a:solidFill>
                  <a:prstClr val="black"/>
                </a:solidFill>
                <a:latin typeface="Calibri" panose="020F0502020204030204"/>
              </a:rPr>
              <a:t>2</a:t>
            </a:r>
            <a:r>
              <a:rPr lang="en-GB" sz="1200" i="1" dirty="0">
                <a:solidFill>
                  <a:prstClr val="black"/>
                </a:solidFill>
                <a:latin typeface="Calibri" panose="020F0502020204030204"/>
              </a:rPr>
              <a:t>O(g) </a:t>
            </a:r>
            <a:r>
              <a:rPr lang="en-GB" sz="1200" i="1" dirty="0">
                <a:solidFill>
                  <a:prstClr val="black"/>
                </a:solidFill>
                <a:latin typeface="Arial"/>
                <a:cs typeface="Arial"/>
              </a:rPr>
              <a:t>→ </a:t>
            </a:r>
            <a:r>
              <a:rPr lang="en-GB" sz="1200" i="1" dirty="0">
                <a:solidFill>
                  <a:prstClr val="black"/>
                </a:solidFill>
                <a:latin typeface="Calibri" panose="020F0502020204030204"/>
              </a:rPr>
              <a:t>SiO</a:t>
            </a:r>
            <a:r>
              <a:rPr lang="en-GB" sz="1200" i="1" baseline="-25000" dirty="0">
                <a:solidFill>
                  <a:prstClr val="black"/>
                </a:solidFill>
                <a:latin typeface="Calibri" panose="020F0502020204030204"/>
              </a:rPr>
              <a:t>2</a:t>
            </a:r>
            <a:r>
              <a:rPr lang="en-GB" sz="1200" i="1" dirty="0">
                <a:solidFill>
                  <a:prstClr val="black"/>
                </a:solidFill>
                <a:latin typeface="Calibri" panose="020F0502020204030204"/>
              </a:rPr>
              <a:t>(s) + 2H</a:t>
            </a:r>
            <a:r>
              <a:rPr lang="en-GB" sz="1200" i="1" baseline="-25000" dirty="0">
                <a:solidFill>
                  <a:prstClr val="black"/>
                </a:solidFill>
                <a:latin typeface="Calibri" panose="020F0502020204030204"/>
              </a:rPr>
              <a:t>2</a:t>
            </a:r>
            <a:r>
              <a:rPr lang="en-GB" sz="1200" i="1" dirty="0">
                <a:solidFill>
                  <a:prstClr val="black"/>
                </a:solidFill>
                <a:latin typeface="Calibri" panose="020F0502020204030204"/>
              </a:rPr>
              <a:t>(g</a:t>
            </a:r>
            <a:r>
              <a:rPr lang="en-GB" sz="1200" i="1" dirty="0" smtClean="0">
                <a:solidFill>
                  <a:prstClr val="black"/>
                </a:solidFill>
                <a:latin typeface="Calibri" panose="020F0502020204030204"/>
              </a:rPr>
              <a:t>))</a:t>
            </a:r>
            <a:endParaRPr lang="en-GB" sz="1200" i="1" dirty="0">
              <a:solidFill>
                <a:prstClr val="black"/>
              </a:solidFill>
              <a:latin typeface="Calibri" panose="020F0502020204030204"/>
            </a:endParaRPr>
          </a:p>
          <a:p>
            <a:pPr defTabSz="914583" eaLnBrk="1" fontAlgn="auto" hangingPunct="1">
              <a:spcBef>
                <a:spcPts val="0"/>
              </a:spcBef>
              <a:spcAft>
                <a:spcPts val="0"/>
              </a:spcAft>
            </a:pPr>
            <a:endParaRPr lang="en-GB" sz="1200" dirty="0">
              <a:solidFill>
                <a:prstClr val="black"/>
              </a:solidFill>
              <a:latin typeface="Calibri" panose="020F0502020204030204"/>
            </a:endParaRPr>
          </a:p>
        </p:txBody>
      </p:sp>
      <p:sp>
        <p:nvSpPr>
          <p:cNvPr id="3" name="TextBox 2"/>
          <p:cNvSpPr txBox="1"/>
          <p:nvPr/>
        </p:nvSpPr>
        <p:spPr>
          <a:xfrm>
            <a:off x="2091745" y="2702842"/>
            <a:ext cx="766557" cy="276999"/>
          </a:xfrm>
          <a:prstGeom prst="rect">
            <a:avLst/>
          </a:prstGeom>
          <a:noFill/>
        </p:spPr>
        <p:txBody>
          <a:bodyPr wrap="none" rtlCol="0">
            <a:spAutoFit/>
          </a:bodyPr>
          <a:lstStyle/>
          <a:p>
            <a:r>
              <a:rPr lang="en-GB" sz="1200" b="1" dirty="0" smtClean="0">
                <a:solidFill>
                  <a:srgbClr val="FF0000"/>
                </a:solidFill>
                <a:latin typeface="Calibri" panose="020F0502020204030204" pitchFamily="34" charset="0"/>
                <a:cs typeface="Calibri" panose="020F0502020204030204" pitchFamily="34" charset="0"/>
              </a:rPr>
              <a:t>Diffusion</a:t>
            </a:r>
            <a:endParaRPr lang="en-GB" sz="1200" b="1" dirty="0">
              <a:solidFill>
                <a:srgbClr val="FF0000"/>
              </a:solidFill>
              <a:latin typeface="Calibri" panose="020F0502020204030204" pitchFamily="34" charset="0"/>
              <a:cs typeface="Calibri" panose="020F0502020204030204" pitchFamily="34" charset="0"/>
            </a:endParaRPr>
          </a:p>
        </p:txBody>
      </p:sp>
      <p:grpSp>
        <p:nvGrpSpPr>
          <p:cNvPr id="10" name="Group 9"/>
          <p:cNvGrpSpPr/>
          <p:nvPr/>
        </p:nvGrpSpPr>
        <p:grpSpPr>
          <a:xfrm>
            <a:off x="2939626" y="2709714"/>
            <a:ext cx="987968" cy="276999"/>
            <a:chOff x="2939626" y="2709714"/>
            <a:chExt cx="987968" cy="276999"/>
          </a:xfrm>
        </p:grpSpPr>
        <p:sp>
          <p:nvSpPr>
            <p:cNvPr id="33" name="TextBox 32"/>
            <p:cNvSpPr txBox="1"/>
            <p:nvPr/>
          </p:nvSpPr>
          <p:spPr>
            <a:xfrm>
              <a:off x="3184121" y="2709714"/>
              <a:ext cx="743473" cy="276999"/>
            </a:xfrm>
            <a:prstGeom prst="rect">
              <a:avLst/>
            </a:prstGeom>
            <a:noFill/>
          </p:spPr>
          <p:txBody>
            <a:bodyPr wrap="none" rtlCol="0">
              <a:spAutoFit/>
            </a:bodyPr>
            <a:lstStyle/>
            <a:p>
              <a:r>
                <a:rPr lang="en-GB" sz="1200" b="1" dirty="0" smtClean="0">
                  <a:solidFill>
                    <a:srgbClr val="FF0000"/>
                  </a:solidFill>
                  <a:latin typeface="Calibri" panose="020F0502020204030204" pitchFamily="34" charset="0"/>
                  <a:cs typeface="Calibri" panose="020F0502020204030204" pitchFamily="34" charset="0"/>
                </a:rPr>
                <a:t>Reaction</a:t>
              </a:r>
              <a:endParaRPr lang="en-GB" sz="1200" b="1" dirty="0">
                <a:solidFill>
                  <a:srgbClr val="FF0000"/>
                </a:solidFill>
                <a:latin typeface="Calibri" panose="020F0502020204030204" pitchFamily="34" charset="0"/>
                <a:cs typeface="Calibri" panose="020F0502020204030204" pitchFamily="34" charset="0"/>
              </a:endParaRPr>
            </a:p>
          </p:txBody>
        </p:sp>
        <p:cxnSp>
          <p:nvCxnSpPr>
            <p:cNvPr id="9" name="Straight Arrow Connector 8"/>
            <p:cNvCxnSpPr/>
            <p:nvPr/>
          </p:nvCxnSpPr>
          <p:spPr bwMode="auto">
            <a:xfrm flipH="1">
              <a:off x="2939626" y="2848213"/>
              <a:ext cx="273041" cy="1"/>
            </a:xfrm>
            <a:prstGeom prst="straightConnector1">
              <a:avLst/>
            </a:prstGeom>
            <a:solidFill>
              <a:schemeClr val="accent1"/>
            </a:solidFill>
            <a:ln w="222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89026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5">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5">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5">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5">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5">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5">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5">
                                            <p:txEl>
                                              <p:pRg st="13" end="1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5">
                                            <p:txEl>
                                              <p:pRg st="14" end="14"/>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5">
                                            <p:txEl>
                                              <p:pRg st="15" end="15"/>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5">
                                            <p:txEl>
                                              <p:pRg st="16" end="16"/>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5">
                                            <p:txEl>
                                              <p:pRg st="17" end="17"/>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5">
                                            <p:txEl>
                                              <p:pRg st="18" end="18"/>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5">
                                            <p:txEl>
                                              <p:pRg st="19" end="19"/>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5">
                                            <p:txEl>
                                              <p:pRg st="20" end="2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5">
                                            <p:txEl>
                                              <p:pRg st="21" end="21"/>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p:bldP spid="6" grpId="0"/>
      <p:bldP spid="31"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5" name="TextBox 84"/>
              <p:cNvSpPr txBox="1"/>
              <p:nvPr/>
            </p:nvSpPr>
            <p:spPr>
              <a:xfrm>
                <a:off x="539845" y="1053530"/>
                <a:ext cx="9958270" cy="2633900"/>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Steady </a:t>
                </a:r>
                <a:r>
                  <a:rPr lang="en-GB" sz="1600" b="1" dirty="0">
                    <a:solidFill>
                      <a:prstClr val="black"/>
                    </a:solidFill>
                    <a:latin typeface="Calibri" panose="020F0502020204030204"/>
                  </a:rPr>
                  <a:t>state </a:t>
                </a:r>
                <a:r>
                  <a:rPr lang="en-GB" sz="1600" b="1" dirty="0" smtClean="0">
                    <a:solidFill>
                      <a:prstClr val="black"/>
                    </a:solidFill>
                    <a:latin typeface="Calibri" panose="020F0502020204030204"/>
                  </a:rPr>
                  <a:t>condition </a:t>
                </a:r>
                <a:r>
                  <a:rPr lang="en-GB" sz="1600" dirty="0" smtClean="0">
                    <a:solidFill>
                      <a:prstClr val="black"/>
                    </a:solidFill>
                    <a:latin typeface="Calibri" panose="020F0502020204030204"/>
                  </a:rPr>
                  <a:t>(the system is unchanging in time)</a:t>
                </a:r>
                <a:r>
                  <a:rPr lang="en-GB" sz="1600" b="1" dirty="0" smtClean="0">
                    <a:solidFill>
                      <a:prstClr val="black"/>
                    </a:solidFill>
                    <a:latin typeface="Calibri" panose="020F0502020204030204"/>
                  </a:rPr>
                  <a:t>:</a:t>
                </a:r>
                <a:endParaRPr lang="en-GB" sz="1600" b="1" dirty="0">
                  <a:solidFill>
                    <a:prstClr val="black"/>
                  </a:solidFill>
                  <a:latin typeface="Calibri" panose="020F0502020204030204"/>
                </a:endParaRPr>
              </a:p>
              <a:p>
                <a:pPr defTabSz="914583" eaLnBrk="1" fontAlgn="auto" hangingPunct="1">
                  <a:spcBef>
                    <a:spcPts val="0"/>
                  </a:spcBef>
                  <a:spcAft>
                    <a:spcPts val="0"/>
                  </a:spcAft>
                </a:pPr>
                <a:endParaRPr lang="en-GB" sz="900" b="1" dirty="0">
                  <a:solidFill>
                    <a:prstClr val="black"/>
                  </a:solidFill>
                  <a:latin typeface="Calibri" panose="020F0502020204030204"/>
                </a:endParaRPr>
              </a:p>
              <a:p>
                <a:pPr defTabSz="914583" eaLnBrk="1" fontAlgn="auto" hangingPunct="1">
                  <a:spcBef>
                    <a:spcPts val="0"/>
                  </a:spcBef>
                  <a:spcAft>
                    <a:spcPts val="0"/>
                  </a:spcAft>
                </a:pPr>
                <a:r>
                  <a:rPr lang="en-GB" sz="1200" dirty="0">
                    <a:solidFill>
                      <a:prstClr val="black"/>
                    </a:solidFill>
                    <a:latin typeface="Calibri" panose="020F0502020204030204"/>
                  </a:rPr>
                  <a:t>		</a:t>
                </a:r>
                <a14:m>
                  <m:oMath xmlns:m="http://schemas.openxmlformats.org/officeDocument/2006/math">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2</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3</m:t>
                    </m:r>
                  </m:oMath>
                </a14:m>
                <a:endParaRPr lang="en-GB" sz="1400" baseline="-25000" dirty="0">
                  <a:solidFill>
                    <a:prstClr val="black"/>
                  </a:solidFill>
                  <a:latin typeface="Calibri" panose="020F0502020204030204"/>
                </a:endParaRPr>
              </a:p>
              <a:p>
                <a:pPr defTabSz="914583" eaLnBrk="1" fontAlgn="auto" hangingPunct="1">
                  <a:spcBef>
                    <a:spcPts val="0"/>
                  </a:spcBef>
                  <a:spcAft>
                    <a:spcPts val="0"/>
                  </a:spcAft>
                </a:pPr>
                <a:endParaRPr lang="en-GB" sz="1600" i="1" baseline="-25000" dirty="0">
                  <a:solidFill>
                    <a:prstClr val="black"/>
                  </a:solidFill>
                  <a:latin typeface="Calibri" panose="020F0502020204030204"/>
                </a:endParaRPr>
              </a:p>
              <a:p>
                <a:pPr defTabSz="914583" eaLnBrk="1" fontAlgn="auto" hangingPunct="1">
                  <a:spcBef>
                    <a:spcPts val="0"/>
                  </a:spcBef>
                  <a:spcAft>
                    <a:spcPts val="0"/>
                  </a:spcAft>
                </a:pPr>
                <a:endParaRPr lang="en-GB" sz="1400" i="1" baseline="-25000" dirty="0">
                  <a:solidFill>
                    <a:prstClr val="black"/>
                  </a:solidFill>
                  <a:latin typeface="Calibri" panose="020F0502020204030204"/>
                </a:endParaRPr>
              </a:p>
              <a:p>
                <a:pPr defTabSz="914583" eaLnBrk="1" fontAlgn="auto" hangingPunct="1">
                  <a:spcBef>
                    <a:spcPts val="0"/>
                  </a:spcBef>
                  <a:spcAft>
                    <a:spcPts val="0"/>
                  </a:spcAft>
                </a:pPr>
                <a:r>
                  <a:rPr lang="en-GB" sz="1400" dirty="0">
                    <a:latin typeface="Calibri" panose="020F0502020204030204"/>
                  </a:rPr>
                  <a:t>From this equation the oxide growth </a:t>
                </a:r>
                <a:r>
                  <a:rPr lang="en-GB" sz="1400" dirty="0" smtClean="0">
                    <a:latin typeface="Calibri" panose="020F0502020204030204"/>
                  </a:rPr>
                  <a:t>characteristic, </a:t>
                </a:r>
                <a:r>
                  <a:rPr lang="en-GB" sz="1400" dirty="0">
                    <a:latin typeface="Calibri" panose="020F0502020204030204"/>
                  </a:rPr>
                  <a:t>i.e. how the SiO</a:t>
                </a:r>
                <a:r>
                  <a:rPr lang="en-GB" sz="1400" baseline="-25000" dirty="0">
                    <a:latin typeface="Calibri" panose="020F0502020204030204"/>
                  </a:rPr>
                  <a:t>2</a:t>
                </a:r>
                <a:r>
                  <a:rPr lang="en-GB" sz="1400" dirty="0">
                    <a:latin typeface="Calibri" panose="020F0502020204030204"/>
                  </a:rPr>
                  <a:t> thickness increases with time, can be found</a:t>
                </a:r>
                <a:r>
                  <a:rPr lang="en-GB" sz="1400" dirty="0" smtClean="0">
                    <a:latin typeface="Calibri" panose="020F0502020204030204"/>
                  </a:rPr>
                  <a:t>.</a:t>
                </a: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r>
                  <a:rPr lang="en-GB" sz="1400" dirty="0" smtClean="0">
                    <a:latin typeface="Calibri" panose="020F0502020204030204"/>
                  </a:rPr>
                  <a:t>The </a:t>
                </a:r>
                <a:r>
                  <a:rPr lang="en-GB" sz="1400" dirty="0">
                    <a:latin typeface="Calibri" panose="020F0502020204030204"/>
                  </a:rPr>
                  <a:t>slowest factor (</a:t>
                </a:r>
                <a:r>
                  <a:rPr lang="en-GB" sz="1400" i="1" dirty="0">
                    <a:latin typeface="Calibri" panose="020F0502020204030204"/>
                  </a:rPr>
                  <a:t>F</a:t>
                </a:r>
                <a:r>
                  <a:rPr lang="en-GB" sz="1400" baseline="-25000" dirty="0">
                    <a:latin typeface="Calibri" panose="020F0502020204030204"/>
                  </a:rPr>
                  <a:t>1</a:t>
                </a:r>
                <a:r>
                  <a:rPr lang="en-GB" sz="1400" dirty="0">
                    <a:latin typeface="Calibri" panose="020F0502020204030204"/>
                  </a:rPr>
                  <a:t>, </a:t>
                </a:r>
                <a:r>
                  <a:rPr lang="en-GB" sz="1400" i="1" dirty="0">
                    <a:latin typeface="Calibri" panose="020F0502020204030204"/>
                  </a:rPr>
                  <a:t>F</a:t>
                </a:r>
                <a:r>
                  <a:rPr lang="en-GB" sz="1400" baseline="-25000" dirty="0">
                    <a:latin typeface="Calibri" panose="020F0502020204030204"/>
                  </a:rPr>
                  <a:t>2</a:t>
                </a:r>
                <a:r>
                  <a:rPr lang="en-GB" sz="1400" dirty="0">
                    <a:latin typeface="Calibri" panose="020F0502020204030204"/>
                  </a:rPr>
                  <a:t> or </a:t>
                </a:r>
                <a:r>
                  <a:rPr lang="en-GB" sz="1400" i="1" dirty="0">
                    <a:latin typeface="Calibri" panose="020F0502020204030204"/>
                  </a:rPr>
                  <a:t>F</a:t>
                </a:r>
                <a:r>
                  <a:rPr lang="en-GB" sz="1400" baseline="-25000" dirty="0">
                    <a:latin typeface="Calibri" panose="020F0502020204030204"/>
                  </a:rPr>
                  <a:t>3</a:t>
                </a:r>
                <a:r>
                  <a:rPr lang="en-GB" sz="1400" dirty="0">
                    <a:latin typeface="Calibri" panose="020F0502020204030204"/>
                  </a:rPr>
                  <a:t>) now becomes the limiting factor that determines the overall growth </a:t>
                </a:r>
                <a:r>
                  <a:rPr lang="en-GB" sz="1400" dirty="0" smtClean="0">
                    <a:latin typeface="Calibri" panose="020F0502020204030204"/>
                  </a:rPr>
                  <a:t>rate.</a:t>
                </a:r>
              </a:p>
              <a:p>
                <a:pPr defTabSz="914583" eaLnBrk="1" fontAlgn="auto" hangingPunct="1">
                  <a:spcBef>
                    <a:spcPts val="0"/>
                  </a:spcBef>
                  <a:spcAft>
                    <a:spcPts val="0"/>
                  </a:spcAft>
                </a:pPr>
                <a:endParaRPr lang="en-GB" sz="1400" i="1" baseline="-25000" dirty="0">
                  <a:solidFill>
                    <a:prstClr val="black"/>
                  </a:solidFill>
                  <a:latin typeface="Calibri" panose="020F0502020204030204"/>
                </a:endParaRPr>
              </a:p>
              <a:p>
                <a:pPr defTabSz="914583" eaLnBrk="1" fontAlgn="auto" hangingPunct="1">
                  <a:spcBef>
                    <a:spcPts val="0"/>
                  </a:spcBef>
                  <a:spcAft>
                    <a:spcPts val="0"/>
                  </a:spcAft>
                </a:pPr>
                <a:r>
                  <a:rPr lang="en-GB" sz="1400" i="1" dirty="0" smtClean="0">
                    <a:latin typeface="Calibri" panose="020F0502020204030204"/>
                  </a:rPr>
                  <a:t>F</a:t>
                </a:r>
                <a:r>
                  <a:rPr lang="en-GB" sz="1400" baseline="-25000" dirty="0" smtClean="0">
                    <a:latin typeface="Calibri" panose="020F0502020204030204"/>
                  </a:rPr>
                  <a:t>1</a:t>
                </a:r>
                <a:r>
                  <a:rPr lang="en-GB" sz="1400" dirty="0" smtClean="0">
                    <a:latin typeface="Calibri" panose="020F0502020204030204"/>
                  </a:rPr>
                  <a:t> </a:t>
                </a:r>
                <a:r>
                  <a:rPr lang="en-GB" sz="1400" dirty="0">
                    <a:latin typeface="Calibri" panose="020F0502020204030204"/>
                  </a:rPr>
                  <a:t>is not a limiting </a:t>
                </a:r>
                <a:r>
                  <a:rPr lang="en-GB" sz="1400" dirty="0" smtClean="0">
                    <a:latin typeface="Calibri" panose="020F0502020204030204"/>
                  </a:rPr>
                  <a:t>factor</a:t>
                </a:r>
              </a:p>
              <a:p>
                <a:pPr defTabSz="914583" eaLnBrk="1" fontAlgn="auto" hangingPunct="1">
                  <a:spcBef>
                    <a:spcPts val="0"/>
                  </a:spcBef>
                  <a:spcAft>
                    <a:spcPts val="0"/>
                  </a:spcAft>
                </a:pPr>
                <a:endParaRPr lang="en-GB" sz="2400" dirty="0" smtClean="0">
                  <a:latin typeface="Calibri" panose="020F0502020204030204"/>
                </a:endParaRPr>
              </a:p>
              <a:p>
                <a:pPr defTabSz="914583" eaLnBrk="1" fontAlgn="auto" hangingPunct="1">
                  <a:spcBef>
                    <a:spcPts val="0"/>
                  </a:spcBef>
                  <a:spcAft>
                    <a:spcPts val="0"/>
                  </a:spcAft>
                </a:pPr>
                <a:r>
                  <a:rPr lang="en-GB" sz="1600" b="1" dirty="0" smtClean="0">
                    <a:latin typeface="Calibri" panose="020F0502020204030204"/>
                  </a:rPr>
                  <a:t>With some math, the equation can be written as:</a:t>
                </a:r>
                <a:endParaRPr lang="en-GB" sz="1600" dirty="0">
                  <a:solidFill>
                    <a:prstClr val="black"/>
                  </a:solidFill>
                  <a:latin typeface="Calibri" panose="020F0502020204030204"/>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539845" y="1053530"/>
                <a:ext cx="9958270" cy="2633900"/>
              </a:xfrm>
              <a:prstGeom prst="rect">
                <a:avLst/>
              </a:prstGeom>
              <a:blipFill>
                <a:blip r:embed="rId3"/>
                <a:stretch>
                  <a:fillRect l="-184" t="-463" b="-1620"/>
                </a:stretch>
              </a:blipFill>
            </p:spPr>
            <p:txBody>
              <a:bodyPr/>
              <a:lstStyle/>
              <a:p>
                <a:r>
                  <a:rPr lang="en-GB">
                    <a:noFill/>
                  </a:rPr>
                  <a:t> </a:t>
                </a:r>
              </a:p>
            </p:txBody>
          </p:sp>
        </mc:Fallback>
      </mc:AlternateContent>
      <p:sp>
        <p:nvSpPr>
          <p:cNvPr id="2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a:xfrm>
            <a:off x="502475" y="3423925"/>
            <a:ext cx="9945144" cy="5232202"/>
          </a:xfrm>
          <a:prstGeom prst="rect">
            <a:avLst/>
          </a:prstGeom>
        </p:spPr>
        <p:txBody>
          <a:bodyPr wrap="square">
            <a:spAutoFit/>
          </a:bodyPr>
          <a:lstStyle/>
          <a:p>
            <a:pPr defTabSz="914583" eaLnBrk="1" fontAlgn="auto" hangingPunct="1">
              <a:spcBef>
                <a:spcPts val="0"/>
              </a:spcBef>
              <a:spcAft>
                <a:spcPts val="0"/>
              </a:spcAft>
            </a:pPr>
            <a:endParaRPr lang="en-GB" sz="1600" b="1" dirty="0" smtClean="0">
              <a:latin typeface="Calibri" panose="020F0502020204030204"/>
            </a:endParaRPr>
          </a:p>
          <a:p>
            <a:pPr defTabSz="914583" eaLnBrk="1" fontAlgn="auto" hangingPunct="1">
              <a:spcBef>
                <a:spcPts val="0"/>
              </a:spcBef>
              <a:spcAft>
                <a:spcPts val="0"/>
              </a:spcAft>
            </a:pPr>
            <a:endParaRPr lang="en-GB" sz="1600" b="1"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2000" dirty="0" smtClean="0">
              <a:latin typeface="Calibri" panose="020F0502020204030204"/>
            </a:endParaRPr>
          </a:p>
          <a:p>
            <a:endParaRPr lang="en-GB" sz="1000" i="1" dirty="0">
              <a:latin typeface="Calibri" panose="020F0502020204030204"/>
            </a:endParaRPr>
          </a:p>
          <a:p>
            <a:endParaRPr lang="en-GB" sz="400" i="1" dirty="0" smtClean="0">
              <a:latin typeface="Calibri" panose="020F0502020204030204"/>
            </a:endParaRPr>
          </a:p>
          <a:p>
            <a:r>
              <a:rPr lang="en-GB" sz="1600" i="1" dirty="0" smtClean="0">
                <a:latin typeface="Calibri" panose="020F0502020204030204"/>
              </a:rPr>
              <a:t>This equation is called the </a:t>
            </a:r>
            <a:r>
              <a:rPr lang="en-GB" sz="1600" i="1" u="sng" dirty="0" smtClean="0">
                <a:latin typeface="Calibri" panose="020F0502020204030204"/>
              </a:rPr>
              <a:t>linear-parabolic Deal-Grove equation</a:t>
            </a:r>
            <a:r>
              <a:rPr lang="en-GB" sz="1600" i="1" dirty="0" smtClean="0">
                <a:latin typeface="Calibri" panose="020F0502020204030204"/>
              </a:rPr>
              <a:t>, and it predicts the oxide growth very precisel</a:t>
            </a:r>
            <a:r>
              <a:rPr lang="en-GB" sz="1600" dirty="0" smtClean="0">
                <a:latin typeface="Calibri" panose="020F0502020204030204"/>
              </a:rPr>
              <a:t>y</a:t>
            </a:r>
          </a:p>
          <a:p>
            <a:endParaRPr lang="en-GB" sz="1600" dirty="0" smtClean="0"/>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r>
              <a:rPr lang="en-GB" sz="1400" dirty="0" smtClean="0">
                <a:latin typeface="Calibri" panose="020F0502020204030204"/>
              </a:rPr>
              <a:t>	</a:t>
            </a:r>
          </a:p>
          <a:p>
            <a:pPr defTabSz="914583" eaLnBrk="1" fontAlgn="auto" hangingPunct="1">
              <a:spcBef>
                <a:spcPts val="0"/>
              </a:spcBef>
              <a:spcAft>
                <a:spcPts val="0"/>
              </a:spcAft>
            </a:pPr>
            <a:r>
              <a:rPr lang="en-GB" sz="1400" dirty="0" smtClean="0">
                <a:latin typeface="Calibri" panose="020F0502020204030204"/>
              </a:rPr>
              <a:t>	</a:t>
            </a:r>
            <a:endParaRPr lang="en-GB" sz="1400" dirty="0">
              <a:latin typeface="Calibri" panose="020F0502020204030204"/>
            </a:endParaRPr>
          </a:p>
        </p:txBody>
      </p:sp>
      <p:sp>
        <p:nvSpPr>
          <p:cNvPr id="7" name="Rectangle 6"/>
          <p:cNvSpPr/>
          <p:nvPr/>
        </p:nvSpPr>
        <p:spPr>
          <a:xfrm>
            <a:off x="1581403" y="3882624"/>
            <a:ext cx="1995904" cy="432048"/>
          </a:xfrm>
          <a:prstGeom prst="rect">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0" name="TextBox 9"/>
              <p:cNvSpPr txBox="1"/>
              <p:nvPr/>
            </p:nvSpPr>
            <p:spPr>
              <a:xfrm>
                <a:off x="686229" y="3748270"/>
                <a:ext cx="11460030" cy="2281368"/>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600" dirty="0" smtClean="0">
                  <a:solidFill>
                    <a:prstClr val="black"/>
                  </a:solidFill>
                  <a:latin typeface="Calibri" panose="020F0502020204030204"/>
                </a:endParaRPr>
              </a:p>
              <a:p>
                <a:pPr defTabSz="914583" eaLnBrk="1" fontAlgn="auto" hangingPunct="1">
                  <a:spcBef>
                    <a:spcPts val="0"/>
                  </a:spcBef>
                  <a:spcAft>
                    <a:spcPts val="0"/>
                  </a:spcAft>
                </a:pPr>
                <a:r>
                  <a:rPr lang="en-GB" sz="1600" dirty="0">
                    <a:solidFill>
                      <a:prstClr val="black"/>
                    </a:solidFill>
                    <a:latin typeface="Calibri" panose="020F0502020204030204"/>
                  </a:rPr>
                  <a:t>	</a:t>
                </a:r>
                <a14:m>
                  <m:oMath xmlns:m="http://schemas.openxmlformats.org/officeDocument/2006/math">
                    <m:sSup>
                      <m:sSupPr>
                        <m:ctrlPr>
                          <a:rPr lang="en-GB" sz="1600" i="1">
                            <a:solidFill>
                              <a:prstClr val="black"/>
                            </a:solidFill>
                            <a:latin typeface="Cambria Math" panose="02040503050406030204" pitchFamily="18" charset="0"/>
                          </a:rPr>
                        </m:ctrlPr>
                      </m:sSupPr>
                      <m:e>
                        <m:r>
                          <a:rPr lang="en-GB" sz="1600" i="1">
                            <a:solidFill>
                              <a:prstClr val="black"/>
                            </a:solidFill>
                            <a:latin typeface="Cambria Math" panose="02040503050406030204" pitchFamily="18" charset="0"/>
                          </a:rPr>
                          <m:t>𝑥</m:t>
                        </m:r>
                      </m:e>
                      <m:sup>
                        <m:r>
                          <a:rPr lang="en-GB" sz="1600" i="1">
                            <a:solidFill>
                              <a:prstClr val="black"/>
                            </a:solidFill>
                            <a:latin typeface="Cambria Math" panose="02040503050406030204" pitchFamily="18" charset="0"/>
                          </a:rPr>
                          <m:t>2</m:t>
                        </m:r>
                      </m:sup>
                    </m:sSup>
                    <m:r>
                      <a:rPr lang="en-GB" sz="1600" i="1">
                        <a:solidFill>
                          <a:prstClr val="black"/>
                        </a:solidFill>
                        <a:latin typeface="Cambria Math" panose="02040503050406030204" pitchFamily="18" charset="0"/>
                      </a:rPr>
                      <m:t>+</m:t>
                    </m:r>
                    <m:r>
                      <a:rPr lang="en-GB" sz="1600" i="1">
                        <a:solidFill>
                          <a:prstClr val="black"/>
                        </a:solidFill>
                        <a:latin typeface="Cambria Math" panose="02040503050406030204" pitchFamily="18" charset="0"/>
                      </a:rPr>
                      <m:t>𝐴𝑥</m:t>
                    </m:r>
                    <m:r>
                      <a:rPr lang="en-GB" sz="1600" i="1">
                        <a:solidFill>
                          <a:prstClr val="black"/>
                        </a:solidFill>
                        <a:latin typeface="Cambria Math" panose="02040503050406030204" pitchFamily="18" charset="0"/>
                      </a:rPr>
                      <m:t>=</m:t>
                    </m:r>
                    <m:r>
                      <a:rPr lang="en-GB" sz="1600" i="1">
                        <a:solidFill>
                          <a:prstClr val="black"/>
                        </a:solidFill>
                        <a:latin typeface="Cambria Math" panose="02040503050406030204" pitchFamily="18" charset="0"/>
                      </a:rPr>
                      <m:t>𝐵</m:t>
                    </m:r>
                    <m:d>
                      <m:dPr>
                        <m:ctrlPr>
                          <a:rPr lang="en-GB" sz="1600" i="1">
                            <a:solidFill>
                              <a:prstClr val="black"/>
                            </a:solidFill>
                            <a:latin typeface="Cambria Math" panose="02040503050406030204" pitchFamily="18" charset="0"/>
                          </a:rPr>
                        </m:ctrlPr>
                      </m:dPr>
                      <m:e>
                        <m:r>
                          <a:rPr lang="en-GB" sz="1600" i="1">
                            <a:solidFill>
                              <a:prstClr val="black"/>
                            </a:solidFill>
                            <a:latin typeface="Cambria Math" panose="02040503050406030204" pitchFamily="18" charset="0"/>
                          </a:rPr>
                          <m:t>𝑡</m:t>
                        </m:r>
                        <m:r>
                          <a:rPr lang="en-GB" sz="1600" i="1">
                            <a:solidFill>
                              <a:prstClr val="black"/>
                            </a:solidFill>
                            <a:latin typeface="Cambria Math" panose="02040503050406030204" pitchFamily="18" charset="0"/>
                          </a:rPr>
                          <m:t>+</m:t>
                        </m:r>
                        <m:r>
                          <m:rPr>
                            <m:sty m:val="p"/>
                          </m:rPr>
                          <a:rPr lang="en-GB" sz="1600" i="1">
                            <a:solidFill>
                              <a:prstClr val="black"/>
                            </a:solidFill>
                            <a:latin typeface="Cambria Math" panose="02040503050406030204" pitchFamily="18" charset="0"/>
                          </a:rPr>
                          <m:t>τ</m:t>
                        </m:r>
                      </m:e>
                    </m:d>
                    <m:r>
                      <a:rPr lang="en-GB" sz="1600" b="0" i="1" smtClean="0">
                        <a:solidFill>
                          <a:prstClr val="black"/>
                        </a:solidFill>
                        <a:latin typeface="Cambria Math" panose="02040503050406030204" pitchFamily="18" charset="0"/>
                      </a:rPr>
                      <m:t>,         </m:t>
                    </m:r>
                    <m:r>
                      <a:rPr lang="en-GB" sz="1600" b="0" i="1" smtClean="0">
                        <a:solidFill>
                          <a:prstClr val="black"/>
                        </a:solidFill>
                        <a:latin typeface="Cambria Math" panose="02040503050406030204" pitchFamily="18" charset="0"/>
                      </a:rPr>
                      <m:t>𝑤h𝑒𝑟𝑒</m:t>
                    </m:r>
                    <m:r>
                      <a:rPr lang="en-GB" sz="1600" b="0" i="1" smtClean="0">
                        <a:solidFill>
                          <a:prstClr val="black"/>
                        </a:solidFill>
                        <a:latin typeface="Cambria Math" panose="02040503050406030204" pitchFamily="18" charset="0"/>
                      </a:rPr>
                      <m:t>     </m:t>
                    </m:r>
                    <m:r>
                      <a:rPr lang="en-GB" sz="1600" i="1">
                        <a:solidFill>
                          <a:prstClr val="black"/>
                        </a:solidFill>
                        <a:latin typeface="Cambria Math" panose="02040503050406030204" pitchFamily="18" charset="0"/>
                      </a:rPr>
                      <m:t>𝐴</m:t>
                    </m:r>
                    <m:r>
                      <a:rPr lang="en-GB" sz="1600" i="1">
                        <a:solidFill>
                          <a:prstClr val="black"/>
                        </a:solidFill>
                        <a:latin typeface="Cambria Math" panose="02040503050406030204" pitchFamily="18" charset="0"/>
                      </a:rPr>
                      <m:t>=2</m:t>
                    </m:r>
                    <m:r>
                      <a:rPr lang="en-GB" sz="1600" i="1">
                        <a:solidFill>
                          <a:prstClr val="black"/>
                        </a:solidFill>
                        <a:latin typeface="Cambria Math" panose="02040503050406030204" pitchFamily="18" charset="0"/>
                      </a:rPr>
                      <m:t>𝐷</m:t>
                    </m:r>
                    <m:d>
                      <m:dPr>
                        <m:ctrlPr>
                          <a:rPr lang="en-GB" sz="1600" i="1">
                            <a:solidFill>
                              <a:prstClr val="black"/>
                            </a:solidFill>
                            <a:latin typeface="Cambria Math" panose="02040503050406030204" pitchFamily="18" charset="0"/>
                          </a:rPr>
                        </m:ctrlPr>
                      </m:dPr>
                      <m:e>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1</m:t>
                            </m:r>
                          </m:num>
                          <m:den>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𝐾</m:t>
                                </m:r>
                              </m:e>
                              <m:sub>
                                <m:r>
                                  <a:rPr lang="en-GB" sz="1600" i="1">
                                    <a:solidFill>
                                      <a:prstClr val="black"/>
                                    </a:solidFill>
                                    <a:latin typeface="Cambria Math" panose="02040503050406030204" pitchFamily="18" charset="0"/>
                                  </a:rPr>
                                  <m:t>𝑠</m:t>
                                </m:r>
                              </m:sub>
                            </m:sSub>
                          </m:den>
                        </m:f>
                        <m:r>
                          <a:rPr lang="en-GB" sz="1600" i="1">
                            <a:solidFill>
                              <a:prstClr val="black"/>
                            </a:solidFill>
                            <a:latin typeface="Cambria Math" panose="02040503050406030204" pitchFamily="18" charset="0"/>
                          </a:rPr>
                          <m:t>+</m:t>
                        </m:r>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1</m:t>
                            </m:r>
                          </m:num>
                          <m:den>
                            <m:r>
                              <a:rPr lang="en-GB" sz="1600" i="1">
                                <a:solidFill>
                                  <a:prstClr val="black"/>
                                </a:solidFill>
                                <a:latin typeface="Cambria Math" panose="02040503050406030204" pitchFamily="18" charset="0"/>
                              </a:rPr>
                              <m:t>h</m:t>
                            </m:r>
                          </m:den>
                        </m:f>
                      </m:e>
                    </m:d>
                  </m:oMath>
                </a14:m>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dirty="0" smtClean="0">
                    <a:solidFill>
                      <a:prstClr val="black"/>
                    </a:solidFill>
                    <a:latin typeface="Calibri" panose="020F0502020204030204"/>
                  </a:rPr>
                  <a:t>	</a:t>
                </a:r>
                <a14:m>
                  <m:oMath xmlns:m="http://schemas.openxmlformats.org/officeDocument/2006/math">
                    <m:r>
                      <a:rPr lang="en-GB" sz="1600" b="0" i="0" smtClean="0">
                        <a:solidFill>
                          <a:prstClr val="black"/>
                        </a:solidFill>
                        <a:latin typeface="Cambria Math" panose="02040503050406030204" pitchFamily="18" charset="0"/>
                      </a:rPr>
                      <m:t>                                                                  </m:t>
                    </m:r>
                    <m:r>
                      <a:rPr lang="en-GB" sz="1600" i="1">
                        <a:solidFill>
                          <a:prstClr val="black"/>
                        </a:solidFill>
                        <a:latin typeface="Cambria Math" panose="02040503050406030204" pitchFamily="18" charset="0"/>
                      </a:rPr>
                      <m:t>𝐵</m:t>
                    </m:r>
                    <m:r>
                      <a:rPr lang="en-GB" sz="1600" i="1">
                        <a:solidFill>
                          <a:prstClr val="black"/>
                        </a:solidFill>
                        <a:latin typeface="Cambria Math" panose="02040503050406030204" pitchFamily="18" charset="0"/>
                      </a:rPr>
                      <m:t>= </m:t>
                    </m:r>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2</m:t>
                        </m:r>
                        <m:r>
                          <a:rPr lang="en-GB" sz="1600" i="1">
                            <a:solidFill>
                              <a:prstClr val="black"/>
                            </a:solidFill>
                            <a:latin typeface="Cambria Math" panose="02040503050406030204" pitchFamily="18" charset="0"/>
                          </a:rPr>
                          <m:t>𝐷</m:t>
                        </m:r>
                        <m:sSup>
                          <m:sSupPr>
                            <m:ctrlPr>
                              <a:rPr lang="en-GB" sz="1600" i="1">
                                <a:solidFill>
                                  <a:prstClr val="black"/>
                                </a:solidFill>
                                <a:latin typeface="Cambria Math" panose="02040503050406030204" pitchFamily="18" charset="0"/>
                              </a:rPr>
                            </m:ctrlPr>
                          </m:sSupPr>
                          <m:e>
                            <m:r>
                              <a:rPr lang="en-GB" sz="1600" i="1">
                                <a:solidFill>
                                  <a:prstClr val="black"/>
                                </a:solidFill>
                                <a:latin typeface="Cambria Math" panose="02040503050406030204" pitchFamily="18" charset="0"/>
                              </a:rPr>
                              <m:t>𝐶</m:t>
                            </m:r>
                          </m:e>
                          <m:sup>
                            <m:r>
                              <a:rPr lang="en-GB" sz="1600" i="1">
                                <a:solidFill>
                                  <a:prstClr val="black"/>
                                </a:solidFill>
                                <a:latin typeface="Cambria Math" panose="02040503050406030204" pitchFamily="18" charset="0"/>
                              </a:rPr>
                              <m:t>∗</m:t>
                            </m:r>
                          </m:sup>
                        </m:sSup>
                      </m:num>
                      <m:den>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𝑁</m:t>
                            </m:r>
                          </m:e>
                          <m:sub>
                            <m:r>
                              <a:rPr lang="en-GB" sz="1600" i="1">
                                <a:solidFill>
                                  <a:prstClr val="black"/>
                                </a:solidFill>
                                <a:latin typeface="Cambria Math" panose="02040503050406030204" pitchFamily="18" charset="0"/>
                              </a:rPr>
                              <m:t>1</m:t>
                            </m:r>
                          </m:sub>
                        </m:sSub>
                      </m:den>
                    </m:f>
                  </m:oMath>
                </a14:m>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dirty="0" smtClean="0">
                    <a:solidFill>
                      <a:prstClr val="black"/>
                    </a:solidFill>
                    <a:latin typeface="Calibri" panose="020F0502020204030204"/>
                  </a:rPr>
                  <a:t>				    </a:t>
                </a:r>
                <a:r>
                  <a:rPr lang="en-GB" sz="600" dirty="0" smtClean="0">
                    <a:solidFill>
                      <a:prstClr val="black"/>
                    </a:solidFill>
                    <a:latin typeface="Calibri" panose="020F0502020204030204"/>
                  </a:rPr>
                  <a:t> </a:t>
                </a:r>
                <a:r>
                  <a:rPr lang="en-GB" sz="1600" i="1" dirty="0">
                    <a:solidFill>
                      <a:prstClr val="black"/>
                    </a:solidFill>
                    <a:latin typeface="Calibri" panose="020F0502020204030204"/>
                  </a:rPr>
                  <a:t>t</a:t>
                </a:r>
                <a:r>
                  <a:rPr lang="en-GB" sz="1600" dirty="0">
                    <a:solidFill>
                      <a:prstClr val="black"/>
                    </a:solidFill>
                    <a:latin typeface="Calibri" panose="020F0502020204030204"/>
                  </a:rPr>
                  <a:t>: </a:t>
                </a:r>
                <a:r>
                  <a:rPr lang="en-GB" sz="1400" dirty="0">
                    <a:solidFill>
                      <a:prstClr val="black"/>
                    </a:solidFill>
                    <a:latin typeface="Calibri" panose="020F0502020204030204"/>
                  </a:rPr>
                  <a:t>Oxidation time</a:t>
                </a:r>
              </a:p>
              <a:p>
                <a:pPr defTabSz="914583" eaLnBrk="1" fontAlgn="auto" hangingPunct="1">
                  <a:spcBef>
                    <a:spcPts val="0"/>
                  </a:spcBef>
                  <a:spcAft>
                    <a:spcPts val="0"/>
                  </a:spcAft>
                </a:pPr>
                <a:r>
                  <a:rPr lang="da-DK" sz="1600" b="0" dirty="0" smtClean="0">
                    <a:solidFill>
                      <a:prstClr val="black"/>
                    </a:solidFill>
                  </a:rPr>
                  <a:t> 				   </a:t>
                </a:r>
                <a14:m>
                  <m:oMath xmlns:m="http://schemas.openxmlformats.org/officeDocument/2006/math">
                    <m:r>
                      <m:rPr>
                        <m:sty m:val="p"/>
                      </m:rPr>
                      <a:rPr lang="en-GB" sz="1600" i="1">
                        <a:solidFill>
                          <a:prstClr val="black"/>
                        </a:solidFill>
                        <a:latin typeface="Cambria Math" panose="02040503050406030204" pitchFamily="18" charset="0"/>
                      </a:rPr>
                      <m:t>τ</m:t>
                    </m:r>
                    <m:r>
                      <a:rPr lang="en-GB" sz="1600" i="1">
                        <a:solidFill>
                          <a:prstClr val="black"/>
                        </a:solidFill>
                        <a:latin typeface="Cambria Math" panose="02040503050406030204" pitchFamily="18" charset="0"/>
                      </a:rPr>
                      <m:t>=</m:t>
                    </m:r>
                    <m:f>
                      <m:fPr>
                        <m:ctrlPr>
                          <a:rPr lang="en-GB" sz="1600" i="1">
                            <a:solidFill>
                              <a:prstClr val="black"/>
                            </a:solidFill>
                            <a:latin typeface="Cambria Math" panose="02040503050406030204" pitchFamily="18" charset="0"/>
                          </a:rPr>
                        </m:ctrlPr>
                      </m:fPr>
                      <m:num>
                        <m:sSubSup>
                          <m:sSubSupPr>
                            <m:ctrlPr>
                              <a:rPr lang="en-GB" sz="1600" i="1">
                                <a:solidFill>
                                  <a:prstClr val="black"/>
                                </a:solidFill>
                                <a:latin typeface="Cambria Math" panose="02040503050406030204" pitchFamily="18" charset="0"/>
                              </a:rPr>
                            </m:ctrlPr>
                          </m:sSubSupPr>
                          <m:e>
                            <m:r>
                              <a:rPr lang="en-GB" sz="1600" i="1">
                                <a:solidFill>
                                  <a:prstClr val="black"/>
                                </a:solidFill>
                                <a:latin typeface="Cambria Math" panose="02040503050406030204" pitchFamily="18" charset="0"/>
                              </a:rPr>
                              <m:t>𝑥</m:t>
                            </m:r>
                          </m:e>
                          <m:sub>
                            <m:r>
                              <a:rPr lang="da-DK" sz="1600" b="0" i="1" smtClean="0">
                                <a:solidFill>
                                  <a:prstClr val="black"/>
                                </a:solidFill>
                                <a:latin typeface="Cambria Math" panose="02040503050406030204" pitchFamily="18" charset="0"/>
                              </a:rPr>
                              <m:t>𝑖</m:t>
                            </m:r>
                          </m:sub>
                          <m:sup>
                            <m:r>
                              <a:rPr lang="en-GB" sz="1600" i="1">
                                <a:solidFill>
                                  <a:prstClr val="black"/>
                                </a:solidFill>
                                <a:latin typeface="Cambria Math" panose="02040503050406030204" pitchFamily="18" charset="0"/>
                              </a:rPr>
                              <m:t>2</m:t>
                            </m:r>
                          </m:sup>
                        </m:sSubSup>
                        <m:r>
                          <a:rPr lang="en-GB" sz="1600" b="0" i="1" smtClean="0">
                            <a:solidFill>
                              <a:prstClr val="black"/>
                            </a:solidFill>
                            <a:latin typeface="Cambria Math" panose="02040503050406030204" pitchFamily="18" charset="0"/>
                          </a:rPr>
                          <m:t>+</m:t>
                        </m:r>
                        <m:r>
                          <a:rPr lang="en-GB" sz="1600" i="1">
                            <a:solidFill>
                              <a:prstClr val="black"/>
                            </a:solidFill>
                            <a:latin typeface="Cambria Math" panose="02040503050406030204" pitchFamily="18" charset="0"/>
                          </a:rPr>
                          <m:t>𝐴</m:t>
                        </m:r>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𝑥</m:t>
                            </m:r>
                          </m:e>
                          <m:sub>
                            <m:r>
                              <a:rPr lang="en-GB" sz="1600" i="1">
                                <a:solidFill>
                                  <a:prstClr val="black"/>
                                </a:solidFill>
                                <a:latin typeface="Cambria Math" panose="02040503050406030204" pitchFamily="18" charset="0"/>
                              </a:rPr>
                              <m:t>𝑖</m:t>
                            </m:r>
                          </m:sub>
                        </m:sSub>
                      </m:num>
                      <m:den>
                        <m:r>
                          <a:rPr lang="en-GB" sz="1600" i="1">
                            <a:solidFill>
                              <a:prstClr val="black"/>
                            </a:solidFill>
                            <a:latin typeface="Cambria Math" panose="02040503050406030204" pitchFamily="18" charset="0"/>
                          </a:rPr>
                          <m:t>𝐵</m:t>
                        </m:r>
                      </m:den>
                    </m:f>
                  </m:oMath>
                </a14:m>
                <a:r>
                  <a:rPr lang="en-GB" sz="1600" dirty="0" smtClean="0">
                    <a:solidFill>
                      <a:prstClr val="black"/>
                    </a:solidFill>
                    <a:latin typeface="Calibri" panose="020F0502020204030204"/>
                  </a:rPr>
                  <a:t> </a:t>
                </a:r>
                <a:r>
                  <a:rPr lang="en-GB" sz="1400" dirty="0" smtClean="0">
                    <a:solidFill>
                      <a:prstClr val="black"/>
                    </a:solidFill>
                    <a:latin typeface="Calibri" panose="020F0502020204030204"/>
                  </a:rPr>
                  <a:t>(represents the time that is needed to grow the oxide layer that was already present </a:t>
                </a:r>
              </a:p>
              <a:p>
                <a:pPr defTabSz="914583" eaLnBrk="1" fontAlgn="auto" hangingPunct="1">
                  <a:spcBef>
                    <a:spcPts val="0"/>
                  </a:spcBef>
                  <a:spcAft>
                    <a:spcPts val="0"/>
                  </a:spcAft>
                </a:pPr>
                <a:r>
                  <a:rPr lang="en-GB" sz="1400" dirty="0">
                    <a:solidFill>
                      <a:prstClr val="black"/>
                    </a:solidFill>
                    <a:latin typeface="Calibri" panose="020F0502020204030204"/>
                  </a:rPr>
                  <a:t> </a:t>
                </a:r>
                <a:r>
                  <a:rPr lang="en-GB" sz="1400" dirty="0" smtClean="0">
                    <a:solidFill>
                      <a:prstClr val="black"/>
                    </a:solidFill>
                    <a:latin typeface="Calibri" panose="020F0502020204030204"/>
                  </a:rPr>
                  <a:t>                                                                                                                         on the Si surface when the oxidation started - Can be skipped for new/blank Si wafers)</a:t>
                </a:r>
              </a:p>
              <a:p>
                <a:pPr defTabSz="914583" eaLnBrk="1" fontAlgn="auto" hangingPunct="1">
                  <a:spcBef>
                    <a:spcPts val="0"/>
                  </a:spcBef>
                  <a:spcAft>
                    <a:spcPts val="0"/>
                  </a:spcAft>
                </a:pPr>
                <a:r>
                  <a:rPr lang="en-GB" sz="1400" dirty="0">
                    <a:solidFill>
                      <a:prstClr val="black"/>
                    </a:solidFill>
                    <a:latin typeface="Calibri" panose="020F0502020204030204"/>
                  </a:rPr>
                  <a:t>	</a:t>
                </a:r>
                <a:r>
                  <a:rPr lang="en-GB" sz="1400" dirty="0" smtClean="0">
                    <a:solidFill>
                      <a:prstClr val="black"/>
                    </a:solidFill>
                    <a:latin typeface="Calibri" panose="020F0502020204030204"/>
                  </a:rPr>
                  <a:t>			      </a:t>
                </a:r>
                <a:r>
                  <a:rPr lang="en-GB" sz="1400" i="1" dirty="0" smtClean="0">
                    <a:solidFill>
                      <a:prstClr val="black"/>
                    </a:solidFill>
                    <a:latin typeface="Calibri" panose="020F0502020204030204"/>
                  </a:rPr>
                  <a:t>x</a:t>
                </a:r>
                <a:r>
                  <a:rPr lang="en-GB" sz="1400" baseline="-25000" dirty="0" smtClean="0">
                    <a:solidFill>
                      <a:prstClr val="black"/>
                    </a:solidFill>
                    <a:latin typeface="Calibri" panose="020F0502020204030204"/>
                  </a:rPr>
                  <a:t>i</a:t>
                </a:r>
                <a:r>
                  <a:rPr lang="en-GB" sz="1400" dirty="0" smtClean="0">
                    <a:solidFill>
                      <a:prstClr val="black"/>
                    </a:solidFill>
                    <a:latin typeface="Calibri" panose="020F0502020204030204"/>
                  </a:rPr>
                  <a:t>: Initial oxide thickness (oxide present when the oxidation started)	</a:t>
                </a:r>
              </a:p>
              <a:p>
                <a:pPr defTabSz="914583" eaLnBrk="1" fontAlgn="auto" hangingPunct="1">
                  <a:spcBef>
                    <a:spcPts val="0"/>
                  </a:spcBef>
                  <a:spcAft>
                    <a:spcPts val="0"/>
                  </a:spcAft>
                </a:pPr>
                <a:r>
                  <a:rPr lang="en-GB" sz="1400" dirty="0" smtClean="0">
                    <a:solidFill>
                      <a:prstClr val="black"/>
                    </a:solidFill>
                    <a:latin typeface="Calibri" panose="020F0502020204030204"/>
                  </a:rPr>
                  <a:t>	</a:t>
                </a:r>
              </a:p>
            </p:txBody>
          </p:sp>
        </mc:Choice>
        <mc:Fallback xmlns="">
          <p:sp>
            <p:nvSpPr>
              <p:cNvPr id="10" name="TextBox 9"/>
              <p:cNvSpPr txBox="1">
                <a:spLocks noRot="1" noChangeAspect="1" noMove="1" noResize="1" noEditPoints="1" noAdjustHandles="1" noChangeArrowheads="1" noChangeShapeType="1" noTextEdit="1"/>
              </p:cNvSpPr>
              <p:nvPr/>
            </p:nvSpPr>
            <p:spPr>
              <a:xfrm>
                <a:off x="686229" y="3748270"/>
                <a:ext cx="11460030" cy="2281368"/>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62204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5">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5">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08955" y="6310114"/>
            <a:ext cx="4824536" cy="43204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1" name="Content Placeholder 4"/>
          <p:cNvSpPr>
            <a:spLocks noGrp="1"/>
          </p:cNvSpPr>
          <p:nvPr>
            <p:ph idx="1"/>
          </p:nvPr>
        </p:nvSpPr>
        <p:spPr>
          <a:xfrm>
            <a:off x="537208" y="909514"/>
            <a:ext cx="10038454" cy="4566708"/>
          </a:xfrm>
        </p:spPr>
        <p:txBody>
          <a:bodyPr/>
          <a:lstStyle/>
          <a:p>
            <a:pPr marL="0" lvl="1" indent="0">
              <a:buNone/>
            </a:pPr>
            <a:r>
              <a:rPr lang="en-GB" altLang="da-DK" sz="1800" b="1" dirty="0" smtClean="0">
                <a:ea typeface="ＭＳ Ｐゴシック" pitchFamily="34" charset="-128"/>
                <a:cs typeface="Arial" charset="0"/>
              </a:rPr>
              <a:t>Plan for the 2</a:t>
            </a:r>
            <a:r>
              <a:rPr lang="en-GB" altLang="da-DK" sz="1800" b="1" baseline="30000" dirty="0" smtClean="0">
                <a:ea typeface="ＭＳ Ｐゴシック" pitchFamily="34" charset="-128"/>
                <a:cs typeface="Arial" charset="0"/>
              </a:rPr>
              <a:t>nd </a:t>
            </a:r>
            <a:r>
              <a:rPr lang="en-GB" altLang="da-DK" sz="1800" b="1" dirty="0" smtClean="0">
                <a:ea typeface="ＭＳ Ｐゴシック" pitchFamily="34" charset="-128"/>
                <a:cs typeface="Arial" charset="0"/>
              </a:rPr>
              <a:t>part of the course:</a:t>
            </a:r>
          </a:p>
          <a:p>
            <a:pPr marL="0" lvl="1" indent="0">
              <a:buNone/>
              <a:defRPr/>
            </a:pPr>
            <a:endParaRPr lang="en-GB" altLang="da-DK" sz="800" b="1" dirty="0" smtClean="0">
              <a:cs typeface="Arial" charset="0"/>
            </a:endParaRPr>
          </a:p>
          <a:p>
            <a:pPr marL="0" lvl="1" indent="0">
              <a:buNone/>
              <a:defRPr/>
            </a:pPr>
            <a:r>
              <a:rPr lang="en-GB" altLang="da-DK" sz="1600" b="1" dirty="0" smtClean="0">
                <a:ea typeface="ＭＳ Ｐゴシック" pitchFamily="34" charset="-128"/>
                <a:cs typeface="Arial" charset="0"/>
              </a:rPr>
              <a:t>Lecture (3-3½ hours): </a:t>
            </a:r>
          </a:p>
          <a:p>
            <a:pPr marL="0" lvl="1" indent="0">
              <a:buNone/>
              <a:defRPr/>
            </a:pPr>
            <a:endParaRPr lang="en-GB" altLang="da-DK" sz="600" b="1" dirty="0" smtClean="0">
              <a:ea typeface="ＭＳ Ｐゴシック" pitchFamily="34" charset="-128"/>
              <a:cs typeface="Arial" charset="0"/>
            </a:endParaRPr>
          </a:p>
          <a:p>
            <a:pPr marL="408291" lvl="1" indent="-408291">
              <a:buFont typeface="+mj-lt"/>
              <a:buAutoNum type="arabicPeriod"/>
            </a:pPr>
            <a:r>
              <a:rPr lang="en-GB" altLang="da-DK" sz="1800" dirty="0">
                <a:ea typeface="ＭＳ Ｐゴシック" pitchFamily="34" charset="-128"/>
                <a:cs typeface="Arial" charset="0"/>
              </a:rPr>
              <a:t>Overview of techniques</a:t>
            </a:r>
          </a:p>
          <a:p>
            <a:pPr marL="408291" lvl="1" indent="-408291">
              <a:buFont typeface="+mj-lt"/>
              <a:buAutoNum type="arabicPeriod"/>
            </a:pPr>
            <a:r>
              <a:rPr lang="en-GB" altLang="da-DK" sz="1800" dirty="0">
                <a:ea typeface="ＭＳ Ｐゴシック" pitchFamily="34" charset="-128"/>
                <a:cs typeface="Arial" charset="0"/>
              </a:rPr>
              <a:t>PVD Vacuum system</a:t>
            </a:r>
          </a:p>
          <a:p>
            <a:pPr marL="408291" lvl="1" indent="-408291">
              <a:buFont typeface="+mj-lt"/>
              <a:buAutoNum type="arabicPeriod"/>
            </a:pPr>
            <a:endParaRPr lang="en-GB" altLang="da-DK" sz="600" dirty="0">
              <a:ea typeface="ＭＳ Ｐゴシック" pitchFamily="34" charset="-128"/>
              <a:cs typeface="Arial" charset="0"/>
            </a:endParaRPr>
          </a:p>
          <a:p>
            <a:pPr marL="408291" lvl="1" indent="-408291">
              <a:buFont typeface="+mj-lt"/>
              <a:buAutoNum type="arabicPeriod"/>
            </a:pPr>
            <a:r>
              <a:rPr lang="en-GB" altLang="da-DK" sz="1800" dirty="0">
                <a:ea typeface="ＭＳ Ｐゴシック" pitchFamily="34" charset="-128"/>
                <a:cs typeface="Arial" charset="0"/>
              </a:rPr>
              <a:t>Thin film techniques – 2</a:t>
            </a:r>
            <a:r>
              <a:rPr lang="en-GB" altLang="da-DK" sz="1800" baseline="30000" dirty="0">
                <a:ea typeface="ＭＳ Ｐゴシック" pitchFamily="34" charset="-128"/>
                <a:cs typeface="Arial" charset="0"/>
              </a:rPr>
              <a:t>nd</a:t>
            </a:r>
            <a:r>
              <a:rPr lang="en-GB" altLang="da-DK" sz="1800" dirty="0">
                <a:ea typeface="ＭＳ Ｐゴシック" pitchFamily="34" charset="-128"/>
                <a:cs typeface="Arial" charset="0"/>
              </a:rPr>
              <a:t> part</a:t>
            </a:r>
          </a:p>
          <a:p>
            <a:pPr marL="1247556" lvl="2" indent="-408291">
              <a:buFont typeface="+mj-lt"/>
              <a:buAutoNum type="arabicPeriod"/>
            </a:pPr>
            <a:endParaRPr lang="en-GB" altLang="da-DK" sz="600" dirty="0">
              <a:ea typeface="ＭＳ Ｐゴシック" pitchFamily="34" charset="-128"/>
              <a:cs typeface="Arial" charset="0"/>
            </a:endParaRPr>
          </a:p>
          <a:p>
            <a:pPr marL="1247556" lvl="2" indent="-408291">
              <a:buFont typeface="+mj-lt"/>
              <a:buAutoNum type="arabicPeriod"/>
            </a:pPr>
            <a:r>
              <a:rPr lang="en-GB" altLang="da-DK" sz="1800" dirty="0">
                <a:ea typeface="ＭＳ Ｐゴシック" pitchFamily="34" charset="-128"/>
                <a:cs typeface="Arial" charset="0"/>
              </a:rPr>
              <a:t>PVD (physical vapour deposition):</a:t>
            </a:r>
          </a:p>
          <a:p>
            <a:pPr marL="1247556" lvl="2" indent="-408291">
              <a:buFont typeface="+mj-lt"/>
              <a:buAutoNum type="arabicPeriod"/>
            </a:pPr>
            <a:endParaRPr lang="en-GB" altLang="da-DK" sz="600" dirty="0">
              <a:ea typeface="ＭＳ Ｐゴシック" pitchFamily="34" charset="-128"/>
              <a:cs typeface="Arial" charset="0"/>
            </a:endParaRPr>
          </a:p>
          <a:p>
            <a:pPr marL="1746578" lvl="3" indent="-408291">
              <a:buFont typeface="+mj-lt"/>
              <a:buAutoNum type="arabicPeriod"/>
            </a:pPr>
            <a:r>
              <a:rPr lang="en-GB" altLang="da-DK" sz="1800" dirty="0">
                <a:ea typeface="ＭＳ Ｐゴシック" pitchFamily="34" charset="-128"/>
                <a:cs typeface="Arial" charset="0"/>
              </a:rPr>
              <a:t>E-beam evaporation</a:t>
            </a:r>
          </a:p>
          <a:p>
            <a:pPr marL="1746578" lvl="3" indent="-408291">
              <a:buFont typeface="+mj-lt"/>
              <a:buAutoNum type="arabicPeriod"/>
            </a:pPr>
            <a:r>
              <a:rPr lang="en-GB" altLang="da-DK" sz="1800" dirty="0">
                <a:ea typeface="ＭＳ Ｐゴシック" pitchFamily="34" charset="-128"/>
                <a:cs typeface="Arial" charset="0"/>
              </a:rPr>
              <a:t>Thermal evaporation</a:t>
            </a:r>
          </a:p>
          <a:p>
            <a:pPr marL="1746578" lvl="3" indent="-408291">
              <a:buFont typeface="+mj-lt"/>
              <a:buAutoNum type="arabicPeriod"/>
            </a:pPr>
            <a:r>
              <a:rPr lang="en-GB" altLang="da-DK" sz="1800" dirty="0">
                <a:ea typeface="ＭＳ Ｐゴシック" pitchFamily="34" charset="-128"/>
                <a:cs typeface="Arial" charset="0"/>
              </a:rPr>
              <a:t>Sputter deposition</a:t>
            </a:r>
          </a:p>
          <a:p>
            <a:pPr marL="1746578" lvl="3" indent="-408291">
              <a:buFont typeface="+mj-lt"/>
              <a:buAutoNum type="arabicPeriod"/>
            </a:pPr>
            <a:endParaRPr lang="en-GB" altLang="da-DK" sz="600" dirty="0">
              <a:ea typeface="ＭＳ Ｐゴシック" pitchFamily="34" charset="-128"/>
              <a:cs typeface="Arial" charset="0"/>
            </a:endParaRPr>
          </a:p>
          <a:p>
            <a:pPr marL="1247556" lvl="2" indent="-408291">
              <a:buFont typeface="+mj-lt"/>
              <a:buAutoNum type="arabicPeriod"/>
            </a:pPr>
            <a:r>
              <a:rPr lang="en-GB" altLang="da-DK" sz="1800" dirty="0">
                <a:ea typeface="ＭＳ Ｐゴシック" pitchFamily="34" charset="-128"/>
                <a:cs typeface="Arial" charset="0"/>
              </a:rPr>
              <a:t>CVD (chemical vapour deposition):</a:t>
            </a:r>
          </a:p>
          <a:p>
            <a:pPr marL="1746579" lvl="3" indent="-408291">
              <a:buFont typeface="+mj-lt"/>
              <a:buAutoNum type="arabicPeriod"/>
            </a:pPr>
            <a:r>
              <a:rPr lang="en-GB" altLang="da-DK" sz="1800" dirty="0">
                <a:ea typeface="ＭＳ Ｐゴシック" pitchFamily="34" charset="-128"/>
                <a:cs typeface="Arial" charset="0"/>
              </a:rPr>
              <a:t>LPCVD</a:t>
            </a:r>
          </a:p>
          <a:p>
            <a:pPr marL="1746579" lvl="3" indent="-408291">
              <a:buFont typeface="+mj-lt"/>
              <a:buAutoNum type="arabicPeriod"/>
            </a:pPr>
            <a:r>
              <a:rPr lang="en-GB" altLang="da-DK" sz="1800" dirty="0">
                <a:ea typeface="ＭＳ Ｐゴシック" pitchFamily="34" charset="-128"/>
                <a:cs typeface="Arial" charset="0"/>
              </a:rPr>
              <a:t>PECVD</a:t>
            </a:r>
          </a:p>
          <a:p>
            <a:pPr marL="1746579" lvl="3" indent="-408291">
              <a:buFont typeface="+mj-lt"/>
              <a:buAutoNum type="arabicPeriod"/>
            </a:pPr>
            <a:r>
              <a:rPr lang="en-GB" altLang="da-DK" sz="1800" dirty="0">
                <a:ea typeface="ＭＳ Ｐゴシック" pitchFamily="34" charset="-128"/>
                <a:cs typeface="Arial" charset="0"/>
              </a:rPr>
              <a:t>Diamond CVD</a:t>
            </a:r>
          </a:p>
          <a:p>
            <a:pPr marL="1746579" lvl="3" indent="-408291">
              <a:buFont typeface="+mj-lt"/>
              <a:buAutoNum type="arabicPeriod"/>
            </a:pPr>
            <a:endParaRPr lang="en-GB" altLang="da-DK" sz="600" dirty="0">
              <a:ea typeface="ＭＳ Ｐゴシック" pitchFamily="34" charset="-128"/>
              <a:cs typeface="Arial" charset="0"/>
            </a:endParaRPr>
          </a:p>
          <a:p>
            <a:pPr marL="1247556" lvl="2" indent="-408291">
              <a:buFont typeface="+mj-lt"/>
              <a:buAutoNum type="arabicPeriod"/>
            </a:pPr>
            <a:r>
              <a:rPr lang="en-GB" altLang="da-DK" sz="1800" dirty="0">
                <a:ea typeface="ＭＳ Ｐゴシック" pitchFamily="34" charset="-128"/>
                <a:cs typeface="Arial" charset="0"/>
              </a:rPr>
              <a:t>ALD (atomic layer deposition)</a:t>
            </a:r>
          </a:p>
          <a:p>
            <a:pPr marL="1247556" lvl="2" indent="-408291">
              <a:buFont typeface="+mj-lt"/>
              <a:buAutoNum type="arabicPeriod"/>
            </a:pPr>
            <a:endParaRPr lang="en-GB" altLang="da-DK" sz="600" dirty="0">
              <a:ea typeface="ＭＳ Ｐゴシック" pitchFamily="34" charset="-128"/>
              <a:cs typeface="Arial" charset="0"/>
            </a:endParaRPr>
          </a:p>
          <a:p>
            <a:pPr marL="408291" lvl="1" indent="-408291">
              <a:buFont typeface="+mj-lt"/>
              <a:buAutoNum type="arabicPeriod"/>
            </a:pPr>
            <a:r>
              <a:rPr lang="en-GB" altLang="da-DK" sz="1800" dirty="0">
                <a:ea typeface="ＭＳ Ｐゴシック" pitchFamily="34" charset="-128"/>
                <a:cs typeface="Arial" charset="0"/>
              </a:rPr>
              <a:t>Comparison of thin film deposition techniques</a:t>
            </a:r>
          </a:p>
          <a:p>
            <a:pPr marL="0" indent="0">
              <a:buNone/>
            </a:pPr>
            <a:endParaRPr lang="en-GB" altLang="da-DK" sz="2200" b="1" dirty="0" smtClean="0">
              <a:ea typeface="ＭＳ Ｐゴシック" pitchFamily="34" charset="-128"/>
              <a:cs typeface="Arial" charset="0"/>
            </a:endParaRPr>
          </a:p>
          <a:p>
            <a:pPr marL="0" indent="0">
              <a:buNone/>
            </a:pPr>
            <a:r>
              <a:rPr lang="en-GB" altLang="da-DK" sz="1800" b="1" dirty="0" smtClean="0">
                <a:ea typeface="ＭＳ Ｐゴシック" pitchFamily="34" charset="-128"/>
                <a:cs typeface="Arial" charset="0"/>
              </a:rPr>
              <a:t>Before you use an equipment:</a:t>
            </a:r>
          </a:p>
          <a:p>
            <a:pPr marL="340243" lvl="1" indent="-340243">
              <a:buFont typeface="Arial" panose="020B0604020202020204" pitchFamily="34" charset="0"/>
              <a:buChar char="•"/>
            </a:pPr>
            <a:endParaRPr lang="en-GB" altLang="da-DK" sz="600" dirty="0" smtClean="0">
              <a:ea typeface="ＭＳ Ｐゴシック" pitchFamily="34" charset="-128"/>
              <a:cs typeface="Arial" charset="0"/>
            </a:endParaRPr>
          </a:p>
          <a:p>
            <a:pPr marL="340243" lvl="1" indent="-340243">
              <a:buFont typeface="Arial" panose="020B0604020202020204" pitchFamily="34" charset="0"/>
              <a:buChar char="•"/>
            </a:pPr>
            <a:r>
              <a:rPr lang="en-GB" altLang="da-DK" sz="1600" dirty="0" smtClean="0">
                <a:ea typeface="ＭＳ Ｐゴシック" pitchFamily="34" charset="-128"/>
                <a:cs typeface="Arial" charset="0"/>
              </a:rPr>
              <a:t>Contact </a:t>
            </a:r>
            <a:r>
              <a:rPr lang="en-GB" altLang="da-DK" sz="1600" u="sng" dirty="0" smtClean="0">
                <a:ea typeface="ＭＳ Ｐゴシック" pitchFamily="34" charset="-128"/>
                <a:cs typeface="Arial" charset="0"/>
              </a:rPr>
              <a:t>training@nanolab.dtu.dk</a:t>
            </a:r>
            <a:r>
              <a:rPr lang="en-GB" altLang="da-DK" sz="1600" dirty="0" smtClean="0">
                <a:ea typeface="ＭＳ Ｐゴシック" pitchFamily="34" charset="-128"/>
                <a:cs typeface="Arial" charset="0"/>
              </a:rPr>
              <a:t> for individual training sessions for each thin film equipment (usually 1-2 sessions for each piece of equipment)</a:t>
            </a:r>
          </a:p>
          <a:p>
            <a:pPr marL="340243" lvl="1" indent="-340243">
              <a:buFont typeface="Arial" panose="020B0604020202020204" pitchFamily="34" charset="0"/>
              <a:buChar char="•"/>
            </a:pPr>
            <a:endParaRPr lang="en-GB" altLang="da-DK" sz="600" dirty="0" smtClean="0">
              <a:ea typeface="ＭＳ Ｐゴシック" pitchFamily="34" charset="-128"/>
              <a:cs typeface="Arial" charset="0"/>
            </a:endParaRPr>
          </a:p>
          <a:p>
            <a:pPr marL="340243" lvl="1" indent="-340243">
              <a:buFont typeface="Arial" panose="020B0604020202020204" pitchFamily="34" charset="0"/>
              <a:buChar char="•"/>
            </a:pPr>
            <a:r>
              <a:rPr lang="en-GB" altLang="da-DK" sz="1600" dirty="0" smtClean="0">
                <a:ea typeface="ＭＳ Ｐゴシック" pitchFamily="34" charset="-128"/>
                <a:cs typeface="Arial" charset="0"/>
              </a:rPr>
              <a:t>Receive user competences in </a:t>
            </a:r>
            <a:r>
              <a:rPr lang="en-GB" altLang="da-DK" sz="1600" dirty="0" err="1" smtClean="0">
                <a:ea typeface="ＭＳ Ｐゴシック" pitchFamily="34" charset="-128"/>
                <a:cs typeface="Arial" charset="0"/>
              </a:rPr>
              <a:t>LabManager</a:t>
            </a:r>
            <a:endParaRPr lang="en-GB" altLang="da-DK" sz="1600" dirty="0" smtClean="0">
              <a:ea typeface="ＭＳ Ｐゴシック" pitchFamily="34" charset="-128"/>
              <a:cs typeface="Arial" charset="0"/>
            </a:endParaRPr>
          </a:p>
          <a:p>
            <a:pPr marL="0" lvl="1" indent="0">
              <a:buNone/>
              <a:defRPr/>
            </a:pPr>
            <a:endParaRPr lang="en-GB" altLang="da-DK" sz="1400" dirty="0" smtClean="0">
              <a:cs typeface="Arial" charset="0"/>
            </a:endParaRPr>
          </a:p>
          <a:p>
            <a:pPr marL="0" lvl="1" indent="0">
              <a:buNone/>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0" indent="0">
              <a:buNone/>
              <a:defRPr/>
            </a:pPr>
            <a:endParaRPr lang="en-GB" altLang="da-DK" sz="1400" dirty="0" smtClean="0"/>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 </a:t>
            </a:r>
            <a:r>
              <a:rPr lang="en-GB" altLang="da-DK" kern="0" dirty="0" smtClean="0">
                <a:solidFill>
                  <a:srgbClr val="000000"/>
                </a:solidFill>
                <a:latin typeface="Verdana"/>
                <a:cs typeface="Arial" charset="0"/>
              </a:rPr>
              <a:t>-</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Course schedule</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83647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24" end="2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xEl>
                                              <p:pRg st="26" end="2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xEl>
                                              <p:pRg st="28" end="2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1">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71">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71">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171">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171">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171">
                                            <p:txEl>
                                              <p:pRg st="17" end="1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171">
                                            <p:txEl>
                                              <p:pRg st="18" end="1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71">
                                            <p:txEl>
                                              <p:pRg st="20" end="2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171">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8995" y="6361133"/>
            <a:ext cx="4320480" cy="35525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mc:AlternateContent xmlns:mc="http://schemas.openxmlformats.org/markup-compatibility/2006" xmlns:a14="http://schemas.microsoft.com/office/drawing/2010/main">
        <mc:Choice Requires="a14">
          <p:sp>
            <p:nvSpPr>
              <p:cNvPr id="29" name="TextBox 28"/>
              <p:cNvSpPr txBox="1"/>
              <p:nvPr/>
            </p:nvSpPr>
            <p:spPr>
              <a:xfrm>
                <a:off x="409495" y="1053530"/>
                <a:ext cx="11664756" cy="141215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Deal-Grove equation</a:t>
                </a:r>
                <a:r>
                  <a:rPr lang="en-GB" sz="1600" i="1" dirty="0" smtClean="0">
                    <a:solidFill>
                      <a:prstClr val="black"/>
                    </a:solidFill>
                    <a:latin typeface="Calibri" panose="020F0502020204030204"/>
                    <a:ea typeface="+mn-ea"/>
                  </a:rPr>
                  <a:t>:</a:t>
                </a:r>
                <a:r>
                  <a:rPr lang="en-GB" sz="1400" i="1" dirty="0" smtClean="0">
                    <a:solidFill>
                      <a:prstClr val="black"/>
                    </a:solidFill>
                    <a:latin typeface="Calibri" panose="020F0502020204030204"/>
                    <a:ea typeface="+mn-ea"/>
                  </a:rPr>
                  <a:t>		</a:t>
                </a:r>
                <a14:m>
                  <m:oMath xmlns:m="http://schemas.openxmlformats.org/officeDocument/2006/math">
                    <m:sSup>
                      <m:sSupPr>
                        <m:ctrlPr>
                          <a:rPr lang="en-GB" sz="1400" i="1">
                            <a:solidFill>
                              <a:prstClr val="black"/>
                            </a:solidFill>
                            <a:latin typeface="Cambria Math" panose="02040503050406030204" pitchFamily="18" charset="0"/>
                          </a:rPr>
                        </m:ctrlPr>
                      </m:sSupPr>
                      <m:e>
                        <m:r>
                          <a:rPr lang="en-GB" sz="1400" i="1">
                            <a:solidFill>
                              <a:prstClr val="black"/>
                            </a:solidFill>
                            <a:latin typeface="Cambria Math" panose="02040503050406030204" pitchFamily="18" charset="0"/>
                          </a:rPr>
                          <m:t>𝑥</m:t>
                        </m:r>
                      </m:e>
                      <m:sup>
                        <m:r>
                          <a:rPr lang="en-GB" sz="1400" i="1">
                            <a:solidFill>
                              <a:prstClr val="black"/>
                            </a:solidFill>
                            <a:latin typeface="Cambria Math" panose="02040503050406030204" pitchFamily="18" charset="0"/>
                          </a:rPr>
                          <m:t>2</m:t>
                        </m:r>
                      </m:sup>
                    </m:sSup>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𝐴𝑥</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𝐵</m:t>
                    </m:r>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𝑡</m:t>
                        </m:r>
                        <m:r>
                          <a:rPr lang="en-GB" sz="1400" i="1">
                            <a:solidFill>
                              <a:prstClr val="black"/>
                            </a:solidFill>
                            <a:latin typeface="Cambria Math" panose="02040503050406030204" pitchFamily="18" charset="0"/>
                          </a:rPr>
                          <m:t>+</m:t>
                        </m:r>
                        <m:r>
                          <m:rPr>
                            <m:sty m:val="p"/>
                          </m:rPr>
                          <a:rPr lang="en-GB" sz="1400" i="1">
                            <a:solidFill>
                              <a:prstClr val="black"/>
                            </a:solidFill>
                            <a:latin typeface="Cambria Math" panose="02040503050406030204" pitchFamily="18" charset="0"/>
                          </a:rPr>
                          <m:t>τ</m:t>
                        </m:r>
                      </m:e>
                    </m:d>
                  </m:oMath>
                </a14:m>
                <a:endParaRPr lang="en-GB" sz="1400"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rPr>
                  <a:t>The oxide thickness is found by finding the roots (for which </a:t>
                </a:r>
                <a:r>
                  <a:rPr lang="en-GB" sz="1600" b="1" i="1" dirty="0" smtClean="0">
                    <a:solidFill>
                      <a:prstClr val="black"/>
                    </a:solidFill>
                    <a:latin typeface="Calibri" panose="020F0502020204030204"/>
                  </a:rPr>
                  <a:t>x</a:t>
                </a:r>
                <a:r>
                  <a:rPr lang="en-GB" sz="1600" b="1" dirty="0" smtClean="0">
                    <a:solidFill>
                      <a:prstClr val="black"/>
                    </a:solidFill>
                    <a:latin typeface="Calibri" panose="020F0502020204030204"/>
                  </a:rPr>
                  <a:t> &gt; 0) of the equation: </a:t>
                </a:r>
                <a:r>
                  <a:rPr lang="en-GB" sz="1400" b="1" dirty="0">
                    <a:solidFill>
                      <a:prstClr val="black"/>
                    </a:solidFill>
                    <a:latin typeface="Calibri" panose="020F0502020204030204"/>
                  </a:rPr>
                  <a:t> </a:t>
                </a:r>
                <a:r>
                  <a:rPr lang="en-GB" sz="1400" b="1" dirty="0" smtClean="0">
                    <a:solidFill>
                      <a:prstClr val="black"/>
                    </a:solidFill>
                    <a:latin typeface="Calibri" panose="020F0502020204030204"/>
                  </a:rPr>
                  <a:t>     </a:t>
                </a:r>
                <a14:m>
                  <m:oMath xmlns:m="http://schemas.openxmlformats.org/officeDocument/2006/math">
                    <m:r>
                      <a:rPr lang="en-GB" sz="1800" i="1">
                        <a:solidFill>
                          <a:prstClr val="black"/>
                        </a:solidFill>
                        <a:latin typeface="Cambria Math" panose="02040503050406030204" pitchFamily="18" charset="0"/>
                      </a:rPr>
                      <m:t>𝑥</m:t>
                    </m:r>
                    <m:r>
                      <a:rPr lang="en-GB" sz="1800" i="1">
                        <a:solidFill>
                          <a:prstClr val="black"/>
                        </a:solidFill>
                        <a:latin typeface="Cambria Math" panose="02040503050406030204" pitchFamily="18" charset="0"/>
                      </a:rPr>
                      <m:t>=</m:t>
                    </m:r>
                    <m:f>
                      <m:fPr>
                        <m:ctrlPr>
                          <a:rPr lang="en-GB" sz="1800" i="1">
                            <a:solidFill>
                              <a:prstClr val="black"/>
                            </a:solidFill>
                            <a:latin typeface="Cambria Math" panose="02040503050406030204" pitchFamily="18" charset="0"/>
                          </a:rPr>
                        </m:ctrlPr>
                      </m:fPr>
                      <m:num>
                        <m:r>
                          <a:rPr lang="en-GB" sz="1800" i="1">
                            <a:solidFill>
                              <a:prstClr val="black"/>
                            </a:solidFill>
                            <a:latin typeface="Cambria Math" panose="02040503050406030204" pitchFamily="18" charset="0"/>
                          </a:rPr>
                          <m:t>−</m:t>
                        </m:r>
                        <m:r>
                          <a:rPr lang="en-GB" sz="1800" i="1">
                            <a:solidFill>
                              <a:prstClr val="black"/>
                            </a:solidFill>
                            <a:latin typeface="Cambria Math" panose="02040503050406030204" pitchFamily="18" charset="0"/>
                          </a:rPr>
                          <m:t>𝐴</m:t>
                        </m:r>
                        <m:r>
                          <a:rPr lang="en-GB" sz="1800" i="1">
                            <a:solidFill>
                              <a:prstClr val="black"/>
                            </a:solidFill>
                            <a:latin typeface="Cambria Math" panose="02040503050406030204" pitchFamily="18" charset="0"/>
                          </a:rPr>
                          <m:t>+</m:t>
                        </m:r>
                        <m:rad>
                          <m:radPr>
                            <m:degHide m:val="on"/>
                            <m:ctrlPr>
                              <a:rPr lang="en-GB" sz="1800" i="1">
                                <a:solidFill>
                                  <a:prstClr val="black"/>
                                </a:solidFill>
                                <a:latin typeface="Cambria Math" panose="02040503050406030204" pitchFamily="18" charset="0"/>
                              </a:rPr>
                            </m:ctrlPr>
                          </m:radPr>
                          <m:deg/>
                          <m:e>
                            <m:d>
                              <m:dPr>
                                <m:ctrlPr>
                                  <a:rPr lang="en-GB" sz="1800" i="1">
                                    <a:solidFill>
                                      <a:prstClr val="black"/>
                                    </a:solidFill>
                                    <a:latin typeface="Cambria Math" panose="02040503050406030204" pitchFamily="18" charset="0"/>
                                  </a:rPr>
                                </m:ctrlPr>
                              </m:dPr>
                              <m:e>
                                <m:sSup>
                                  <m:sSupPr>
                                    <m:ctrlPr>
                                      <a:rPr lang="en-GB" sz="1800" i="1">
                                        <a:solidFill>
                                          <a:prstClr val="black"/>
                                        </a:solidFill>
                                        <a:latin typeface="Cambria Math" panose="02040503050406030204" pitchFamily="18" charset="0"/>
                                      </a:rPr>
                                    </m:ctrlPr>
                                  </m:sSupPr>
                                  <m:e>
                                    <m:r>
                                      <a:rPr lang="en-GB" sz="1800" i="1">
                                        <a:solidFill>
                                          <a:prstClr val="black"/>
                                        </a:solidFill>
                                        <a:latin typeface="Cambria Math" panose="02040503050406030204" pitchFamily="18" charset="0"/>
                                      </a:rPr>
                                      <m:t>𝐴</m:t>
                                    </m:r>
                                  </m:e>
                                  <m:sup>
                                    <m:r>
                                      <a:rPr lang="en-GB" sz="1800" i="1">
                                        <a:solidFill>
                                          <a:prstClr val="black"/>
                                        </a:solidFill>
                                        <a:latin typeface="Cambria Math" panose="02040503050406030204" pitchFamily="18" charset="0"/>
                                      </a:rPr>
                                      <m:t>2</m:t>
                                    </m:r>
                                  </m:sup>
                                </m:sSup>
                                <m:r>
                                  <a:rPr lang="en-GB" sz="1800" i="1">
                                    <a:solidFill>
                                      <a:prstClr val="black"/>
                                    </a:solidFill>
                                    <a:latin typeface="Cambria Math" panose="02040503050406030204" pitchFamily="18" charset="0"/>
                                  </a:rPr>
                                  <m:t>+4</m:t>
                                </m:r>
                                <m:r>
                                  <a:rPr lang="en-GB" sz="1800" i="1">
                                    <a:solidFill>
                                      <a:prstClr val="black"/>
                                    </a:solidFill>
                                    <a:latin typeface="Cambria Math" panose="02040503050406030204" pitchFamily="18" charset="0"/>
                                  </a:rPr>
                                  <m:t>𝐵</m:t>
                                </m:r>
                                <m:d>
                                  <m:dPr>
                                    <m:ctrlPr>
                                      <a:rPr lang="en-GB" sz="1800" i="1">
                                        <a:solidFill>
                                          <a:prstClr val="black"/>
                                        </a:solidFill>
                                        <a:latin typeface="Cambria Math" panose="02040503050406030204" pitchFamily="18" charset="0"/>
                                      </a:rPr>
                                    </m:ctrlPr>
                                  </m:dPr>
                                  <m:e>
                                    <m:r>
                                      <a:rPr lang="en-GB" sz="1800" i="1">
                                        <a:solidFill>
                                          <a:prstClr val="black"/>
                                        </a:solidFill>
                                        <a:latin typeface="Cambria Math" panose="02040503050406030204" pitchFamily="18" charset="0"/>
                                      </a:rPr>
                                      <m:t>𝑡</m:t>
                                    </m:r>
                                    <m:r>
                                      <a:rPr lang="en-GB" sz="1800" i="1">
                                        <a:solidFill>
                                          <a:prstClr val="black"/>
                                        </a:solidFill>
                                        <a:latin typeface="Cambria Math" panose="02040503050406030204" pitchFamily="18" charset="0"/>
                                      </a:rPr>
                                      <m:t>+</m:t>
                                    </m:r>
                                    <m:r>
                                      <m:rPr>
                                        <m:sty m:val="p"/>
                                      </m:rPr>
                                      <a:rPr lang="en-GB" sz="1800" i="1">
                                        <a:solidFill>
                                          <a:prstClr val="black"/>
                                        </a:solidFill>
                                        <a:latin typeface="Cambria Math" panose="02040503050406030204" pitchFamily="18" charset="0"/>
                                      </a:rPr>
                                      <m:t>τ</m:t>
                                    </m:r>
                                  </m:e>
                                </m:d>
                              </m:e>
                            </m:d>
                          </m:e>
                        </m:rad>
                      </m:num>
                      <m:den>
                        <m:r>
                          <a:rPr lang="en-GB" sz="1800" i="1">
                            <a:solidFill>
                              <a:prstClr val="black"/>
                            </a:solidFill>
                            <a:latin typeface="Cambria Math" panose="02040503050406030204" pitchFamily="18" charset="0"/>
                          </a:rPr>
                          <m:t>2</m:t>
                        </m:r>
                      </m:den>
                    </m:f>
                  </m:oMath>
                </a14:m>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09495" y="1053530"/>
                <a:ext cx="11664756" cy="1412155"/>
              </a:xfrm>
              <a:prstGeom prst="rect">
                <a:avLst/>
              </a:prstGeom>
              <a:blipFill>
                <a:blip r:embed="rId3"/>
                <a:stretch>
                  <a:fillRect l="-104" t="-86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47529" y="2112661"/>
                <a:ext cx="5644295" cy="2576667"/>
              </a:xfrm>
              <a:prstGeom prst="rect">
                <a:avLst/>
              </a:prstGeom>
              <a:noFill/>
            </p:spPr>
            <p:txBody>
              <a:bodyPr wrap="squar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Short oxidation time</a:t>
                </a:r>
                <a:endParaRPr lang="en-GB" sz="1600" b="1" dirty="0">
                  <a:solidFill>
                    <a:prstClr val="black"/>
                  </a:solidFill>
                  <a:latin typeface="Calibri" panose="020F0502020204030204"/>
                </a:endParaRPr>
              </a:p>
              <a:p>
                <a:pPr defTabSz="914583" eaLnBrk="1" fontAlgn="auto" hangingPunct="1">
                  <a:spcBef>
                    <a:spcPts val="0"/>
                  </a:spcBef>
                  <a:spcAft>
                    <a:spcPts val="0"/>
                  </a:spcAft>
                </a:pPr>
                <a:endParaRPr lang="en-GB" sz="800" b="1" dirty="0">
                  <a:solidFill>
                    <a:prstClr val="black"/>
                  </a:solidFill>
                  <a:latin typeface="Calibri" panose="020F0502020204030204"/>
                  <a:ea typeface="Cambria Math" panose="02040503050406030204" pitchFamily="18" charset="0"/>
                </a:endParaRPr>
              </a:p>
              <a:p>
                <a:pPr defTabSz="914583" eaLnBrk="1" fontAlgn="auto" hangingPunct="1">
                  <a:spcBef>
                    <a:spcPts val="0"/>
                  </a:spcBef>
                  <a:spcAft>
                    <a:spcPts val="0"/>
                  </a:spcAft>
                </a:pPr>
                <a:r>
                  <a:rPr lang="en-GB" sz="1400" dirty="0">
                    <a:solidFill>
                      <a:prstClr val="black"/>
                    </a:solidFill>
                    <a:latin typeface="Calibri" panose="020F0502020204030204"/>
                  </a:rPr>
                  <a:t>	</a:t>
                </a:r>
                <a14:m>
                  <m:oMath xmlns:m="http://schemas.openxmlformats.org/officeDocument/2006/math">
                    <m:r>
                      <a:rPr lang="en-GB" sz="1600" i="1">
                        <a:solidFill>
                          <a:prstClr val="black"/>
                        </a:solidFill>
                        <a:latin typeface="Cambria Math" panose="02040503050406030204" pitchFamily="18" charset="0"/>
                      </a:rPr>
                      <m:t>𝑡</m:t>
                    </m:r>
                    <m:r>
                      <a:rPr lang="en-GB" sz="1600" i="1">
                        <a:solidFill>
                          <a:prstClr val="black"/>
                        </a:solidFill>
                        <a:latin typeface="Cambria Math" panose="02040503050406030204" pitchFamily="18" charset="0"/>
                        <a:ea typeface="Cambria Math" panose="02040503050406030204" pitchFamily="18" charset="0"/>
                      </a:rPr>
                      <m:t>→0 ⇒</m:t>
                    </m:r>
                    <m:r>
                      <a:rPr lang="en-GB" sz="1600" i="1">
                        <a:solidFill>
                          <a:prstClr val="black"/>
                        </a:solidFill>
                        <a:latin typeface="Cambria Math" panose="02040503050406030204" pitchFamily="18" charset="0"/>
                        <a:ea typeface="Cambria Math" panose="02040503050406030204" pitchFamily="18" charset="0"/>
                      </a:rPr>
                      <m:t>𝑥</m:t>
                    </m:r>
                    <m:r>
                      <a:rPr lang="en-GB" sz="1600" i="1">
                        <a:solidFill>
                          <a:prstClr val="black"/>
                        </a:solidFill>
                        <a:latin typeface="Cambria Math" panose="02040503050406030204" pitchFamily="18" charset="0"/>
                      </a:rPr>
                      <m:t>=</m:t>
                    </m:r>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𝐵</m:t>
                        </m:r>
                      </m:num>
                      <m:den>
                        <m:r>
                          <a:rPr lang="en-GB" sz="1600" i="1">
                            <a:solidFill>
                              <a:prstClr val="black"/>
                            </a:solidFill>
                            <a:latin typeface="Cambria Math" panose="02040503050406030204" pitchFamily="18" charset="0"/>
                          </a:rPr>
                          <m:t>𝐴</m:t>
                        </m:r>
                      </m:den>
                    </m:f>
                    <m:r>
                      <a:rPr lang="en-GB" sz="1600" b="0" i="1" smtClean="0">
                        <a:solidFill>
                          <a:prstClr val="black"/>
                        </a:solidFill>
                        <a:latin typeface="Cambria Math" panose="02040503050406030204" pitchFamily="18" charset="0"/>
                      </a:rPr>
                      <m:t>𝑡</m:t>
                    </m:r>
                  </m:oMath>
                </a14:m>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000" dirty="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x</a:t>
                </a:r>
                <a:r>
                  <a:rPr lang="en-GB" sz="1400" dirty="0" smtClean="0">
                    <a:solidFill>
                      <a:prstClr val="black"/>
                    </a:solidFill>
                    <a:latin typeface="Calibri" panose="020F0502020204030204"/>
                  </a:rPr>
                  <a:t> </a:t>
                </a:r>
                <a:r>
                  <a:rPr lang="en-GB" sz="1400" dirty="0">
                    <a:solidFill>
                      <a:prstClr val="black"/>
                    </a:solidFill>
                    <a:latin typeface="Calibri" panose="020F0502020204030204"/>
                  </a:rPr>
                  <a:t>is linear proportional to time, and thus the </a:t>
                </a:r>
                <a:r>
                  <a:rPr lang="en-GB" sz="1400" dirty="0" smtClean="0">
                    <a:solidFill>
                      <a:prstClr val="black"/>
                    </a:solidFill>
                    <a:latin typeface="Calibri" panose="020F0502020204030204"/>
                  </a:rPr>
                  <a:t>oxidation rate follows a linear growth rate curve. </a:t>
                </a:r>
              </a:p>
              <a:p>
                <a:pPr defTabSz="914583" eaLnBrk="1" fontAlgn="auto" hangingPunct="1">
                  <a:spcBef>
                    <a:spcPts val="0"/>
                  </a:spcBef>
                  <a:spcAft>
                    <a:spcPts val="0"/>
                  </a:spcAft>
                </a:pPr>
                <a:r>
                  <a:rPr lang="en-GB" sz="1400" dirty="0" smtClean="0">
                    <a:solidFill>
                      <a:prstClr val="black"/>
                    </a:solidFill>
                    <a:latin typeface="Calibri" panose="020F0502020204030204"/>
                  </a:rPr>
                  <a:t>The oxidation </a:t>
                </a:r>
                <a:r>
                  <a:rPr lang="en-GB" sz="1400" dirty="0">
                    <a:solidFill>
                      <a:prstClr val="black"/>
                    </a:solidFill>
                    <a:latin typeface="Calibri" panose="020F0502020204030204"/>
                  </a:rPr>
                  <a:t>rate in </a:t>
                </a:r>
                <a:r>
                  <a:rPr lang="en-GB" sz="1400" dirty="0" smtClean="0">
                    <a:solidFill>
                      <a:prstClr val="black"/>
                    </a:solidFill>
                    <a:latin typeface="Calibri" panose="020F0502020204030204"/>
                  </a:rPr>
                  <a:t>limited by </a:t>
                </a:r>
                <a:r>
                  <a:rPr lang="en-GB" sz="1400" dirty="0">
                    <a:solidFill>
                      <a:prstClr val="black"/>
                    </a:solidFill>
                    <a:latin typeface="Calibri" panose="020F0502020204030204"/>
                  </a:rPr>
                  <a:t>how fast the oxidants can react with the Si atoms at the SiO</a:t>
                </a:r>
                <a:r>
                  <a:rPr lang="en-GB" sz="1400" baseline="-25000" dirty="0">
                    <a:solidFill>
                      <a:prstClr val="black"/>
                    </a:solidFill>
                    <a:latin typeface="Calibri" panose="020F0502020204030204"/>
                  </a:rPr>
                  <a:t>2</a:t>
                </a:r>
                <a:r>
                  <a:rPr lang="en-GB" sz="1400" dirty="0">
                    <a:solidFill>
                      <a:prstClr val="black"/>
                    </a:solidFill>
                    <a:latin typeface="Calibri" panose="020F0502020204030204"/>
                  </a:rPr>
                  <a:t>-Si </a:t>
                </a:r>
                <a:r>
                  <a:rPr lang="en-GB" sz="1400" dirty="0" smtClean="0">
                    <a:solidFill>
                      <a:prstClr val="black"/>
                    </a:solidFill>
                    <a:latin typeface="Calibri" panose="020F0502020204030204"/>
                  </a:rPr>
                  <a:t>interface. I.e. </a:t>
                </a:r>
                <a:r>
                  <a:rPr lang="en-GB" sz="1400" i="1" dirty="0" smtClean="0">
                    <a:solidFill>
                      <a:prstClr val="black"/>
                    </a:solidFill>
                    <a:latin typeface="Calibri" panose="020F0502020204030204"/>
                  </a:rPr>
                  <a:t>F</a:t>
                </a:r>
                <a:r>
                  <a:rPr lang="en-GB" sz="1400" baseline="-25000" dirty="0" smtClean="0">
                    <a:solidFill>
                      <a:prstClr val="black"/>
                    </a:solidFill>
                    <a:latin typeface="Calibri" panose="020F0502020204030204"/>
                  </a:rPr>
                  <a:t>3</a:t>
                </a:r>
                <a:r>
                  <a:rPr lang="en-GB" sz="1400" dirty="0" smtClean="0">
                    <a:solidFill>
                      <a:prstClr val="black"/>
                    </a:solidFill>
                    <a:latin typeface="Calibri" panose="020F0502020204030204"/>
                  </a:rPr>
                  <a:t> is the limiting factor.</a:t>
                </a: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000" dirty="0">
                  <a:solidFill>
                    <a:prstClr val="black"/>
                  </a:solidFill>
                  <a:latin typeface="Calibri" panose="020F0502020204030204"/>
                </a:endParaRPr>
              </a:p>
              <a:p>
                <a:pPr defTabSz="914583" eaLnBrk="1" fontAlgn="auto" hangingPunct="1">
                  <a:spcBef>
                    <a:spcPts val="0"/>
                  </a:spcBef>
                  <a:spcAft>
                    <a:spcPts val="0"/>
                  </a:spcAft>
                </a:pPr>
                <a:r>
                  <a:rPr lang="en-GB" sz="1400" i="1" dirty="0">
                    <a:solidFill>
                      <a:prstClr val="black"/>
                    </a:solidFill>
                    <a:latin typeface="Calibri" panose="020F0502020204030204"/>
                  </a:rPr>
                  <a:t> </a:t>
                </a:r>
                <a14:m>
                  <m:oMath xmlns:m="http://schemas.openxmlformats.org/officeDocument/2006/math">
                    <m:f>
                      <m:fPr>
                        <m:ctrlPr>
                          <a:rPr lang="en-GB" sz="1400" i="1" smtClean="0">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𝐵</m:t>
                        </m:r>
                      </m:num>
                      <m:den>
                        <m:r>
                          <a:rPr lang="en-GB" sz="1400" i="1">
                            <a:solidFill>
                              <a:prstClr val="black"/>
                            </a:solidFill>
                            <a:latin typeface="Cambria Math" panose="02040503050406030204" pitchFamily="18" charset="0"/>
                          </a:rPr>
                          <m:t>𝐴</m:t>
                        </m:r>
                      </m:den>
                    </m:f>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𝑖𝑠</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𝑐𝑎𝑙𝑙𝑒𝑑</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𝑡h𝑒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𝑙𝑖𝑛𝑒𝑎𝑟</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𝑟𝑎𝑡𝑒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𝑐𝑜𝑛𝑠𝑡𝑎𝑛𝑡</m:t>
                    </m:r>
                    <m:r>
                      <a:rPr lang="da-DK" sz="1400" b="0" i="1" smtClean="0">
                        <a:solidFill>
                          <a:prstClr val="black"/>
                        </a:solidFill>
                        <a:latin typeface="Cambria Math" panose="02040503050406030204" pitchFamily="18" charset="0"/>
                      </a:rPr>
                      <m:t>"</m:t>
                    </m:r>
                  </m:oMath>
                </a14:m>
                <a:endParaRPr lang="en-GB" sz="1400" i="1" dirty="0">
                  <a:solidFill>
                    <a:prstClr val="black"/>
                  </a:solidFill>
                  <a:latin typeface="Calibri" panose="020F0502020204030204"/>
                </a:endParaRPr>
              </a:p>
              <a:p>
                <a:endParaRPr lang="en-GB" dirty="0"/>
              </a:p>
            </p:txBody>
          </p:sp>
        </mc:Choice>
        <mc:Fallback xmlns="">
          <p:sp>
            <p:nvSpPr>
              <p:cNvPr id="4" name="TextBox 3"/>
              <p:cNvSpPr txBox="1">
                <a:spLocks noRot="1" noChangeAspect="1" noMove="1" noResize="1" noEditPoints="1" noAdjustHandles="1" noChangeArrowheads="1" noChangeShapeType="1" noTextEdit="1"/>
              </p:cNvSpPr>
              <p:nvPr/>
            </p:nvSpPr>
            <p:spPr>
              <a:xfrm>
                <a:off x="447529" y="2112661"/>
                <a:ext cx="5644295" cy="2576667"/>
              </a:xfrm>
              <a:prstGeom prst="rect">
                <a:avLst/>
              </a:prstGeom>
              <a:blipFill>
                <a:blip r:embed="rId4"/>
                <a:stretch>
                  <a:fillRect l="-540" t="-711"/>
                </a:stretch>
              </a:blipFill>
            </p:spPr>
            <p:txBody>
              <a:bodyPr/>
              <a:lstStyle/>
              <a:p>
                <a:r>
                  <a:rPr lang="en-GB">
                    <a:noFill/>
                  </a:rPr>
                  <a:t> </a:t>
                </a:r>
              </a:p>
            </p:txBody>
          </p:sp>
        </mc:Fallback>
      </mc:AlternateContent>
      <p:sp>
        <p:nvSpPr>
          <p:cNvPr id="2" name="Rectangle 1"/>
          <p:cNvSpPr/>
          <p:nvPr/>
        </p:nvSpPr>
        <p:spPr>
          <a:xfrm>
            <a:off x="361185" y="2112661"/>
            <a:ext cx="5810827" cy="230425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1643" y="3004812"/>
            <a:ext cx="5943108" cy="3017270"/>
          </a:xfrm>
          <a:prstGeom prst="rect">
            <a:avLst/>
          </a:prstGeom>
        </p:spPr>
      </p:pic>
      <p:sp>
        <p:nvSpPr>
          <p:cNvPr id="6" name="Rectangle 5"/>
          <p:cNvSpPr/>
          <p:nvPr/>
        </p:nvSpPr>
        <p:spPr>
          <a:xfrm>
            <a:off x="7033691" y="5913301"/>
            <a:ext cx="4752528" cy="215444"/>
          </a:xfrm>
          <a:prstGeom prst="rect">
            <a:avLst/>
          </a:prstGeom>
        </p:spPr>
        <p:txBody>
          <a:bodyPr wrap="square">
            <a:spAutoFit/>
          </a:bodyPr>
          <a:lstStyle/>
          <a:p>
            <a:r>
              <a:rPr lang="en-GB" sz="800" dirty="0" smtClean="0"/>
              <a:t>https://www.semitracks.com/newsletters/october/2014-october-newsletter.php</a:t>
            </a:r>
            <a:endParaRPr lang="en-GB" sz="800" dirty="0"/>
          </a:p>
        </p:txBody>
      </p:sp>
      <p:sp>
        <p:nvSpPr>
          <p:cNvPr id="10" name="Rectangle 9"/>
          <p:cNvSpPr/>
          <p:nvPr/>
        </p:nvSpPr>
        <p:spPr>
          <a:xfrm>
            <a:off x="3081960" y="1032979"/>
            <a:ext cx="1872208" cy="432048"/>
          </a:xfrm>
          <a:prstGeom prst="rect">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2" name="TextBox 11"/>
              <p:cNvSpPr txBox="1"/>
              <p:nvPr/>
            </p:nvSpPr>
            <p:spPr>
              <a:xfrm>
                <a:off x="472554" y="4653261"/>
                <a:ext cx="5481017" cy="2376933"/>
              </a:xfrm>
              <a:prstGeom prst="rect">
                <a:avLst/>
              </a:prstGeom>
              <a:noFill/>
            </p:spPr>
            <p:txBody>
              <a:bodyPr wrap="squar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Long oxidation time</a:t>
                </a:r>
                <a:r>
                  <a:rPr lang="en-GB" sz="1400" dirty="0" smtClean="0">
                    <a:solidFill>
                      <a:prstClr val="black"/>
                    </a:solidFill>
                    <a:latin typeface="Calibri" panose="020F0502020204030204"/>
                  </a:rPr>
                  <a:t> </a:t>
                </a: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800" dirty="0">
                  <a:solidFill>
                    <a:prstClr val="black"/>
                  </a:solidFill>
                  <a:latin typeface="Calibri" panose="020F0502020204030204"/>
                </a:endParaRPr>
              </a:p>
              <a:p>
                <a:pPr defTabSz="914583" eaLnBrk="1" fontAlgn="auto" hangingPunct="1">
                  <a:spcBef>
                    <a:spcPts val="0"/>
                  </a:spcBef>
                  <a:spcAft>
                    <a:spcPts val="0"/>
                  </a:spcAft>
                </a:pPr>
                <a:r>
                  <a:rPr lang="en-GB" sz="1400" dirty="0">
                    <a:solidFill>
                      <a:prstClr val="black"/>
                    </a:solidFill>
                    <a:latin typeface="Calibri" panose="020F0502020204030204"/>
                  </a:rPr>
                  <a:t>	</a:t>
                </a:r>
                <a14:m>
                  <m:oMath xmlns:m="http://schemas.openxmlformats.org/officeDocument/2006/math">
                    <m:r>
                      <a:rPr lang="en-GB" sz="1600" i="1">
                        <a:solidFill>
                          <a:prstClr val="black"/>
                        </a:solidFill>
                        <a:latin typeface="Cambria Math" panose="02040503050406030204" pitchFamily="18" charset="0"/>
                      </a:rPr>
                      <m:t>𝑡</m:t>
                    </m:r>
                    <m:r>
                      <a:rPr lang="en-GB" sz="1600" i="1">
                        <a:solidFill>
                          <a:prstClr val="black"/>
                        </a:solidFill>
                        <a:latin typeface="Cambria Math" panose="02040503050406030204" pitchFamily="18" charset="0"/>
                        <a:ea typeface="Cambria Math" panose="02040503050406030204" pitchFamily="18" charset="0"/>
                      </a:rPr>
                      <m:t>→∞ ⇒</m:t>
                    </m:r>
                    <m:r>
                      <a:rPr lang="en-GB" sz="1600" i="1">
                        <a:solidFill>
                          <a:prstClr val="black"/>
                        </a:solidFill>
                        <a:latin typeface="Cambria Math" panose="02040503050406030204" pitchFamily="18" charset="0"/>
                        <a:ea typeface="Cambria Math" panose="02040503050406030204" pitchFamily="18" charset="0"/>
                      </a:rPr>
                      <m:t>𝑥</m:t>
                    </m:r>
                    <m:r>
                      <a:rPr lang="en-GB" sz="1600" i="1">
                        <a:solidFill>
                          <a:prstClr val="black"/>
                        </a:solidFill>
                        <a:latin typeface="Cambria Math" panose="02040503050406030204" pitchFamily="18" charset="0"/>
                      </a:rPr>
                      <m:t>=</m:t>
                    </m:r>
                    <m:rad>
                      <m:radPr>
                        <m:degHide m:val="on"/>
                        <m:ctrlPr>
                          <a:rPr lang="en-GB" sz="1600" i="1">
                            <a:solidFill>
                              <a:prstClr val="black"/>
                            </a:solidFill>
                            <a:latin typeface="Cambria Math" panose="02040503050406030204" pitchFamily="18" charset="0"/>
                          </a:rPr>
                        </m:ctrlPr>
                      </m:radPr>
                      <m:deg/>
                      <m:e>
                        <m:r>
                          <a:rPr lang="en-GB" sz="1600" i="1">
                            <a:solidFill>
                              <a:prstClr val="black"/>
                            </a:solidFill>
                            <a:latin typeface="Cambria Math" panose="02040503050406030204" pitchFamily="18" charset="0"/>
                          </a:rPr>
                          <m:t>𝐵𝑡</m:t>
                        </m:r>
                      </m:e>
                    </m:rad>
                  </m:oMath>
                </a14:m>
                <a:endParaRPr lang="en-GB" sz="1600" dirty="0">
                  <a:solidFill>
                    <a:prstClr val="black"/>
                  </a:solidFill>
                  <a:latin typeface="Calibri" panose="020F0502020204030204"/>
                </a:endParaRPr>
              </a:p>
              <a:p>
                <a:pPr defTabSz="914583" eaLnBrk="1" fontAlgn="auto" hangingPunct="1">
                  <a:spcBef>
                    <a:spcPts val="0"/>
                  </a:spcBef>
                  <a:spcAft>
                    <a:spcPts val="0"/>
                  </a:spcAft>
                </a:pPr>
                <a:endParaRPr lang="en-GB" sz="1000" dirty="0">
                  <a:solidFill>
                    <a:prstClr val="black"/>
                  </a:solidFill>
                  <a:latin typeface="Calibri" panose="020F0502020204030204"/>
                </a:endParaRPr>
              </a:p>
              <a:p>
                <a:pPr defTabSz="914583" eaLnBrk="1" fontAlgn="auto" hangingPunct="1">
                  <a:spcBef>
                    <a:spcPts val="0"/>
                  </a:spcBef>
                  <a:spcAft>
                    <a:spcPts val="0"/>
                  </a:spcAft>
                </a:pPr>
                <a:r>
                  <a:rPr lang="en-GB" sz="1400" dirty="0">
                    <a:solidFill>
                      <a:prstClr val="black"/>
                    </a:solidFill>
                    <a:latin typeface="Calibri" panose="020F0502020204030204"/>
                  </a:rPr>
                  <a:t>T</a:t>
                </a:r>
                <a:r>
                  <a:rPr lang="en-GB" sz="1400" dirty="0" smtClean="0">
                    <a:solidFill>
                      <a:prstClr val="black"/>
                    </a:solidFill>
                    <a:latin typeface="Calibri" panose="020F0502020204030204"/>
                  </a:rPr>
                  <a:t>he </a:t>
                </a:r>
                <a:r>
                  <a:rPr lang="en-GB" sz="1400" dirty="0">
                    <a:solidFill>
                      <a:prstClr val="black"/>
                    </a:solidFill>
                    <a:latin typeface="Calibri" panose="020F0502020204030204"/>
                  </a:rPr>
                  <a:t>oxidation rate follows a parabolic growth rate </a:t>
                </a:r>
                <a:r>
                  <a:rPr lang="en-GB" sz="1400" dirty="0" smtClean="0">
                    <a:solidFill>
                      <a:prstClr val="black"/>
                    </a:solidFill>
                    <a:latin typeface="Calibri" panose="020F0502020204030204"/>
                  </a:rPr>
                  <a:t>curve.</a:t>
                </a:r>
              </a:p>
              <a:p>
                <a:pPr defTabSz="914583" eaLnBrk="1" fontAlgn="auto" hangingPunct="1">
                  <a:spcBef>
                    <a:spcPts val="0"/>
                  </a:spcBef>
                  <a:spcAft>
                    <a:spcPts val="0"/>
                  </a:spcAft>
                </a:pPr>
                <a:r>
                  <a:rPr lang="en-GB" sz="1400" dirty="0" smtClean="0">
                    <a:solidFill>
                      <a:prstClr val="black"/>
                    </a:solidFill>
                    <a:latin typeface="Calibri" panose="020F0502020204030204"/>
                  </a:rPr>
                  <a:t>The oxidation rate is limited by diffusion</a:t>
                </a:r>
                <a:r>
                  <a:rPr lang="en-GB" sz="1400" dirty="0">
                    <a:solidFill>
                      <a:prstClr val="black"/>
                    </a:solidFill>
                    <a:latin typeface="Calibri" panose="020F0502020204030204"/>
                  </a:rPr>
                  <a:t>, </a:t>
                </a:r>
                <a:r>
                  <a:rPr lang="en-GB" sz="1400" dirty="0" smtClean="0">
                    <a:solidFill>
                      <a:prstClr val="black"/>
                    </a:solidFill>
                    <a:latin typeface="Calibri" panose="020F0502020204030204"/>
                  </a:rPr>
                  <a:t>because </a:t>
                </a:r>
                <a:r>
                  <a:rPr lang="en-GB" sz="1400" dirty="0">
                    <a:solidFill>
                      <a:prstClr val="black"/>
                    </a:solidFill>
                    <a:latin typeface="Calibri" panose="020F0502020204030204"/>
                  </a:rPr>
                  <a:t>it takes longer and longer </a:t>
                </a:r>
                <a:r>
                  <a:rPr lang="en-GB" sz="1400" dirty="0" smtClean="0">
                    <a:solidFill>
                      <a:prstClr val="black"/>
                    </a:solidFill>
                    <a:latin typeface="Calibri" panose="020F0502020204030204"/>
                  </a:rPr>
                  <a:t>time </a:t>
                </a:r>
                <a:r>
                  <a:rPr lang="en-GB" sz="1400" dirty="0">
                    <a:solidFill>
                      <a:prstClr val="black"/>
                    </a:solidFill>
                    <a:latin typeface="Calibri" panose="020F0502020204030204"/>
                  </a:rPr>
                  <a:t>for </a:t>
                </a:r>
                <a:r>
                  <a:rPr lang="en-GB" sz="1400" dirty="0" smtClean="0">
                    <a:solidFill>
                      <a:prstClr val="black"/>
                    </a:solidFill>
                    <a:latin typeface="Calibri" panose="020F0502020204030204"/>
                  </a:rPr>
                  <a:t>the oxidants </a:t>
                </a:r>
                <a:r>
                  <a:rPr lang="en-GB" sz="1400" dirty="0">
                    <a:solidFill>
                      <a:prstClr val="black"/>
                    </a:solidFill>
                    <a:latin typeface="Calibri" panose="020F0502020204030204"/>
                  </a:rPr>
                  <a:t>to diffuse through the oxide layer. I.e. </a:t>
                </a:r>
                <a:r>
                  <a:rPr lang="en-GB" sz="1400" i="1" dirty="0" smtClean="0">
                    <a:solidFill>
                      <a:prstClr val="black"/>
                    </a:solidFill>
                    <a:latin typeface="Calibri" panose="020F0502020204030204"/>
                  </a:rPr>
                  <a:t>F</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a:t>
                </a:r>
                <a:r>
                  <a:rPr lang="en-GB" sz="1400" dirty="0">
                    <a:solidFill>
                      <a:prstClr val="black"/>
                    </a:solidFill>
                    <a:latin typeface="Calibri" panose="020F0502020204030204"/>
                  </a:rPr>
                  <a:t>is the limiting </a:t>
                </a:r>
                <a:r>
                  <a:rPr lang="en-GB" sz="1400" dirty="0" smtClean="0">
                    <a:solidFill>
                      <a:prstClr val="black"/>
                    </a:solidFill>
                    <a:latin typeface="Calibri" panose="020F0502020204030204"/>
                  </a:rPr>
                  <a:t>factor.</a:t>
                </a: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800" i="1" dirty="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 </a:t>
                </a:r>
                <a14:m>
                  <m:oMath xmlns:m="http://schemas.openxmlformats.org/officeDocument/2006/math">
                    <m:r>
                      <a:rPr lang="en-GB" sz="1400" i="1">
                        <a:solidFill>
                          <a:prstClr val="black"/>
                        </a:solidFill>
                        <a:latin typeface="Cambria Math" panose="02040503050406030204" pitchFamily="18" charset="0"/>
                      </a:rPr>
                      <m:t>𝐵</m:t>
                    </m:r>
                    <m:r>
                      <a:rPr lang="en-GB" sz="1400" i="1">
                        <a:solidFill>
                          <a:prstClr val="black"/>
                        </a:solidFill>
                        <a:latin typeface="Cambria Math" panose="02040503050406030204" pitchFamily="18" charset="0"/>
                      </a:rPr>
                      <m:t> </m:t>
                    </m:r>
                    <m:r>
                      <a:rPr lang="en-GB" sz="1400" b="0" i="1" smtClean="0">
                        <a:solidFill>
                          <a:prstClr val="black"/>
                        </a:solidFill>
                        <a:latin typeface="Cambria Math" panose="02040503050406030204" pitchFamily="18" charset="0"/>
                      </a:rPr>
                      <m:t>𝑖</m:t>
                    </m:r>
                    <m:r>
                      <a:rPr lang="en-GB" sz="1400" i="1">
                        <a:solidFill>
                          <a:prstClr val="black"/>
                        </a:solidFill>
                        <a:latin typeface="Cambria Math" panose="02040503050406030204" pitchFamily="18" charset="0"/>
                      </a:rPr>
                      <m:t>𝑠</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𝑐𝑎𝑙𝑙𝑒𝑑</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𝑡h𝑒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𝑝𝑎𝑟𝑎𝑏𝑜𝑙𝑖𝑐</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𝑟𝑎𝑡𝑒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𝑐𝑜𝑛𝑠𝑡𝑎𝑛𝑡</m:t>
                    </m:r>
                    <m:r>
                      <a:rPr lang="da-DK" sz="1400" b="0" i="1" smtClean="0">
                        <a:solidFill>
                          <a:prstClr val="black"/>
                        </a:solidFill>
                        <a:latin typeface="Cambria Math" panose="02040503050406030204" pitchFamily="18" charset="0"/>
                      </a:rPr>
                      <m:t>"</m:t>
                    </m:r>
                  </m:oMath>
                </a14:m>
                <a:endParaRPr lang="en-GB" sz="1400" i="1" dirty="0">
                  <a:solidFill>
                    <a:prstClr val="black"/>
                  </a:solidFill>
                  <a:latin typeface="Calibri" panose="020F0502020204030204"/>
                </a:endParaRPr>
              </a:p>
              <a:p>
                <a:endParaRPr lang="en-GB" dirty="0"/>
              </a:p>
            </p:txBody>
          </p:sp>
        </mc:Choice>
        <mc:Fallback xmlns="">
          <p:sp>
            <p:nvSpPr>
              <p:cNvPr id="12" name="TextBox 11"/>
              <p:cNvSpPr txBox="1">
                <a:spLocks noRot="1" noChangeAspect="1" noMove="1" noResize="1" noEditPoints="1" noAdjustHandles="1" noChangeArrowheads="1" noChangeShapeType="1" noTextEdit="1"/>
              </p:cNvSpPr>
              <p:nvPr/>
            </p:nvSpPr>
            <p:spPr>
              <a:xfrm>
                <a:off x="472554" y="4653261"/>
                <a:ext cx="5481017" cy="2376933"/>
              </a:xfrm>
              <a:prstGeom prst="rect">
                <a:avLst/>
              </a:prstGeom>
              <a:blipFill>
                <a:blip r:embed="rId6"/>
                <a:stretch>
                  <a:fillRect l="-667" t="-769"/>
                </a:stretch>
              </a:blipFill>
            </p:spPr>
            <p:txBody>
              <a:bodyPr/>
              <a:lstStyle/>
              <a:p>
                <a:r>
                  <a:rPr lang="en-GB">
                    <a:noFill/>
                  </a:rPr>
                  <a:t> </a:t>
                </a:r>
              </a:p>
            </p:txBody>
          </p:sp>
        </mc:Fallback>
      </mc:AlternateContent>
      <p:sp>
        <p:nvSpPr>
          <p:cNvPr id="13" name="Rectangle 12"/>
          <p:cNvSpPr/>
          <p:nvPr/>
        </p:nvSpPr>
        <p:spPr>
          <a:xfrm>
            <a:off x="352329" y="4603555"/>
            <a:ext cx="5819683" cy="213513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itle 1"/>
          <p:cNvSpPr txBox="1">
            <a:spLocks/>
          </p:cNvSpPr>
          <p:nvPr/>
        </p:nvSpPr>
        <p:spPr bwMode="auto">
          <a:xfrm>
            <a:off x="502475" y="312814"/>
            <a:ext cx="12291856"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Oxide growth rate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28169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7" end="7"/>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768995" y="6454130"/>
            <a:ext cx="4536503"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6" name="TextBox 5"/>
          <p:cNvSpPr txBox="1"/>
          <p:nvPr/>
        </p:nvSpPr>
        <p:spPr>
          <a:xfrm>
            <a:off x="2713211" y="6363584"/>
            <a:ext cx="6704271" cy="323165"/>
          </a:xfrm>
          <a:prstGeom prst="rect">
            <a:avLst/>
          </a:prstGeom>
          <a:noFill/>
        </p:spPr>
        <p:txBody>
          <a:bodyPr wrap="none" rtlCol="0">
            <a:spAutoFit/>
          </a:bodyPr>
          <a:lstStyle/>
          <a:p>
            <a:pPr defTabSz="914583" eaLnBrk="1" fontAlgn="auto" hangingPunct="1">
              <a:spcBef>
                <a:spcPts val="0"/>
              </a:spcBef>
              <a:spcAft>
                <a:spcPts val="0"/>
              </a:spcAft>
            </a:pPr>
            <a:r>
              <a:rPr lang="en-GB" sz="1500" b="1" dirty="0" smtClean="0">
                <a:solidFill>
                  <a:prstClr val="black"/>
                </a:solidFill>
                <a:latin typeface="Calibri" panose="020F0502020204030204"/>
                <a:ea typeface="+mn-ea"/>
              </a:rPr>
              <a:t>Oxide thickness as function of oxidation time for different oxidation temperatures</a:t>
            </a:r>
            <a:endParaRPr lang="en-GB" sz="1500" b="1" dirty="0">
              <a:solidFill>
                <a:prstClr val="black"/>
              </a:solidFill>
              <a:latin typeface="Calibri" panose="020F0502020204030204"/>
              <a:ea typeface="+mn-ea"/>
            </a:endParaRPr>
          </a:p>
        </p:txBody>
      </p:sp>
      <p:sp>
        <p:nvSpPr>
          <p:cNvPr id="19" name="TextBox 18"/>
          <p:cNvSpPr txBox="1"/>
          <p:nvPr/>
        </p:nvSpPr>
        <p:spPr>
          <a:xfrm>
            <a:off x="421645" y="1125538"/>
            <a:ext cx="10420180" cy="57160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The graphs show experimental data from the A1 furnace (Boron Drive-in and Pre-dep) in the cleanroom</a:t>
            </a:r>
          </a:p>
          <a:p>
            <a:pPr defTabSz="914583" eaLnBrk="1" fontAlgn="auto" hangingPunct="1">
              <a:spcBef>
                <a:spcPts val="0"/>
              </a:spcBef>
              <a:spcAft>
                <a:spcPts val="0"/>
              </a:spcAft>
            </a:pPr>
            <a:r>
              <a:rPr lang="en-GB" sz="1400" dirty="0" smtClean="0">
                <a:solidFill>
                  <a:prstClr val="black"/>
                </a:solidFill>
                <a:latin typeface="Calibri" panose="020F0502020204030204"/>
              </a:rPr>
              <a:t>The curves are fitted from the numbers in the process log in LabManager</a:t>
            </a:r>
            <a:endParaRPr lang="en-GB" sz="1400" b="1" dirty="0">
              <a:solidFill>
                <a:prstClr val="black"/>
              </a:solidFill>
              <a:latin typeface="Calibri" panose="020F0502020204030204"/>
              <a:ea typeface="+mn-ea"/>
            </a:endParaRPr>
          </a:p>
        </p:txBody>
      </p:sp>
      <p:grpSp>
        <p:nvGrpSpPr>
          <p:cNvPr id="10" name="Group 9"/>
          <p:cNvGrpSpPr/>
          <p:nvPr/>
        </p:nvGrpSpPr>
        <p:grpSpPr>
          <a:xfrm>
            <a:off x="415688" y="1989634"/>
            <a:ext cx="10922114" cy="4283025"/>
            <a:chOff x="415688" y="1682438"/>
            <a:chExt cx="10922114" cy="4283025"/>
          </a:xfrm>
        </p:grpSpPr>
        <p:grpSp>
          <p:nvGrpSpPr>
            <p:cNvPr id="3" name="Group 2"/>
            <p:cNvGrpSpPr/>
            <p:nvPr/>
          </p:nvGrpSpPr>
          <p:grpSpPr>
            <a:xfrm>
              <a:off x="415688" y="1851575"/>
              <a:ext cx="10922114" cy="4113888"/>
              <a:chOff x="415688" y="2349842"/>
              <a:chExt cx="10922114" cy="4113888"/>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88" y="2399927"/>
                <a:ext cx="5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294518" y="6171342"/>
                <a:ext cx="1635897"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Oxidation time [min]</a:t>
                </a:r>
                <a:endParaRPr lang="en-GB" sz="1300" b="1" dirty="0">
                  <a:solidFill>
                    <a:prstClr val="black"/>
                  </a:solidFill>
                  <a:latin typeface="Calibri" panose="020F0502020204030204"/>
                  <a:ea typeface="+mn-ea"/>
                </a:endParaRPr>
              </a:p>
            </p:txBody>
          </p:sp>
          <p:sp>
            <p:nvSpPr>
              <p:cNvPr id="15" name="TextBox 14"/>
              <p:cNvSpPr txBox="1"/>
              <p:nvPr/>
            </p:nvSpPr>
            <p:spPr>
              <a:xfrm rot="16200000">
                <a:off x="-199123" y="4050128"/>
                <a:ext cx="1643848"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Oxide thickness [nm]</a:t>
                </a:r>
                <a:endParaRPr lang="en-GB" sz="1300" b="1" dirty="0">
                  <a:solidFill>
                    <a:prstClr val="black"/>
                  </a:solidFill>
                  <a:latin typeface="Calibri" panose="020F0502020204030204"/>
                  <a:ea typeface="+mn-ea"/>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800" y="2349842"/>
                <a:ext cx="5280002"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rot="16200000">
                <a:off x="5374376" y="4048681"/>
                <a:ext cx="1643848"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Oxide thickness [nm]</a:t>
                </a:r>
                <a:endParaRPr lang="en-GB" sz="1300" b="1" dirty="0">
                  <a:solidFill>
                    <a:prstClr val="black"/>
                  </a:solidFill>
                  <a:latin typeface="Calibri" panose="020F0502020204030204"/>
                  <a:ea typeface="+mn-ea"/>
                </a:endParaRPr>
              </a:p>
            </p:txBody>
          </p:sp>
          <p:sp>
            <p:nvSpPr>
              <p:cNvPr id="2" name="TextBox 1"/>
              <p:cNvSpPr txBox="1"/>
              <p:nvPr/>
            </p:nvSpPr>
            <p:spPr>
              <a:xfrm>
                <a:off x="7936631" y="6147336"/>
                <a:ext cx="1635897"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Oxidation time [min]</a:t>
                </a:r>
                <a:endParaRPr lang="en-GB" sz="1300" b="1" dirty="0">
                  <a:solidFill>
                    <a:prstClr val="black"/>
                  </a:solidFill>
                  <a:latin typeface="Calibri" panose="020F0502020204030204"/>
                  <a:ea typeface="+mn-ea"/>
                </a:endParaRPr>
              </a:p>
            </p:txBody>
          </p:sp>
        </p:grpSp>
        <p:sp>
          <p:nvSpPr>
            <p:cNvPr id="7" name="TextBox 6"/>
            <p:cNvSpPr txBox="1"/>
            <p:nvPr/>
          </p:nvSpPr>
          <p:spPr>
            <a:xfrm>
              <a:off x="7177707" y="1682438"/>
              <a:ext cx="3190677" cy="523220"/>
            </a:xfrm>
            <a:prstGeom prst="rect">
              <a:avLst/>
            </a:prstGeom>
            <a:solidFill>
              <a:schemeClr val="bg1"/>
            </a:solidFill>
          </p:spPr>
          <p:txBody>
            <a:bodyPr wrap="square" rtlCol="0">
              <a:spAutoFit/>
            </a:bodyPr>
            <a:lstStyle/>
            <a:p>
              <a:pPr algn="ctr"/>
              <a:r>
                <a:rPr lang="en-GB" sz="1400" b="1" dirty="0" smtClean="0"/>
                <a:t>Wet oxidation</a:t>
              </a:r>
            </a:p>
            <a:p>
              <a:pPr algn="ctr"/>
              <a:r>
                <a:rPr lang="en-GB" sz="1300" dirty="0" smtClean="0"/>
                <a:t>Si (100) wafers</a:t>
              </a:r>
              <a:endParaRPr lang="en-GB" sz="1300" dirty="0"/>
            </a:p>
          </p:txBody>
        </p:sp>
        <p:sp>
          <p:nvSpPr>
            <p:cNvPr id="22" name="TextBox 21"/>
            <p:cNvSpPr txBox="1"/>
            <p:nvPr/>
          </p:nvSpPr>
          <p:spPr>
            <a:xfrm>
              <a:off x="1345059" y="1682438"/>
              <a:ext cx="3694845" cy="523220"/>
            </a:xfrm>
            <a:prstGeom prst="rect">
              <a:avLst/>
            </a:prstGeom>
            <a:solidFill>
              <a:schemeClr val="bg1"/>
            </a:solidFill>
          </p:spPr>
          <p:txBody>
            <a:bodyPr wrap="square" rtlCol="0">
              <a:spAutoFit/>
            </a:bodyPr>
            <a:lstStyle/>
            <a:p>
              <a:pPr algn="ctr"/>
              <a:r>
                <a:rPr lang="en-GB" sz="1400" b="1" dirty="0" smtClean="0"/>
                <a:t>Dry oxidation</a:t>
              </a:r>
            </a:p>
            <a:p>
              <a:pPr algn="ctr"/>
              <a:r>
                <a:rPr lang="en-GB" sz="1300" dirty="0" smtClean="0"/>
                <a:t>Si (100) wafers</a:t>
              </a:r>
              <a:endParaRPr lang="en-GB" sz="1300" dirty="0"/>
            </a:p>
          </p:txBody>
        </p:sp>
      </p:grpSp>
      <p:sp>
        <p:nvSpPr>
          <p:cNvPr id="1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Experimental data</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5550928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9842003" y="6454130"/>
            <a:ext cx="2141171"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6" name="Rectangle 15"/>
          <p:cNvSpPr/>
          <p:nvPr/>
        </p:nvSpPr>
        <p:spPr bwMode="auto">
          <a:xfrm>
            <a:off x="768995" y="6454130"/>
            <a:ext cx="4392487"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9" name="TextBox 28"/>
          <p:cNvSpPr txBox="1"/>
          <p:nvPr/>
        </p:nvSpPr>
        <p:spPr>
          <a:xfrm>
            <a:off x="409495" y="1039999"/>
            <a:ext cx="10584636" cy="54082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9" name="TextBox 8"/>
              <p:cNvSpPr txBox="1"/>
              <p:nvPr/>
            </p:nvSpPr>
            <p:spPr>
              <a:xfrm>
                <a:off x="409495" y="1039999"/>
                <a:ext cx="10584636" cy="76836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From the graphs it is seen that:</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342900" indent="-342900" defTabSz="914583" eaLnBrk="1" fontAlgn="auto" hangingPunct="1">
                  <a:spcBef>
                    <a:spcPts val="0"/>
                  </a:spcBef>
                  <a:spcAft>
                    <a:spcPts val="0"/>
                  </a:spcAft>
                  <a:buAutoNum type="arabicPeriod"/>
                </a:pPr>
                <a:r>
                  <a:rPr lang="en-GB" sz="1400" dirty="0" smtClean="0">
                    <a:solidFill>
                      <a:prstClr val="black"/>
                    </a:solidFill>
                    <a:latin typeface="Calibri" panose="020F0502020204030204"/>
                    <a:ea typeface="+mn-ea"/>
                  </a:rPr>
                  <a:t>Both</a:t>
                </a:r>
                <a14:m>
                  <m:oMath xmlns:m="http://schemas.openxmlformats.org/officeDocument/2006/math">
                    <m:r>
                      <a:rPr lang="en-GB" sz="1400" b="0" i="1" smtClean="0">
                        <a:solidFill>
                          <a:prstClr val="black"/>
                        </a:solidFill>
                        <a:latin typeface="Cambria Math" panose="02040503050406030204" pitchFamily="18" charset="0"/>
                        <a:ea typeface="+mn-ea"/>
                      </a:rPr>
                      <m:t> </m:t>
                    </m:r>
                    <m:f>
                      <m:fPr>
                        <m:ctrlPr>
                          <a:rPr lang="en-GB" sz="1400" i="1" smtClean="0">
                            <a:solidFill>
                              <a:prstClr val="black"/>
                            </a:solidFill>
                            <a:latin typeface="Cambria Math" panose="02040503050406030204" pitchFamily="18" charset="0"/>
                            <a:ea typeface="+mn-ea"/>
                          </a:rPr>
                        </m:ctrlPr>
                      </m:fPr>
                      <m:num>
                        <m:r>
                          <a:rPr lang="en-GB" sz="1400" b="0" i="1" smtClean="0">
                            <a:solidFill>
                              <a:prstClr val="black"/>
                            </a:solidFill>
                            <a:latin typeface="Cambria Math" panose="02040503050406030204" pitchFamily="18" charset="0"/>
                            <a:ea typeface="+mn-ea"/>
                          </a:rPr>
                          <m:t>𝐵</m:t>
                        </m:r>
                      </m:num>
                      <m:den>
                        <m:r>
                          <a:rPr lang="en-GB" sz="1400" b="0" i="1" smtClean="0">
                            <a:solidFill>
                              <a:prstClr val="black"/>
                            </a:solidFill>
                            <a:latin typeface="Cambria Math" panose="02040503050406030204" pitchFamily="18" charset="0"/>
                            <a:ea typeface="+mn-ea"/>
                          </a:rPr>
                          <m:t>𝐴</m:t>
                        </m:r>
                      </m:den>
                    </m:f>
                    <m:r>
                      <m:rPr>
                        <m:nor/>
                      </m:rPr>
                      <a:rPr lang="en-GB" sz="1400" b="0" i="0" smtClean="0">
                        <a:solidFill>
                          <a:prstClr val="black"/>
                        </a:solidFill>
                        <a:latin typeface="Cambria Math" panose="02040503050406030204" pitchFamily="18" charset="0"/>
                        <a:ea typeface="+mn-ea"/>
                      </a:rPr>
                      <m:t> </m:t>
                    </m:r>
                  </m:oMath>
                </a14:m>
                <a:r>
                  <a:rPr lang="en-GB" sz="1400" dirty="0" smtClean="0">
                    <a:solidFill>
                      <a:prstClr val="black"/>
                    </a:solidFill>
                    <a:latin typeface="Calibri" panose="020F0502020204030204"/>
                    <a:ea typeface="+mn-ea"/>
                  </a:rPr>
                  <a:t>and </a:t>
                </a:r>
                <a:r>
                  <a:rPr lang="en-GB" sz="1400" i="1" dirty="0" smtClean="0">
                    <a:solidFill>
                      <a:prstClr val="black"/>
                    </a:solidFill>
                    <a:latin typeface="Calibri" panose="020F0502020204030204"/>
                    <a:ea typeface="+mn-ea"/>
                  </a:rPr>
                  <a:t>B</a:t>
                </a:r>
                <a:r>
                  <a:rPr lang="en-GB" sz="1400" dirty="0" smtClean="0">
                    <a:solidFill>
                      <a:prstClr val="black"/>
                    </a:solidFill>
                    <a:latin typeface="Calibri" panose="020F0502020204030204"/>
                    <a:ea typeface="+mn-ea"/>
                  </a:rPr>
                  <a:t> increase with temperature (T)</a:t>
                </a:r>
              </a:p>
              <a:p>
                <a:pPr marL="342900" indent="-342900" defTabSz="914583" eaLnBrk="1" fontAlgn="auto" hangingPunct="1">
                  <a:spcBef>
                    <a:spcPts val="0"/>
                  </a:spcBef>
                  <a:spcAft>
                    <a:spcPts val="0"/>
                  </a:spcAft>
                  <a:buAutoNum type="arabicPeriod"/>
                </a:pPr>
                <a:endParaRPr lang="en-GB" sz="8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en-GB" sz="1400" dirty="0" smtClean="0">
                    <a:solidFill>
                      <a:prstClr val="black"/>
                    </a:solidFill>
                    <a:latin typeface="Calibri" panose="020F0502020204030204"/>
                    <a:ea typeface="+mn-ea"/>
                  </a:rPr>
                  <a:t>So, higher</a:t>
                </a:r>
                <a:r>
                  <a:rPr lang="en-GB" sz="1400" dirty="0" smtClean="0">
                    <a:solidFill>
                      <a:prstClr val="black"/>
                    </a:solidFill>
                    <a:latin typeface="Calibri" panose="020F0502020204030204"/>
                  </a:rPr>
                  <a:t> </a:t>
                </a:r>
                <a:r>
                  <a:rPr lang="en-GB" sz="1400" dirty="0">
                    <a:solidFill>
                      <a:prstClr val="black"/>
                    </a:solidFill>
                    <a:latin typeface="Calibri" panose="020F0502020204030204"/>
                  </a:rPr>
                  <a:t>temperature &gt; Faster oxidation rate &gt; T</a:t>
                </a:r>
                <a:r>
                  <a:rPr lang="en-GB" sz="1400" dirty="0" smtClean="0">
                    <a:solidFill>
                      <a:prstClr val="black"/>
                    </a:solidFill>
                    <a:latin typeface="Calibri" panose="020F0502020204030204"/>
                  </a:rPr>
                  <a:t>hicker </a:t>
                </a:r>
                <a:r>
                  <a:rPr lang="en-GB" sz="1400" dirty="0">
                    <a:solidFill>
                      <a:prstClr val="black"/>
                    </a:solidFill>
                    <a:latin typeface="Calibri" panose="020F0502020204030204"/>
                  </a:rPr>
                  <a:t>oxide layer </a:t>
                </a:r>
              </a:p>
              <a:p>
                <a:pPr marL="887288" lvl="1" indent="-342900" defTabSz="914583" eaLnBrk="1" fontAlgn="auto" hangingPunct="1">
                  <a:spcBef>
                    <a:spcPts val="0"/>
                  </a:spcBef>
                  <a:spcAft>
                    <a:spcPts val="0"/>
                  </a:spcAft>
                  <a:buAutoNum type="arabicPeriod"/>
                </a:pPr>
                <a:endParaRPr lang="en-GB" sz="14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en-GB" sz="600" dirty="0" smtClean="0">
                    <a:solidFill>
                      <a:prstClr val="black"/>
                    </a:solidFill>
                    <a:latin typeface="Calibri" panose="020F0502020204030204"/>
                    <a:ea typeface="+mn-ea"/>
                  </a:rPr>
                  <a:t>	</a:t>
                </a:r>
              </a:p>
              <a:p>
                <a:pPr marL="342900" indent="-342900" defTabSz="914583" eaLnBrk="1" fontAlgn="auto" hangingPunct="1">
                  <a:spcBef>
                    <a:spcPts val="0"/>
                  </a:spcBef>
                  <a:spcAft>
                    <a:spcPts val="0"/>
                  </a:spcAft>
                  <a:buAutoNum type="arabicPeriod"/>
                </a:pPr>
                <a:r>
                  <a:rPr lang="en-GB" sz="1400" dirty="0" smtClean="0">
                    <a:solidFill>
                      <a:prstClr val="black"/>
                    </a:solidFill>
                    <a:latin typeface="Calibri" panose="020F0502020204030204"/>
                    <a:ea typeface="+mn-ea"/>
                  </a:rPr>
                  <a:t>Both </a:t>
                </a:r>
                <a14:m>
                  <m:oMath xmlns:m="http://schemas.openxmlformats.org/officeDocument/2006/math">
                    <m:r>
                      <a:rPr lang="en-GB" sz="1400" i="1">
                        <a:solidFill>
                          <a:prstClr val="black"/>
                        </a:solidFill>
                        <a:latin typeface="Cambria Math" panose="02040503050406030204" pitchFamily="18" charset="0"/>
                      </a:rPr>
                      <m:t> </m:t>
                    </m:r>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𝐵</m:t>
                        </m:r>
                      </m:num>
                      <m:den>
                        <m:r>
                          <a:rPr lang="en-GB" sz="1400" i="1">
                            <a:solidFill>
                              <a:prstClr val="black"/>
                            </a:solidFill>
                            <a:latin typeface="Cambria Math" panose="02040503050406030204" pitchFamily="18" charset="0"/>
                          </a:rPr>
                          <m:t>𝐴</m:t>
                        </m:r>
                      </m:den>
                    </m:f>
                    <m:r>
                      <m:rPr>
                        <m:nor/>
                      </m:rPr>
                      <a:rPr lang="en-GB" sz="1400">
                        <a:solidFill>
                          <a:prstClr val="black"/>
                        </a:solidFill>
                        <a:latin typeface="Cambria Math" panose="02040503050406030204" pitchFamily="18" charset="0"/>
                      </a:rPr>
                      <m:t> </m:t>
                    </m:r>
                  </m:oMath>
                </a14:m>
                <a:r>
                  <a:rPr lang="en-GB" sz="1400" dirty="0">
                    <a:solidFill>
                      <a:prstClr val="black"/>
                    </a:solidFill>
                    <a:latin typeface="Calibri" panose="020F0502020204030204"/>
                  </a:rPr>
                  <a:t>and </a:t>
                </a:r>
                <a:r>
                  <a:rPr lang="en-GB" sz="1400" i="1" dirty="0" smtClean="0">
                    <a:solidFill>
                      <a:prstClr val="black"/>
                    </a:solidFill>
                    <a:latin typeface="Calibri" panose="020F0502020204030204"/>
                  </a:rPr>
                  <a:t>B </a:t>
                </a:r>
                <a:r>
                  <a:rPr lang="en-GB" sz="1400" dirty="0" smtClean="0">
                    <a:solidFill>
                      <a:prstClr val="black"/>
                    </a:solidFill>
                    <a:latin typeface="Calibri" panose="020F0502020204030204"/>
                    <a:ea typeface="+mn-ea"/>
                  </a:rPr>
                  <a:t>are larger for wet oxidation than for dry oxidation. Thus, wet oxide is grown faster than dry oxide. </a:t>
                </a: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endParaRPr lang="en-GB" sz="8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a:solidFill>
                      <a:prstClr val="black"/>
                    </a:solidFill>
                    <a:latin typeface="Calibri" panose="020F0502020204030204"/>
                    <a:ea typeface="+mn-ea"/>
                  </a:rPr>
                  <a:t> </a:t>
                </a:r>
                <a:r>
                  <a:rPr lang="en-GB" sz="1400" dirty="0" smtClean="0">
                    <a:solidFill>
                      <a:prstClr val="black"/>
                    </a:solidFill>
                    <a:latin typeface="Calibri" panose="020F0502020204030204"/>
                    <a:ea typeface="+mn-ea"/>
                  </a:rPr>
                  <a:t>             </a:t>
                </a:r>
                <a14:m>
                  <m:oMath xmlns:m="http://schemas.openxmlformats.org/officeDocument/2006/math">
                    <m:r>
                      <a:rPr lang="en-GB" sz="1400" i="1">
                        <a:solidFill>
                          <a:prstClr val="black"/>
                        </a:solidFill>
                        <a:latin typeface="Cambria Math" panose="02040503050406030204" pitchFamily="18" charset="0"/>
                      </a:rPr>
                      <m:t>𝐵</m:t>
                    </m:r>
                    <m:r>
                      <a:rPr lang="en-GB" sz="1400" i="1">
                        <a:solidFill>
                          <a:prstClr val="black"/>
                        </a:solidFill>
                        <a:latin typeface="Cambria Math" panose="02040503050406030204" pitchFamily="18" charset="0"/>
                      </a:rPr>
                      <m:t>=</m:t>
                    </m:r>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2</m:t>
                        </m:r>
                        <m:r>
                          <a:rPr lang="en-GB" sz="1400" i="1">
                            <a:solidFill>
                              <a:prstClr val="black"/>
                            </a:solidFill>
                            <a:latin typeface="Cambria Math" panose="02040503050406030204" pitchFamily="18" charset="0"/>
                          </a:rPr>
                          <m:t>𝐷</m:t>
                        </m:r>
                        <m:sSup>
                          <m:sSupPr>
                            <m:ctrlPr>
                              <a:rPr lang="en-GB" sz="1400" i="1">
                                <a:solidFill>
                                  <a:prstClr val="black"/>
                                </a:solidFill>
                                <a:latin typeface="Cambria Math" panose="02040503050406030204" pitchFamily="18" charset="0"/>
                              </a:rPr>
                            </m:ctrlPr>
                          </m:sSupPr>
                          <m:e>
                            <m:r>
                              <a:rPr lang="en-GB" sz="1400" i="1">
                                <a:solidFill>
                                  <a:prstClr val="black"/>
                                </a:solidFill>
                                <a:latin typeface="Cambria Math" panose="02040503050406030204" pitchFamily="18" charset="0"/>
                              </a:rPr>
                              <m:t>𝐶</m:t>
                            </m:r>
                          </m:e>
                          <m:sup>
                            <m:r>
                              <a:rPr lang="en-GB" sz="1400" i="1">
                                <a:solidFill>
                                  <a:prstClr val="black"/>
                                </a:solidFill>
                                <a:latin typeface="Cambria Math" panose="02040503050406030204" pitchFamily="18" charset="0"/>
                              </a:rPr>
                              <m:t>∗</m:t>
                            </m:r>
                          </m:sup>
                        </m:sSup>
                      </m:num>
                      <m:den>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𝑁</m:t>
                            </m:r>
                          </m:e>
                          <m:sub>
                            <m:r>
                              <a:rPr lang="en-GB" sz="1400" i="1">
                                <a:solidFill>
                                  <a:prstClr val="black"/>
                                </a:solidFill>
                                <a:latin typeface="Cambria Math" panose="02040503050406030204" pitchFamily="18" charset="0"/>
                              </a:rPr>
                              <m:t>1</m:t>
                            </m:r>
                          </m:sub>
                        </m:sSub>
                      </m:den>
                    </m:f>
                  </m:oMath>
                </a14:m>
                <a:r>
                  <a:rPr lang="en-GB" sz="1400" dirty="0" smtClean="0">
                    <a:solidFill>
                      <a:prstClr val="black"/>
                    </a:solidFill>
                    <a:latin typeface="Calibri" panose="020F0502020204030204"/>
                    <a:ea typeface="+mn-ea"/>
                  </a:rPr>
                  <a:t> , and </a:t>
                </a:r>
                <a:r>
                  <a:rPr lang="en-GB" sz="1400" i="1" dirty="0" smtClean="0">
                    <a:solidFill>
                      <a:prstClr val="black"/>
                    </a:solidFill>
                    <a:latin typeface="Calibri" panose="020F0502020204030204"/>
                    <a:ea typeface="+mn-ea"/>
                  </a:rPr>
                  <a:t>C*</a:t>
                </a:r>
                <a:r>
                  <a:rPr lang="en-GB" sz="1400" dirty="0" smtClean="0">
                    <a:solidFill>
                      <a:prstClr val="black"/>
                    </a:solidFill>
                    <a:latin typeface="Calibri" panose="020F0502020204030204"/>
                    <a:ea typeface="+mn-ea"/>
                  </a:rPr>
                  <a:t> is much larger for wet oxidation than for dry oxidation,</a:t>
                </a:r>
              </a:p>
              <a:p>
                <a:endParaRPr lang="en-GB" sz="1000" dirty="0" smtClean="0">
                  <a:solidFill>
                    <a:prstClr val="black"/>
                  </a:solidFill>
                  <a:latin typeface="Calibri" panose="020F0502020204030204"/>
                  <a:ea typeface="+mn-ea"/>
                </a:endParaRPr>
              </a:p>
              <a:p>
                <a:endParaRPr lang="en-GB" sz="800" dirty="0" smtClean="0">
                  <a:solidFill>
                    <a:prstClr val="black"/>
                  </a:solidFill>
                  <a:latin typeface="Calibri" panose="020F0502020204030204"/>
                  <a:ea typeface="+mn-ea"/>
                </a:endParaRPr>
              </a:p>
              <a:p>
                <a:r>
                  <a:rPr lang="en-GB" sz="1400" dirty="0" smtClean="0">
                    <a:solidFill>
                      <a:prstClr val="black"/>
                    </a:solidFill>
                    <a:latin typeface="Calibri" panose="020F0502020204030204"/>
                    <a:ea typeface="+mn-ea"/>
                  </a:rPr>
                  <a:t>              And </a:t>
                </a:r>
                <a:r>
                  <a:rPr lang="en-GB" sz="1400" dirty="0" smtClean="0">
                    <a:solidFill>
                      <a:prstClr val="black"/>
                    </a:solidFill>
                    <a:latin typeface="Calibri" panose="020F0502020204030204"/>
                    <a:ea typeface="ＭＳ Ｐゴシック"/>
                  </a:rPr>
                  <a:t>H</a:t>
                </a:r>
                <a:r>
                  <a:rPr lang="en-GB" sz="1400" baseline="-25000" dirty="0" smtClean="0">
                    <a:solidFill>
                      <a:prstClr val="black"/>
                    </a:solidFill>
                    <a:latin typeface="Calibri" panose="020F0502020204030204"/>
                    <a:ea typeface="ＭＳ Ｐゴシック"/>
                  </a:rPr>
                  <a:t>2</a:t>
                </a:r>
                <a:r>
                  <a:rPr lang="en-GB" sz="1400" dirty="0" smtClean="0">
                    <a:solidFill>
                      <a:prstClr val="black"/>
                    </a:solidFill>
                    <a:latin typeface="Calibri" panose="020F0502020204030204"/>
                    <a:ea typeface="ＭＳ Ｐゴシック"/>
                  </a:rPr>
                  <a:t>O </a:t>
                </a:r>
                <a:r>
                  <a:rPr lang="en-GB" sz="1400" dirty="0">
                    <a:solidFill>
                      <a:prstClr val="black"/>
                    </a:solidFill>
                    <a:latin typeface="Calibri" panose="020F0502020204030204"/>
                    <a:ea typeface="ＭＳ Ｐゴシック"/>
                  </a:rPr>
                  <a:t>molecules form hydroxide (OH</a:t>
                </a:r>
                <a:r>
                  <a:rPr lang="en-GB" sz="1400" baseline="30000" dirty="0">
                    <a:solidFill>
                      <a:prstClr val="black"/>
                    </a:solidFill>
                    <a:latin typeface="Calibri" panose="020F0502020204030204"/>
                    <a:ea typeface="ＭＳ Ｐゴシック"/>
                  </a:rPr>
                  <a:t>-</a:t>
                </a:r>
                <a:r>
                  <a:rPr lang="en-GB" sz="1400" dirty="0">
                    <a:solidFill>
                      <a:prstClr val="black"/>
                    </a:solidFill>
                    <a:latin typeface="Calibri" panose="020F0502020204030204"/>
                    <a:ea typeface="ＭＳ Ｐゴシック"/>
                  </a:rPr>
                  <a:t>), that diffuses much faster through the already-grown oxide layer than O</a:t>
                </a:r>
                <a:r>
                  <a:rPr lang="en-GB" sz="1400" baseline="-25000" dirty="0">
                    <a:solidFill>
                      <a:prstClr val="black"/>
                    </a:solidFill>
                    <a:latin typeface="Calibri" panose="020F0502020204030204"/>
                    <a:ea typeface="ＭＳ Ｐゴシック"/>
                  </a:rPr>
                  <a:t>2</a:t>
                </a:r>
              </a:p>
              <a:p>
                <a:endParaRPr lang="en-GB" sz="1400" dirty="0"/>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endParaRPr lang="en-GB" sz="1400" dirty="0">
                  <a:solidFill>
                    <a:prstClr val="black"/>
                  </a:solidFill>
                  <a:latin typeface="Calibri" panose="020F0502020204030204"/>
                </a:endParaRPr>
              </a:p>
              <a:p>
                <a:pPr defTabSz="914583" eaLnBrk="1" fontAlgn="auto" hangingPunct="1">
                  <a:spcBef>
                    <a:spcPts val="0"/>
                  </a:spcBef>
                  <a:spcAft>
                    <a:spcPts val="0"/>
                  </a:spcAft>
                </a:pPr>
                <a:r>
                  <a:rPr lang="en-GB" sz="1400" b="1" dirty="0" smtClean="0">
                    <a:solidFill>
                      <a:prstClr val="black"/>
                    </a:solidFill>
                    <a:latin typeface="Calibri" panose="020F0502020204030204"/>
                  </a:rPr>
                  <a:t>	</a:t>
                </a:r>
                <a:r>
                  <a:rPr lang="en-GB" sz="1400" dirty="0">
                    <a:solidFill>
                      <a:prstClr val="black"/>
                    </a:solidFill>
                    <a:latin typeface="Calibri" panose="020F0502020204030204"/>
                    <a:ea typeface="+mn-ea"/>
                  </a:rPr>
                  <a:t>	</a:t>
                </a:r>
                <a:r>
                  <a:rPr lang="en-GB" sz="1400" dirty="0">
                    <a:solidFill>
                      <a:prstClr val="black"/>
                    </a:solidFill>
                    <a:latin typeface="Calibri" panose="020F0502020204030204"/>
                  </a:rPr>
                  <a:t> </a:t>
                </a: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09495" y="1039999"/>
                <a:ext cx="10584636" cy="7683679"/>
              </a:xfrm>
              <a:prstGeom prst="rect">
                <a:avLst/>
              </a:prstGeom>
              <a:blipFill>
                <a:blip r:embed="rId3"/>
                <a:stretch>
                  <a:fillRect l="-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393731" y="1592967"/>
                <a:ext cx="3137397" cy="1647759"/>
              </a:xfrm>
              <a:prstGeom prst="rect">
                <a:avLst/>
              </a:prstGeom>
              <a:noFill/>
            </p:spPr>
            <p:txBody>
              <a:bodyPr wrap="none" rtlCol="0">
                <a:spAutoFit/>
              </a:bodyPr>
              <a:lstStyle/>
              <a:p>
                <a:r>
                  <a:rPr lang="en-GB" sz="1400" dirty="0" smtClean="0"/>
                  <a:t>Linear growth regime:</a:t>
                </a:r>
              </a:p>
              <a:p>
                <a:r>
                  <a:rPr lang="en-GB" sz="1400" i="1" dirty="0" smtClean="0">
                    <a:solidFill>
                      <a:prstClr val="black"/>
                    </a:solidFill>
                    <a:latin typeface="Cambria Math" panose="02040503050406030204" pitchFamily="18" charset="0"/>
                  </a:rPr>
                  <a:t>     </a:t>
                </a:r>
                <a14:m>
                  <m:oMath xmlns:m="http://schemas.openxmlformats.org/officeDocument/2006/math">
                    <m:r>
                      <a:rPr lang="en-GB" sz="1400" b="0" i="1">
                        <a:solidFill>
                          <a:prstClr val="black"/>
                        </a:solidFill>
                        <a:latin typeface="Cambria Math" panose="02040503050406030204" pitchFamily="18" charset="0"/>
                      </a:rPr>
                      <m:t>𝑡</m:t>
                    </m:r>
                    <m:r>
                      <a:rPr lang="en-GB" sz="1400" b="0" i="1">
                        <a:solidFill>
                          <a:prstClr val="black"/>
                        </a:solidFill>
                        <a:latin typeface="Cambria Math" panose="02040503050406030204" pitchFamily="18" charset="0"/>
                        <a:ea typeface="Cambria Math" panose="02040503050406030204" pitchFamily="18" charset="0"/>
                      </a:rPr>
                      <m:t>→0 ⇒</m:t>
                    </m:r>
                    <m:r>
                      <a:rPr lang="en-GB" sz="1400" b="0" i="1">
                        <a:solidFill>
                          <a:prstClr val="black"/>
                        </a:solidFill>
                        <a:latin typeface="Cambria Math" panose="02040503050406030204" pitchFamily="18" charset="0"/>
                        <a:ea typeface="Cambria Math" panose="02040503050406030204" pitchFamily="18" charset="0"/>
                      </a:rPr>
                      <m:t>𝑥</m:t>
                    </m:r>
                    <m:r>
                      <a:rPr lang="en-GB" sz="1400" b="0" i="1">
                        <a:solidFill>
                          <a:prstClr val="black"/>
                        </a:solidFill>
                        <a:latin typeface="Cambria Math" panose="02040503050406030204" pitchFamily="18" charset="0"/>
                      </a:rPr>
                      <m:t>=</m:t>
                    </m:r>
                    <m:f>
                      <m:fPr>
                        <m:ctrlPr>
                          <a:rPr lang="en-GB" sz="1400" i="1">
                            <a:solidFill>
                              <a:prstClr val="black"/>
                            </a:solidFill>
                            <a:latin typeface="Cambria Math" panose="02040503050406030204" pitchFamily="18" charset="0"/>
                          </a:rPr>
                        </m:ctrlPr>
                      </m:fPr>
                      <m:num>
                        <m:r>
                          <a:rPr lang="en-GB" sz="1400" b="0" i="1">
                            <a:solidFill>
                              <a:prstClr val="black"/>
                            </a:solidFill>
                            <a:latin typeface="Cambria Math" panose="02040503050406030204" pitchFamily="18" charset="0"/>
                          </a:rPr>
                          <m:t>𝐵</m:t>
                        </m:r>
                      </m:num>
                      <m:den>
                        <m:r>
                          <a:rPr lang="en-GB" sz="1400" b="0" i="1">
                            <a:solidFill>
                              <a:prstClr val="black"/>
                            </a:solidFill>
                            <a:latin typeface="Cambria Math" panose="02040503050406030204" pitchFamily="18" charset="0"/>
                          </a:rPr>
                          <m:t>𝐴</m:t>
                        </m:r>
                      </m:den>
                    </m:f>
                    <m:r>
                      <a:rPr lang="en-GB" sz="1400" b="0" i="1" smtClean="0">
                        <a:solidFill>
                          <a:prstClr val="black"/>
                        </a:solidFill>
                        <a:latin typeface="Cambria Math" panose="02040503050406030204" pitchFamily="18" charset="0"/>
                      </a:rPr>
                      <m:t>𝑡</m:t>
                    </m:r>
                  </m:oMath>
                </a14:m>
                <a:endParaRPr lang="en-GB" sz="1400" i="1" dirty="0" smtClean="0">
                  <a:solidFill>
                    <a:prstClr val="black"/>
                  </a:solidFill>
                  <a:latin typeface="Cambria Math" panose="02040503050406030204" pitchFamily="18" charset="0"/>
                </a:endParaRPr>
              </a:p>
              <a:p>
                <a:endParaRPr lang="en-GB" sz="1400" i="1" dirty="0">
                  <a:solidFill>
                    <a:prstClr val="black"/>
                  </a:solidFill>
                  <a:latin typeface="Cambria Math" panose="02040503050406030204" pitchFamily="18" charset="0"/>
                </a:endParaRPr>
              </a:p>
              <a:p>
                <a:r>
                  <a:rPr lang="en-GB" sz="1400" dirty="0" smtClean="0"/>
                  <a:t>Diffusion-limited growth regime</a:t>
                </a:r>
                <a:r>
                  <a:rPr lang="en-GB" sz="1400" dirty="0"/>
                  <a:t>:</a:t>
                </a:r>
                <a:endParaRPr lang="en-GB" sz="1200" dirty="0"/>
              </a:p>
              <a:p>
                <a:r>
                  <a:rPr lang="en-GB" sz="1400" i="1" dirty="0" smtClean="0">
                    <a:solidFill>
                      <a:prstClr val="black"/>
                    </a:solidFill>
                    <a:latin typeface="Cambria Math" panose="02040503050406030204" pitchFamily="18" charset="0"/>
                  </a:rPr>
                  <a:t>     </a:t>
                </a:r>
                <a14:m>
                  <m:oMath xmlns:m="http://schemas.openxmlformats.org/officeDocument/2006/math">
                    <m:r>
                      <a:rPr lang="en-GB" sz="1400" b="0" i="1">
                        <a:solidFill>
                          <a:prstClr val="black"/>
                        </a:solidFill>
                        <a:latin typeface="Cambria Math" panose="02040503050406030204" pitchFamily="18" charset="0"/>
                      </a:rPr>
                      <m:t>𝑡</m:t>
                    </m:r>
                    <m:r>
                      <a:rPr lang="en-GB" sz="1400" b="0" i="1">
                        <a:solidFill>
                          <a:prstClr val="black"/>
                        </a:solidFill>
                        <a:latin typeface="Cambria Math" panose="02040503050406030204" pitchFamily="18" charset="0"/>
                        <a:ea typeface="Cambria Math" panose="02040503050406030204" pitchFamily="18" charset="0"/>
                      </a:rPr>
                      <m:t>→∞ ⇒</m:t>
                    </m:r>
                    <m:r>
                      <a:rPr lang="en-GB" sz="1400" b="0" i="1">
                        <a:solidFill>
                          <a:prstClr val="black"/>
                        </a:solidFill>
                        <a:latin typeface="Cambria Math" panose="02040503050406030204" pitchFamily="18" charset="0"/>
                        <a:ea typeface="Cambria Math" panose="02040503050406030204" pitchFamily="18" charset="0"/>
                      </a:rPr>
                      <m:t>𝑥</m:t>
                    </m:r>
                    <m:r>
                      <a:rPr lang="en-GB" sz="1400" b="0" i="1">
                        <a:solidFill>
                          <a:prstClr val="black"/>
                        </a:solidFill>
                        <a:latin typeface="Cambria Math" panose="02040503050406030204" pitchFamily="18" charset="0"/>
                      </a:rPr>
                      <m:t>=</m:t>
                    </m:r>
                    <m:rad>
                      <m:radPr>
                        <m:degHide m:val="on"/>
                        <m:ctrlPr>
                          <a:rPr lang="en-GB" sz="1400" i="1">
                            <a:solidFill>
                              <a:prstClr val="black"/>
                            </a:solidFill>
                            <a:latin typeface="Cambria Math" panose="02040503050406030204" pitchFamily="18" charset="0"/>
                          </a:rPr>
                        </m:ctrlPr>
                      </m:radPr>
                      <m:deg/>
                      <m:e>
                        <m:r>
                          <a:rPr lang="en-GB" sz="1400" b="0" i="1">
                            <a:solidFill>
                              <a:prstClr val="black"/>
                            </a:solidFill>
                            <a:latin typeface="Cambria Math" panose="02040503050406030204" pitchFamily="18" charset="0"/>
                          </a:rPr>
                          <m:t>𝐵𝑡</m:t>
                        </m:r>
                      </m:e>
                    </m:rad>
                  </m:oMath>
                </a14:m>
                <a:endParaRPr lang="en-GB" sz="1400" i="1" dirty="0" smtClean="0">
                  <a:solidFill>
                    <a:prstClr val="black"/>
                  </a:solidFill>
                  <a:latin typeface="Cambria Math" panose="02040503050406030204" pitchFamily="18" charset="0"/>
                </a:endParaRPr>
              </a:p>
              <a:p>
                <a:endParaRPr lang="en-GB" sz="1200" dirty="0">
                  <a:solidFill>
                    <a:prstClr val="black"/>
                  </a:solidFill>
                  <a:latin typeface="Calibri" panose="020F0502020204030204"/>
                </a:endParaRPr>
              </a:p>
              <a:p>
                <a:endParaRPr lang="en-GB" sz="1200" dirty="0"/>
              </a:p>
            </p:txBody>
          </p:sp>
        </mc:Choice>
        <mc:Fallback xmlns="">
          <p:sp>
            <p:nvSpPr>
              <p:cNvPr id="35" name="TextBox 34"/>
              <p:cNvSpPr txBox="1">
                <a:spLocks noRot="1" noChangeAspect="1" noMove="1" noResize="1" noEditPoints="1" noAdjustHandles="1" noChangeArrowheads="1" noChangeShapeType="1" noTextEdit="1"/>
              </p:cNvSpPr>
              <p:nvPr/>
            </p:nvSpPr>
            <p:spPr>
              <a:xfrm>
                <a:off x="7393731" y="1592967"/>
                <a:ext cx="3137397" cy="1647759"/>
              </a:xfrm>
              <a:prstGeom prst="rect">
                <a:avLst/>
              </a:prstGeom>
              <a:blipFill>
                <a:blip r:embed="rId4"/>
                <a:stretch>
                  <a:fillRect l="-583" t="-369"/>
                </a:stretch>
              </a:blipFill>
            </p:spPr>
            <p:txBody>
              <a:bodyPr/>
              <a:lstStyle/>
              <a:p>
                <a:r>
                  <a:rPr lang="en-GB">
                    <a:noFill/>
                  </a:rPr>
                  <a:t> </a:t>
                </a:r>
              </a:p>
            </p:txBody>
          </p:sp>
        </mc:Fallback>
      </mc:AlternateContent>
      <p:sp>
        <p:nvSpPr>
          <p:cNvPr id="17" name="Title 1"/>
          <p:cNvSpPr txBox="1">
            <a:spLocks/>
          </p:cNvSpPr>
          <p:nvPr/>
        </p:nvSpPr>
        <p:spPr bwMode="auto">
          <a:xfrm>
            <a:off x="502475" y="312814"/>
            <a:ext cx="12291856"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Oxide growth rate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27" name="TextBox 26"/>
          <p:cNvSpPr txBox="1"/>
          <p:nvPr/>
        </p:nvSpPr>
        <p:spPr>
          <a:xfrm>
            <a:off x="6561003" y="5597484"/>
            <a:ext cx="4238724" cy="1169551"/>
          </a:xfrm>
          <a:prstGeom prst="rect">
            <a:avLst/>
          </a:prstGeom>
          <a:noFill/>
        </p:spPr>
        <p:txBody>
          <a:bodyPr wrap="none" rtlCol="0">
            <a:spAutoFit/>
          </a:bodyPr>
          <a:lstStyle/>
          <a:p>
            <a:pPr marL="285750" indent="-285750"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b="1" i="1" dirty="0" smtClean="0">
                <a:solidFill>
                  <a:prstClr val="black"/>
                </a:solidFill>
                <a:latin typeface="Calibri" panose="020F0502020204030204"/>
              </a:rPr>
              <a:t>C*</a:t>
            </a:r>
            <a:r>
              <a:rPr lang="en-GB" sz="1400" b="1" dirty="0" smtClean="0">
                <a:solidFill>
                  <a:prstClr val="black"/>
                </a:solidFill>
                <a:latin typeface="Calibri" panose="020F0502020204030204"/>
              </a:rPr>
              <a:t> values (for a given T):	</a:t>
            </a:r>
            <a:r>
              <a:rPr lang="en-GB" sz="1400" dirty="0" smtClean="0">
                <a:solidFill>
                  <a:prstClr val="black"/>
                </a:solidFill>
                <a:latin typeface="Calibri" panose="020F0502020204030204"/>
              </a:rPr>
              <a:t>  Dry oxidation: </a:t>
            </a:r>
            <a:r>
              <a:rPr lang="en-GB" sz="1400" i="1" dirty="0" smtClean="0">
                <a:solidFill>
                  <a:prstClr val="black"/>
                </a:solidFill>
                <a:latin typeface="Calibri" panose="020F0502020204030204"/>
              </a:rPr>
              <a:t>C* </a:t>
            </a:r>
            <a:r>
              <a:rPr lang="en-GB" sz="1400" dirty="0" smtClean="0">
                <a:solidFill>
                  <a:prstClr val="black"/>
                </a:solidFill>
                <a:latin typeface="Calibri" panose="020F0502020204030204"/>
              </a:rPr>
              <a:t>= 5.2·10</a:t>
            </a:r>
            <a:r>
              <a:rPr lang="en-GB" sz="1400" baseline="30000" dirty="0" smtClean="0">
                <a:solidFill>
                  <a:prstClr val="black"/>
                </a:solidFill>
                <a:latin typeface="Calibri" panose="020F0502020204030204"/>
              </a:rPr>
              <a:t>16</a:t>
            </a:r>
            <a:r>
              <a:rPr lang="en-GB" sz="1400" dirty="0" smtClean="0">
                <a:solidFill>
                  <a:prstClr val="black"/>
                </a:solidFill>
                <a:latin typeface="Calibri" panose="020F0502020204030204"/>
              </a:rPr>
              <a:t> </a:t>
            </a:r>
          </a:p>
          <a:p>
            <a:pPr defTabSz="914583" eaLnBrk="1" fontAlgn="auto" hangingPunct="1">
              <a:spcBef>
                <a:spcPts val="0"/>
              </a:spcBef>
              <a:spcAft>
                <a:spcPts val="0"/>
              </a:spcAft>
            </a:pPr>
            <a:r>
              <a:rPr lang="en-GB" sz="1400" dirty="0" smtClean="0">
                <a:solidFill>
                  <a:prstClr val="black"/>
                </a:solidFill>
                <a:latin typeface="Calibri" panose="020F0502020204030204"/>
              </a:rPr>
              <a:t>		  Wet oxidation:</a:t>
            </a:r>
            <a:r>
              <a:rPr lang="en-GB" sz="1400" i="1" dirty="0" smtClean="0">
                <a:solidFill>
                  <a:prstClr val="black"/>
                </a:solidFill>
                <a:latin typeface="Calibri" panose="020F0502020204030204"/>
              </a:rPr>
              <a:t> C* </a:t>
            </a:r>
            <a:r>
              <a:rPr lang="en-GB" sz="1400" dirty="0" smtClean="0">
                <a:solidFill>
                  <a:prstClr val="black"/>
                </a:solidFill>
                <a:latin typeface="Calibri" panose="020F0502020204030204"/>
              </a:rPr>
              <a:t>= 3.0·10</a:t>
            </a:r>
            <a:r>
              <a:rPr lang="en-GB" sz="1400" baseline="30000" dirty="0" smtClean="0">
                <a:solidFill>
                  <a:prstClr val="black"/>
                </a:solidFill>
                <a:latin typeface="Calibri" panose="020F0502020204030204"/>
              </a:rPr>
              <a:t>19 </a:t>
            </a:r>
            <a:r>
              <a:rPr lang="en-GB" sz="1400" dirty="0" smtClean="0">
                <a:solidFill>
                  <a:prstClr val="black"/>
                </a:solidFill>
                <a:latin typeface="Calibri" panose="020F0502020204030204"/>
              </a:rPr>
              <a:t> </a:t>
            </a:r>
          </a:p>
          <a:p>
            <a:pPr defTabSz="914583" eaLnBrk="1" fontAlgn="auto" hangingPunct="1">
              <a:spcBef>
                <a:spcPts val="0"/>
              </a:spcBef>
              <a:spcAft>
                <a:spcPts val="0"/>
              </a:spcAft>
            </a:pPr>
            <a:r>
              <a:rPr lang="en-GB" sz="1400" dirty="0" smtClean="0">
                <a:solidFill>
                  <a:prstClr val="black"/>
                </a:solidFill>
                <a:latin typeface="Calibri" panose="020F0502020204030204"/>
              </a:rPr>
              <a:t> </a:t>
            </a:r>
          </a:p>
          <a:p>
            <a:endParaRPr lang="en-GB" sz="14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1043" y="1158389"/>
            <a:ext cx="5817679" cy="2340000"/>
          </a:xfrm>
          <a:prstGeom prst="rect">
            <a:avLst/>
          </a:prstGeom>
        </p:spPr>
      </p:pic>
      <p:sp>
        <p:nvSpPr>
          <p:cNvPr id="5" name="TextBox 4"/>
          <p:cNvSpPr txBox="1"/>
          <p:nvPr/>
        </p:nvSpPr>
        <p:spPr>
          <a:xfrm>
            <a:off x="2751501" y="3597267"/>
            <a:ext cx="2935419" cy="246221"/>
          </a:xfrm>
          <a:prstGeom prst="rect">
            <a:avLst/>
          </a:prstGeom>
          <a:noFill/>
        </p:spPr>
        <p:txBody>
          <a:bodyPr wrap="none" rtlCol="0">
            <a:spAutoFit/>
          </a:bodyPr>
          <a:lstStyle/>
          <a:p>
            <a:r>
              <a:rPr lang="en-GB" sz="1000" i="1" dirty="0" smtClean="0"/>
              <a:t>https://nptel.ac.in/courses/103106075/30</a:t>
            </a:r>
            <a:endParaRPr lang="en-GB" sz="1000" i="1" dirty="0"/>
          </a:p>
        </p:txBody>
      </p:sp>
      <p:sp>
        <p:nvSpPr>
          <p:cNvPr id="2" name="TextBox 1"/>
          <p:cNvSpPr txBox="1"/>
          <p:nvPr/>
        </p:nvSpPr>
        <p:spPr>
          <a:xfrm rot="16200000">
            <a:off x="3786782" y="2191960"/>
            <a:ext cx="1099981" cy="292388"/>
          </a:xfrm>
          <a:prstGeom prst="rect">
            <a:avLst/>
          </a:prstGeom>
          <a:solidFill>
            <a:schemeClr val="bg1"/>
          </a:solidFill>
        </p:spPr>
        <p:txBody>
          <a:bodyPr wrap="none" rtlCol="0">
            <a:spAutoFit/>
          </a:bodyPr>
          <a:lstStyle/>
          <a:p>
            <a:r>
              <a:rPr lang="en-GB" sz="1300" dirty="0" smtClean="0"/>
              <a:t>B (µm</a:t>
            </a:r>
            <a:r>
              <a:rPr lang="en-GB" sz="1300" baseline="30000" dirty="0" smtClean="0"/>
              <a:t>2</a:t>
            </a:r>
            <a:r>
              <a:rPr lang="en-GB" sz="1300" dirty="0" smtClean="0"/>
              <a:t>/hr)</a:t>
            </a:r>
            <a:endParaRPr lang="en-GB" sz="1300" dirty="0"/>
          </a:p>
        </p:txBody>
      </p:sp>
      <p:sp>
        <p:nvSpPr>
          <p:cNvPr id="12" name="TextBox 11"/>
          <p:cNvSpPr txBox="1"/>
          <p:nvPr/>
        </p:nvSpPr>
        <p:spPr>
          <a:xfrm rot="16200000">
            <a:off x="696372" y="2191959"/>
            <a:ext cx="1218603" cy="292388"/>
          </a:xfrm>
          <a:prstGeom prst="rect">
            <a:avLst/>
          </a:prstGeom>
          <a:solidFill>
            <a:schemeClr val="bg1"/>
          </a:solidFill>
        </p:spPr>
        <p:txBody>
          <a:bodyPr wrap="none" rtlCol="0">
            <a:spAutoFit/>
          </a:bodyPr>
          <a:lstStyle/>
          <a:p>
            <a:r>
              <a:rPr lang="en-GB" sz="1300" dirty="0" smtClean="0"/>
              <a:t>B/A (µm/hr)</a:t>
            </a:r>
            <a:endParaRPr lang="en-GB" sz="1300" dirty="0"/>
          </a:p>
        </p:txBody>
      </p:sp>
    </p:spTree>
    <p:extLst>
      <p:ext uri="{BB962C8B-B14F-4D97-AF65-F5344CB8AC3E}">
        <p14:creationId xmlns:p14="http://schemas.microsoft.com/office/powerpoint/2010/main" val="92611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4" end="1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8" end="1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1" end="2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2" end="2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23" end="2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768995" y="6454130"/>
            <a:ext cx="4248471"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nvGrpSpPr>
          <p:cNvPr id="2" name="Group 1"/>
          <p:cNvGrpSpPr/>
          <p:nvPr/>
        </p:nvGrpSpPr>
        <p:grpSpPr>
          <a:xfrm>
            <a:off x="4421125" y="909514"/>
            <a:ext cx="7509110" cy="4509949"/>
            <a:chOff x="3691191" y="893572"/>
            <a:chExt cx="7509110" cy="4509949"/>
          </a:xfrm>
        </p:grpSpPr>
        <p:grpSp>
          <p:nvGrpSpPr>
            <p:cNvPr id="6" name="Group 5"/>
            <p:cNvGrpSpPr/>
            <p:nvPr/>
          </p:nvGrpSpPr>
          <p:grpSpPr>
            <a:xfrm>
              <a:off x="3691191" y="936000"/>
              <a:ext cx="7509110" cy="3924000"/>
              <a:chOff x="4699303" y="1008008"/>
              <a:chExt cx="7509110" cy="392400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972" t="4319" r="3972" b="-3833"/>
              <a:stretch/>
            </p:blipFill>
            <p:spPr>
              <a:xfrm>
                <a:off x="6521988" y="1008008"/>
                <a:ext cx="5686425" cy="3924000"/>
              </a:xfrm>
              <a:prstGeom prst="rect">
                <a:avLst/>
              </a:prstGeom>
            </p:spPr>
          </p:pic>
          <p:sp>
            <p:nvSpPr>
              <p:cNvPr id="11" name="Rectangle 10"/>
              <p:cNvSpPr/>
              <p:nvPr/>
            </p:nvSpPr>
            <p:spPr>
              <a:xfrm>
                <a:off x="4699303" y="3846236"/>
                <a:ext cx="2266903" cy="338554"/>
              </a:xfrm>
              <a:prstGeom prst="rect">
                <a:avLst/>
              </a:prstGeom>
            </p:spPr>
            <p:txBody>
              <a:bodyPr wrap="square">
                <a:spAutoFit/>
              </a:bodyPr>
              <a:lstStyle/>
              <a:p>
                <a:r>
                  <a:rPr lang="en-GB" sz="800" i="1" dirty="0" smtClean="0"/>
                  <a:t>https://www.tf.unikiel.de/matwis/amat/elmat_en/kap_6/backbone/r6_2_1.html</a:t>
                </a:r>
                <a:endParaRPr lang="en-GB" sz="800" i="1" dirty="0"/>
              </a:p>
            </p:txBody>
          </p:sp>
        </p:grpSp>
        <p:sp>
          <p:nvSpPr>
            <p:cNvPr id="15" name="TextBox 14"/>
            <p:cNvSpPr txBox="1"/>
            <p:nvPr/>
          </p:nvSpPr>
          <p:spPr>
            <a:xfrm>
              <a:off x="6105941" y="4572524"/>
              <a:ext cx="5037950" cy="830997"/>
            </a:xfrm>
            <a:prstGeom prst="rect">
              <a:avLst/>
            </a:prstGeom>
            <a:noFill/>
          </p:spPr>
          <p:txBody>
            <a:bodyPr wrap="square" rtlCol="0">
              <a:spAutoFit/>
            </a:bodyPr>
            <a:lstStyle/>
            <a:p>
              <a:r>
                <a:rPr lang="en-GB" sz="1200" b="1" dirty="0" smtClean="0"/>
                <a:t>Experimental data points</a:t>
              </a:r>
            </a:p>
            <a:p>
              <a:r>
                <a:rPr lang="en-GB" sz="1200" b="1" dirty="0" smtClean="0"/>
                <a:t>Extrapolated linear curve fitted to the Deal-Grove model</a:t>
              </a:r>
            </a:p>
            <a:p>
              <a:r>
                <a:rPr lang="en-GB" sz="1200" dirty="0" smtClean="0"/>
                <a:t>(assumption: </a:t>
              </a:r>
              <a:r>
                <a:rPr lang="en-GB" sz="1200" i="1" dirty="0" smtClean="0"/>
                <a:t>x</a:t>
              </a:r>
              <a:r>
                <a:rPr lang="en-GB" sz="1200" i="1" baseline="-25000" dirty="0" smtClean="0"/>
                <a:t>i</a:t>
              </a:r>
              <a:r>
                <a:rPr lang="en-GB" sz="1200" dirty="0" smtClean="0"/>
                <a:t> = 21 nm at</a:t>
              </a:r>
              <a:r>
                <a:rPr lang="en-GB" sz="1200" i="1" dirty="0" smtClean="0"/>
                <a:t> t </a:t>
              </a:r>
              <a:r>
                <a:rPr lang="en-GB" sz="1200" dirty="0" smtClean="0"/>
                <a:t>= 0)</a:t>
              </a:r>
            </a:p>
            <a:p>
              <a:endParaRPr lang="en-GB" sz="1200" dirty="0"/>
            </a:p>
          </p:txBody>
        </p:sp>
        <p:sp>
          <p:nvSpPr>
            <p:cNvPr id="16" name="Oval 15"/>
            <p:cNvSpPr/>
            <p:nvPr/>
          </p:nvSpPr>
          <p:spPr>
            <a:xfrm>
              <a:off x="5959057" y="4680548"/>
              <a:ext cx="108000" cy="108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 name="Straight Connector 16"/>
            <p:cNvCxnSpPr/>
            <p:nvPr/>
          </p:nvCxnSpPr>
          <p:spPr>
            <a:xfrm>
              <a:off x="5799024" y="4901196"/>
              <a:ext cx="318140" cy="0"/>
            </a:xfrm>
            <a:prstGeom prst="line">
              <a:avLst/>
            </a:prstGeom>
            <a:ln w="38100">
              <a:solidFill>
                <a:srgbClr val="66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p:cNvSpPr txBox="1"/>
                <p:nvPr/>
              </p:nvSpPr>
              <p:spPr>
                <a:xfrm>
                  <a:off x="8350155" y="893572"/>
                  <a:ext cx="2058577" cy="621517"/>
                </a:xfrm>
                <a:prstGeom prst="rect">
                  <a:avLst/>
                </a:prstGeom>
                <a:solidFill>
                  <a:schemeClr val="bg1"/>
                </a:solidFill>
              </p:spPr>
              <p:txBody>
                <a:bodyPr wrap="none" rtlCol="0">
                  <a:spAutoFit/>
                </a:bodyPr>
                <a:lstStyle/>
                <a:p>
                  <a:r>
                    <a:rPr lang="en-GB" sz="1200" b="1" dirty="0" smtClean="0"/>
                    <a:t>Linear </a:t>
                  </a:r>
                  <a:r>
                    <a:rPr lang="en-GB" sz="1200" b="1" dirty="0" err="1" smtClean="0"/>
                    <a:t>growth</a:t>
                  </a:r>
                  <a:r>
                    <a:rPr lang="en-GB" sz="1200" b="1" dirty="0" smtClean="0"/>
                    <a:t> regime</a:t>
                  </a:r>
                </a:p>
                <a:p>
                  <a:pPr/>
                  <a14:m>
                    <m:oMathPara xmlns:m="http://schemas.openxmlformats.org/officeDocument/2006/math">
                      <m:oMathParaPr>
                        <m:jc m:val="centerGroup"/>
                      </m:oMathParaPr>
                      <m:oMath xmlns:m="http://schemas.openxmlformats.org/officeDocument/2006/math">
                        <m:r>
                          <a:rPr lang="en-GB" sz="1200" i="1">
                            <a:solidFill>
                              <a:prstClr val="black"/>
                            </a:solidFill>
                            <a:latin typeface="Cambria Math" panose="02040503050406030204" pitchFamily="18" charset="0"/>
                            <a:ea typeface="Cambria Math" panose="02040503050406030204" pitchFamily="18" charset="0"/>
                          </a:rPr>
                          <m:t>𝑥</m:t>
                        </m:r>
                        <m:r>
                          <a:rPr lang="en-GB" sz="1200" i="1">
                            <a:solidFill>
                              <a:prstClr val="black"/>
                            </a:solidFill>
                            <a:latin typeface="Cambria Math" panose="02040503050406030204" pitchFamily="18" charset="0"/>
                          </a:rPr>
                          <m:t>=</m:t>
                        </m:r>
                        <m:f>
                          <m:fPr>
                            <m:ctrlPr>
                              <a:rPr lang="en-GB" sz="1200" i="1">
                                <a:solidFill>
                                  <a:prstClr val="black"/>
                                </a:solidFill>
                                <a:latin typeface="Cambria Math" panose="02040503050406030204" pitchFamily="18" charset="0"/>
                              </a:rPr>
                            </m:ctrlPr>
                          </m:fPr>
                          <m:num>
                            <m:r>
                              <a:rPr lang="en-GB" sz="1200" i="1">
                                <a:solidFill>
                                  <a:prstClr val="black"/>
                                </a:solidFill>
                                <a:latin typeface="Cambria Math" panose="02040503050406030204" pitchFamily="18" charset="0"/>
                              </a:rPr>
                              <m:t>𝐵</m:t>
                            </m:r>
                          </m:num>
                          <m:den>
                            <m:r>
                              <a:rPr lang="en-GB" sz="1200" i="1">
                                <a:solidFill>
                                  <a:prstClr val="black"/>
                                </a:solidFill>
                                <a:latin typeface="Cambria Math" panose="02040503050406030204" pitchFamily="18" charset="0"/>
                              </a:rPr>
                              <m:t>𝐴</m:t>
                            </m:r>
                          </m:den>
                        </m:f>
                        <m:d>
                          <m:dPr>
                            <m:ctrlPr>
                              <a:rPr lang="en-GB" sz="1200" i="1">
                                <a:solidFill>
                                  <a:prstClr val="black"/>
                                </a:solidFill>
                                <a:latin typeface="Cambria Math" panose="02040503050406030204" pitchFamily="18" charset="0"/>
                              </a:rPr>
                            </m:ctrlPr>
                          </m:dPr>
                          <m:e>
                            <m:r>
                              <a:rPr lang="en-GB" sz="1200" i="1">
                                <a:solidFill>
                                  <a:prstClr val="black"/>
                                </a:solidFill>
                                <a:latin typeface="Cambria Math" panose="02040503050406030204" pitchFamily="18" charset="0"/>
                              </a:rPr>
                              <m:t>𝑡</m:t>
                            </m:r>
                            <m:r>
                              <a:rPr lang="en-GB" sz="1200" i="1">
                                <a:solidFill>
                                  <a:prstClr val="black"/>
                                </a:solidFill>
                                <a:latin typeface="Cambria Math" panose="02040503050406030204" pitchFamily="18" charset="0"/>
                              </a:rPr>
                              <m:t>+</m:t>
                            </m:r>
                            <m:r>
                              <m:rPr>
                                <m:sty m:val="p"/>
                              </m:rPr>
                              <a:rPr lang="en-GB" sz="1200" i="1">
                                <a:solidFill>
                                  <a:prstClr val="black"/>
                                </a:solidFill>
                                <a:latin typeface="Cambria Math" panose="02040503050406030204" pitchFamily="18" charset="0"/>
                              </a:rPr>
                              <m:t>τ</m:t>
                            </m:r>
                          </m:e>
                        </m:d>
                      </m:oMath>
                    </m:oMathPara>
                  </a14:m>
                  <a:endParaRPr lang="en-GB" sz="1200" b="1" dirty="0" smtClean="0"/>
                </a:p>
              </p:txBody>
            </p:sp>
          </mc:Choice>
          <mc:Fallback xmlns="">
            <p:sp>
              <p:nvSpPr>
                <p:cNvPr id="5" name="TextBox 4"/>
                <p:cNvSpPr txBox="1">
                  <a:spLocks noRot="1" noChangeAspect="1" noMove="1" noResize="1" noEditPoints="1" noAdjustHandles="1" noChangeArrowheads="1" noChangeShapeType="1" noTextEdit="1"/>
                </p:cNvSpPr>
                <p:nvPr/>
              </p:nvSpPr>
              <p:spPr>
                <a:xfrm>
                  <a:off x="8350155" y="893572"/>
                  <a:ext cx="2058577" cy="621517"/>
                </a:xfrm>
                <a:prstGeom prst="rect">
                  <a:avLst/>
                </a:prstGeom>
                <a:blipFill>
                  <a:blip r:embed="rId4"/>
                  <a:stretch>
                    <a:fillRect l="-297" t="-980"/>
                  </a:stretch>
                </a:blipFill>
              </p:spPr>
              <p:txBody>
                <a:bodyPr/>
                <a:lstStyle/>
                <a:p>
                  <a:r>
                    <a:rPr lang="en-GB">
                      <a:noFill/>
                    </a:rPr>
                    <a:t> </a:t>
                  </a:r>
                </a:p>
              </p:txBody>
            </p:sp>
          </mc:Fallback>
        </mc:AlternateContent>
      </p:grpSp>
      <p:sp>
        <p:nvSpPr>
          <p:cNvPr id="1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Limitations of the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Deal-Grove</a:t>
            </a:r>
            <a:r>
              <a:rPr kumimoji="0" lang="en-GB" altLang="da-DK" sz="2400" b="0" i="0" u="none" strike="noStrike" kern="0" cap="none" spc="0" normalizeH="0" noProof="0" dirty="0" smtClean="0">
                <a:ln>
                  <a:noFill/>
                </a:ln>
                <a:solidFill>
                  <a:srgbClr val="000000"/>
                </a:solidFill>
                <a:effectLst/>
                <a:uLnTx/>
                <a:uFillTx/>
                <a:latin typeface="Verdana"/>
                <a:cs typeface="Arial" charset="0"/>
              </a:rPr>
              <a:t>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mc:AlternateContent xmlns:mc="http://schemas.openxmlformats.org/markup-compatibility/2006" xmlns:a14="http://schemas.microsoft.com/office/drawing/2010/main">
        <mc:Choice Requires="a14">
          <p:sp>
            <p:nvSpPr>
              <p:cNvPr id="7178" name="TextBox 7177"/>
              <p:cNvSpPr txBox="1"/>
              <p:nvPr/>
            </p:nvSpPr>
            <p:spPr>
              <a:xfrm>
                <a:off x="429935" y="1430799"/>
                <a:ext cx="10420180" cy="5742250"/>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Limitations of the Deal-Grove model:</a:t>
                </a: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marL="285750" indent="-285750"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Very thin </a:t>
                </a:r>
                <a:r>
                  <a:rPr lang="en-GB" sz="1600" dirty="0" smtClean="0">
                    <a:solidFill>
                      <a:prstClr val="black"/>
                    </a:solidFill>
                    <a:latin typeface="Calibri" panose="020F0502020204030204"/>
                  </a:rPr>
                  <a:t>(&lt;30 nm) dry </a:t>
                </a:r>
                <a:r>
                  <a:rPr lang="en-GB" sz="1600" dirty="0" smtClean="0">
                    <a:solidFill>
                      <a:prstClr val="black"/>
                    </a:solidFill>
                    <a:latin typeface="Calibri" panose="020F0502020204030204"/>
                    <a:ea typeface="+mn-ea"/>
                  </a:rPr>
                  <a:t>oxide layers grow faster than the</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model predicts, and they grow non-linearly</a:t>
                </a:r>
                <a:r>
                  <a:rPr lang="en-GB" sz="1600" dirty="0" smtClean="0">
                    <a:solidFill>
                      <a:prstClr val="black"/>
                    </a:solidFill>
                    <a:latin typeface="Calibri" panose="020F0502020204030204"/>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The model is only valid for single crystal silicon</a:t>
                </a:r>
                <a:r>
                  <a:rPr lang="en-GB" sz="1400" u="sng" dirty="0" smtClean="0">
                    <a:solidFill>
                      <a:prstClr val="black"/>
                    </a:solidFill>
                    <a:latin typeface="Calibri" panose="020F0502020204030204"/>
                    <a:ea typeface="+mn-ea"/>
                  </a:rPr>
                  <a:t> </a:t>
                </a:r>
              </a:p>
              <a:p>
                <a:pPr marL="285721" indent="-285721" defTabSz="914583" eaLnBrk="1" fontAlgn="auto" hangingPunct="1">
                  <a:spcBef>
                    <a:spcPts val="0"/>
                  </a:spcBef>
                  <a:spcAft>
                    <a:spcPts val="0"/>
                  </a:spcAft>
                  <a:buFont typeface="Arial" panose="020B0604020202020204" pitchFamily="34" charset="0"/>
                  <a:buChar char="•"/>
                </a:pPr>
                <a:endParaRPr lang="en-GB" sz="800" u="sng" dirty="0" smtClean="0">
                  <a:solidFill>
                    <a:prstClr val="black"/>
                  </a:solidFill>
                  <a:latin typeface="Calibri" panose="020F0502020204030204"/>
                  <a:ea typeface="+mn-ea"/>
                </a:endParaRPr>
              </a:p>
              <a:p>
                <a:pPr marL="544334" lvl="1" defTabSz="914583" eaLnBrk="1" fontAlgn="auto" hangingPunct="1">
                  <a:spcBef>
                    <a:spcPts val="0"/>
                  </a:spcBef>
                  <a:spcAft>
                    <a:spcPts val="0"/>
                  </a:spcAft>
                </a:pPr>
                <a:r>
                  <a:rPr lang="en-GB" sz="1400" dirty="0" smtClean="0">
                    <a:solidFill>
                      <a:prstClr val="black"/>
                    </a:solidFill>
                    <a:latin typeface="Calibri" panose="020F0502020204030204"/>
                    <a:ea typeface="+mn-ea"/>
                  </a:rPr>
                  <a:t>	Poly-crystalline Si is oxidized faster than the model predicts, because oxidants diffuse rapidly along grain boundaries. 	Furthermore, the random orientation of the crystal grains makes it difficult to chose a value for the linear rate constant (</a:t>
                </a:r>
                <a14:m>
                  <m:oMath xmlns:m="http://schemas.openxmlformats.org/officeDocument/2006/math">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𝐵</m:t>
                        </m:r>
                      </m:num>
                      <m:den>
                        <m:r>
                          <a:rPr lang="en-GB" sz="1400" i="1">
                            <a:solidFill>
                              <a:prstClr val="black"/>
                            </a:solidFill>
                            <a:latin typeface="Cambria Math" panose="02040503050406030204" pitchFamily="18" charset="0"/>
                          </a:rPr>
                          <m:t>𝐴</m:t>
                        </m:r>
                      </m:den>
                    </m:f>
                  </m:oMath>
                </a14:m>
                <a:r>
                  <a:rPr lang="en-GB" sz="1400" dirty="0" smtClean="0">
                    <a:solidFill>
                      <a:prstClr val="black"/>
                    </a:solidFill>
                    <a:latin typeface="Calibri" panose="020F0502020204030204"/>
                    <a:ea typeface="+mn-ea"/>
                  </a:rPr>
                  <a:t>)</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Heavily doped Si wafers might be oxidized faster than the model predicts</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en-GB" sz="1400" i="1" dirty="0" smtClean="0">
                    <a:solidFill>
                      <a:prstClr val="black"/>
                    </a:solidFill>
                    <a:latin typeface="Calibri" panose="020F0502020204030204"/>
                    <a:ea typeface="+mn-ea"/>
                  </a:rPr>
                  <a:t>	More info will come later…</a:t>
                </a:r>
              </a:p>
              <a:p>
                <a:pPr marL="830055" lvl="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panose="020F0502020204030204"/>
                  <a:ea typeface="+mn-ea"/>
                </a:endParaRPr>
              </a:p>
            </p:txBody>
          </p:sp>
        </mc:Choice>
        <mc:Fallback xmlns="">
          <p:sp>
            <p:nvSpPr>
              <p:cNvPr id="7178" name="TextBox 7177"/>
              <p:cNvSpPr txBox="1">
                <a:spLocks noRot="1" noChangeAspect="1" noMove="1" noResize="1" noEditPoints="1" noAdjustHandles="1" noChangeArrowheads="1" noChangeShapeType="1" noTextEdit="1"/>
              </p:cNvSpPr>
              <p:nvPr/>
            </p:nvSpPr>
            <p:spPr>
              <a:xfrm>
                <a:off x="429935" y="1430799"/>
                <a:ext cx="10420180" cy="5742250"/>
              </a:xfrm>
              <a:prstGeom prst="rect">
                <a:avLst/>
              </a:prstGeom>
              <a:blipFill>
                <a:blip r:embed="rId5"/>
                <a:stretch>
                  <a:fillRect l="-176" t="-212"/>
                </a:stretch>
              </a:blipFill>
            </p:spPr>
            <p:txBody>
              <a:bodyPr/>
              <a:lstStyle/>
              <a:p>
                <a:r>
                  <a:rPr lang="en-GB">
                    <a:noFill/>
                  </a:rPr>
                  <a:t> </a:t>
                </a:r>
              </a:p>
            </p:txBody>
          </p:sp>
        </mc:Fallback>
      </mc:AlternateContent>
    </p:spTree>
    <p:extLst>
      <p:ext uri="{BB962C8B-B14F-4D97-AF65-F5344CB8AC3E}">
        <p14:creationId xmlns:p14="http://schemas.microsoft.com/office/powerpoint/2010/main" val="226207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8">
                                            <p:txEl>
                                              <p:pRg st="16" end="1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8">
                                            <p:txEl>
                                              <p:pRg st="18" end="1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8">
                                            <p:txEl>
                                              <p:pRg st="20" end="2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8">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057027" y="6384267"/>
            <a:ext cx="4049799" cy="440661"/>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 name="Rectangle 2"/>
          <p:cNvSpPr/>
          <p:nvPr/>
        </p:nvSpPr>
        <p:spPr bwMode="auto">
          <a:xfrm>
            <a:off x="9553971" y="6278194"/>
            <a:ext cx="2376264" cy="46396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15" name="TextBox 14"/>
          <p:cNvSpPr txBox="1"/>
          <p:nvPr/>
        </p:nvSpPr>
        <p:spPr>
          <a:xfrm>
            <a:off x="538682" y="981522"/>
            <a:ext cx="5774929" cy="701952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700" b="1" dirty="0" smtClean="0">
                <a:solidFill>
                  <a:prstClr val="black"/>
                </a:solidFill>
                <a:latin typeface="Calibri" panose="020F0502020204030204"/>
                <a:ea typeface="+mn-ea"/>
              </a:rPr>
              <a:t>Question:</a:t>
            </a: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How can you tell how thick an oxide layer is?</a:t>
            </a: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Measure the thickness</a:t>
            </a:r>
          </a:p>
          <a:p>
            <a:pPr marL="743099" lvl="1"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Use an </a:t>
            </a:r>
            <a:r>
              <a:rPr lang="en-GB" sz="1400" dirty="0" err="1" smtClean="0">
                <a:solidFill>
                  <a:prstClr val="black"/>
                </a:solidFill>
                <a:latin typeface="Calibri" panose="020F0502020204030204"/>
              </a:rPr>
              <a:t>ellipsometer</a:t>
            </a:r>
            <a:r>
              <a:rPr lang="en-GB" sz="1400" dirty="0" smtClean="0">
                <a:solidFill>
                  <a:prstClr val="black"/>
                </a:solidFill>
                <a:latin typeface="Calibri" panose="020F0502020204030204"/>
              </a:rPr>
              <a:t> or spectrometer (</a:t>
            </a:r>
            <a:r>
              <a:rPr lang="en-GB" sz="1400" dirty="0" err="1" smtClean="0">
                <a:solidFill>
                  <a:prstClr val="black"/>
                </a:solidFill>
                <a:latin typeface="Calibri" panose="020F0502020204030204"/>
              </a:rPr>
              <a:t>Filmtek</a:t>
            </a:r>
            <a:r>
              <a:rPr lang="en-GB" sz="1400" dirty="0" smtClean="0">
                <a:solidFill>
                  <a:prstClr val="black"/>
                </a:solidFill>
                <a:latin typeface="Calibri" panose="020F0502020204030204"/>
              </a:rPr>
              <a:t>) or use an SEM (cleave the wafer first) </a:t>
            </a:r>
          </a:p>
          <a:p>
            <a:pPr marL="285807" indent="-285807" defTabSz="914583" eaLnBrk="1" fontAlgn="auto" hangingPunct="1">
              <a:spcBef>
                <a:spcPts val="0"/>
              </a:spcBef>
              <a:spcAft>
                <a:spcPts val="0"/>
              </a:spcAft>
              <a:buFont typeface="Arial" panose="020B0604020202020204" pitchFamily="34" charset="0"/>
              <a:buChar char="•"/>
            </a:pPr>
            <a:endParaRPr lang="en-GB" sz="12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Look at the wafer</a:t>
            </a:r>
          </a:p>
          <a:p>
            <a:pPr marL="743099" lvl="1"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The colour is determined by the SiO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thickness</a:t>
            </a:r>
          </a:p>
          <a:p>
            <a:pPr marL="457291" lvl="1" defTabSz="914583" eaLnBrk="1" fontAlgn="auto" hangingPunct="1">
              <a:spcBef>
                <a:spcPts val="0"/>
              </a:spcBef>
              <a:spcAft>
                <a:spcPts val="0"/>
              </a:spcAft>
            </a:pPr>
            <a:endParaRPr lang="en-GB" sz="800" i="1" dirty="0" smtClean="0">
              <a:solidFill>
                <a:prstClr val="black"/>
              </a:solidFill>
              <a:latin typeface="Calibri" panose="020F0502020204030204" pitchFamily="34" charset="0"/>
              <a:ea typeface="+mn-ea"/>
              <a:cs typeface="Calibri" panose="020F0502020204030204" pitchFamily="34" charset="0"/>
            </a:endParaRPr>
          </a:p>
          <a:p>
            <a:pPr marL="457291" lvl="1" defTabSz="914583" eaLnBrk="1" fontAlgn="auto" hangingPunct="1">
              <a:spcBef>
                <a:spcPts val="0"/>
              </a:spcBef>
              <a:spcAft>
                <a:spcPts val="0"/>
              </a:spcAft>
            </a:pPr>
            <a:r>
              <a:rPr lang="en-US" sz="1400" i="1" dirty="0" smtClean="0">
                <a:latin typeface="Calibri" panose="020F0502020204030204" pitchFamily="34" charset="0"/>
                <a:cs typeface="Calibri" panose="020F0502020204030204" pitchFamily="34" charset="0"/>
              </a:rPr>
              <a:t>The color of the oxide layer is caused by the interference of light reflecting off the Si surface and the light reflecting off the top of the oxide surface. The interference changes with the oxide thickness</a:t>
            </a:r>
          </a:p>
          <a:p>
            <a:pPr marL="457291" lvl="1" defTabSz="914583" eaLnBrk="1" fontAlgn="auto" hangingPunct="1">
              <a:spcBef>
                <a:spcPts val="0"/>
              </a:spcBef>
              <a:spcAft>
                <a:spcPts val="0"/>
              </a:spcAft>
            </a:pPr>
            <a:endParaRPr lang="en-US" sz="1400" i="1" dirty="0">
              <a:latin typeface="Calibri" panose="020F0502020204030204" pitchFamily="34" charset="0"/>
              <a:cs typeface="Calibri" panose="020F0502020204030204" pitchFamily="34" charset="0"/>
            </a:endParaRPr>
          </a:p>
          <a:p>
            <a:pPr marL="457291" lvl="1" defTabSz="914583" eaLnBrk="1" fontAlgn="auto" hangingPunct="1">
              <a:spcBef>
                <a:spcPts val="0"/>
              </a:spcBef>
              <a:spcAft>
                <a:spcPts val="0"/>
              </a:spcAft>
            </a:pPr>
            <a:endParaRPr lang="en-US" sz="1400" i="1" dirty="0" smtClean="0">
              <a:latin typeface="Calibri" panose="020F0502020204030204" pitchFamily="34" charset="0"/>
              <a:cs typeface="Calibri" panose="020F0502020204030204" pitchFamily="34" charset="0"/>
            </a:endParaRPr>
          </a:p>
          <a:p>
            <a:pPr marL="457291" lvl="1" defTabSz="914583" eaLnBrk="1" fontAlgn="auto" hangingPunct="1">
              <a:spcBef>
                <a:spcPts val="0"/>
              </a:spcBef>
              <a:spcAft>
                <a:spcPts val="0"/>
              </a:spcAft>
            </a:pPr>
            <a:endParaRPr lang="en-US" sz="1400" i="1" dirty="0">
              <a:latin typeface="Calibri" panose="020F0502020204030204" pitchFamily="34" charset="0"/>
              <a:cs typeface="Calibri" panose="020F0502020204030204" pitchFamily="34" charset="0"/>
            </a:endParaRPr>
          </a:p>
          <a:p>
            <a:pPr marL="457291" lvl="1" defTabSz="914583" eaLnBrk="1" fontAlgn="auto" hangingPunct="1">
              <a:spcBef>
                <a:spcPts val="0"/>
              </a:spcBef>
              <a:spcAft>
                <a:spcPts val="0"/>
              </a:spcAft>
            </a:pPr>
            <a:endParaRPr lang="en-US" sz="1400" i="1" dirty="0" smtClean="0">
              <a:latin typeface="Calibri" panose="020F0502020204030204" pitchFamily="34" charset="0"/>
              <a:cs typeface="Calibri" panose="020F0502020204030204" pitchFamily="34" charset="0"/>
            </a:endParaRPr>
          </a:p>
          <a:p>
            <a:pPr marL="457291" lvl="1" defTabSz="914583" eaLnBrk="1" fontAlgn="auto" hangingPunct="1">
              <a:spcBef>
                <a:spcPts val="0"/>
              </a:spcBef>
              <a:spcAft>
                <a:spcPts val="0"/>
              </a:spcAft>
            </a:pPr>
            <a:endParaRPr lang="en-US" sz="1400" i="1" dirty="0" smtClean="0">
              <a:latin typeface="Calibri" panose="020F0502020204030204" pitchFamily="34" charset="0"/>
              <a:cs typeface="Calibri" panose="020F0502020204030204" pitchFamily="34" charset="0"/>
            </a:endParaRP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	</a:t>
            </a:r>
          </a:p>
          <a:p>
            <a:pPr marL="457291" lvl="1" defTabSz="914583" eaLnBrk="1" fontAlgn="auto" hangingPunct="1">
              <a:spcBef>
                <a:spcPts val="0"/>
              </a:spcBef>
              <a:spcAft>
                <a:spcPts val="0"/>
              </a:spcAft>
            </a:pPr>
            <a:endParaRPr lang="en-GB" sz="1400" i="1" dirty="0">
              <a:solidFill>
                <a:prstClr val="black"/>
              </a:solidFill>
              <a:latin typeface="Calibri" panose="020F0502020204030204"/>
              <a:ea typeface="+mn-ea"/>
            </a:endParaRPr>
          </a:p>
          <a:p>
            <a:pPr marL="457291" lvl="1" defTabSz="914583" eaLnBrk="1" fontAlgn="auto" hangingPunct="1">
              <a:spcBef>
                <a:spcPts val="0"/>
              </a:spcBef>
              <a:spcAft>
                <a:spcPts val="0"/>
              </a:spcAft>
            </a:pPr>
            <a:endParaRPr lang="en-GB" sz="1400" i="1" dirty="0" smtClean="0">
              <a:solidFill>
                <a:prstClr val="black"/>
              </a:solidFill>
              <a:latin typeface="Calibri" panose="020F0502020204030204"/>
              <a:ea typeface="+mn-ea"/>
            </a:endParaRPr>
          </a:p>
          <a:p>
            <a:pPr marL="457291" lvl="1" defTabSz="914583" eaLnBrk="1" fontAlgn="auto" hangingPunct="1">
              <a:spcBef>
                <a:spcPts val="0"/>
              </a:spcBef>
              <a:spcAft>
                <a:spcPts val="0"/>
              </a:spcAft>
            </a:pPr>
            <a:endParaRPr lang="en-GB" sz="1400" i="1" dirty="0">
              <a:solidFill>
                <a:prstClr val="black"/>
              </a:solidFill>
              <a:latin typeface="Calibri" panose="020F0502020204030204"/>
              <a:ea typeface="+mn-ea"/>
            </a:endParaRPr>
          </a:p>
          <a:p>
            <a:pPr marL="457291" lvl="1" defTabSz="914583" eaLnBrk="1" fontAlgn="auto" hangingPunct="1">
              <a:spcBef>
                <a:spcPts val="0"/>
              </a:spcBef>
              <a:spcAft>
                <a:spcPts val="0"/>
              </a:spcAft>
            </a:pPr>
            <a:endParaRPr lang="en-GB" sz="1400" i="1" dirty="0" smtClean="0">
              <a:solidFill>
                <a:prstClr val="black"/>
              </a:solidFill>
              <a:latin typeface="Calibri" panose="020F0502020204030204"/>
              <a:ea typeface="+mn-ea"/>
            </a:endParaRPr>
          </a:p>
          <a:p>
            <a:pPr marL="457291" lvl="1" defTabSz="914583" eaLnBrk="1" fontAlgn="auto" hangingPunct="1">
              <a:spcBef>
                <a:spcPts val="0"/>
              </a:spcBef>
              <a:spcAft>
                <a:spcPts val="0"/>
              </a:spcAft>
            </a:pPr>
            <a:endParaRPr lang="en-GB" sz="1400" i="1" dirty="0" smtClean="0">
              <a:solidFill>
                <a:prstClr val="black"/>
              </a:solidFill>
              <a:latin typeface="Calibri" panose="020F0502020204030204"/>
              <a:ea typeface="+mn-ea"/>
            </a:endParaRPr>
          </a:p>
          <a:p>
            <a:pPr marL="457291" lvl="1" defTabSz="914583" eaLnBrk="1" fontAlgn="auto" hangingPunct="1">
              <a:spcBef>
                <a:spcPts val="0"/>
              </a:spcBef>
              <a:spcAft>
                <a:spcPts val="0"/>
              </a:spcAft>
            </a:pPr>
            <a:endParaRPr lang="en-GB" sz="400" i="1"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The eye can tell the colour difference between two SiO</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 layers having a 10 nm thickness difference</a:t>
            </a:r>
          </a:p>
          <a:p>
            <a:pPr marL="457291" lvl="1" defTabSz="914583" eaLnBrk="1" fontAlgn="auto" hangingPunct="1">
              <a:spcBef>
                <a:spcPts val="0"/>
              </a:spcBef>
              <a:spcAft>
                <a:spcPts val="0"/>
              </a:spcAft>
            </a:pPr>
            <a:endParaRPr lang="en-GB" sz="1400" i="1" dirty="0">
              <a:solidFill>
                <a:prstClr val="black"/>
              </a:solidFill>
              <a:latin typeface="Calibri" panose="020F0502020204030204"/>
              <a:ea typeface="+mn-ea"/>
            </a:endParaRPr>
          </a:p>
          <a:p>
            <a:pPr marL="457291" lvl="1" defTabSz="914583" eaLnBrk="1" fontAlgn="auto" hangingPunct="1">
              <a:spcBef>
                <a:spcPts val="0"/>
              </a:spcBef>
              <a:spcAft>
                <a:spcPts val="0"/>
              </a:spcAft>
            </a:pPr>
            <a:endParaRPr lang="en-GB" sz="1400" i="1" dirty="0" smtClean="0">
              <a:solidFill>
                <a:prstClr val="black"/>
              </a:solidFill>
              <a:latin typeface="Calibri" panose="020F0502020204030204"/>
              <a:ea typeface="+mn-ea"/>
            </a:endParaRPr>
          </a:p>
          <a:p>
            <a:pPr marL="457291" lvl="1" defTabSz="914583" eaLnBrk="1" fontAlgn="auto" hangingPunct="1">
              <a:spcBef>
                <a:spcPts val="0"/>
              </a:spcBef>
              <a:spcAft>
                <a:spcPts val="0"/>
              </a:spcAft>
            </a:pPr>
            <a:endParaRPr lang="en-GB" sz="1400" i="1"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sz="1600" dirty="0">
              <a:solidFill>
                <a:prstClr val="black"/>
              </a:solidFill>
              <a:latin typeface="Calibri" panose="020F0502020204030204"/>
              <a:ea typeface="+mn-ea"/>
            </a:endParaRPr>
          </a:p>
        </p:txBody>
      </p:sp>
      <p:sp>
        <p:nvSpPr>
          <p:cNvPr id="16"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How find the oxide thickness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20" name="Group 19"/>
          <p:cNvGrpSpPr/>
          <p:nvPr/>
        </p:nvGrpSpPr>
        <p:grpSpPr>
          <a:xfrm>
            <a:off x="6944760" y="2985052"/>
            <a:ext cx="4912046" cy="3303503"/>
            <a:chOff x="1529396" y="3299238"/>
            <a:chExt cx="4912046" cy="3303503"/>
          </a:xfrm>
        </p:grpSpPr>
        <p:sp>
          <p:nvSpPr>
            <p:cNvPr id="21" name="TextBox 20"/>
            <p:cNvSpPr txBox="1"/>
            <p:nvPr/>
          </p:nvSpPr>
          <p:spPr>
            <a:xfrm>
              <a:off x="1529396" y="6356520"/>
              <a:ext cx="3207929" cy="246221"/>
            </a:xfrm>
            <a:prstGeom prst="rect">
              <a:avLst/>
            </a:prstGeom>
            <a:noFill/>
          </p:spPr>
          <p:txBody>
            <a:bodyPr wrap="none" rtlCol="0">
              <a:spAutoFit/>
            </a:bodyPr>
            <a:lstStyle/>
            <a:p>
              <a:r>
                <a:rPr lang="en-GB" sz="1000" i="1" dirty="0">
                  <a:latin typeface="Calibri" panose="020F0502020204030204" pitchFamily="34" charset="0"/>
                  <a:cs typeface="Calibri" panose="020F0502020204030204" pitchFamily="34" charset="0"/>
                </a:rPr>
                <a:t>https://nanoscale.unl.edu/pdf/Deposition_Powerpoint.pdf</a:t>
              </a:r>
            </a:p>
          </p:txBody>
        </p:sp>
        <p:sp>
          <p:nvSpPr>
            <p:cNvPr id="22" name="TextBox 21"/>
            <p:cNvSpPr txBox="1"/>
            <p:nvPr/>
          </p:nvSpPr>
          <p:spPr>
            <a:xfrm>
              <a:off x="4784745" y="3299238"/>
              <a:ext cx="1656697" cy="461665"/>
            </a:xfrm>
            <a:prstGeom prst="rect">
              <a:avLst/>
            </a:prstGeom>
            <a:noFill/>
          </p:spPr>
          <p:txBody>
            <a:bodyPr wrap="squar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Si wafer with different SiO</a:t>
              </a:r>
              <a:r>
                <a:rPr lang="en-GB" sz="1200" b="1" baseline="-25000" dirty="0" smtClean="0">
                  <a:solidFill>
                    <a:prstClr val="black"/>
                  </a:solidFill>
                  <a:latin typeface="Calibri" panose="020F0502020204030204"/>
                  <a:ea typeface="+mn-ea"/>
                </a:rPr>
                <a:t>2</a:t>
              </a:r>
              <a:r>
                <a:rPr lang="en-GB" sz="1200" b="1" dirty="0" smtClean="0">
                  <a:solidFill>
                    <a:prstClr val="black"/>
                  </a:solidFill>
                  <a:latin typeface="Calibri" panose="020F0502020204030204"/>
                  <a:ea typeface="+mn-ea"/>
                </a:rPr>
                <a:t> thicknesses</a:t>
              </a:r>
              <a:endParaRPr lang="en-GB" sz="1200" b="1" dirty="0">
                <a:solidFill>
                  <a:prstClr val="black"/>
                </a:solidFill>
                <a:latin typeface="Calibri" panose="020F0502020204030204"/>
                <a:ea typeface="+mn-ea"/>
              </a:endParaRPr>
            </a:p>
          </p:txBody>
        </p:sp>
        <p:pic>
          <p:nvPicPr>
            <p:cNvPr id="23" name="Picture 22"/>
            <p:cNvPicPr>
              <a:picLocks noChangeAspect="1"/>
            </p:cNvPicPr>
            <p:nvPr/>
          </p:nvPicPr>
          <p:blipFill>
            <a:blip r:embed="rId3"/>
            <a:stretch>
              <a:fillRect/>
            </a:stretch>
          </p:blipFill>
          <p:spPr>
            <a:xfrm>
              <a:off x="1576062" y="3309319"/>
              <a:ext cx="3240506" cy="3060000"/>
            </a:xfrm>
            <a:prstGeom prst="rect">
              <a:avLst/>
            </a:prstGeom>
          </p:spPr>
        </p:pic>
      </p:grpSp>
      <p:pic>
        <p:nvPicPr>
          <p:cNvPr id="7" name="Picture 6"/>
          <p:cNvPicPr>
            <a:picLocks noChangeAspect="1"/>
          </p:cNvPicPr>
          <p:nvPr/>
        </p:nvPicPr>
        <p:blipFill rotWithShape="1">
          <a:blip r:embed="rId4"/>
          <a:srcRect t="4957" r="1916" b="-957"/>
          <a:stretch/>
        </p:blipFill>
        <p:spPr>
          <a:xfrm>
            <a:off x="6385619" y="853242"/>
            <a:ext cx="5591716" cy="6048000"/>
          </a:xfrm>
          <a:prstGeom prst="rect">
            <a:avLst/>
          </a:prstGeom>
        </p:spPr>
      </p:pic>
      <p:sp>
        <p:nvSpPr>
          <p:cNvPr id="9" name="TextBox 8"/>
          <p:cNvSpPr txBox="1"/>
          <p:nvPr/>
        </p:nvSpPr>
        <p:spPr>
          <a:xfrm>
            <a:off x="9207717" y="6608633"/>
            <a:ext cx="2833483" cy="246278"/>
          </a:xfrm>
          <a:prstGeom prst="rect">
            <a:avLst/>
          </a:prstGeom>
          <a:noFill/>
        </p:spPr>
        <p:txBody>
          <a:bodyPr wrap="none" rtlCol="0">
            <a:spAutoFit/>
          </a:bodyPr>
          <a:lstStyle/>
          <a:p>
            <a:pPr defTabSz="914583" eaLnBrk="1" fontAlgn="auto" hangingPunct="1">
              <a:spcBef>
                <a:spcPts val="0"/>
              </a:spcBef>
              <a:spcAft>
                <a:spcPts val="0"/>
              </a:spcAft>
            </a:pPr>
            <a:r>
              <a:rPr lang="en-GB" sz="1000" i="1" dirty="0" smtClean="0">
                <a:solidFill>
                  <a:prstClr val="black"/>
                </a:solidFill>
                <a:latin typeface="Calibri" panose="020F0502020204030204"/>
                <a:ea typeface="+mn-ea"/>
              </a:rPr>
              <a:t>http://scme-nm.org/files/Rainbow_Activity_PG.pdf</a:t>
            </a:r>
            <a:endParaRPr lang="en-GB" sz="1000" i="1" dirty="0">
              <a:solidFill>
                <a:prstClr val="black"/>
              </a:solidFill>
              <a:latin typeface="Calibri" panose="020F0502020204030204"/>
              <a:ea typeface="+mn-ea"/>
            </a:endParaRPr>
          </a:p>
        </p:txBody>
      </p:sp>
      <p:grpSp>
        <p:nvGrpSpPr>
          <p:cNvPr id="12" name="Group 11"/>
          <p:cNvGrpSpPr/>
          <p:nvPr/>
        </p:nvGrpSpPr>
        <p:grpSpPr>
          <a:xfrm>
            <a:off x="748222" y="3934368"/>
            <a:ext cx="5901698" cy="2154374"/>
            <a:chOff x="826470" y="3888000"/>
            <a:chExt cx="5901698" cy="2154374"/>
          </a:xfrm>
        </p:grpSpPr>
        <p:pic>
          <p:nvPicPr>
            <p:cNvPr id="2" name="Picture 1"/>
            <p:cNvPicPr>
              <a:picLocks noChangeAspect="1"/>
            </p:cNvPicPr>
            <p:nvPr/>
          </p:nvPicPr>
          <p:blipFill rotWithShape="1">
            <a:blip r:embed="rId5"/>
            <a:srcRect t="4186" b="3572"/>
            <a:stretch/>
          </p:blipFill>
          <p:spPr>
            <a:xfrm>
              <a:off x="826470" y="3888000"/>
              <a:ext cx="5836423" cy="1926000"/>
            </a:xfrm>
            <a:prstGeom prst="rect">
              <a:avLst/>
            </a:prstGeom>
          </p:spPr>
        </p:pic>
        <p:sp>
          <p:nvSpPr>
            <p:cNvPr id="6" name="TextBox 5"/>
            <p:cNvSpPr txBox="1"/>
            <p:nvPr/>
          </p:nvSpPr>
          <p:spPr>
            <a:xfrm>
              <a:off x="2558437" y="5796153"/>
              <a:ext cx="4169731" cy="246221"/>
            </a:xfrm>
            <a:prstGeom prst="rect">
              <a:avLst/>
            </a:prstGeom>
            <a:noFill/>
          </p:spPr>
          <p:txBody>
            <a:bodyPr wrap="none" rtlCol="0">
              <a:spAutoFit/>
            </a:bodyPr>
            <a:lstStyle/>
            <a:p>
              <a:r>
                <a:rPr lang="en-GB" sz="1000" i="1" dirty="0">
                  <a:latin typeface="Calibri" panose="020F0502020204030204" pitchFamily="34" charset="0"/>
                  <a:cs typeface="Calibri" panose="020F0502020204030204" pitchFamily="34" charset="0"/>
                </a:rPr>
                <a:t>https://nanohub.org/resources/26366/download/Fab_PrDepo_AC10_PG.pdf</a:t>
              </a:r>
            </a:p>
          </p:txBody>
        </p:sp>
      </p:grpSp>
    </p:spTree>
    <p:extLst>
      <p:ext uri="{BB962C8B-B14F-4D97-AF65-F5344CB8AC3E}">
        <p14:creationId xmlns:p14="http://schemas.microsoft.com/office/powerpoint/2010/main" val="144886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9" end="9"/>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xEl>
                                              <p:pRg st="22" end="22"/>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4940668" y="4964799"/>
            <a:ext cx="1247726" cy="72006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20" name="TextBox 19"/>
          <p:cNvSpPr txBox="1"/>
          <p:nvPr/>
        </p:nvSpPr>
        <p:spPr>
          <a:xfrm>
            <a:off x="538682" y="1101836"/>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sp>
        <p:nvSpPr>
          <p:cNvPr id="22" name="TextBox 21"/>
          <p:cNvSpPr txBox="1"/>
          <p:nvPr/>
        </p:nvSpPr>
        <p:spPr>
          <a:xfrm>
            <a:off x="538682" y="1101836"/>
            <a:ext cx="6842815" cy="294148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Thermal oxide has an amorphous/porous crystal structure</a:t>
            </a:r>
          </a:p>
          <a:p>
            <a:pPr defTabSz="914583" eaLnBrk="1" fontAlgn="auto" hangingPunct="1">
              <a:spcBef>
                <a:spcPts val="0"/>
              </a:spcBef>
              <a:spcAft>
                <a:spcPts val="0"/>
              </a:spcAft>
            </a:pPr>
            <a:endParaRPr lang="en-GB" sz="16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latin typeface="Calibri" panose="020F0502020204030204" pitchFamily="34" charset="0"/>
                <a:cs typeface="Calibri" panose="020F0502020204030204" pitchFamily="34" charset="0"/>
              </a:rPr>
              <a:t>43% of the space is occupied by SiO</a:t>
            </a:r>
            <a:r>
              <a:rPr lang="en-GB" sz="1600" i="1" baseline="-25000" dirty="0" smtClean="0">
                <a:latin typeface="Calibri" panose="020F0502020204030204" pitchFamily="34" charset="0"/>
                <a:cs typeface="Calibri" panose="020F0502020204030204" pitchFamily="34" charset="0"/>
              </a:rPr>
              <a:t>2</a:t>
            </a:r>
            <a:r>
              <a:rPr lang="en-GB" sz="1600" i="1" dirty="0" smtClean="0">
                <a:latin typeface="Calibri" panose="020F0502020204030204" pitchFamily="34" charset="0"/>
                <a:cs typeface="Calibri" panose="020F0502020204030204" pitchFamily="34" charset="0"/>
              </a:rPr>
              <a:t> molecules</a:t>
            </a:r>
          </a:p>
          <a:p>
            <a:pPr defTabSz="914583" eaLnBrk="1" fontAlgn="auto" hangingPunct="1">
              <a:spcBef>
                <a:spcPts val="0"/>
              </a:spcBef>
              <a:spcAft>
                <a:spcPts val="0"/>
              </a:spcAft>
            </a:pPr>
            <a:endParaRPr lang="en-GB" sz="16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rPr>
              <a:t>However, close to the Si/SiO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 interface thermal oxide has a crystalline structure.</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13" name="Group 12"/>
          <p:cNvGrpSpPr>
            <a:grpSpLocks noChangeAspect="1"/>
          </p:cNvGrpSpPr>
          <p:nvPr/>
        </p:nvGrpSpPr>
        <p:grpSpPr>
          <a:xfrm>
            <a:off x="7249715" y="1545017"/>
            <a:ext cx="4523143" cy="3183966"/>
            <a:chOff x="740617" y="3069754"/>
            <a:chExt cx="3646433" cy="2566826"/>
          </a:xfrm>
        </p:grpSpPr>
        <p:sp>
          <p:nvSpPr>
            <p:cNvPr id="8" name="TextBox 7"/>
            <p:cNvSpPr txBox="1"/>
            <p:nvPr/>
          </p:nvSpPr>
          <p:spPr>
            <a:xfrm>
              <a:off x="740617" y="5448701"/>
              <a:ext cx="3585046" cy="187879"/>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https://www.nde-ed.org/EducationResources/CommunityCollege/Materials/Structure/solidstate.htm</a:t>
              </a:r>
              <a:endParaRPr lang="en-GB" sz="800" i="1" dirty="0">
                <a:solidFill>
                  <a:prstClr val="black"/>
                </a:solidFill>
                <a:latin typeface="Calibri" panose="020F0502020204030204"/>
                <a:ea typeface="+mn-ea"/>
              </a:endParaRPr>
            </a:p>
          </p:txBody>
        </p:sp>
        <p:grpSp>
          <p:nvGrpSpPr>
            <p:cNvPr id="9" name="Group 8"/>
            <p:cNvGrpSpPr/>
            <p:nvPr/>
          </p:nvGrpSpPr>
          <p:grpSpPr>
            <a:xfrm>
              <a:off x="1212369" y="3069754"/>
              <a:ext cx="3174681" cy="2334175"/>
              <a:chOff x="708313" y="2515756"/>
              <a:chExt cx="3174681" cy="2334175"/>
            </a:xfrm>
          </p:grpSpPr>
          <p:pic>
            <p:nvPicPr>
              <p:cNvPr id="19" name="Picture 5" descr="https://www.nde-ed.org/EducationResources/CommunityCollege/Materials/Graphics/QuartzG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13" y="2689931"/>
                <a:ext cx="2789716" cy="216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6230" y="2669644"/>
                <a:ext cx="1208349" cy="372182"/>
              </a:xfrm>
              <a:prstGeom prst="rect">
                <a:avLst/>
              </a:prstGeom>
              <a:solidFill>
                <a:schemeClr val="bg1"/>
              </a:solidFill>
            </p:spPr>
            <p:txBody>
              <a:bodyPr wrap="non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Quartz crystal lattice</a:t>
                </a:r>
              </a:p>
              <a:p>
                <a:pPr algn="ctr" defTabSz="914583" eaLnBrk="1" fontAlgn="auto" hangingPunct="1">
                  <a:spcBef>
                    <a:spcPts val="0"/>
                  </a:spcBef>
                  <a:spcAft>
                    <a:spcPts val="0"/>
                  </a:spcAft>
                </a:pPr>
                <a:r>
                  <a:rPr lang="en-GB" sz="1200" dirty="0" smtClean="0">
                    <a:solidFill>
                      <a:prstClr val="black"/>
                    </a:solidFill>
                    <a:latin typeface="Calibri" panose="020F0502020204030204"/>
                    <a:ea typeface="+mn-ea"/>
                  </a:rPr>
                  <a:t>Density 2.65 g/cm</a:t>
                </a:r>
                <a:r>
                  <a:rPr lang="en-GB" sz="1200" baseline="30000" dirty="0" smtClean="0">
                    <a:solidFill>
                      <a:prstClr val="black"/>
                    </a:solidFill>
                    <a:latin typeface="Calibri" panose="020F0502020204030204"/>
                    <a:ea typeface="+mn-ea"/>
                  </a:rPr>
                  <a:t>3</a:t>
                </a:r>
                <a:endParaRPr lang="en-GB" sz="1200" baseline="30000" dirty="0">
                  <a:solidFill>
                    <a:prstClr val="black"/>
                  </a:solidFill>
                  <a:latin typeface="Calibri" panose="020F0502020204030204"/>
                  <a:ea typeface="+mn-ea"/>
                </a:endParaRPr>
              </a:p>
            </p:txBody>
          </p:sp>
          <p:sp>
            <p:nvSpPr>
              <p:cNvPr id="23" name="TextBox 22"/>
              <p:cNvSpPr txBox="1"/>
              <p:nvPr/>
            </p:nvSpPr>
            <p:spPr>
              <a:xfrm>
                <a:off x="2069446" y="2515756"/>
                <a:ext cx="1813548" cy="521054"/>
              </a:xfrm>
              <a:prstGeom prst="rect">
                <a:avLst/>
              </a:prstGeom>
              <a:solidFill>
                <a:schemeClr val="bg1"/>
              </a:solidFill>
            </p:spPr>
            <p:txBody>
              <a:bodyPr wrap="squar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Thermal SiO</a:t>
                </a:r>
                <a:r>
                  <a:rPr lang="en-GB" sz="1200" b="1" baseline="-25000" dirty="0" smtClean="0">
                    <a:solidFill>
                      <a:prstClr val="black"/>
                    </a:solidFill>
                    <a:latin typeface="Calibri" panose="020F0502020204030204"/>
                    <a:ea typeface="+mn-ea"/>
                  </a:rPr>
                  <a:t>2</a:t>
                </a:r>
              </a:p>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Amorphous structure </a:t>
                </a:r>
              </a:p>
              <a:p>
                <a:pPr algn="ctr" defTabSz="914583" eaLnBrk="1" fontAlgn="auto" hangingPunct="1">
                  <a:spcBef>
                    <a:spcPts val="0"/>
                  </a:spcBef>
                  <a:spcAft>
                    <a:spcPts val="0"/>
                  </a:spcAft>
                </a:pPr>
                <a:r>
                  <a:rPr lang="en-GB" sz="1200" dirty="0" smtClean="0">
                    <a:solidFill>
                      <a:prstClr val="black"/>
                    </a:solidFill>
                    <a:latin typeface="Calibri" panose="020F0502020204030204"/>
                    <a:ea typeface="+mn-ea"/>
                  </a:rPr>
                  <a:t>Density 2.21 g/cm</a:t>
                </a:r>
                <a:r>
                  <a:rPr lang="en-GB" sz="1200" baseline="30000" dirty="0" smtClean="0">
                    <a:solidFill>
                      <a:prstClr val="black"/>
                    </a:solidFill>
                    <a:latin typeface="Calibri" panose="020F0502020204030204"/>
                    <a:ea typeface="+mn-ea"/>
                  </a:rPr>
                  <a:t>3</a:t>
                </a:r>
                <a:endParaRPr lang="en-GB" sz="1200" baseline="30000" dirty="0">
                  <a:solidFill>
                    <a:prstClr val="black"/>
                  </a:solidFill>
                  <a:latin typeface="Calibri" panose="020F0502020204030204"/>
                  <a:ea typeface="+mn-ea"/>
                </a:endParaRPr>
              </a:p>
            </p:txBody>
          </p:sp>
        </p:grpSp>
      </p:gr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Crystal structure</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12" name="Group 11"/>
          <p:cNvGrpSpPr/>
          <p:nvPr/>
        </p:nvGrpSpPr>
        <p:grpSpPr>
          <a:xfrm>
            <a:off x="1261075" y="2925738"/>
            <a:ext cx="3890021" cy="3145097"/>
            <a:chOff x="1261075" y="2925738"/>
            <a:chExt cx="3890021" cy="3145097"/>
          </a:xfrm>
        </p:grpSpPr>
        <p:grpSp>
          <p:nvGrpSpPr>
            <p:cNvPr id="2" name="Group 1"/>
            <p:cNvGrpSpPr/>
            <p:nvPr/>
          </p:nvGrpSpPr>
          <p:grpSpPr>
            <a:xfrm>
              <a:off x="1261075" y="2925738"/>
              <a:ext cx="3890021" cy="3145097"/>
              <a:chOff x="6191999" y="3547310"/>
              <a:chExt cx="3889120" cy="3144369"/>
            </a:xfrm>
          </p:grpSpPr>
          <p:pic>
            <p:nvPicPr>
              <p:cNvPr id="18" name="Picture 2" descr="Dr. G. Eranna Integrated Circuit Fabrication Technology © CEERI Pilani&#10;TEM Image of&#10;Si/SiO2 interface&#10;Grown Oxide&#10; "/>
              <p:cNvPicPr>
                <a:picLocks noChangeAspect="1" noChangeArrowheads="1"/>
              </p:cNvPicPr>
              <p:nvPr/>
            </p:nvPicPr>
            <p:blipFill rotWithShape="1">
              <a:blip r:embed="rId4">
                <a:extLst>
                  <a:ext uri="{28A0092B-C50C-407E-A947-70E740481C1C}">
                    <a14:useLocalDpi xmlns:a14="http://schemas.microsoft.com/office/drawing/2010/main" val="0"/>
                  </a:ext>
                </a:extLst>
              </a:blip>
              <a:srcRect l="25745" t="7737" r="2831" b="24263"/>
              <a:stretch/>
            </p:blipFill>
            <p:spPr bwMode="auto">
              <a:xfrm>
                <a:off x="6191999" y="3776125"/>
                <a:ext cx="3780000" cy="269929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9109488" y="5358124"/>
                <a:ext cx="719669" cy="276935"/>
              </a:xfrm>
              <a:prstGeom prst="rect">
                <a:avLst/>
              </a:prstGeom>
              <a:noFill/>
            </p:spPr>
            <p:txBody>
              <a:bodyPr wrap="non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Si (wafer)</a:t>
                </a:r>
                <a:endParaRPr lang="en-GB" sz="1200" baseline="30000" dirty="0">
                  <a:solidFill>
                    <a:prstClr val="black"/>
                  </a:solidFill>
                  <a:latin typeface="Calibri" panose="020F0502020204030204"/>
                  <a:ea typeface="+mn-ea"/>
                </a:endParaRPr>
              </a:p>
            </p:txBody>
          </p:sp>
          <p:sp>
            <p:nvSpPr>
              <p:cNvPr id="10" name="Rectangle 9"/>
              <p:cNvSpPr/>
              <p:nvPr/>
            </p:nvSpPr>
            <p:spPr bwMode="auto">
              <a:xfrm>
                <a:off x="9149192" y="4063893"/>
                <a:ext cx="767009" cy="287957"/>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25" name="TextBox 24"/>
              <p:cNvSpPr txBox="1"/>
              <p:nvPr/>
            </p:nvSpPr>
            <p:spPr>
              <a:xfrm>
                <a:off x="9064729" y="4200583"/>
                <a:ext cx="1016390" cy="276935"/>
              </a:xfrm>
              <a:prstGeom prst="rect">
                <a:avLst/>
              </a:prstGeom>
              <a:noFill/>
            </p:spPr>
            <p:txBody>
              <a:bodyPr wrap="non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Thermal SiO</a:t>
                </a:r>
                <a:r>
                  <a:rPr lang="en-GB" sz="1200" b="1" baseline="-25000" dirty="0" smtClean="0">
                    <a:solidFill>
                      <a:prstClr val="black"/>
                    </a:solidFill>
                    <a:latin typeface="Calibri" panose="020F0502020204030204"/>
                    <a:ea typeface="+mn-ea"/>
                  </a:rPr>
                  <a:t>2</a:t>
                </a:r>
                <a:endParaRPr lang="en-GB" sz="1200" baseline="-25000" dirty="0">
                  <a:solidFill>
                    <a:prstClr val="black"/>
                  </a:solidFill>
                  <a:latin typeface="Calibri" panose="020F0502020204030204"/>
                  <a:ea typeface="+mn-ea"/>
                </a:endParaRPr>
              </a:p>
            </p:txBody>
          </p:sp>
          <p:sp>
            <p:nvSpPr>
              <p:cNvPr id="28" name="TextBox 27"/>
              <p:cNvSpPr txBox="1"/>
              <p:nvPr/>
            </p:nvSpPr>
            <p:spPr>
              <a:xfrm>
                <a:off x="6321687" y="3547310"/>
                <a:ext cx="2589533" cy="307706"/>
              </a:xfrm>
              <a:prstGeom prst="rect">
                <a:avLst/>
              </a:prstGeom>
              <a:solidFill>
                <a:schemeClr val="bg1"/>
              </a:solidFill>
            </p:spPr>
            <p:txBody>
              <a:bodyPr wrap="none" rtlCol="0">
                <a:spAutoFit/>
              </a:bodyPr>
              <a:lstStyle/>
              <a:p>
                <a:pPr algn="ctr" defTabSz="914583" eaLnBrk="1" fontAlgn="auto" hangingPunct="1">
                  <a:spcBef>
                    <a:spcPts val="0"/>
                  </a:spcBef>
                  <a:spcAft>
                    <a:spcPts val="0"/>
                  </a:spcAft>
                </a:pPr>
                <a:r>
                  <a:rPr lang="en-GB" sz="1400" b="1" dirty="0" smtClean="0">
                    <a:solidFill>
                      <a:prstClr val="black"/>
                    </a:solidFill>
                    <a:latin typeface="Calibri" panose="020F0502020204030204"/>
                    <a:ea typeface="+mn-ea"/>
                  </a:rPr>
                  <a:t>TEM image of a Si/SiO</a:t>
                </a:r>
                <a:r>
                  <a:rPr lang="en-GB" sz="1400" b="1" baseline="-25000" dirty="0" smtClean="0">
                    <a:solidFill>
                      <a:prstClr val="black"/>
                    </a:solidFill>
                    <a:latin typeface="Calibri" panose="020F0502020204030204"/>
                    <a:ea typeface="+mn-ea"/>
                  </a:rPr>
                  <a:t>2</a:t>
                </a:r>
                <a:r>
                  <a:rPr lang="en-GB" sz="1400" b="1" dirty="0" smtClean="0">
                    <a:solidFill>
                      <a:prstClr val="black"/>
                    </a:solidFill>
                    <a:latin typeface="Calibri" panose="020F0502020204030204"/>
                    <a:ea typeface="+mn-ea"/>
                  </a:rPr>
                  <a:t> interface</a:t>
                </a:r>
                <a:endParaRPr lang="en-GB" sz="1400" baseline="30000" dirty="0">
                  <a:solidFill>
                    <a:prstClr val="black"/>
                  </a:solidFill>
                  <a:latin typeface="Calibri" panose="020F0502020204030204"/>
                  <a:ea typeface="+mn-ea"/>
                </a:endParaRPr>
              </a:p>
            </p:txBody>
          </p:sp>
          <p:sp>
            <p:nvSpPr>
              <p:cNvPr id="14" name="TextBox 13"/>
              <p:cNvSpPr txBox="1"/>
              <p:nvPr/>
            </p:nvSpPr>
            <p:spPr>
              <a:xfrm>
                <a:off x="6193380" y="6476291"/>
                <a:ext cx="3748770" cy="215388"/>
              </a:xfrm>
              <a:prstGeom prst="rect">
                <a:avLst/>
              </a:prstGeom>
              <a:noFill/>
            </p:spPr>
            <p:txBody>
              <a:bodyPr wrap="none" rtlCol="0">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https://www.slideshare.net/bhargavveepuri/61-thermal-oxidation-12micro-tech2013</a:t>
                </a:r>
                <a:endParaRPr lang="en-GB" sz="800" i="1" dirty="0">
                  <a:solidFill>
                    <a:prstClr val="black"/>
                  </a:solidFill>
                  <a:latin typeface="Calibri" panose="020F0502020204030204"/>
                  <a:ea typeface="+mn-ea"/>
                </a:endParaRPr>
              </a:p>
            </p:txBody>
          </p:sp>
        </p:grpSp>
        <p:cxnSp>
          <p:nvCxnSpPr>
            <p:cNvPr id="26" name="Straight Connector 25"/>
            <p:cNvCxnSpPr/>
            <p:nvPr/>
          </p:nvCxnSpPr>
          <p:spPr bwMode="auto">
            <a:xfrm flipH="1">
              <a:off x="4156763" y="4197589"/>
              <a:ext cx="3299" cy="1487270"/>
            </a:xfrm>
            <a:prstGeom prst="line">
              <a:avLst/>
            </a:prstGeom>
            <a:solidFill>
              <a:schemeClr val="accent1"/>
            </a:solidFill>
            <a:ln w="158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flipH="1">
              <a:off x="4163141" y="3249882"/>
              <a:ext cx="3299" cy="972000"/>
            </a:xfrm>
            <a:prstGeom prst="line">
              <a:avLst/>
            </a:prstGeom>
            <a:solidFill>
              <a:schemeClr val="accent1"/>
            </a:solidFill>
            <a:ln w="158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84182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538682" y="6454130"/>
            <a:ext cx="4550793" cy="28803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0" name="TextBox 19"/>
          <p:cNvSpPr txBox="1"/>
          <p:nvPr/>
        </p:nvSpPr>
        <p:spPr>
          <a:xfrm>
            <a:off x="538682" y="1101836"/>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sp>
        <p:nvSpPr>
          <p:cNvPr id="22" name="TextBox 21"/>
          <p:cNvSpPr txBox="1"/>
          <p:nvPr/>
        </p:nvSpPr>
        <p:spPr>
          <a:xfrm>
            <a:off x="538682" y="1413570"/>
            <a:ext cx="8223201" cy="6050027"/>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The amorphous crystal structure of the grown 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layer allows 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and H</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O molecules to diffuse through it.</a:t>
            </a:r>
          </a:p>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Also impurities, e.g. sodium and potassium, can diffuse through the 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layer. </a:t>
            </a:r>
          </a:p>
          <a:p>
            <a:pPr defTabSz="914583" eaLnBrk="1" fontAlgn="auto" hangingPunct="1">
              <a:spcBef>
                <a:spcPts val="0"/>
              </a:spcBef>
              <a:spcAft>
                <a:spcPts val="0"/>
              </a:spcAft>
            </a:pPr>
            <a:endParaRPr lang="en-GB" sz="1400" i="1" dirty="0" smtClean="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So even a very small amount of impurities will affect the cleanliness of a furnace.</a:t>
            </a:r>
          </a:p>
          <a:p>
            <a:pPr defTabSz="914583" eaLnBrk="1" fontAlgn="auto" hangingPunct="1">
              <a:spcBef>
                <a:spcPts val="0"/>
              </a:spcBef>
              <a:spcAft>
                <a:spcPts val="0"/>
              </a:spcAft>
            </a:pPr>
            <a:endParaRPr lang="en-GB" sz="1400" i="1"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800" dirty="0" smtClean="0">
              <a:solidFill>
                <a:prstClr val="black"/>
              </a:solidFill>
              <a:latin typeface="Calibri" panose="020F0502020204030204"/>
            </a:endParaRPr>
          </a:p>
          <a:p>
            <a:pPr defTabSz="914583" eaLnBrk="1" fontAlgn="auto" hangingPunct="1">
              <a:spcBef>
                <a:spcPts val="0"/>
              </a:spcBef>
              <a:spcAft>
                <a:spcPts val="0"/>
              </a:spcAft>
            </a:pPr>
            <a:endParaRPr lang="en-GB" sz="1600" b="1" dirty="0" smtClean="0">
              <a:solidFill>
                <a:prstClr val="black"/>
              </a:solidFill>
              <a:latin typeface="Calibri" panose="020F0502020204030204"/>
            </a:endParaRPr>
          </a:p>
          <a:p>
            <a:pPr defTabSz="914583" eaLnBrk="1" fontAlgn="auto" hangingPunct="1">
              <a:spcBef>
                <a:spcPts val="0"/>
              </a:spcBef>
              <a:spcAft>
                <a:spcPts val="0"/>
              </a:spcAft>
            </a:pPr>
            <a:r>
              <a:rPr lang="en-GB" sz="1600" b="1" dirty="0" smtClean="0">
                <a:solidFill>
                  <a:prstClr val="black"/>
                </a:solidFill>
                <a:latin typeface="Calibri" panose="020F0502020204030204"/>
              </a:rPr>
              <a:t>How to estimate the oxide quality?</a:t>
            </a:r>
          </a:p>
          <a:p>
            <a:pPr defTabSz="914583" eaLnBrk="1" fontAlgn="auto" hangingPunct="1">
              <a:spcBef>
                <a:spcPts val="0"/>
              </a:spcBef>
              <a:spcAft>
                <a:spcPts val="0"/>
              </a:spcAft>
            </a:pPr>
            <a:endParaRPr lang="en-GB" sz="800" b="1" dirty="0" smtClean="0">
              <a:solidFill>
                <a:prstClr val="black"/>
              </a:solidFill>
              <a:latin typeface="Calibri" panose="020F0502020204030204"/>
            </a:endParaRPr>
          </a:p>
          <a:p>
            <a:pPr marL="285807" indent="-285807" defTabSz="914583" eaLnBrk="1" fontAlgn="auto" hangingPunct="1">
              <a:spcBef>
                <a:spcPts val="0"/>
              </a:spcBef>
              <a:spcAft>
                <a:spcPts val="0"/>
              </a:spcAft>
              <a:buFont typeface="Arial" panose="020B0604020202020204" pitchFamily="34" charset="0"/>
              <a:buChar char="•"/>
            </a:pPr>
            <a:r>
              <a:rPr lang="en-GB" sz="1400" dirty="0">
                <a:solidFill>
                  <a:prstClr val="black"/>
                </a:solidFill>
                <a:latin typeface="Calibri" panose="020F0502020204030204"/>
              </a:rPr>
              <a:t>Measure the </a:t>
            </a:r>
            <a:r>
              <a:rPr lang="en-GB" sz="1400" dirty="0" smtClean="0">
                <a:solidFill>
                  <a:prstClr val="black"/>
                </a:solidFill>
                <a:latin typeface="Calibri" panose="020F0502020204030204"/>
              </a:rPr>
              <a:t>life-time (</a:t>
            </a:r>
            <a:r>
              <a:rPr lang="en-GB" sz="1400" dirty="0">
                <a:solidFill>
                  <a:prstClr val="black"/>
                </a:solidFill>
                <a:latin typeface="Calibri" panose="020F0502020204030204"/>
              </a:rPr>
              <a:t>easy</a:t>
            </a:r>
            <a:r>
              <a:rPr lang="en-GB" sz="1400" dirty="0" smtClean="0">
                <a:solidFill>
                  <a:prstClr val="black"/>
                </a:solidFill>
                <a:latin typeface="Calibri" panose="020F0502020204030204"/>
              </a:rPr>
              <a:t>)</a:t>
            </a:r>
          </a:p>
          <a:p>
            <a:pPr marL="285807" indent="-285807" defTabSz="914583" eaLnBrk="1" fontAlgn="auto" hangingPunct="1">
              <a:spcBef>
                <a:spcPts val="0"/>
              </a:spcBef>
              <a:spcAft>
                <a:spcPts val="0"/>
              </a:spcAft>
              <a:buFont typeface="Arial" panose="020B0604020202020204" pitchFamily="34" charset="0"/>
              <a:buChar char="•"/>
            </a:pPr>
            <a:r>
              <a:rPr lang="en-GB" sz="1400" dirty="0">
                <a:solidFill>
                  <a:prstClr val="black"/>
                </a:solidFill>
                <a:latin typeface="Calibri" panose="020F0502020204030204"/>
              </a:rPr>
              <a:t>Measure the break-down voltage </a:t>
            </a:r>
            <a:r>
              <a:rPr lang="en-GB" sz="1400" dirty="0" smtClean="0">
                <a:solidFill>
                  <a:prstClr val="black"/>
                </a:solidFill>
                <a:latin typeface="Calibri" panose="020F0502020204030204"/>
              </a:rPr>
              <a:t>(best, but time consuming as dedicated samples have to be made)</a:t>
            </a: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Oxide quality</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bwMode="auto">
          <a:xfrm>
            <a:off x="696987" y="3018272"/>
            <a:ext cx="5472608" cy="2355738"/>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6" name="TextBox 25"/>
          <p:cNvSpPr txBox="1"/>
          <p:nvPr/>
        </p:nvSpPr>
        <p:spPr>
          <a:xfrm>
            <a:off x="552464" y="981522"/>
            <a:ext cx="8379491" cy="54092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It is only possible to grow a high quality oxide with a low impurity level in a very clean furnace</a:t>
            </a:r>
          </a:p>
          <a:p>
            <a:pPr defTabSz="914583" eaLnBrk="1" fontAlgn="auto" hangingPunct="1">
              <a:spcBef>
                <a:spcPts val="0"/>
              </a:spcBef>
              <a:spcAft>
                <a:spcPts val="0"/>
              </a:spcAft>
            </a:pPr>
            <a:endParaRPr lang="en-GB" sz="1200" b="1" dirty="0">
              <a:solidFill>
                <a:prstClr val="black"/>
              </a:solidFill>
              <a:latin typeface="Calibri" panose="020F0502020204030204"/>
              <a:ea typeface="+mn-ea"/>
            </a:endParaRPr>
          </a:p>
        </p:txBody>
      </p:sp>
      <p:sp>
        <p:nvSpPr>
          <p:cNvPr id="6" name="TextBox 5"/>
          <p:cNvSpPr txBox="1"/>
          <p:nvPr/>
        </p:nvSpPr>
        <p:spPr>
          <a:xfrm>
            <a:off x="768995" y="3065686"/>
            <a:ext cx="6264696" cy="2308324"/>
          </a:xfrm>
          <a:prstGeom prst="rect">
            <a:avLst/>
          </a:prstGeom>
          <a:noFill/>
        </p:spPr>
        <p:txBody>
          <a:bodyPr wrap="square" rtlCol="0">
            <a:spAutoFit/>
          </a:bodyPr>
          <a:lstStyle/>
          <a:p>
            <a:pPr defTabSz="914583" eaLnBrk="1" fontAlgn="auto" hangingPunct="1">
              <a:spcBef>
                <a:spcPts val="0"/>
              </a:spcBef>
              <a:spcAft>
                <a:spcPts val="0"/>
              </a:spcAft>
            </a:pPr>
            <a:r>
              <a:rPr lang="en-GB" sz="1600" b="1" i="1" dirty="0" smtClean="0">
                <a:solidFill>
                  <a:prstClr val="black"/>
                </a:solidFill>
                <a:latin typeface="Calibri" panose="020F0502020204030204"/>
              </a:rPr>
              <a:t>Before you use a furnace</a:t>
            </a:r>
          </a:p>
          <a:p>
            <a:pPr marL="285750" indent="-285750" defTabSz="914583" eaLnBrk="1" fontAlgn="auto" hangingPunct="1">
              <a:spcBef>
                <a:spcPts val="0"/>
              </a:spcBef>
              <a:spcAft>
                <a:spcPts val="0"/>
              </a:spcAft>
              <a:buFont typeface="Arial" panose="020B0604020202020204" pitchFamily="34" charset="0"/>
              <a:buChar char="•"/>
            </a:pPr>
            <a:r>
              <a:rPr lang="en-GB" sz="1400" i="1" dirty="0" smtClean="0">
                <a:solidFill>
                  <a:prstClr val="black"/>
                </a:solidFill>
                <a:latin typeface="Calibri" panose="020F0502020204030204"/>
              </a:rPr>
              <a:t>Check the cross contamination information in LabManager                            (select “Equipment Info” &gt; “Cross contamination” under Basic Info)</a:t>
            </a:r>
          </a:p>
          <a:p>
            <a:pPr marL="285750" indent="-285750" defTabSz="914583" eaLnBrk="1" fontAlgn="auto" hangingPunct="1">
              <a:spcBef>
                <a:spcPts val="0"/>
              </a:spcBef>
              <a:spcAft>
                <a:spcPts val="0"/>
              </a:spcAft>
              <a:buFont typeface="Arial" panose="020B0604020202020204" pitchFamily="34" charset="0"/>
              <a:buChar char="•"/>
            </a:pPr>
            <a:r>
              <a:rPr lang="en-GB" sz="1400" i="1" dirty="0" smtClean="0">
                <a:solidFill>
                  <a:prstClr val="black"/>
                </a:solidFill>
                <a:latin typeface="Calibri" panose="020F0502020204030204"/>
              </a:rPr>
              <a:t>Check the RCA cleaning rules</a:t>
            </a:r>
          </a:p>
          <a:p>
            <a:pPr defTabSz="914583" eaLnBrk="1" fontAlgn="auto" hangingPunct="1">
              <a:spcBef>
                <a:spcPts val="0"/>
              </a:spcBef>
              <a:spcAft>
                <a:spcPts val="0"/>
              </a:spcAft>
            </a:pPr>
            <a:r>
              <a:rPr lang="en-GB" sz="1400" i="1" dirty="0" smtClean="0">
                <a:solidFill>
                  <a:prstClr val="black"/>
                </a:solidFill>
                <a:latin typeface="Calibri" panose="020F0502020204030204"/>
              </a:rPr>
              <a:t>And contact the responsible persons, if you have questions</a:t>
            </a:r>
          </a:p>
          <a:p>
            <a:pPr defTabSz="914583" eaLnBrk="1" fontAlgn="auto" hangingPunct="1">
              <a:spcBef>
                <a:spcPts val="0"/>
              </a:spcBef>
              <a:spcAft>
                <a:spcPts val="0"/>
              </a:spcAft>
            </a:pPr>
            <a:endParaRPr lang="en-GB" sz="1400" i="1" dirty="0" smtClean="0">
              <a:solidFill>
                <a:prstClr val="black"/>
              </a:solidFill>
              <a:latin typeface="Calibri" panose="020F0502020204030204"/>
            </a:endParaRPr>
          </a:p>
          <a:p>
            <a:pPr defTabSz="914583" eaLnBrk="1" fontAlgn="auto" hangingPunct="1">
              <a:spcBef>
                <a:spcPts val="0"/>
              </a:spcBef>
              <a:spcAft>
                <a:spcPts val="0"/>
              </a:spcAft>
            </a:pPr>
            <a:r>
              <a:rPr lang="en-GB" sz="1600" b="1" i="1" dirty="0" smtClean="0">
                <a:solidFill>
                  <a:prstClr val="black"/>
                </a:solidFill>
                <a:latin typeface="Calibri" panose="020F0502020204030204"/>
              </a:rPr>
              <a:t>Example</a:t>
            </a:r>
          </a:p>
          <a:p>
            <a:pPr defTabSz="914583" eaLnBrk="1" fontAlgn="auto" hangingPunct="1">
              <a:spcBef>
                <a:spcPts val="0"/>
              </a:spcBef>
              <a:spcAft>
                <a:spcPts val="0"/>
              </a:spcAft>
            </a:pPr>
            <a:r>
              <a:rPr lang="en-GB" sz="1400" i="1" dirty="0" smtClean="0">
                <a:solidFill>
                  <a:prstClr val="black"/>
                </a:solidFill>
                <a:latin typeface="Calibri" panose="020F0502020204030204"/>
              </a:rPr>
              <a:t>The A-stack furnaces are some of the cleanest tools in the cleanroom. </a:t>
            </a:r>
          </a:p>
          <a:p>
            <a:pPr marL="285750" indent="-285750" defTabSz="914583" eaLnBrk="1" fontAlgn="auto" hangingPunct="1">
              <a:spcBef>
                <a:spcPts val="0"/>
              </a:spcBef>
              <a:spcAft>
                <a:spcPts val="0"/>
              </a:spcAft>
              <a:buFont typeface="Arial" panose="020B0604020202020204" pitchFamily="34" charset="0"/>
              <a:buChar char="•"/>
            </a:pPr>
            <a:r>
              <a:rPr lang="en-GB" sz="1400" i="1" dirty="0" smtClean="0">
                <a:solidFill>
                  <a:prstClr val="black"/>
                </a:solidFill>
                <a:latin typeface="Calibri" panose="020F0502020204030204"/>
              </a:rPr>
              <a:t>Only Si wafers are allowed in these furnaces</a:t>
            </a:r>
          </a:p>
          <a:p>
            <a:pPr marL="285750" indent="-285750" defTabSz="914583" eaLnBrk="1" fontAlgn="auto" hangingPunct="1">
              <a:spcBef>
                <a:spcPts val="0"/>
              </a:spcBef>
              <a:spcAft>
                <a:spcPts val="0"/>
              </a:spcAft>
              <a:buFont typeface="Arial" panose="020B0604020202020204" pitchFamily="34" charset="0"/>
              <a:buChar char="•"/>
            </a:pPr>
            <a:r>
              <a:rPr lang="en-GB" sz="1400" i="1" dirty="0" smtClean="0">
                <a:solidFill>
                  <a:prstClr val="black"/>
                </a:solidFill>
                <a:latin typeface="Calibri" panose="020F0502020204030204"/>
              </a:rPr>
              <a:t>All wafers have to be RCA cleaned</a:t>
            </a:r>
            <a:endParaRPr lang="en-GB" sz="1400" dirty="0"/>
          </a:p>
        </p:txBody>
      </p:sp>
      <p:grpSp>
        <p:nvGrpSpPr>
          <p:cNvPr id="4" name="Group 3"/>
          <p:cNvGrpSpPr/>
          <p:nvPr/>
        </p:nvGrpSpPr>
        <p:grpSpPr>
          <a:xfrm>
            <a:off x="6421766" y="2754579"/>
            <a:ext cx="5773409" cy="3250391"/>
            <a:chOff x="6421766" y="2754579"/>
            <a:chExt cx="5773409" cy="3250391"/>
          </a:xfrm>
        </p:grpSpPr>
        <p:pic>
          <p:nvPicPr>
            <p:cNvPr id="9" name="Picture 8"/>
            <p:cNvPicPr>
              <a:picLocks noChangeAspect="1"/>
            </p:cNvPicPr>
            <p:nvPr/>
          </p:nvPicPr>
          <p:blipFill rotWithShape="1">
            <a:blip r:embed="rId3"/>
            <a:srcRect t="-2022" b="20097"/>
            <a:stretch/>
          </p:blipFill>
          <p:spPr>
            <a:xfrm>
              <a:off x="6421766" y="2754579"/>
              <a:ext cx="5773409" cy="3240000"/>
            </a:xfrm>
            <a:prstGeom prst="rect">
              <a:avLst/>
            </a:prstGeom>
          </p:spPr>
        </p:pic>
        <p:sp>
          <p:nvSpPr>
            <p:cNvPr id="2" name="Rectangle 1"/>
            <p:cNvSpPr/>
            <p:nvPr/>
          </p:nvSpPr>
          <p:spPr bwMode="auto">
            <a:xfrm>
              <a:off x="6528758" y="3963292"/>
              <a:ext cx="981927" cy="209312"/>
            </a:xfrm>
            <a:prstGeom prst="rect">
              <a:avLst/>
            </a:prstGeom>
            <a:noFill/>
            <a:ln w="25400" cap="flat" cmpd="sng" algn="ctr">
              <a:solidFill>
                <a:srgbClr val="FF000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13" name="Rectangle 12"/>
            <p:cNvSpPr/>
            <p:nvPr/>
          </p:nvSpPr>
          <p:spPr bwMode="auto">
            <a:xfrm>
              <a:off x="6457627" y="5703806"/>
              <a:ext cx="1306945" cy="230242"/>
            </a:xfrm>
            <a:prstGeom prst="rect">
              <a:avLst/>
            </a:prstGeom>
            <a:noFill/>
            <a:ln w="25400" cap="flat" cmpd="sng" algn="ctr">
              <a:solidFill>
                <a:srgbClr val="FF000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14" name="Rectangle 13"/>
            <p:cNvSpPr/>
            <p:nvPr/>
          </p:nvSpPr>
          <p:spPr bwMode="auto">
            <a:xfrm>
              <a:off x="10027495" y="5795658"/>
              <a:ext cx="1913498" cy="209312"/>
            </a:xfrm>
            <a:prstGeom prst="rect">
              <a:avLst/>
            </a:prstGeom>
            <a:noFill/>
            <a:ln w="25400" cap="flat" cmpd="sng" algn="ctr">
              <a:solidFill>
                <a:srgbClr val="FF000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grpSp>
    </p:spTree>
    <p:extLst>
      <p:ext uri="{BB962C8B-B14F-4D97-AF65-F5344CB8AC3E}">
        <p14:creationId xmlns:p14="http://schemas.microsoft.com/office/powerpoint/2010/main" val="396053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
                                            <p:txEl>
                                              <p:pRg st="18" end="1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xEl>
                                              <p:pRg st="20" end="2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mc:AlternateContent xmlns:mc="http://schemas.openxmlformats.org/markup-compatibility/2006" xmlns:a14="http://schemas.microsoft.com/office/drawing/2010/main">
        <mc:Choice Requires="a14">
          <p:sp>
            <p:nvSpPr>
              <p:cNvPr id="21" name="TextBox 20"/>
              <p:cNvSpPr txBox="1"/>
              <p:nvPr/>
            </p:nvSpPr>
            <p:spPr>
              <a:xfrm>
                <a:off x="538684" y="1232839"/>
                <a:ext cx="6134967" cy="161227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The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growth </a:t>
                </a:r>
                <a:r>
                  <a:rPr lang="en-GB" sz="1600" dirty="0">
                    <a:solidFill>
                      <a:prstClr val="black"/>
                    </a:solidFill>
                    <a:latin typeface="Calibri" panose="020F0502020204030204"/>
                    <a:ea typeface="+mn-ea"/>
                  </a:rPr>
                  <a:t>consumes the Si surface, and thus </a:t>
                </a:r>
                <a:r>
                  <a:rPr lang="en-GB" sz="1600" dirty="0" smtClean="0">
                    <a:solidFill>
                      <a:prstClr val="black"/>
                    </a:solidFill>
                    <a:latin typeface="Calibri" panose="020F0502020204030204"/>
                    <a:ea typeface="+mn-ea"/>
                  </a:rPr>
                  <a:t>the volume </a:t>
                </a:r>
                <a:r>
                  <a:rPr lang="en-GB" sz="1600" dirty="0">
                    <a:solidFill>
                      <a:prstClr val="black"/>
                    </a:solidFill>
                    <a:latin typeface="Calibri" panose="020F0502020204030204"/>
                  </a:rPr>
                  <a:t>expands</a:t>
                </a:r>
                <a:endParaRPr lang="en-GB" sz="16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14:m>
                  <m:oMath xmlns:m="http://schemas.openxmlformats.org/officeDocument/2006/math">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𝑥</m:t>
                        </m:r>
                      </m:e>
                      <m:sub>
                        <m:r>
                          <a:rPr lang="en-GB" sz="1600" i="1">
                            <a:solidFill>
                              <a:prstClr val="black"/>
                            </a:solidFill>
                            <a:latin typeface="Cambria Math" panose="02040503050406030204" pitchFamily="18" charset="0"/>
                          </a:rPr>
                          <m:t>𝑆𝑖</m:t>
                        </m:r>
                      </m:sub>
                    </m:sSub>
                    <m:r>
                      <a:rPr lang="en-GB" sz="1600" i="1">
                        <a:solidFill>
                          <a:prstClr val="black"/>
                        </a:solidFill>
                        <a:latin typeface="Cambria Math" panose="02040503050406030204" pitchFamily="18" charset="0"/>
                      </a:rPr>
                      <m:t>=0.45</m:t>
                    </m:r>
                    <m:r>
                      <a:rPr lang="en-GB" sz="1600" i="1" smtClean="0">
                        <a:solidFill>
                          <a:prstClr val="black"/>
                        </a:solidFill>
                        <a:latin typeface="Cambria Math" panose="02040503050406030204" pitchFamily="18" charset="0"/>
                        <a:ea typeface="Cambria Math" panose="02040503050406030204" pitchFamily="18" charset="0"/>
                      </a:rPr>
                      <m:t>∙</m:t>
                    </m:r>
                    <m:sSub>
                      <m:sSubPr>
                        <m:ctrlPr>
                          <a:rPr lang="en-GB" sz="1600" i="1">
                            <a:solidFill>
                              <a:prstClr val="black"/>
                            </a:solidFill>
                            <a:latin typeface="Cambria Math" panose="02040503050406030204" pitchFamily="18" charset="0"/>
                            <a:ea typeface="Cambria Math" panose="02040503050406030204" pitchFamily="18" charset="0"/>
                          </a:rPr>
                        </m:ctrlPr>
                      </m:sSubPr>
                      <m:e>
                        <m:r>
                          <a:rPr lang="en-GB" sz="1600" i="1">
                            <a:solidFill>
                              <a:prstClr val="black"/>
                            </a:solidFill>
                            <a:latin typeface="Cambria Math" panose="02040503050406030204" pitchFamily="18" charset="0"/>
                            <a:ea typeface="Cambria Math" panose="02040503050406030204" pitchFamily="18" charset="0"/>
                          </a:rPr>
                          <m:t>𝑥</m:t>
                        </m:r>
                      </m:e>
                      <m:sub>
                        <m:eqArr>
                          <m:eqArrPr>
                            <m:ctrlPr>
                              <a:rPr lang="en-GB" sz="1600" i="1">
                                <a:solidFill>
                                  <a:prstClr val="black"/>
                                </a:solidFill>
                                <a:latin typeface="Cambria Math" panose="02040503050406030204" pitchFamily="18" charset="0"/>
                                <a:ea typeface="Cambria Math" panose="02040503050406030204" pitchFamily="18" charset="0"/>
                              </a:rPr>
                            </m:ctrlPr>
                          </m:eqArrPr>
                          <m:e>
                            <m:r>
                              <a:rPr lang="en-GB" sz="1600" i="1">
                                <a:solidFill>
                                  <a:prstClr val="black"/>
                                </a:solidFill>
                                <a:latin typeface="Cambria Math" panose="02040503050406030204" pitchFamily="18" charset="0"/>
                                <a:ea typeface="Cambria Math" panose="02040503050406030204" pitchFamily="18" charset="0"/>
                              </a:rPr>
                              <m:t>𝑜𝑥𝑖𝑑𝑒</m:t>
                            </m:r>
                          </m:e>
                          <m:e>
                            <m:r>
                              <a:rPr lang="en-GB" sz="1600" i="1">
                                <a:solidFill>
                                  <a:prstClr val="black"/>
                                </a:solidFill>
                                <a:latin typeface="Cambria Math" panose="02040503050406030204" pitchFamily="18" charset="0"/>
                                <a:ea typeface="Cambria Math" panose="02040503050406030204" pitchFamily="18" charset="0"/>
                              </a:rPr>
                              <m:t> </m:t>
                            </m:r>
                          </m:e>
                        </m:eqArr>
                      </m:sub>
                    </m:sSub>
                  </m:oMath>
                </a14:m>
                <a:endParaRPr lang="en-GB" sz="1600" dirty="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a:solidFill>
                    <a:prstClr val="black"/>
                  </a:solidFill>
                  <a:latin typeface="Calibri" panose="020F0502020204030204"/>
                  <a:ea typeface="+mn-ea"/>
                </a:endParaRPr>
              </a:p>
              <a:p>
                <a:pPr defTabSz="914583" eaLnBrk="1" fontAlgn="auto" hangingPunct="1">
                  <a:spcBef>
                    <a:spcPts val="0"/>
                  </a:spcBef>
                  <a:spcAft>
                    <a:spcPts val="0"/>
                  </a:spcAft>
                </a:pPr>
                <a:endParaRPr lang="en-GB" altLang="da-DK" sz="1600" dirty="0">
                  <a:solidFill>
                    <a:prstClr val="black"/>
                  </a:solidFill>
                  <a:latin typeface="Century Schoolbook" panose="02040604050505020304" pitchFamily="18" charset="0"/>
                  <a:ea typeface="+mn-ea"/>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38684" y="1232839"/>
                <a:ext cx="6134967" cy="1612274"/>
              </a:xfrm>
              <a:prstGeom prst="rect">
                <a:avLst/>
              </a:prstGeom>
              <a:blipFill>
                <a:blip r:embed="rId4"/>
                <a:stretch>
                  <a:fillRect l="-199" t="-377"/>
                </a:stretch>
              </a:blipFill>
            </p:spPr>
            <p:txBody>
              <a:bodyPr/>
              <a:lstStyle/>
              <a:p>
                <a:r>
                  <a:rPr lang="en-GB">
                    <a:noFill/>
                  </a:rPr>
                  <a:t> </a:t>
                </a:r>
              </a:p>
            </p:txBody>
          </p:sp>
        </mc:Fallback>
      </mc:AlternateContent>
      <p:sp>
        <p:nvSpPr>
          <p:cNvPr id="17" name="Rectangle 16"/>
          <p:cNvSpPr/>
          <p:nvPr/>
        </p:nvSpPr>
        <p:spPr>
          <a:xfrm>
            <a:off x="1416942" y="1888650"/>
            <a:ext cx="1861575" cy="426224"/>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9" name="TextBox 18"/>
              <p:cNvSpPr txBox="1"/>
              <p:nvPr/>
            </p:nvSpPr>
            <p:spPr>
              <a:xfrm>
                <a:off x="3768872" y="1786750"/>
                <a:ext cx="3277907" cy="56292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14:m>
                  <m:oMathPara xmlns:m="http://schemas.openxmlformats.org/officeDocument/2006/math">
                    <m:oMathParaPr>
                      <m:jc m:val="left"/>
                    </m:oMathParaPr>
                    <m:oMath xmlns:m="http://schemas.openxmlformats.org/officeDocument/2006/math">
                      <m:r>
                        <a:rPr lang="en-GB" sz="1400" i="1" smtClean="0">
                          <a:solidFill>
                            <a:prstClr val="black"/>
                          </a:solidFill>
                          <a:latin typeface="Cambria Math" panose="02040503050406030204" pitchFamily="18" charset="0"/>
                          <a:ea typeface="+mn-ea"/>
                        </a:rPr>
                        <m:t>𝑥</m:t>
                      </m:r>
                      <m:r>
                        <a:rPr lang="en-GB" sz="1400" i="1" baseline="-25000">
                          <a:solidFill>
                            <a:prstClr val="black"/>
                          </a:solidFill>
                          <a:latin typeface="Cambria Math" panose="02040503050406030204" pitchFamily="18" charset="0"/>
                          <a:ea typeface="+mn-ea"/>
                        </a:rPr>
                        <m:t>𝑆𝑖</m:t>
                      </m:r>
                      <m:r>
                        <a:rPr lang="en-GB" sz="1400" i="1">
                          <a:solidFill>
                            <a:prstClr val="black"/>
                          </a:solidFill>
                          <a:latin typeface="Cambria Math" panose="02040503050406030204" pitchFamily="18" charset="0"/>
                          <a:ea typeface="+mn-ea"/>
                        </a:rPr>
                        <m:t>=</m:t>
                      </m:r>
                      <m:r>
                        <m:rPr>
                          <m:sty m:val="p"/>
                        </m:rPr>
                        <a:rPr lang="en-GB" sz="1400">
                          <a:solidFill>
                            <a:prstClr val="black"/>
                          </a:solidFill>
                          <a:latin typeface="Cambria Math" panose="02040503050406030204" pitchFamily="18" charset="0"/>
                          <a:ea typeface="+mn-ea"/>
                        </a:rPr>
                        <m:t>Thickness</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of</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consumed</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Si</m:t>
                      </m:r>
                      <m:r>
                        <a:rPr lang="en-GB" sz="1400">
                          <a:solidFill>
                            <a:prstClr val="black"/>
                          </a:solidFill>
                          <a:latin typeface="Cambria Math" panose="02040503050406030204" pitchFamily="18" charset="0"/>
                          <a:ea typeface="+mn-ea"/>
                        </a:rPr>
                        <m:t> </m:t>
                      </m:r>
                    </m:oMath>
                  </m:oMathPara>
                </a14:m>
                <a:endParaRPr lang="en-GB" sz="1400" dirty="0" smtClean="0">
                  <a:solidFill>
                    <a:prstClr val="black"/>
                  </a:solidFill>
                  <a:latin typeface="Cambria Math" panose="02040503050406030204" pitchFamily="18" charset="0"/>
                  <a:ea typeface="+mn-ea"/>
                </a:endParaRPr>
              </a:p>
              <a:p>
                <a:pPr defTabSz="914583" eaLnBrk="1" fontAlgn="auto" hangingPunct="1">
                  <a:spcBef>
                    <a:spcPts val="0"/>
                  </a:spcBef>
                  <a:spcAft>
                    <a:spcPts val="0"/>
                  </a:spcAft>
                </a:pPr>
                <a14:m>
                  <m:oMathPara xmlns:m="http://schemas.openxmlformats.org/officeDocument/2006/math">
                    <m:oMathParaPr>
                      <m:jc m:val="left"/>
                    </m:oMathParaPr>
                    <m:oMath xmlns:m="http://schemas.openxmlformats.org/officeDocument/2006/math">
                      <m:sSub>
                        <m:sSubPr>
                          <m:ctrlPr>
                            <a:rPr lang="en-GB" sz="1400" i="1">
                              <a:solidFill>
                                <a:prstClr val="black"/>
                              </a:solidFill>
                              <a:latin typeface="Cambria Math" panose="02040503050406030204" pitchFamily="18" charset="0"/>
                              <a:ea typeface="Cambria Math" panose="02040503050406030204" pitchFamily="18" charset="0"/>
                            </a:rPr>
                          </m:ctrlPr>
                        </m:sSubPr>
                        <m:e>
                          <m:r>
                            <a:rPr lang="en-GB" sz="1400" i="1">
                              <a:solidFill>
                                <a:prstClr val="black"/>
                              </a:solidFill>
                              <a:latin typeface="Cambria Math" panose="02040503050406030204" pitchFamily="18" charset="0"/>
                              <a:ea typeface="Cambria Math" panose="02040503050406030204" pitchFamily="18" charset="0"/>
                            </a:rPr>
                            <m:t>𝑥</m:t>
                          </m:r>
                        </m:e>
                        <m:sub>
                          <m:eqArr>
                            <m:eqArrPr>
                              <m:ctrlPr>
                                <a:rPr lang="en-GB" sz="1400" i="1">
                                  <a:solidFill>
                                    <a:prstClr val="black"/>
                                  </a:solidFill>
                                  <a:latin typeface="Cambria Math" panose="02040503050406030204" pitchFamily="18" charset="0"/>
                                  <a:ea typeface="Cambria Math" panose="02040503050406030204" pitchFamily="18" charset="0"/>
                                </a:rPr>
                              </m:ctrlPr>
                            </m:eqArrPr>
                            <m:e>
                              <m:r>
                                <a:rPr lang="en-GB" sz="1400" i="1">
                                  <a:solidFill>
                                    <a:prstClr val="black"/>
                                  </a:solidFill>
                                  <a:latin typeface="Cambria Math" panose="02040503050406030204" pitchFamily="18" charset="0"/>
                                  <a:ea typeface="Cambria Math" panose="02040503050406030204" pitchFamily="18" charset="0"/>
                                </a:rPr>
                                <m:t>𝑜𝑥𝑖𝑑𝑒</m:t>
                              </m:r>
                            </m:e>
                            <m:e>
                              <m:r>
                                <a:rPr lang="en-GB" sz="1400" i="1">
                                  <a:solidFill>
                                    <a:prstClr val="black"/>
                                  </a:solidFill>
                                  <a:latin typeface="Cambria Math" panose="02040503050406030204" pitchFamily="18" charset="0"/>
                                  <a:ea typeface="Cambria Math" panose="02040503050406030204" pitchFamily="18" charset="0"/>
                                </a:rPr>
                                <m:t> </m:t>
                              </m:r>
                            </m:e>
                          </m:eqArr>
                        </m:sub>
                      </m:sSub>
                      <m:r>
                        <a:rPr lang="en-GB" sz="1400" i="1">
                          <a:solidFill>
                            <a:prstClr val="black"/>
                          </a:solidFill>
                          <a:latin typeface="Cambria Math" panose="02040503050406030204" pitchFamily="18" charset="0"/>
                          <a:ea typeface="+mn-ea"/>
                        </a:rPr>
                        <m:t>=</m:t>
                      </m:r>
                      <m:r>
                        <m:rPr>
                          <m:sty m:val="p"/>
                        </m:rPr>
                        <a:rPr lang="en-GB" sz="1400">
                          <a:solidFill>
                            <a:prstClr val="black"/>
                          </a:solidFill>
                          <a:latin typeface="Cambria Math" panose="02040503050406030204" pitchFamily="18" charset="0"/>
                          <a:ea typeface="+mn-ea"/>
                        </a:rPr>
                        <m:t>Thickness</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of</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grown</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oxide</m:t>
                      </m:r>
                    </m:oMath>
                  </m:oMathPara>
                </a14:m>
                <a:endParaRPr lang="en-GB" altLang="da-DK" sz="1400" dirty="0">
                  <a:solidFill>
                    <a:prstClr val="black"/>
                  </a:solidFill>
                  <a:latin typeface="Century Schoolbook" panose="02040604050505020304" pitchFamily="18" charset="0"/>
                  <a:ea typeface="+mn-ea"/>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768872" y="1786750"/>
                <a:ext cx="3277907" cy="56292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779574" y="2493690"/>
                <a:ext cx="4719815" cy="352446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a:solidFill>
                      <a:prstClr val="black"/>
                    </a:solidFill>
                    <a:latin typeface="Calibri" panose="020F0502020204030204"/>
                    <a:ea typeface="+mn-ea"/>
                  </a:rPr>
                  <a:t>Example: </a:t>
                </a:r>
              </a:p>
              <a:p>
                <a:pPr defTabSz="914583" eaLnBrk="1" fontAlgn="auto" hangingPunct="1">
                  <a:spcBef>
                    <a:spcPts val="0"/>
                  </a:spcBef>
                  <a:spcAft>
                    <a:spcPts val="0"/>
                  </a:spcAft>
                </a:pPr>
                <a:endParaRPr lang="en-GB" sz="1600" b="1" dirty="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a:solidFill>
                      <a:prstClr val="black"/>
                    </a:solidFill>
                    <a:latin typeface="Calibri" panose="020F0502020204030204"/>
                    <a:ea typeface="+mn-ea"/>
                  </a:rPr>
                  <a:t>How much Si is </a:t>
                </a:r>
                <a:r>
                  <a:rPr lang="en-GB" sz="1400" b="1" dirty="0" smtClean="0">
                    <a:solidFill>
                      <a:prstClr val="black"/>
                    </a:solidFill>
                    <a:latin typeface="Calibri" panose="020F0502020204030204"/>
                    <a:ea typeface="+mn-ea"/>
                  </a:rPr>
                  <a:t>consumed </a:t>
                </a:r>
                <a:r>
                  <a:rPr lang="en-GB" sz="1400" b="1" dirty="0">
                    <a:solidFill>
                      <a:prstClr val="black"/>
                    </a:solidFill>
                    <a:latin typeface="Calibri" panose="020F0502020204030204"/>
                    <a:ea typeface="+mn-ea"/>
                  </a:rPr>
                  <a:t>to </a:t>
                </a:r>
                <a:r>
                  <a:rPr lang="en-GB" sz="1400" b="1" dirty="0" smtClean="0">
                    <a:solidFill>
                      <a:prstClr val="black"/>
                    </a:solidFill>
                    <a:latin typeface="Calibri" panose="020F0502020204030204"/>
                    <a:ea typeface="+mn-ea"/>
                  </a:rPr>
                  <a:t>grow </a:t>
                </a:r>
                <a:r>
                  <a:rPr lang="en-GB" sz="1400" b="1" dirty="0">
                    <a:solidFill>
                      <a:prstClr val="black"/>
                    </a:solidFill>
                    <a:latin typeface="Calibri" panose="020F0502020204030204"/>
                    <a:ea typeface="+mn-ea"/>
                  </a:rPr>
                  <a:t>100 nm of SiO</a:t>
                </a:r>
                <a:r>
                  <a:rPr lang="en-GB" sz="1400" b="1" baseline="-25000" dirty="0">
                    <a:solidFill>
                      <a:prstClr val="black"/>
                    </a:solidFill>
                    <a:latin typeface="Calibri" panose="020F0502020204030204"/>
                    <a:ea typeface="+mn-ea"/>
                  </a:rPr>
                  <a:t>2</a:t>
                </a:r>
                <a:r>
                  <a:rPr lang="en-GB" sz="1400" b="1" dirty="0">
                    <a:solidFill>
                      <a:prstClr val="black"/>
                    </a:solidFill>
                    <a:latin typeface="Calibri" panose="020F0502020204030204"/>
                    <a:ea typeface="+mn-ea"/>
                  </a:rPr>
                  <a:t>?</a:t>
                </a: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i="1" dirty="0" smtClean="0">
                  <a:solidFill>
                    <a:prstClr val="black"/>
                  </a:solidFill>
                  <a:latin typeface="Cambria Math" panose="02040503050406030204" pitchFamily="18" charset="0"/>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r>
                      <a:rPr lang="en-GB" sz="1400" i="1">
                        <a:solidFill>
                          <a:prstClr val="black"/>
                        </a:solidFill>
                        <a:latin typeface="Cambria Math" panose="02040503050406030204" pitchFamily="18" charset="0"/>
                      </a:rPr>
                      <m:t>0.45</m:t>
                    </m:r>
                    <m:r>
                      <a:rPr lang="en-GB" sz="1400" i="1">
                        <a:solidFill>
                          <a:prstClr val="black"/>
                        </a:solidFill>
                        <a:latin typeface="Cambria Math" panose="02040503050406030204" pitchFamily="18" charset="0"/>
                        <a:ea typeface="Cambria Math" panose="02040503050406030204" pitchFamily="18" charset="0"/>
                      </a:rPr>
                      <m:t>∙100 </m:t>
                    </m:r>
                    <m:r>
                      <m:rPr>
                        <m:sty m:val="p"/>
                      </m:rPr>
                      <a:rPr lang="en-GB" sz="1400">
                        <a:solidFill>
                          <a:prstClr val="black"/>
                        </a:solidFill>
                        <a:latin typeface="Cambria Math" panose="02040503050406030204" pitchFamily="18" charset="0"/>
                        <a:ea typeface="Cambria Math" panose="02040503050406030204" pitchFamily="18" charset="0"/>
                      </a:rPr>
                      <m:t>nm</m:t>
                    </m:r>
                    <m:r>
                      <a:rPr lang="en-GB" sz="1400" i="1">
                        <a:solidFill>
                          <a:prstClr val="black"/>
                        </a:solidFill>
                        <a:latin typeface="Cambria Math" panose="02040503050406030204" pitchFamily="18" charset="0"/>
                      </a:rPr>
                      <m:t>=45 </m:t>
                    </m:r>
                    <m:r>
                      <m:rPr>
                        <m:sty m:val="p"/>
                      </m:rPr>
                      <a:rPr lang="en-GB" sz="1400">
                        <a:solidFill>
                          <a:prstClr val="black"/>
                        </a:solidFill>
                        <a:latin typeface="Cambria Math" panose="02040503050406030204" pitchFamily="18" charset="0"/>
                      </a:rPr>
                      <m:t>nm</m:t>
                    </m:r>
                  </m:oMath>
                </a14:m>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400" i="1" dirty="0">
                    <a:solidFill>
                      <a:prstClr val="black"/>
                    </a:solidFill>
                    <a:latin typeface="Calibri" panose="020F0502020204030204"/>
                    <a:ea typeface="+mn-ea"/>
                  </a:rPr>
                  <a:t>I.e. 45% of the oxide thickness is below the original Si surface,</a:t>
                </a:r>
              </a:p>
              <a:p>
                <a:pPr defTabSz="914583" eaLnBrk="1" fontAlgn="auto" hangingPunct="1">
                  <a:spcBef>
                    <a:spcPts val="0"/>
                  </a:spcBef>
                  <a:spcAft>
                    <a:spcPts val="0"/>
                  </a:spcAft>
                </a:pPr>
                <a:r>
                  <a:rPr lang="en-GB" sz="1400" i="1" dirty="0">
                    <a:solidFill>
                      <a:prstClr val="black"/>
                    </a:solidFill>
                    <a:latin typeface="Calibri" panose="020F0502020204030204"/>
                    <a:ea typeface="+mn-ea"/>
                  </a:rPr>
                  <a:t>and 55 % is above it </a:t>
                </a:r>
              </a:p>
              <a:p>
                <a:pPr defTabSz="914583" eaLnBrk="1" fontAlgn="auto" hangingPunct="1">
                  <a:spcBef>
                    <a:spcPts val="0"/>
                  </a:spcBef>
                  <a:spcAft>
                    <a:spcPts val="0"/>
                  </a:spcAft>
                </a:pPr>
                <a:endParaRPr lang="en-GB" sz="1800" b="1" dirty="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a:solidFill>
                      <a:prstClr val="black"/>
                    </a:solidFill>
                    <a:latin typeface="Calibri" panose="020F0502020204030204"/>
                    <a:ea typeface="+mn-ea"/>
                  </a:rPr>
                  <a:t>How much is </a:t>
                </a:r>
                <a:r>
                  <a:rPr lang="en-GB" sz="1400" b="1" dirty="0" smtClean="0">
                    <a:solidFill>
                      <a:prstClr val="black"/>
                    </a:solidFill>
                    <a:latin typeface="Calibri" panose="020F0502020204030204"/>
                    <a:ea typeface="+mn-ea"/>
                  </a:rPr>
                  <a:t>the volume </a:t>
                </a:r>
                <a:r>
                  <a:rPr lang="en-GB" sz="1400" b="1" dirty="0">
                    <a:solidFill>
                      <a:prstClr val="black"/>
                    </a:solidFill>
                    <a:latin typeface="Calibri" panose="020F0502020204030204"/>
                    <a:ea typeface="+mn-ea"/>
                  </a:rPr>
                  <a:t>expanding?</a:t>
                </a:r>
              </a:p>
              <a:p>
                <a:pPr defTabSz="914583" eaLnBrk="1" fontAlgn="auto" hangingPunct="1">
                  <a:spcBef>
                    <a:spcPts val="0"/>
                  </a:spcBef>
                  <a:spcAft>
                    <a:spcPts val="0"/>
                  </a:spcAft>
                </a:pPr>
                <a:endParaRPr lang="en-GB" sz="1400" i="1" dirty="0">
                  <a:solidFill>
                    <a:prstClr val="black"/>
                  </a:solidFill>
                  <a:latin typeface="Cambria Math" panose="02040503050406030204" pitchFamily="18" charset="0"/>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100 </m:t>
                        </m:r>
                        <m:r>
                          <m:rPr>
                            <m:sty m:val="p"/>
                          </m:rPr>
                          <a:rPr lang="en-GB" sz="1400">
                            <a:solidFill>
                              <a:prstClr val="black"/>
                            </a:solidFill>
                            <a:latin typeface="Cambria Math" panose="02040503050406030204" pitchFamily="18" charset="0"/>
                          </a:rPr>
                          <m:t>nm</m:t>
                        </m:r>
                      </m:num>
                      <m:den>
                        <m:r>
                          <a:rPr lang="en-GB" sz="1400" i="1">
                            <a:solidFill>
                              <a:prstClr val="black"/>
                            </a:solidFill>
                            <a:latin typeface="Cambria Math" panose="02040503050406030204" pitchFamily="18" charset="0"/>
                          </a:rPr>
                          <m:t>45 </m:t>
                        </m:r>
                        <m:r>
                          <m:rPr>
                            <m:sty m:val="p"/>
                          </m:rPr>
                          <a:rPr lang="en-GB" sz="1400">
                            <a:solidFill>
                              <a:prstClr val="black"/>
                            </a:solidFill>
                            <a:latin typeface="Cambria Math" panose="02040503050406030204" pitchFamily="18" charset="0"/>
                          </a:rPr>
                          <m:t>nm</m:t>
                        </m:r>
                      </m:den>
                    </m:f>
                    <m:r>
                      <a:rPr lang="en-GB" sz="1400" i="1">
                        <a:solidFill>
                          <a:prstClr val="black"/>
                        </a:solidFill>
                        <a:latin typeface="Cambria Math" panose="02040503050406030204" pitchFamily="18" charset="0"/>
                      </a:rPr>
                      <m:t>=2.2 </m:t>
                    </m:r>
                    <m:r>
                      <m:rPr>
                        <m:sty m:val="p"/>
                      </m:rPr>
                      <a:rPr lang="en-GB" sz="1400">
                        <a:solidFill>
                          <a:prstClr val="black"/>
                        </a:solidFill>
                        <a:latin typeface="Cambria Math" panose="02040503050406030204" pitchFamily="18" charset="0"/>
                      </a:rPr>
                      <m:t>times</m:t>
                    </m:r>
                  </m:oMath>
                </a14:m>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altLang="da-DK" sz="1600" dirty="0">
                  <a:solidFill>
                    <a:prstClr val="black"/>
                  </a:solidFill>
                  <a:latin typeface="Century Schoolbook" panose="02040604050505020304" pitchFamily="18" charset="0"/>
                  <a:ea typeface="+mn-ea"/>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779574" y="2493690"/>
                <a:ext cx="4719815" cy="3524464"/>
              </a:xfrm>
              <a:prstGeom prst="rect">
                <a:avLst/>
              </a:prstGeom>
              <a:blipFill>
                <a:blip r:embed="rId6"/>
                <a:stretch>
                  <a:fillRect l="-388"/>
                </a:stretch>
              </a:blipFill>
            </p:spPr>
            <p:txBody>
              <a:bodyPr/>
              <a:lstStyle/>
              <a:p>
                <a:r>
                  <a:rPr lang="en-GB">
                    <a:noFill/>
                  </a:rPr>
                  <a:t> </a:t>
                </a:r>
              </a:p>
            </p:txBody>
          </p:sp>
        </mc:Fallback>
      </mc:AlternateContent>
      <p:sp>
        <p:nvSpPr>
          <p:cNvPr id="2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Si consumption and volume expansion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4" name="Group 3"/>
          <p:cNvGrpSpPr/>
          <p:nvPr/>
        </p:nvGrpSpPr>
        <p:grpSpPr>
          <a:xfrm>
            <a:off x="5610639" y="3357786"/>
            <a:ext cx="6535620" cy="2283110"/>
            <a:chOff x="5377507" y="3357786"/>
            <a:chExt cx="6535620" cy="2283110"/>
          </a:xfrm>
        </p:grpSpPr>
        <p:grpSp>
          <p:nvGrpSpPr>
            <p:cNvPr id="16" name="Group 15"/>
            <p:cNvGrpSpPr/>
            <p:nvPr/>
          </p:nvGrpSpPr>
          <p:grpSpPr>
            <a:xfrm>
              <a:off x="5377507" y="3357786"/>
              <a:ext cx="5994882" cy="2283110"/>
              <a:chOff x="6169595" y="3718241"/>
              <a:chExt cx="5994882" cy="2283110"/>
            </a:xfrm>
          </p:grpSpPr>
          <p:pic>
            <p:nvPicPr>
              <p:cNvPr id="2" name="Picture 1"/>
              <p:cNvPicPr>
                <a:picLocks noChangeAspect="1"/>
              </p:cNvPicPr>
              <p:nvPr/>
            </p:nvPicPr>
            <p:blipFill>
              <a:blip r:embed="rId7"/>
              <a:stretch>
                <a:fillRect/>
              </a:stretch>
            </p:blipFill>
            <p:spPr>
              <a:xfrm>
                <a:off x="6169595" y="3718241"/>
                <a:ext cx="5339326" cy="2160000"/>
              </a:xfrm>
              <a:prstGeom prst="rect">
                <a:avLst/>
              </a:prstGeom>
            </p:spPr>
          </p:pic>
          <p:sp>
            <p:nvSpPr>
              <p:cNvPr id="5" name="TextBox 4"/>
              <p:cNvSpPr txBox="1"/>
              <p:nvPr/>
            </p:nvSpPr>
            <p:spPr>
              <a:xfrm>
                <a:off x="11603105" y="4320021"/>
                <a:ext cx="561372" cy="307777"/>
              </a:xfrm>
              <a:prstGeom prst="rect">
                <a:avLst/>
              </a:prstGeom>
              <a:noFill/>
            </p:spPr>
            <p:txBody>
              <a:bodyPr wrap="none" rtlCol="0">
                <a:spAutoFit/>
              </a:bodyPr>
              <a:lstStyle/>
              <a:p>
                <a:r>
                  <a:rPr lang="en-GB" sz="1400" b="1" dirty="0" smtClean="0">
                    <a:latin typeface="Arial" panose="020B0604020202020204" pitchFamily="34" charset="0"/>
                    <a:cs typeface="Arial" panose="020B0604020202020204" pitchFamily="34" charset="0"/>
                  </a:rPr>
                  <a:t>SiO</a:t>
                </a:r>
                <a:r>
                  <a:rPr lang="en-GB" sz="1400" b="1" baseline="-25000" dirty="0" smtClean="0">
                    <a:latin typeface="Arial" panose="020B0604020202020204" pitchFamily="34" charset="0"/>
                    <a:cs typeface="Arial" panose="020B0604020202020204" pitchFamily="34" charset="0"/>
                  </a:rPr>
                  <a:t>2</a:t>
                </a:r>
                <a:endParaRPr lang="en-GB" sz="1400" b="1" baseline="-25000" dirty="0">
                  <a:latin typeface="Arial" panose="020B0604020202020204" pitchFamily="34" charset="0"/>
                  <a:cs typeface="Arial" panose="020B0604020202020204" pitchFamily="34" charset="0"/>
                </a:endParaRPr>
              </a:p>
            </p:txBody>
          </p:sp>
          <p:sp>
            <p:nvSpPr>
              <p:cNvPr id="12" name="Right Brace 11"/>
              <p:cNvSpPr/>
              <p:nvPr/>
            </p:nvSpPr>
            <p:spPr bwMode="auto">
              <a:xfrm>
                <a:off x="11426179" y="3861842"/>
                <a:ext cx="216024" cy="1224136"/>
              </a:xfrm>
              <a:prstGeom prst="rightBrace">
                <a:avLst/>
              </a:prstGeom>
              <a:noFill/>
              <a:ln w="25400"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13" name="Rectangle 12"/>
              <p:cNvSpPr/>
              <p:nvPr/>
            </p:nvSpPr>
            <p:spPr>
              <a:xfrm>
                <a:off x="6734527" y="5755130"/>
                <a:ext cx="5184576" cy="246221"/>
              </a:xfrm>
              <a:prstGeom prst="rect">
                <a:avLst/>
              </a:prstGeom>
            </p:spPr>
            <p:txBody>
              <a:bodyPr wrap="square">
                <a:spAutoFit/>
              </a:bodyPr>
              <a:lstStyle/>
              <a:p>
                <a:r>
                  <a:rPr lang="en-GB" sz="1000" i="1" dirty="0"/>
                  <a:t>https://nanohub.org/resources/26366/download/Fab_PrDepo_AC10_PG.pdf</a:t>
                </a:r>
              </a:p>
            </p:txBody>
          </p:sp>
        </p:grpSp>
        <p:sp>
          <p:nvSpPr>
            <p:cNvPr id="3" name="TextBox 2"/>
            <p:cNvSpPr txBox="1"/>
            <p:nvPr/>
          </p:nvSpPr>
          <p:spPr>
            <a:xfrm>
              <a:off x="10867584" y="3851844"/>
              <a:ext cx="1045543" cy="523220"/>
            </a:xfrm>
            <a:prstGeom prst="rect">
              <a:avLst/>
            </a:prstGeom>
            <a:solidFill>
              <a:schemeClr val="bg1"/>
            </a:solidFill>
          </p:spPr>
          <p:txBody>
            <a:bodyPr wrap="none" rtlCol="0">
              <a:spAutoFit/>
            </a:bodyPr>
            <a:lstStyle/>
            <a:p>
              <a:r>
                <a:rPr lang="en-GB" sz="1400" dirty="0" smtClean="0">
                  <a:latin typeface="Arial Rounded MT Bold" panose="020F0704030504030204" pitchFamily="34" charset="0"/>
                </a:rPr>
                <a:t>Grown </a:t>
              </a:r>
            </a:p>
            <a:p>
              <a:r>
                <a:rPr lang="en-GB" sz="1400" dirty="0" smtClean="0">
                  <a:latin typeface="Arial Rounded MT Bold" panose="020F0704030504030204" pitchFamily="34" charset="0"/>
                </a:rPr>
                <a:t>SiO</a:t>
              </a:r>
              <a:r>
                <a:rPr lang="en-GB" sz="1400" baseline="-25000" dirty="0" smtClean="0">
                  <a:latin typeface="Arial Rounded MT Bold" panose="020F0704030504030204" pitchFamily="34" charset="0"/>
                </a:rPr>
                <a:t>2</a:t>
              </a:r>
              <a:r>
                <a:rPr lang="en-GB" sz="1400" dirty="0" smtClean="0">
                  <a:latin typeface="Arial Rounded MT Bold" panose="020F0704030504030204" pitchFamily="34" charset="0"/>
                </a:rPr>
                <a:t> layer</a:t>
              </a:r>
              <a:endParaRPr lang="en-GB" sz="1400" dirty="0">
                <a:latin typeface="Arial Rounded MT Bold" panose="020F0704030504030204" pitchFamily="34" charset="0"/>
              </a:endParaRPr>
            </a:p>
          </p:txBody>
        </p:sp>
      </p:grpSp>
    </p:spTree>
    <p:extLst>
      <p:ext uri="{BB962C8B-B14F-4D97-AF65-F5344CB8AC3E}">
        <p14:creationId xmlns:p14="http://schemas.microsoft.com/office/powerpoint/2010/main" val="170298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31692" y="122144"/>
            <a:ext cx="6750471" cy="5395882"/>
            <a:chOff x="2081913" y="-314622"/>
            <a:chExt cx="6750471" cy="5395882"/>
          </a:xfrm>
        </p:grpSpPr>
        <p:grpSp>
          <p:nvGrpSpPr>
            <p:cNvPr id="4" name="Group 3"/>
            <p:cNvGrpSpPr/>
            <p:nvPr/>
          </p:nvGrpSpPr>
          <p:grpSpPr>
            <a:xfrm>
              <a:off x="2081913" y="-314622"/>
              <a:ext cx="6750471" cy="5395882"/>
              <a:chOff x="908437" y="465332"/>
              <a:chExt cx="6750471" cy="5395882"/>
            </a:xfrm>
          </p:grpSpPr>
          <p:grpSp>
            <p:nvGrpSpPr>
              <p:cNvPr id="18" name="Group 17"/>
              <p:cNvGrpSpPr>
                <a:grpSpLocks noChangeAspect="1"/>
              </p:cNvGrpSpPr>
              <p:nvPr/>
            </p:nvGrpSpPr>
            <p:grpSpPr>
              <a:xfrm>
                <a:off x="1982125" y="1845618"/>
                <a:ext cx="4742186" cy="3769318"/>
                <a:chOff x="3230880" y="5791200"/>
                <a:chExt cx="3803393" cy="3023130"/>
              </a:xfrm>
            </p:grpSpPr>
            <p:pic>
              <p:nvPicPr>
                <p:cNvPr id="20" name="Picture 19"/>
                <p:cNvPicPr>
                  <a:picLocks noChangeAspect="1"/>
                </p:cNvPicPr>
                <p:nvPr/>
              </p:nvPicPr>
              <p:blipFill rotWithShape="1">
                <a:blip r:embed="rId3"/>
                <a:srcRect l="77526" t="62425" r="-404" b="1694"/>
                <a:stretch/>
              </p:blipFill>
              <p:spPr>
                <a:xfrm>
                  <a:off x="5532865" y="7194330"/>
                  <a:ext cx="1501408" cy="1620000"/>
                </a:xfrm>
                <a:prstGeom prst="rect">
                  <a:avLst/>
                </a:prstGeom>
              </p:spPr>
            </p:pic>
            <p:sp>
              <p:nvSpPr>
                <p:cNvPr id="21" name="Rectangle 20"/>
                <p:cNvSpPr/>
                <p:nvPr/>
              </p:nvSpPr>
              <p:spPr>
                <a:xfrm>
                  <a:off x="3230880" y="5791200"/>
                  <a:ext cx="1447853" cy="59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p:gr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grpSp>
            <p:nvGrpSpPr>
              <p:cNvPr id="3" name="Group 2"/>
              <p:cNvGrpSpPr>
                <a:grpSpLocks noChangeAspect="1"/>
              </p:cNvGrpSpPr>
              <p:nvPr/>
            </p:nvGrpSpPr>
            <p:grpSpPr>
              <a:xfrm>
                <a:off x="1925411" y="3486654"/>
                <a:ext cx="2944684" cy="2160500"/>
                <a:chOff x="3230880" y="5791200"/>
                <a:chExt cx="2361751" cy="1732800"/>
              </a:xfrm>
            </p:grpSpPr>
            <p:pic>
              <p:nvPicPr>
                <p:cNvPr id="11" name="Picture 10"/>
                <p:cNvPicPr>
                  <a:picLocks noChangeAspect="1"/>
                </p:cNvPicPr>
                <p:nvPr/>
              </p:nvPicPr>
              <p:blipFill rotWithShape="1">
                <a:blip r:embed="rId3"/>
                <a:srcRect l="23349" t="62425" r="44094" b="1694"/>
                <a:stretch/>
              </p:blipFill>
              <p:spPr>
                <a:xfrm>
                  <a:off x="3456000" y="5904000"/>
                  <a:ext cx="2136631" cy="1620000"/>
                </a:xfrm>
                <a:prstGeom prst="rect">
                  <a:avLst/>
                </a:prstGeom>
              </p:spPr>
            </p:pic>
            <p:sp>
              <p:nvSpPr>
                <p:cNvPr id="2" name="Rectangle 1"/>
                <p:cNvSpPr/>
                <p:nvPr/>
              </p:nvSpPr>
              <p:spPr>
                <a:xfrm>
                  <a:off x="3230880" y="5791200"/>
                  <a:ext cx="1447853" cy="59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p:grpSp>
          <p:sp>
            <p:nvSpPr>
              <p:cNvPr id="6" name="Rectangle 5"/>
              <p:cNvSpPr/>
              <p:nvPr/>
            </p:nvSpPr>
            <p:spPr>
              <a:xfrm>
                <a:off x="1314931" y="5614936"/>
                <a:ext cx="6343977" cy="246278"/>
              </a:xfrm>
              <a:prstGeom prst="rect">
                <a:avLst/>
              </a:prstGeom>
            </p:spPr>
            <p:txBody>
              <a:bodyPr wrap="square">
                <a:spAutoFit/>
              </a:bodyPr>
              <a:lstStyle/>
              <a:p>
                <a:pPr marL="457291" lvl="1" defTabSz="914583" eaLnBrk="1" fontAlgn="auto" hangingPunct="1">
                  <a:spcBef>
                    <a:spcPts val="0"/>
                  </a:spcBef>
                  <a:spcAft>
                    <a:spcPts val="0"/>
                  </a:spcAft>
                </a:pPr>
                <a:r>
                  <a:rPr lang="en-GB" sz="1000" i="1" dirty="0" smtClean="0">
                    <a:solidFill>
                      <a:prstClr val="black"/>
                    </a:solidFill>
                    <a:latin typeface="Calibri" panose="020F0502020204030204"/>
                    <a:ea typeface="+mn-ea"/>
                  </a:rPr>
                  <a:t>https://www.kth.se/social/upload/4f283b68f276541a2900000e/Lecture%205%20-%20Spring%202012.pdf</a:t>
                </a:r>
                <a:endParaRPr lang="en-GB" sz="1000" i="1" dirty="0">
                  <a:solidFill>
                    <a:prstClr val="black"/>
                  </a:solidFill>
                  <a:latin typeface="Calibri" panose="020F0502020204030204"/>
                  <a:ea typeface="+mn-ea"/>
                </a:endParaRPr>
              </a:p>
            </p:txBody>
          </p:sp>
        </p:grpSp>
        <p:grpSp>
          <p:nvGrpSpPr>
            <p:cNvPr id="10" name="Group 9"/>
            <p:cNvGrpSpPr/>
            <p:nvPr/>
          </p:nvGrpSpPr>
          <p:grpSpPr>
            <a:xfrm>
              <a:off x="4009355" y="2565698"/>
              <a:ext cx="3643338" cy="276999"/>
              <a:chOff x="4009355" y="2565698"/>
              <a:chExt cx="3643338" cy="276999"/>
            </a:xfrm>
          </p:grpSpPr>
          <p:sp>
            <p:nvSpPr>
              <p:cNvPr id="8" name="TextBox 7"/>
              <p:cNvSpPr txBox="1"/>
              <p:nvPr/>
            </p:nvSpPr>
            <p:spPr>
              <a:xfrm>
                <a:off x="4009355" y="2565698"/>
                <a:ext cx="1617751" cy="276999"/>
              </a:xfrm>
              <a:prstGeom prst="rect">
                <a:avLst/>
              </a:prstGeom>
              <a:noFill/>
            </p:spPr>
            <p:txBody>
              <a:bodyPr wrap="none" rtlCol="0">
                <a:spAutoFit/>
              </a:bodyPr>
              <a:lstStyle/>
              <a:p>
                <a:r>
                  <a:rPr lang="en-GB" sz="1200" b="1" dirty="0" smtClean="0"/>
                  <a:t>Before oxidation</a:t>
                </a:r>
                <a:endParaRPr lang="en-GB" sz="1200" b="1" dirty="0"/>
              </a:p>
            </p:txBody>
          </p:sp>
          <p:sp>
            <p:nvSpPr>
              <p:cNvPr id="23" name="TextBox 22"/>
              <p:cNvSpPr txBox="1"/>
              <p:nvPr/>
            </p:nvSpPr>
            <p:spPr>
              <a:xfrm>
                <a:off x="6169595" y="2565698"/>
                <a:ext cx="1483098" cy="276999"/>
              </a:xfrm>
              <a:prstGeom prst="rect">
                <a:avLst/>
              </a:prstGeom>
              <a:noFill/>
            </p:spPr>
            <p:txBody>
              <a:bodyPr wrap="none" rtlCol="0">
                <a:spAutoFit/>
              </a:bodyPr>
              <a:lstStyle/>
              <a:p>
                <a:r>
                  <a:rPr lang="en-GB" sz="1200" b="1" dirty="0" smtClean="0"/>
                  <a:t>After oxidation</a:t>
                </a:r>
                <a:endParaRPr lang="en-GB" sz="1200" b="1" dirty="0"/>
              </a:p>
            </p:txBody>
          </p:sp>
        </p:grpSp>
      </p:gr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9" name="TextBox 8"/>
          <p:cNvSpPr txBox="1"/>
          <p:nvPr/>
        </p:nvSpPr>
        <p:spPr>
          <a:xfrm>
            <a:off x="538682" y="1101837"/>
            <a:ext cx="9015189" cy="334159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The volume of the grown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is larger than the volume of the Si it replaces.</a:t>
            </a: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But when a Si wafer is being oxidized, the volume can only expand upwards (not to the sides). </a:t>
            </a:r>
          </a:p>
          <a:p>
            <a:pPr defTabSz="914583" eaLnBrk="1" fontAlgn="auto" hangingPunct="1">
              <a:spcBef>
                <a:spcPts val="0"/>
              </a:spcBef>
              <a:spcAft>
                <a:spcPts val="0"/>
              </a:spcAft>
            </a:pP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Therefore thermal oxide has a high compressive stress </a:t>
            </a: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r>
              <a:rPr lang="en-GB" sz="1600" dirty="0" smtClean="0">
                <a:solidFill>
                  <a:srgbClr val="FF0000"/>
                </a:solidFill>
                <a:latin typeface="Calibri" panose="020F0502020204030204"/>
                <a:ea typeface="+mn-ea"/>
              </a:rPr>
              <a:t> </a:t>
            </a:r>
          </a:p>
          <a:p>
            <a:pPr marL="829634" lvl="1" indent="-285576" defTabSz="914583" eaLnBrk="1" fontAlgn="auto" hangingPunct="1">
              <a:spcBef>
                <a:spcPts val="0"/>
              </a:spcBef>
              <a:spcAft>
                <a:spcPts val="0"/>
              </a:spcAft>
              <a:buFont typeface="Arial" panose="020B0604020202020204" pitchFamily="34" charset="0"/>
              <a:buChar char="•"/>
            </a:pPr>
            <a:endParaRPr lang="en-GB" sz="1400"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408251" indent="-408251" defTabSz="914583" eaLnBrk="1" fontAlgn="auto" hangingPunct="1">
              <a:spcBef>
                <a:spcPts val="0"/>
              </a:spcBef>
              <a:spcAft>
                <a:spcPts val="0"/>
              </a:spcAft>
              <a:buFontTx/>
              <a:buAutoNum type="arabicPeriod"/>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p:txBody>
      </p:sp>
      <p:sp>
        <p:nvSpPr>
          <p:cNvPr id="7" name="Rectangle 7"/>
          <p:cNvSpPr>
            <a:spLocks noChangeArrowheads="1"/>
          </p:cNvSpPr>
          <p:nvPr/>
        </p:nvSpPr>
        <p:spPr bwMode="auto">
          <a:xfrm>
            <a:off x="177" y="-184561"/>
            <a:ext cx="184726" cy="36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7" tIns="45719" rIns="91437" bIns="45719" numCol="1" anchor="ctr" anchorCtr="0" compatLnSpc="1">
            <a:prstTxWarp prst="textNoShape">
              <a:avLst/>
            </a:prstTxWarp>
            <a:spAutoFit/>
          </a:bodyPr>
          <a:lstStyle/>
          <a:p>
            <a:pPr defTabSz="914309"/>
            <a:endParaRPr lang="en-GB" altLang="da-DK" sz="1799" dirty="0">
              <a:solidFill>
                <a:prstClr val="black"/>
              </a:solidFill>
              <a:latin typeface="Arial" panose="020B0604020202020204" pitchFamily="34" charset="0"/>
              <a:ea typeface="+mn-ea"/>
            </a:endParaRPr>
          </a:p>
        </p:txBody>
      </p:sp>
      <p:sp>
        <p:nvSpPr>
          <p:cNvPr id="16"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Stress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5" name="Group 4"/>
          <p:cNvGrpSpPr/>
          <p:nvPr/>
        </p:nvGrpSpPr>
        <p:grpSpPr>
          <a:xfrm>
            <a:off x="706846" y="3285778"/>
            <a:ext cx="4032000" cy="4032000"/>
            <a:chOff x="706846" y="3285778"/>
            <a:chExt cx="4032000" cy="4032000"/>
          </a:xfrm>
        </p:grpSpPr>
        <p:grpSp>
          <p:nvGrpSpPr>
            <p:cNvPr id="27" name="Group 26"/>
            <p:cNvGrpSpPr/>
            <p:nvPr/>
          </p:nvGrpSpPr>
          <p:grpSpPr>
            <a:xfrm>
              <a:off x="706846" y="3285778"/>
              <a:ext cx="4032000" cy="4032000"/>
              <a:chOff x="6192000" y="2232000"/>
              <a:chExt cx="4032000" cy="4032000"/>
            </a:xfrm>
            <a:solidFill>
              <a:schemeClr val="tx1">
                <a:lumMod val="50000"/>
                <a:lumOff val="50000"/>
              </a:schemeClr>
            </a:solidFill>
          </p:grpSpPr>
          <p:sp>
            <p:nvSpPr>
              <p:cNvPr id="28" name="Arc 27"/>
              <p:cNvSpPr/>
              <p:nvPr/>
            </p:nvSpPr>
            <p:spPr>
              <a:xfrm rot="19175844">
                <a:off x="6192000" y="2232000"/>
                <a:ext cx="4032000" cy="4032000"/>
              </a:xfrm>
              <a:prstGeom prst="arc">
                <a:avLst>
                  <a:gd name="adj1" fmla="val 16009145"/>
                  <a:gd name="adj2" fmla="val 21317328"/>
                </a:avLst>
              </a:prstGeom>
              <a:grpFill/>
              <a:ln w="539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sp>
            <p:nvSpPr>
              <p:cNvPr id="29" name="Arc 28"/>
              <p:cNvSpPr/>
              <p:nvPr/>
            </p:nvSpPr>
            <p:spPr>
              <a:xfrm rot="18550092">
                <a:off x="6354003" y="2448002"/>
                <a:ext cx="3693022" cy="3688463"/>
              </a:xfrm>
              <a:prstGeom prst="arc">
                <a:avLst>
                  <a:gd name="adj1" fmla="val 16626845"/>
                  <a:gd name="adj2" fmla="val 434962"/>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cxnSp>
            <p:nvCxnSpPr>
              <p:cNvPr id="30" name="Straight Connector 29"/>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1201043" y="4161555"/>
              <a:ext cx="3427267"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b="1" dirty="0" smtClean="0">
                  <a:solidFill>
                    <a:srgbClr val="000000"/>
                  </a:solidFill>
                </a:rPr>
                <a:t>Compressive stress </a:t>
              </a: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b="1" dirty="0" smtClean="0">
                  <a:solidFill>
                    <a:srgbClr val="000000"/>
                  </a:solidFill>
                </a:rPr>
                <a:t>– the SiO</a:t>
              </a:r>
              <a:r>
                <a:rPr lang="en-GB" sz="1200" b="1" baseline="-25000" dirty="0" smtClean="0">
                  <a:solidFill>
                    <a:srgbClr val="000000"/>
                  </a:solidFill>
                </a:rPr>
                <a:t>2</a:t>
              </a:r>
              <a:r>
                <a:rPr lang="en-GB" sz="1200" b="1" dirty="0" smtClean="0">
                  <a:solidFill>
                    <a:srgbClr val="000000"/>
                  </a:solidFill>
                </a:rPr>
                <a:t> layer wants </a:t>
              </a:r>
              <a:r>
                <a:rPr kumimoji="0" lang="en-GB" sz="1200" b="1" i="0" u="none" strike="noStrike" kern="1200" cap="none" spc="0" normalizeH="0" baseline="0" noProof="0" dirty="0" smtClean="0">
                  <a:ln>
                    <a:noFill/>
                  </a:ln>
                  <a:solidFill>
                    <a:srgbClr val="000000"/>
                  </a:solidFill>
                  <a:effectLst/>
                  <a:uLnTx/>
                  <a:uFillTx/>
                </a:rPr>
                <a:t>to expand</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dirty="0" smtClean="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dirty="0" smtClean="0">
                  <a:solidFill>
                    <a:srgbClr val="000000"/>
                  </a:solidFill>
                </a:rPr>
                <a:t>However, the stress will cancel out, when oxide is grown on both sides of a wafer</a:t>
              </a:r>
              <a:endParaRPr kumimoji="0" lang="en-GB" sz="1200" i="0" u="none" strike="noStrike" kern="1200" cap="none" spc="0" normalizeH="0" baseline="0" noProof="0" dirty="0" smtClean="0">
                <a:ln>
                  <a:noFill/>
                </a:ln>
                <a:solidFill>
                  <a:srgbClr val="000000"/>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b="1" dirty="0" smtClean="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b="1" dirty="0">
                <a:solidFill>
                  <a:srgbClr val="000000"/>
                </a:solidFill>
              </a:endParaRPr>
            </a:p>
          </p:txBody>
        </p:sp>
      </p:grpSp>
    </p:spTree>
    <p:extLst>
      <p:ext uri="{BB962C8B-B14F-4D97-AF65-F5344CB8AC3E}">
        <p14:creationId xmlns:p14="http://schemas.microsoft.com/office/powerpoint/2010/main" val="364249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705190" y="6338251"/>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Oxidation of structured samples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6" name="Subtitle 2"/>
          <p:cNvSpPr txBox="1">
            <a:spLocks/>
          </p:cNvSpPr>
          <p:nvPr/>
        </p:nvSpPr>
        <p:spPr>
          <a:xfrm>
            <a:off x="8624881" y="3570541"/>
            <a:ext cx="2158439" cy="75055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200" b="1" dirty="0" smtClean="0">
                <a:solidFill>
                  <a:schemeClr val="bg1"/>
                </a:solidFill>
                <a:latin typeface="Calibri" panose="020F0502020204030204" pitchFamily="34" charset="0"/>
                <a:cs typeface="Calibri" panose="020F0502020204030204" pitchFamily="34" charset="0"/>
              </a:rPr>
              <a:t>Cross section of 700 nm – 2 µm wide trenches with scallops  </a:t>
            </a:r>
          </a:p>
        </p:txBody>
      </p:sp>
      <p:grpSp>
        <p:nvGrpSpPr>
          <p:cNvPr id="47" name="Group 46"/>
          <p:cNvGrpSpPr>
            <a:grpSpLocks noChangeAspect="1"/>
          </p:cNvGrpSpPr>
          <p:nvPr/>
        </p:nvGrpSpPr>
        <p:grpSpPr>
          <a:xfrm>
            <a:off x="490233" y="3016495"/>
            <a:ext cx="4435851" cy="3581165"/>
            <a:chOff x="543116" y="3396401"/>
            <a:chExt cx="3922862" cy="3167017"/>
          </a:xfrm>
        </p:grpSpPr>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978" y="3396401"/>
              <a:ext cx="3840000" cy="2880000"/>
            </a:xfrm>
            <a:prstGeom prst="rect">
              <a:avLst/>
            </a:prstGeom>
          </p:spPr>
        </p:pic>
        <p:sp>
          <p:nvSpPr>
            <p:cNvPr id="49" name="TextBox 48"/>
            <p:cNvSpPr txBox="1"/>
            <p:nvPr/>
          </p:nvSpPr>
          <p:spPr>
            <a:xfrm>
              <a:off x="543116" y="6268839"/>
              <a:ext cx="3578389" cy="2945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altLang="da-DK" sz="1400" b="1" dirty="0" smtClean="0">
                  <a:solidFill>
                    <a:prstClr val="black"/>
                  </a:solidFill>
                  <a:latin typeface="Calibri" panose="020F0502020204030204"/>
                  <a:ea typeface="+mn-ea"/>
                </a:rPr>
                <a:t>Structured Si sample that has been oxidized </a:t>
              </a:r>
              <a:endParaRPr lang="en-GB" altLang="da-DK" sz="1400" b="1" dirty="0">
                <a:solidFill>
                  <a:prstClr val="black"/>
                </a:solidFill>
                <a:latin typeface="Century Schoolbook" panose="02040604050505020304" pitchFamily="18" charset="0"/>
                <a:ea typeface="+mn-ea"/>
              </a:endParaRPr>
            </a:p>
          </p:txBody>
        </p:sp>
      </p:grpSp>
      <p:sp>
        <p:nvSpPr>
          <p:cNvPr id="16" name="Oval 15"/>
          <p:cNvSpPr/>
          <p:nvPr/>
        </p:nvSpPr>
        <p:spPr bwMode="auto">
          <a:xfrm>
            <a:off x="3909701" y="4682409"/>
            <a:ext cx="576064" cy="576000"/>
          </a:xfrm>
          <a:prstGeom prst="ellipse">
            <a:avLst/>
          </a:prstGeom>
          <a:noFill/>
          <a:ln w="22225" cap="flat" cmpd="sng" algn="ctr">
            <a:solidFill>
              <a:schemeClr val="tx2">
                <a:lumMod val="60000"/>
                <a:lumOff val="40000"/>
              </a:schemeClr>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62" name="Oval 61"/>
          <p:cNvSpPr/>
          <p:nvPr/>
        </p:nvSpPr>
        <p:spPr bwMode="auto">
          <a:xfrm>
            <a:off x="3960501" y="3570541"/>
            <a:ext cx="576064" cy="576000"/>
          </a:xfrm>
          <a:prstGeom prst="ellipse">
            <a:avLst/>
          </a:prstGeom>
          <a:noFill/>
          <a:ln w="22225" cap="flat" cmpd="sng" algn="ctr">
            <a:solidFill>
              <a:schemeClr val="tx2">
                <a:lumMod val="60000"/>
                <a:lumOff val="40000"/>
              </a:schemeClr>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5" name="TextBox 14"/>
          <p:cNvSpPr txBox="1"/>
          <p:nvPr/>
        </p:nvSpPr>
        <p:spPr>
          <a:xfrm>
            <a:off x="430505" y="1053530"/>
            <a:ext cx="7734328" cy="1833488"/>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For structured samples, the oxide thickness will be smaller in edges compared to flat areas </a:t>
            </a: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dirty="0" smtClean="0">
                <a:solidFill>
                  <a:prstClr val="black"/>
                </a:solidFill>
                <a:latin typeface="Calibri" panose="020F0502020204030204"/>
              </a:rPr>
              <a:t>This is an advantage for e.g. for removal of scallops after DRIE (deep reactive ion etching)</a:t>
            </a: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rPr>
              <a:t>But be aware of that Si is being consumed during the oxidation, and very narrow structures might therefore be completely oxidized</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altLang="da-DK" sz="2400" dirty="0">
              <a:solidFill>
                <a:prstClr val="black"/>
              </a:solidFill>
              <a:latin typeface="Century Schoolbook" panose="02040604050505020304" pitchFamily="18" charset="0"/>
              <a:ea typeface="+mn-ea"/>
            </a:endParaRPr>
          </a:p>
        </p:txBody>
      </p:sp>
      <p:grpSp>
        <p:nvGrpSpPr>
          <p:cNvPr id="12" name="Group 11"/>
          <p:cNvGrpSpPr/>
          <p:nvPr/>
        </p:nvGrpSpPr>
        <p:grpSpPr>
          <a:xfrm>
            <a:off x="7033691" y="1337213"/>
            <a:ext cx="4608512" cy="4790147"/>
            <a:chOff x="7033691" y="1337213"/>
            <a:chExt cx="4608512" cy="4790147"/>
          </a:xfrm>
        </p:grpSpPr>
        <p:grpSp>
          <p:nvGrpSpPr>
            <p:cNvPr id="26" name="Group 25"/>
            <p:cNvGrpSpPr/>
            <p:nvPr/>
          </p:nvGrpSpPr>
          <p:grpSpPr>
            <a:xfrm>
              <a:off x="7033691" y="1337213"/>
              <a:ext cx="4608512" cy="4790147"/>
              <a:chOff x="7033691" y="1337213"/>
              <a:chExt cx="4608512" cy="4790147"/>
            </a:xfrm>
          </p:grpSpPr>
          <p:grpSp>
            <p:nvGrpSpPr>
              <p:cNvPr id="42" name="Group 41"/>
              <p:cNvGrpSpPr/>
              <p:nvPr/>
            </p:nvGrpSpPr>
            <p:grpSpPr>
              <a:xfrm>
                <a:off x="7033691" y="4669022"/>
                <a:ext cx="4608512" cy="1458338"/>
                <a:chOff x="552971" y="4509914"/>
                <a:chExt cx="4608512" cy="1458338"/>
              </a:xfrm>
            </p:grpSpPr>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032" y="4509914"/>
                  <a:ext cx="2073451" cy="1458338"/>
                </a:xfrm>
                <a:prstGeom prst="rect">
                  <a:avLst/>
                </a:prstGeom>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525" y="4509914"/>
                  <a:ext cx="2084694" cy="1440334"/>
                </a:xfrm>
                <a:prstGeom prst="rect">
                  <a:avLst/>
                </a:prstGeom>
              </p:spPr>
            </p:pic>
            <p:sp>
              <p:nvSpPr>
                <p:cNvPr id="45" name="TextBox 44"/>
                <p:cNvSpPr txBox="1"/>
                <p:nvPr/>
              </p:nvSpPr>
              <p:spPr>
                <a:xfrm>
                  <a:off x="2807431" y="5186503"/>
                  <a:ext cx="928675" cy="400203"/>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Scallops after </a:t>
                  </a:r>
                </a:p>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oxidation</a:t>
                  </a:r>
                  <a:endParaRPr lang="en-GB" sz="1000" b="1" dirty="0">
                    <a:solidFill>
                      <a:prstClr val="black"/>
                    </a:solidFill>
                    <a:latin typeface="Calibri" panose="020F0502020204030204"/>
                    <a:ea typeface="+mn-ea"/>
                  </a:endParaRPr>
                </a:p>
              </p:txBody>
            </p:sp>
            <p:sp>
              <p:nvSpPr>
                <p:cNvPr id="46" name="TextBox 45"/>
                <p:cNvSpPr txBox="1"/>
                <p:nvPr/>
              </p:nvSpPr>
              <p:spPr>
                <a:xfrm>
                  <a:off x="552971" y="5181501"/>
                  <a:ext cx="1023276" cy="405205"/>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Scallops before </a:t>
                  </a:r>
                </a:p>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oxidation</a:t>
                  </a:r>
                  <a:endParaRPr lang="en-GB" sz="1000" b="1" dirty="0">
                    <a:solidFill>
                      <a:prstClr val="black"/>
                    </a:solidFill>
                    <a:latin typeface="Calibri" panose="020F0502020204030204"/>
                    <a:ea typeface="+mn-ea"/>
                  </a:endParaRPr>
                </a:p>
              </p:txBody>
            </p:sp>
          </p:grpSp>
          <p:grpSp>
            <p:nvGrpSpPr>
              <p:cNvPr id="5" name="Group 4"/>
              <p:cNvGrpSpPr/>
              <p:nvPr/>
            </p:nvGrpSpPr>
            <p:grpSpPr>
              <a:xfrm>
                <a:off x="8436273" y="1337213"/>
                <a:ext cx="2535653" cy="3308611"/>
                <a:chOff x="8306214" y="1149613"/>
                <a:chExt cx="2535653" cy="3308611"/>
              </a:xfrm>
            </p:grpSpPr>
            <p:pic>
              <p:nvPicPr>
                <p:cNvPr id="3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6214" y="1149613"/>
                  <a:ext cx="2524978"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Subtitle 2"/>
                <p:cNvSpPr txBox="1">
                  <a:spLocks/>
                </p:cNvSpPr>
                <p:nvPr/>
              </p:nvSpPr>
              <p:spPr>
                <a:xfrm>
                  <a:off x="8683428" y="3707666"/>
                  <a:ext cx="2158439" cy="75055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200" b="1" dirty="0" smtClean="0">
                      <a:solidFill>
                        <a:schemeClr val="bg1"/>
                      </a:solidFill>
                      <a:latin typeface="Calibri" panose="020F0502020204030204" pitchFamily="34" charset="0"/>
                      <a:cs typeface="Calibri" panose="020F0502020204030204" pitchFamily="34" charset="0"/>
                    </a:rPr>
                    <a:t>Cross section of 700 nm – 2 µm wide trenches with scallops  </a:t>
                  </a:r>
                </a:p>
              </p:txBody>
            </p:sp>
          </p:grpSp>
        </p:grpSp>
        <p:grpSp>
          <p:nvGrpSpPr>
            <p:cNvPr id="11" name="Group 10"/>
            <p:cNvGrpSpPr/>
            <p:nvPr/>
          </p:nvGrpSpPr>
          <p:grpSpPr>
            <a:xfrm>
              <a:off x="8338753" y="3543104"/>
              <a:ext cx="307425" cy="2555860"/>
              <a:chOff x="8338753" y="3543104"/>
              <a:chExt cx="307425" cy="2555860"/>
            </a:xfrm>
          </p:grpSpPr>
          <p:sp>
            <p:nvSpPr>
              <p:cNvPr id="2" name="Rectangle 1"/>
              <p:cNvSpPr/>
              <p:nvPr/>
            </p:nvSpPr>
            <p:spPr bwMode="auto">
              <a:xfrm>
                <a:off x="8451140" y="3543104"/>
                <a:ext cx="195038" cy="544035"/>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30" name="Rectangle 29"/>
              <p:cNvSpPr/>
              <p:nvPr/>
            </p:nvSpPr>
            <p:spPr bwMode="auto">
              <a:xfrm>
                <a:off x="8338753" y="4680895"/>
                <a:ext cx="286127" cy="1418069"/>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cxnSp>
            <p:nvCxnSpPr>
              <p:cNvPr id="4" name="Straight Connector 3"/>
              <p:cNvCxnSpPr/>
              <p:nvPr/>
            </p:nvCxnSpPr>
            <p:spPr bwMode="auto">
              <a:xfrm flipH="1">
                <a:off x="8624880" y="4087139"/>
                <a:ext cx="21298" cy="593756"/>
              </a:xfrm>
              <a:prstGeom prst="line">
                <a:avLst/>
              </a:prstGeom>
              <a:solidFill>
                <a:schemeClr val="accent1"/>
              </a:solidFill>
              <a:ln w="222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flipH="1">
                <a:off x="8338753" y="4087138"/>
                <a:ext cx="112388" cy="593757"/>
              </a:xfrm>
              <a:prstGeom prst="line">
                <a:avLst/>
              </a:prstGeom>
              <a:solidFill>
                <a:schemeClr val="accent1"/>
              </a:solidFill>
              <a:ln w="222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5" name="Group 24"/>
          <p:cNvGrpSpPr/>
          <p:nvPr/>
        </p:nvGrpSpPr>
        <p:grpSpPr>
          <a:xfrm>
            <a:off x="5058396" y="3018528"/>
            <a:ext cx="4425969" cy="3617416"/>
            <a:chOff x="5058396" y="3032518"/>
            <a:chExt cx="4425969" cy="3617416"/>
          </a:xfrm>
        </p:grpSpPr>
        <p:grpSp>
          <p:nvGrpSpPr>
            <p:cNvPr id="57" name="Group 56"/>
            <p:cNvGrpSpPr/>
            <p:nvPr/>
          </p:nvGrpSpPr>
          <p:grpSpPr>
            <a:xfrm>
              <a:off x="5119719" y="3032518"/>
              <a:ext cx="4364646" cy="3273485"/>
              <a:chOff x="4993597" y="3058275"/>
              <a:chExt cx="4363636" cy="3272727"/>
            </a:xfrm>
          </p:grpSpPr>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3597" y="3058275"/>
                <a:ext cx="4363636" cy="3272727"/>
              </a:xfrm>
              <a:prstGeom prst="rect">
                <a:avLst/>
              </a:prstGeom>
            </p:spPr>
          </p:pic>
          <p:cxnSp>
            <p:nvCxnSpPr>
              <p:cNvPr id="59" name="Straight Arrow Connector 58"/>
              <p:cNvCxnSpPr/>
              <p:nvPr/>
            </p:nvCxnSpPr>
            <p:spPr>
              <a:xfrm rot="5400000">
                <a:off x="5628475" y="3881309"/>
                <a:ext cx="0" cy="517328"/>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257219" y="4270917"/>
                <a:ext cx="742511" cy="276999"/>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en-GB" sz="1200" b="1" dirty="0" smtClean="0">
                    <a:solidFill>
                      <a:srgbClr val="C00000"/>
                    </a:solidFill>
                    <a:latin typeface="Calibri" panose="020F0502020204030204"/>
                    <a:ea typeface="+mn-ea"/>
                  </a:rPr>
                  <a:t>1500 nm</a:t>
                </a:r>
                <a:endParaRPr lang="en-GB" sz="1200" b="1" dirty="0">
                  <a:solidFill>
                    <a:srgbClr val="C00000"/>
                  </a:solidFill>
                  <a:latin typeface="Calibri" panose="020F0502020204030204"/>
                  <a:ea typeface="+mn-ea"/>
                </a:endParaRPr>
              </a:p>
            </p:txBody>
          </p:sp>
        </p:grpSp>
        <p:sp>
          <p:nvSpPr>
            <p:cNvPr id="61" name="TextBox 60"/>
            <p:cNvSpPr txBox="1"/>
            <p:nvPr/>
          </p:nvSpPr>
          <p:spPr>
            <a:xfrm>
              <a:off x="5058396" y="6324502"/>
              <a:ext cx="4046331" cy="325432"/>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altLang="da-DK" sz="1400" b="1" dirty="0" smtClean="0">
                  <a:solidFill>
                    <a:prstClr val="black"/>
                  </a:solidFill>
                  <a:latin typeface="Calibri" panose="020F0502020204030204"/>
                  <a:ea typeface="+mn-ea"/>
                </a:rPr>
                <a:t>Structured Si sample that has been oxidized </a:t>
              </a:r>
              <a:endParaRPr lang="en-GB" altLang="da-DK" sz="1400" b="1" dirty="0">
                <a:solidFill>
                  <a:prstClr val="black"/>
                </a:solidFill>
                <a:latin typeface="Century Schoolbook" panose="02040604050505020304" pitchFamily="18" charset="0"/>
                <a:ea typeface="+mn-ea"/>
              </a:endParaRPr>
            </a:p>
          </p:txBody>
        </p:sp>
      </p:grpSp>
      <p:grpSp>
        <p:nvGrpSpPr>
          <p:cNvPr id="66" name="Group 65"/>
          <p:cNvGrpSpPr/>
          <p:nvPr/>
        </p:nvGrpSpPr>
        <p:grpSpPr>
          <a:xfrm>
            <a:off x="8164833" y="1034676"/>
            <a:ext cx="3765402" cy="5271327"/>
            <a:chOff x="8164833" y="1034676"/>
            <a:chExt cx="3765402" cy="5271327"/>
          </a:xfrm>
        </p:grpSpPr>
        <p:sp>
          <p:nvSpPr>
            <p:cNvPr id="40" name="Rectangle 39"/>
            <p:cNvSpPr/>
            <p:nvPr/>
          </p:nvSpPr>
          <p:spPr bwMode="auto">
            <a:xfrm>
              <a:off x="8164833" y="1034676"/>
              <a:ext cx="3765402" cy="197774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65" name="Rectangle 64"/>
            <p:cNvSpPr/>
            <p:nvPr/>
          </p:nvSpPr>
          <p:spPr bwMode="auto">
            <a:xfrm>
              <a:off x="9485717" y="2521336"/>
              <a:ext cx="2352564" cy="3784667"/>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spTree>
    <p:extLst>
      <p:ext uri="{BB962C8B-B14F-4D97-AF65-F5344CB8AC3E}">
        <p14:creationId xmlns:p14="http://schemas.microsoft.com/office/powerpoint/2010/main" val="359674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574994" y="6248176"/>
            <a:ext cx="4658497" cy="42197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Introduction</a:t>
            </a:r>
            <a:r>
              <a:rPr lang="en-GB" altLang="da-DK" kern="0" dirty="0" smtClean="0">
                <a:solidFill>
                  <a:srgbClr val="000000"/>
                </a:solidFill>
                <a:latin typeface="Verdana"/>
                <a:cs typeface="Arial" charset="0"/>
              </a:rPr>
              <a:t> -</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Thin Film responsible persons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12" name="Group 11"/>
          <p:cNvGrpSpPr/>
          <p:nvPr/>
        </p:nvGrpSpPr>
        <p:grpSpPr>
          <a:xfrm>
            <a:off x="583687" y="6118287"/>
            <a:ext cx="6642371" cy="839899"/>
            <a:chOff x="602339" y="5809935"/>
            <a:chExt cx="6642371" cy="839899"/>
          </a:xfrm>
        </p:grpSpPr>
        <p:sp>
          <p:nvSpPr>
            <p:cNvPr id="37" name="TextBox 13"/>
            <p:cNvSpPr txBox="1">
              <a:spLocks noChangeArrowheads="1"/>
            </p:cNvSpPr>
            <p:nvPr/>
          </p:nvSpPr>
          <p:spPr bwMode="auto">
            <a:xfrm>
              <a:off x="602339" y="5809935"/>
              <a:ext cx="2007231" cy="3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Contact emails:</a:t>
              </a:r>
            </a:p>
          </p:txBody>
        </p:sp>
        <p:sp>
          <p:nvSpPr>
            <p:cNvPr id="5" name="TextBox 4"/>
            <p:cNvSpPr txBox="1"/>
            <p:nvPr/>
          </p:nvSpPr>
          <p:spPr>
            <a:xfrm>
              <a:off x="2785219" y="5818837"/>
              <a:ext cx="4459491" cy="830997"/>
            </a:xfrm>
            <a:prstGeom prst="rect">
              <a:avLst/>
            </a:prstGeom>
            <a:noFill/>
          </p:spPr>
          <p:txBody>
            <a:bodyPr wrap="none" rtlCol="0">
              <a:spAutoFit/>
            </a:bodyPr>
            <a:lstStyle/>
            <a:p>
              <a:pPr lvl="0">
                <a:defRPr/>
              </a:pPr>
              <a:r>
                <a:rPr lang="en-GB" altLang="da-DK" sz="1600" dirty="0" smtClean="0">
                  <a:solidFill>
                    <a:srgbClr val="000000"/>
                  </a:solidFill>
                </a:rPr>
                <a:t>Thin film group: </a:t>
              </a:r>
              <a:r>
                <a:rPr lang="en-GB" altLang="da-DK" sz="1600" dirty="0" smtClean="0">
                  <a:solidFill>
                    <a:srgbClr val="000000"/>
                  </a:solidFill>
                  <a:hlinkClick r:id="rId3"/>
                </a:rPr>
                <a:t>thinfilm@nanolab.dtu.dk</a:t>
              </a:r>
              <a:endParaRPr lang="en-GB" altLang="da-DK" sz="1600" dirty="0" smtClean="0">
                <a:solidFill>
                  <a:srgbClr val="000000"/>
                </a:solidFill>
              </a:endParaRPr>
            </a:p>
            <a:p>
              <a:pPr lvl="0">
                <a:defRPr/>
              </a:pPr>
              <a:r>
                <a:rPr lang="en-GB" altLang="da-DK" sz="1600" dirty="0" smtClean="0">
                  <a:solidFill>
                    <a:srgbClr val="000000"/>
                  </a:solidFill>
                </a:rPr>
                <a:t>Training: </a:t>
              </a:r>
              <a:r>
                <a:rPr lang="en-GB" altLang="da-DK" sz="1600" u="sng" dirty="0" smtClean="0">
                  <a:solidFill>
                    <a:srgbClr val="FF0000"/>
                  </a:solidFill>
                </a:rPr>
                <a:t>training@nanolab.dtu.dk</a:t>
              </a:r>
            </a:p>
            <a:p>
              <a:endParaRPr lang="en-GB" sz="1600" dirty="0"/>
            </a:p>
          </p:txBody>
        </p:sp>
      </p:grpSp>
      <p:sp>
        <p:nvSpPr>
          <p:cNvPr id="6" name="TextBox 5"/>
          <p:cNvSpPr txBox="1"/>
          <p:nvPr/>
        </p:nvSpPr>
        <p:spPr>
          <a:xfrm>
            <a:off x="7428068" y="5265921"/>
            <a:ext cx="2125903" cy="738664"/>
          </a:xfrm>
          <a:prstGeom prst="rect">
            <a:avLst/>
          </a:prstGeom>
          <a:noFill/>
        </p:spPr>
        <p:txBody>
          <a:bodyPr wrap="none" rtlCol="0">
            <a:spAutoFit/>
          </a:bodyPr>
          <a:lstStyle/>
          <a:p>
            <a:pPr algn="ctr"/>
            <a:r>
              <a:rPr lang="en-US" sz="1700" dirty="0" smtClean="0"/>
              <a:t>Flemming Nielsen</a:t>
            </a:r>
            <a:endParaRPr lang="en-US" sz="1700" dirty="0"/>
          </a:p>
          <a:p>
            <a:pPr algn="ctr"/>
            <a:r>
              <a:rPr lang="en-US" sz="1300" dirty="0" smtClean="0">
                <a:hlinkClick r:id="rId4"/>
              </a:rPr>
              <a:t>flemnie@dtu.dk</a:t>
            </a:r>
            <a:endParaRPr lang="en-US" sz="1300" dirty="0" smtClean="0"/>
          </a:p>
          <a:p>
            <a:pPr algn="ctr"/>
            <a:r>
              <a:rPr lang="en-US" sz="1200" dirty="0" smtClean="0"/>
              <a:t>(Furnaces)</a:t>
            </a:r>
            <a:endParaRPr lang="en-US" sz="12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027" y="4047835"/>
            <a:ext cx="881975" cy="11988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8143" y="4047835"/>
            <a:ext cx="881974" cy="11988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5858" y="4047835"/>
            <a:ext cx="881974" cy="1198800"/>
          </a:xfrm>
          <a:prstGeom prst="rect">
            <a:avLst/>
          </a:prstGeom>
        </p:spPr>
      </p:pic>
      <p:sp>
        <p:nvSpPr>
          <p:cNvPr id="42" name="TextBox 18"/>
          <p:cNvSpPr txBox="1">
            <a:spLocks noChangeArrowheads="1"/>
          </p:cNvSpPr>
          <p:nvPr/>
        </p:nvSpPr>
        <p:spPr bwMode="auto">
          <a:xfrm>
            <a:off x="9646506" y="2511268"/>
            <a:ext cx="2202285" cy="75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effectLst/>
                <a:uLnTx/>
                <a:uFillTx/>
                <a:latin typeface="Verdana" pitchFamily="34" charset="0"/>
                <a:ea typeface="ＭＳ Ｐゴシック" pitchFamily="34" charset="-128"/>
                <a:cs typeface="+mn-cs"/>
              </a:rPr>
              <a:t>Rebecca Ettlinger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effectLst/>
                <a:uLnTx/>
                <a:uFillTx/>
                <a:latin typeface="Verdana" pitchFamily="34" charset="0"/>
                <a:ea typeface="ＭＳ Ｐゴシック" pitchFamily="34" charset="-128"/>
                <a:cs typeface="+mn-cs"/>
                <a:hlinkClick r:id="rId8"/>
              </a:rPr>
              <a:t>reet@dtu.dk</a:t>
            </a:r>
            <a:endParaRPr kumimoji="0" lang="en-GB" altLang="da-DK" sz="1300" b="0" i="0" u="none" strike="noStrike" kern="1200" cap="none" spc="0" normalizeH="0" baseline="0" noProof="0" dirty="0" smtClean="0">
              <a:ln>
                <a:noFill/>
              </a:ln>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noProof="0" dirty="0" smtClean="0"/>
              <a:t>(PVD)</a:t>
            </a:r>
            <a:endParaRPr kumimoji="0" lang="en-GB" altLang="da-DK" sz="1200" b="0" u="none" strike="noStrike" kern="1200" cap="none" spc="0" normalizeH="0" baseline="0" noProof="0" dirty="0" smtClean="0">
              <a:ln>
                <a:noFill/>
              </a:ln>
              <a:solidFill>
                <a:srgbClr val="999999"/>
              </a:solidFill>
              <a:effectLst/>
              <a:uLnTx/>
              <a:uFillTx/>
            </a:endParaRPr>
          </a:p>
        </p:txBody>
      </p:sp>
      <p:sp>
        <p:nvSpPr>
          <p:cNvPr id="6155" name="TextBox 19"/>
          <p:cNvSpPr txBox="1">
            <a:spLocks noChangeArrowheads="1"/>
          </p:cNvSpPr>
          <p:nvPr/>
        </p:nvSpPr>
        <p:spPr bwMode="auto">
          <a:xfrm>
            <a:off x="397290" y="2495879"/>
            <a:ext cx="1819166" cy="77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Pernille Larsen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effectLst/>
                <a:uLnTx/>
                <a:uFillTx/>
                <a:latin typeface="Verdana" pitchFamily="34" charset="0"/>
                <a:ea typeface="ＭＳ Ｐゴシック" pitchFamily="34" charset="-128"/>
                <a:cs typeface="+mn-cs"/>
                <a:hlinkClick r:id="rId9"/>
              </a:rPr>
              <a:t>pevo@dtu.dk</a:t>
            </a:r>
            <a:endParaRPr kumimoji="0" lang="en-GB" altLang="da-DK" sz="1300" b="0" i="0" u="none" strike="noStrike" kern="1200" cap="none" spc="0" normalizeH="0" baseline="0" noProof="0" dirty="0" smtClean="0">
              <a:ln>
                <a:noFill/>
              </a:ln>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dirty="0" smtClean="0">
                <a:solidFill>
                  <a:srgbClr val="000000"/>
                </a:solidFill>
              </a:rPr>
              <a:t>(Furnaces, ALD)</a:t>
            </a:r>
            <a:endParaRPr kumimoji="0" lang="en-GB" altLang="da-DK" sz="1200" b="0" i="0" u="none" strike="noStrike" kern="1200" cap="none" spc="0" normalizeH="0" baseline="0" noProof="0" dirty="0">
              <a:ln>
                <a:noFill/>
              </a:ln>
              <a:solidFill>
                <a:srgbClr val="000000"/>
              </a:solidFill>
              <a:effectLst/>
              <a:uLnTx/>
              <a:uFillTx/>
            </a:endParaRPr>
          </a:p>
        </p:txBody>
      </p:sp>
      <p:sp>
        <p:nvSpPr>
          <p:cNvPr id="20" name="TextBox 18"/>
          <p:cNvSpPr txBox="1">
            <a:spLocks noChangeArrowheads="1"/>
          </p:cNvSpPr>
          <p:nvPr/>
        </p:nvSpPr>
        <p:spPr bwMode="auto">
          <a:xfrm>
            <a:off x="2650429" y="2495879"/>
            <a:ext cx="2193628" cy="77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Patama Pholprasit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hlinkClick r:id="rId10"/>
              </a:rPr>
              <a:t>paphol@dtu.dk</a:t>
            </a:r>
            <a:endPar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dirty="0" smtClean="0">
                <a:solidFill>
                  <a:srgbClr val="000000"/>
                </a:solidFill>
              </a:rPr>
              <a:t>(PVD, furnaces)</a:t>
            </a:r>
            <a:endParaRPr kumimoji="0" lang="en-GB" altLang="da-DK" sz="1200" b="0" i="0" u="none" strike="noStrike" kern="1200" cap="none" spc="0" normalizeH="0" baseline="0" noProof="0" dirty="0">
              <a:ln>
                <a:noFill/>
              </a:ln>
              <a:solidFill>
                <a:srgbClr val="000000"/>
              </a:solidFill>
              <a:effectLst/>
              <a:uLnTx/>
              <a:uFillTx/>
            </a:endParaRPr>
          </a:p>
        </p:txBody>
      </p:sp>
      <p:sp>
        <p:nvSpPr>
          <p:cNvPr id="29" name="TextBox 12"/>
          <p:cNvSpPr txBox="1">
            <a:spLocks noChangeArrowheads="1"/>
          </p:cNvSpPr>
          <p:nvPr/>
        </p:nvSpPr>
        <p:spPr bwMode="auto">
          <a:xfrm>
            <a:off x="222497" y="880280"/>
            <a:ext cx="2674080" cy="3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Process responsible:</a:t>
            </a:r>
            <a:endParaRPr kumimoji="0" lang="en-GB" altLang="da-DK" sz="16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 name="TextBox 2"/>
          <p:cNvSpPr txBox="1"/>
          <p:nvPr/>
        </p:nvSpPr>
        <p:spPr>
          <a:xfrm>
            <a:off x="7554046" y="2513487"/>
            <a:ext cx="1803699" cy="75405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Berit Herstrøm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hlinkClick r:id="rId11"/>
              </a:rPr>
              <a:t>bghe@dtu.dk</a:t>
            </a:r>
            <a:endParaRPr kumimoji="0" lang="en-GB"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200" dirty="0" smtClean="0">
                <a:solidFill>
                  <a:srgbClr val="000000"/>
                </a:solidFill>
              </a:rPr>
              <a:t>(PECVD)</a:t>
            </a:r>
            <a:endParaRPr kumimoji="0" lang="en-GB" sz="1200" b="0" i="0" u="none" strike="noStrike" kern="1200" cap="none" spc="0" normalizeH="0" baseline="0" noProof="0" dirty="0">
              <a:ln>
                <a:noFill/>
              </a:ln>
              <a:solidFill>
                <a:srgbClr val="000000"/>
              </a:solidFill>
              <a:effectLst/>
              <a:uLnTx/>
              <a:uFillTx/>
            </a:endParaRPr>
          </a:p>
        </p:txBody>
      </p:sp>
      <p:sp>
        <p:nvSpPr>
          <p:cNvPr id="31" name="TextBox 18"/>
          <p:cNvSpPr txBox="1">
            <a:spLocks noChangeArrowheads="1"/>
          </p:cNvSpPr>
          <p:nvPr/>
        </p:nvSpPr>
        <p:spPr bwMode="auto">
          <a:xfrm>
            <a:off x="4999180" y="2511268"/>
            <a:ext cx="2248771" cy="75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Evgeniy Shkondin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hlinkClick r:id="rId12"/>
              </a:rPr>
              <a:t>eves@dtu.dk</a:t>
            </a:r>
            <a:endPar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dirty="0" smtClean="0">
                <a:solidFill>
                  <a:srgbClr val="000000"/>
                </a:solidFill>
              </a:rPr>
              <a:t>(PVD, ALD)</a:t>
            </a:r>
            <a:endParaRPr kumimoji="0" lang="en-GB" altLang="da-DK" sz="1200" b="0" i="0" u="none" strike="noStrike" kern="1200" cap="none" spc="0" normalizeH="0" baseline="0" noProof="0" dirty="0" smtClean="0">
              <a:ln>
                <a:noFill/>
              </a:ln>
              <a:solidFill>
                <a:srgbClr val="000000"/>
              </a:solidFill>
              <a:effectLst/>
              <a:uLnTx/>
              <a:uFillTx/>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66199" y="1325402"/>
            <a:ext cx="881974" cy="1198800"/>
          </a:xfrm>
          <a:prstGeom prst="rect">
            <a:avLst/>
          </a:prstGeom>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58143" y="1316735"/>
            <a:ext cx="881974" cy="1198800"/>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5027" y="1316525"/>
            <a:ext cx="881974" cy="1198800"/>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90864" y="1322374"/>
            <a:ext cx="881974" cy="1198800"/>
          </a:xfrm>
          <a:prstGeom prst="rect">
            <a:avLst/>
          </a:prstGeom>
        </p:spPr>
      </p:pic>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48391" y="1324755"/>
            <a:ext cx="901353" cy="1198800"/>
          </a:xfrm>
          <a:prstGeom prst="rect">
            <a:avLst/>
          </a:prstGeom>
        </p:spPr>
      </p:pic>
      <p:pic>
        <p:nvPicPr>
          <p:cNvPr id="1026" name="Picture 2" descr="Flemming Nielsen"/>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41314" y="4077866"/>
            <a:ext cx="881974" cy="11988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6199" y="4047835"/>
            <a:ext cx="881974" cy="1198800"/>
          </a:xfrm>
          <a:prstGeom prst="rect">
            <a:avLst/>
          </a:prstGeom>
        </p:spPr>
      </p:pic>
      <p:sp>
        <p:nvSpPr>
          <p:cNvPr id="43" name="TextBox 42"/>
          <p:cNvSpPr txBox="1"/>
          <p:nvPr/>
        </p:nvSpPr>
        <p:spPr>
          <a:xfrm>
            <a:off x="5150404" y="5265921"/>
            <a:ext cx="1993944" cy="738664"/>
          </a:xfrm>
          <a:prstGeom prst="rect">
            <a:avLst/>
          </a:prstGeom>
          <a:noFill/>
        </p:spPr>
        <p:txBody>
          <a:bodyPr wrap="none" rtlCol="0">
            <a:spAutoFit/>
          </a:bodyPr>
          <a:lstStyle/>
          <a:p>
            <a:pPr algn="ctr"/>
            <a:r>
              <a:rPr lang="en-US" sz="1700" dirty="0" smtClean="0"/>
              <a:t>Peter Windmann</a:t>
            </a:r>
            <a:endParaRPr lang="en-US" sz="1700" dirty="0"/>
          </a:p>
          <a:p>
            <a:pPr algn="ctr"/>
            <a:r>
              <a:rPr lang="en-US" sz="1300" dirty="0" smtClean="0">
                <a:hlinkClick r:id="rId4"/>
              </a:rPr>
              <a:t>pewin@dtu.dk</a:t>
            </a:r>
            <a:endParaRPr lang="en-US" sz="1300" dirty="0" smtClean="0"/>
          </a:p>
          <a:p>
            <a:pPr algn="ctr"/>
            <a:r>
              <a:rPr lang="en-US" sz="1200" dirty="0" smtClean="0"/>
              <a:t>(ALD, PECVD)</a:t>
            </a:r>
            <a:endParaRPr lang="en-US" sz="1200" dirty="0"/>
          </a:p>
        </p:txBody>
      </p:sp>
      <p:sp>
        <p:nvSpPr>
          <p:cNvPr id="44" name="TextBox 43"/>
          <p:cNvSpPr txBox="1"/>
          <p:nvPr/>
        </p:nvSpPr>
        <p:spPr>
          <a:xfrm>
            <a:off x="2766301" y="5265921"/>
            <a:ext cx="2077236" cy="738664"/>
          </a:xfrm>
          <a:prstGeom prst="rect">
            <a:avLst/>
          </a:prstGeom>
          <a:noFill/>
        </p:spPr>
        <p:txBody>
          <a:bodyPr wrap="none" rtlCol="0">
            <a:spAutoFit/>
          </a:bodyPr>
          <a:lstStyle/>
          <a:p>
            <a:pPr algn="ctr"/>
            <a:r>
              <a:rPr lang="en-US" sz="1700" dirty="0" smtClean="0"/>
              <a:t>Roy Cork</a:t>
            </a:r>
            <a:endParaRPr lang="en-US" sz="1700" dirty="0"/>
          </a:p>
          <a:p>
            <a:pPr algn="ctr"/>
            <a:r>
              <a:rPr lang="en-US" sz="1300" dirty="0" smtClean="0">
                <a:hlinkClick r:id="rId4"/>
              </a:rPr>
              <a:t>roco@dtu.dk</a:t>
            </a:r>
            <a:endParaRPr lang="en-US" sz="1300" dirty="0" smtClean="0"/>
          </a:p>
          <a:p>
            <a:pPr algn="ctr"/>
            <a:r>
              <a:rPr lang="en-US" sz="1200" dirty="0" smtClean="0"/>
              <a:t>(Furnaces, PECVD, PVD)</a:t>
            </a:r>
            <a:endParaRPr lang="en-US" sz="1200" dirty="0"/>
          </a:p>
        </p:txBody>
      </p:sp>
      <p:sp>
        <p:nvSpPr>
          <p:cNvPr id="45" name="TextBox 44"/>
          <p:cNvSpPr txBox="1"/>
          <p:nvPr/>
        </p:nvSpPr>
        <p:spPr>
          <a:xfrm>
            <a:off x="516488" y="5265921"/>
            <a:ext cx="1766830" cy="738664"/>
          </a:xfrm>
          <a:prstGeom prst="rect">
            <a:avLst/>
          </a:prstGeom>
          <a:noFill/>
        </p:spPr>
        <p:txBody>
          <a:bodyPr wrap="none" rtlCol="0">
            <a:spAutoFit/>
          </a:bodyPr>
          <a:lstStyle/>
          <a:p>
            <a:pPr algn="ctr"/>
            <a:r>
              <a:rPr lang="en-US" sz="1700" dirty="0" smtClean="0"/>
              <a:t>Henrik Nielsen</a:t>
            </a:r>
            <a:endParaRPr lang="en-US" sz="1700" dirty="0"/>
          </a:p>
          <a:p>
            <a:pPr algn="ctr"/>
            <a:r>
              <a:rPr lang="en-US" sz="1300" dirty="0" smtClean="0">
                <a:hlinkClick r:id="rId4"/>
              </a:rPr>
              <a:t>henie@dtu.dk</a:t>
            </a:r>
            <a:endParaRPr lang="en-US" sz="1300" dirty="0" smtClean="0"/>
          </a:p>
          <a:p>
            <a:pPr algn="ctr"/>
            <a:r>
              <a:rPr lang="en-US" sz="1200" dirty="0" smtClean="0"/>
              <a:t>(PVD)</a:t>
            </a:r>
            <a:endParaRPr lang="en-US" sz="1200" dirty="0"/>
          </a:p>
        </p:txBody>
      </p:sp>
      <p:sp>
        <p:nvSpPr>
          <p:cNvPr id="4" name="TextBox 3"/>
          <p:cNvSpPr txBox="1"/>
          <p:nvPr/>
        </p:nvSpPr>
        <p:spPr>
          <a:xfrm>
            <a:off x="222497" y="3574580"/>
            <a:ext cx="3207929" cy="338554"/>
          </a:xfrm>
          <a:prstGeom prst="rect">
            <a:avLst/>
          </a:prstGeom>
          <a:noFill/>
        </p:spPr>
        <p:txBody>
          <a:bodyPr wrap="none" rtlCol="0">
            <a:spAutoFit/>
          </a:bodyPr>
          <a:lstStyle/>
          <a:p>
            <a:pPr lvl="0" algn="ctr">
              <a:defRPr/>
            </a:pPr>
            <a:r>
              <a:rPr lang="en-GB" altLang="da-DK" sz="1600" b="1" dirty="0">
                <a:solidFill>
                  <a:srgbClr val="000000"/>
                </a:solidFill>
              </a:rPr>
              <a:t>Maintenance </a:t>
            </a:r>
            <a:r>
              <a:rPr lang="en-GB" altLang="da-DK" sz="1600" b="1" dirty="0" smtClean="0">
                <a:solidFill>
                  <a:srgbClr val="000000"/>
                </a:solidFill>
              </a:rPr>
              <a:t>responsible:</a:t>
            </a:r>
            <a:endParaRPr lang="en-GB" altLang="da-DK" sz="1600" b="1" dirty="0">
              <a:solidFill>
                <a:srgbClr val="000000"/>
              </a:solidFill>
            </a:endParaRPr>
          </a:p>
        </p:txBody>
      </p:sp>
    </p:spTree>
    <p:extLst>
      <p:ext uri="{BB962C8B-B14F-4D97-AF65-F5344CB8AC3E}">
        <p14:creationId xmlns:p14="http://schemas.microsoft.com/office/powerpoint/2010/main" val="356788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2" grpId="0"/>
      <p:bldP spid="6155" grpId="0"/>
      <p:bldP spid="20" grpId="0"/>
      <p:bldP spid="29" grpId="0"/>
      <p:bldP spid="3" grpId="0"/>
      <p:bldP spid="31" grpId="0"/>
      <p:bldP spid="43" grpId="0"/>
      <p:bldP spid="44" grpId="0"/>
      <p:bldP spid="45"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705190" y="6338251"/>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3" name="TextBox 22"/>
          <p:cNvSpPr txBox="1"/>
          <p:nvPr/>
        </p:nvSpPr>
        <p:spPr>
          <a:xfrm>
            <a:off x="450172" y="1269554"/>
            <a:ext cx="7705854" cy="1417990"/>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700" b="1" dirty="0" smtClean="0">
                <a:solidFill>
                  <a:prstClr val="black"/>
                </a:solidFill>
                <a:latin typeface="Calibri" panose="020F0502020204030204"/>
                <a:ea typeface="+mn-ea"/>
              </a:rPr>
              <a:t>Question:</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Why is the oxide layer thicker on the sidewalls than in the bottom of the structures? </a:t>
            </a: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prstClr val="black"/>
                </a:solidFill>
                <a:latin typeface="Calibri" panose="020F0502020204030204"/>
                <a:ea typeface="+mn-ea"/>
              </a:rPr>
              <a:t>The oxidation rate is not same for all crystal orientations</a:t>
            </a:r>
          </a:p>
          <a:p>
            <a:pPr defTabSz="914583" eaLnBrk="1" fontAlgn="auto" hangingPunct="1">
              <a:spcBef>
                <a:spcPts val="0"/>
              </a:spcBef>
              <a:spcAft>
                <a:spcPts val="0"/>
              </a:spcAft>
            </a:pPr>
            <a:endParaRPr lang="en-GB" sz="10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13" name="Group 12"/>
          <p:cNvGrpSpPr>
            <a:grpSpLocks noChangeAspect="1"/>
          </p:cNvGrpSpPr>
          <p:nvPr/>
        </p:nvGrpSpPr>
        <p:grpSpPr>
          <a:xfrm>
            <a:off x="490233" y="3058059"/>
            <a:ext cx="4435851" cy="3581165"/>
            <a:chOff x="543116" y="3396401"/>
            <a:chExt cx="3922862" cy="3167017"/>
          </a:xfrm>
        </p:grpSpPr>
        <p:grpSp>
          <p:nvGrpSpPr>
            <p:cNvPr id="7" name="Group 6"/>
            <p:cNvGrpSpPr/>
            <p:nvPr/>
          </p:nvGrpSpPr>
          <p:grpSpPr>
            <a:xfrm>
              <a:off x="625978" y="3396401"/>
              <a:ext cx="3840000" cy="2880000"/>
              <a:chOff x="4171616" y="3337405"/>
              <a:chExt cx="3840000" cy="288000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1616" y="3337405"/>
                <a:ext cx="3840000" cy="2880000"/>
              </a:xfrm>
              <a:prstGeom prst="rect">
                <a:avLst/>
              </a:prstGeom>
            </p:spPr>
          </p:pic>
          <p:cxnSp>
            <p:nvCxnSpPr>
              <p:cNvPr id="3" name="Straight Arrow Connector 2"/>
              <p:cNvCxnSpPr/>
              <p:nvPr/>
            </p:nvCxnSpPr>
            <p:spPr>
              <a:xfrm>
                <a:off x="6338951" y="5004620"/>
                <a:ext cx="0" cy="265471"/>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5122547" y="4252452"/>
                <a:ext cx="0" cy="265471"/>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90405" y="4236855"/>
                <a:ext cx="656795" cy="245022"/>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en-GB" sz="1200" b="1" dirty="0" smtClean="0">
                    <a:solidFill>
                      <a:srgbClr val="C00000"/>
                    </a:solidFill>
                    <a:latin typeface="Calibri" panose="020F0502020204030204"/>
                    <a:ea typeface="+mn-ea"/>
                  </a:rPr>
                  <a:t>1150 nm</a:t>
                </a:r>
                <a:endParaRPr lang="en-GB" sz="1200" b="1" dirty="0">
                  <a:solidFill>
                    <a:srgbClr val="C00000"/>
                  </a:solidFill>
                  <a:latin typeface="Calibri" panose="020F0502020204030204"/>
                  <a:ea typeface="+mn-ea"/>
                </a:endParaRPr>
              </a:p>
            </p:txBody>
          </p:sp>
          <p:sp>
            <p:nvSpPr>
              <p:cNvPr id="21" name="TextBox 20"/>
              <p:cNvSpPr txBox="1"/>
              <p:nvPr/>
            </p:nvSpPr>
            <p:spPr>
              <a:xfrm>
                <a:off x="6006969" y="5270091"/>
                <a:ext cx="587315" cy="245022"/>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en-GB" sz="1200" b="1" dirty="0" smtClean="0">
                    <a:solidFill>
                      <a:srgbClr val="C00000"/>
                    </a:solidFill>
                    <a:latin typeface="Calibri" panose="020F0502020204030204"/>
                    <a:ea typeface="+mn-ea"/>
                  </a:rPr>
                  <a:t>995 nm</a:t>
                </a:r>
                <a:endParaRPr lang="en-GB" sz="1200" b="1" dirty="0">
                  <a:solidFill>
                    <a:srgbClr val="C00000"/>
                  </a:solidFill>
                  <a:latin typeface="Calibri" panose="020F0502020204030204"/>
                  <a:ea typeface="+mn-ea"/>
                </a:endParaRPr>
              </a:p>
            </p:txBody>
          </p:sp>
        </p:grpSp>
        <p:sp>
          <p:nvSpPr>
            <p:cNvPr id="24" name="TextBox 23"/>
            <p:cNvSpPr txBox="1"/>
            <p:nvPr/>
          </p:nvSpPr>
          <p:spPr>
            <a:xfrm>
              <a:off x="543116" y="6268839"/>
              <a:ext cx="3578389" cy="2945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altLang="da-DK" sz="1400" b="1" dirty="0" smtClean="0">
                  <a:solidFill>
                    <a:prstClr val="black"/>
                  </a:solidFill>
                  <a:latin typeface="Calibri" panose="020F0502020204030204"/>
                  <a:ea typeface="+mn-ea"/>
                </a:rPr>
                <a:t>Structured Si sample that has been oxidized </a:t>
              </a:r>
              <a:endParaRPr lang="en-GB" altLang="da-DK" sz="1400" b="1" dirty="0">
                <a:solidFill>
                  <a:prstClr val="black"/>
                </a:solidFill>
                <a:latin typeface="Century Schoolbook" panose="02040604050505020304" pitchFamily="18" charset="0"/>
                <a:ea typeface="+mn-ea"/>
              </a:endParaRPr>
            </a:p>
          </p:txBody>
        </p:sp>
      </p:grpSp>
      <p:sp>
        <p:nvSpPr>
          <p:cNvPr id="3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Oxidation of structured samples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2" name="TextBox 1"/>
          <p:cNvSpPr txBox="1"/>
          <p:nvPr/>
        </p:nvSpPr>
        <p:spPr>
          <a:xfrm>
            <a:off x="2539003" y="5486464"/>
            <a:ext cx="872355" cy="292388"/>
          </a:xfrm>
          <a:prstGeom prst="rect">
            <a:avLst/>
          </a:prstGeom>
          <a:noFill/>
        </p:spPr>
        <p:txBody>
          <a:bodyPr wrap="none" rtlCol="0">
            <a:spAutoFit/>
          </a:bodyPr>
          <a:lstStyle/>
          <a:p>
            <a:r>
              <a:rPr lang="en-GB" sz="1300" dirty="0" smtClean="0">
                <a:solidFill>
                  <a:srgbClr val="FF0000"/>
                </a:solidFill>
              </a:rPr>
              <a:t>Si (100)</a:t>
            </a:r>
            <a:endParaRPr lang="en-GB" sz="1300" dirty="0">
              <a:solidFill>
                <a:srgbClr val="FF0000"/>
              </a:solidFill>
            </a:endParaRPr>
          </a:p>
        </p:txBody>
      </p:sp>
      <p:sp>
        <p:nvSpPr>
          <p:cNvPr id="41" name="TextBox 40"/>
          <p:cNvSpPr txBox="1"/>
          <p:nvPr/>
        </p:nvSpPr>
        <p:spPr>
          <a:xfrm>
            <a:off x="646245" y="4340643"/>
            <a:ext cx="872355" cy="292388"/>
          </a:xfrm>
          <a:prstGeom prst="rect">
            <a:avLst/>
          </a:prstGeom>
          <a:noFill/>
        </p:spPr>
        <p:txBody>
          <a:bodyPr wrap="none" rtlCol="0">
            <a:spAutoFit/>
          </a:bodyPr>
          <a:lstStyle/>
          <a:p>
            <a:r>
              <a:rPr lang="en-GB" sz="1300" dirty="0" smtClean="0">
                <a:solidFill>
                  <a:srgbClr val="FF0000"/>
                </a:solidFill>
              </a:rPr>
              <a:t>Si (110)</a:t>
            </a:r>
            <a:endParaRPr lang="en-GB" sz="1300" dirty="0">
              <a:solidFill>
                <a:srgbClr val="FF0000"/>
              </a:solidFill>
            </a:endParaRPr>
          </a:p>
        </p:txBody>
      </p:sp>
    </p:spTree>
    <p:extLst>
      <p:ext uri="{BB962C8B-B14F-4D97-AF65-F5344CB8AC3E}">
        <p14:creationId xmlns:p14="http://schemas.microsoft.com/office/powerpoint/2010/main" val="70426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mc:AlternateContent xmlns:mc="http://schemas.openxmlformats.org/markup-compatibility/2006" xmlns:a14="http://schemas.microsoft.com/office/drawing/2010/main">
        <mc:Choice Requires="a14">
          <p:sp>
            <p:nvSpPr>
              <p:cNvPr id="9" name="TextBox 8"/>
              <p:cNvSpPr txBox="1"/>
              <p:nvPr/>
            </p:nvSpPr>
            <p:spPr>
              <a:xfrm>
                <a:off x="538682" y="1269554"/>
                <a:ext cx="6999065" cy="678266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The oxidation rate </a:t>
                </a:r>
                <a:r>
                  <a:rPr lang="en-GB" sz="1600" b="1" dirty="0">
                    <a:solidFill>
                      <a:prstClr val="black"/>
                    </a:solidFill>
                    <a:latin typeface="Calibri" panose="020F0502020204030204"/>
                    <a:ea typeface="+mn-ea"/>
                  </a:rPr>
                  <a:t>depends </a:t>
                </a:r>
                <a:r>
                  <a:rPr lang="en-GB" sz="1600" b="1" dirty="0">
                    <a:solidFill>
                      <a:prstClr val="black"/>
                    </a:solidFill>
                    <a:latin typeface="Calibri" panose="020F0502020204030204"/>
                  </a:rPr>
                  <a:t>the crystal </a:t>
                </a:r>
                <a:r>
                  <a:rPr lang="en-GB" sz="1600" b="1" dirty="0" smtClean="0">
                    <a:solidFill>
                      <a:prstClr val="black"/>
                    </a:solidFill>
                    <a:latin typeface="Calibri" panose="020F0502020204030204"/>
                  </a:rPr>
                  <a:t>orientation, i.e. </a:t>
                </a:r>
                <a:r>
                  <a:rPr lang="en-GB" sz="1600" b="1" dirty="0" smtClean="0">
                    <a:solidFill>
                      <a:prstClr val="black"/>
                    </a:solidFill>
                    <a:latin typeface="Calibri" panose="020F0502020204030204"/>
                    <a:ea typeface="+mn-ea"/>
                  </a:rPr>
                  <a:t>on the amount of available Si atoms that</a:t>
                </a:r>
                <a:r>
                  <a:rPr lang="en-GB" sz="1600" b="1" dirty="0">
                    <a:solidFill>
                      <a:prstClr val="black"/>
                    </a:solidFill>
                    <a:latin typeface="Calibri" panose="020F0502020204030204"/>
                    <a:ea typeface="+mn-ea"/>
                  </a:rPr>
                  <a:t> </a:t>
                </a:r>
                <a:r>
                  <a:rPr lang="en-GB" sz="1600" b="1" dirty="0" smtClean="0">
                    <a:solidFill>
                      <a:prstClr val="black"/>
                    </a:solidFill>
                    <a:latin typeface="Calibri" panose="020F0502020204030204"/>
                    <a:ea typeface="+mn-ea"/>
                  </a:rPr>
                  <a:t>the O</a:t>
                </a:r>
                <a:r>
                  <a:rPr lang="en-GB" sz="1600" b="1" baseline="-25000" dirty="0" smtClean="0">
                    <a:solidFill>
                      <a:prstClr val="black"/>
                    </a:solidFill>
                    <a:latin typeface="Calibri" panose="020F0502020204030204"/>
                    <a:ea typeface="+mn-ea"/>
                  </a:rPr>
                  <a:t>2</a:t>
                </a:r>
                <a:r>
                  <a:rPr lang="en-GB" sz="1600" b="1" dirty="0" smtClean="0">
                    <a:solidFill>
                      <a:prstClr val="black"/>
                    </a:solidFill>
                    <a:latin typeface="Calibri" panose="020F0502020204030204"/>
                    <a:ea typeface="+mn-ea"/>
                  </a:rPr>
                  <a:t>/H</a:t>
                </a:r>
                <a:r>
                  <a:rPr lang="en-GB" sz="1600" b="1" baseline="-25000" dirty="0" smtClean="0">
                    <a:solidFill>
                      <a:prstClr val="black"/>
                    </a:solidFill>
                    <a:latin typeface="Calibri" panose="020F0502020204030204"/>
                    <a:ea typeface="+mn-ea"/>
                  </a:rPr>
                  <a:t>2</a:t>
                </a:r>
                <a:r>
                  <a:rPr lang="en-GB" sz="1600" b="1" dirty="0" smtClean="0">
                    <a:solidFill>
                      <a:prstClr val="black"/>
                    </a:solidFill>
                    <a:latin typeface="Calibri" panose="020F0502020204030204"/>
                    <a:ea typeface="+mn-ea"/>
                  </a:rPr>
                  <a:t>O vapour molecules can react with:</a:t>
                </a:r>
              </a:p>
              <a:p>
                <a:pPr defTabSz="914583" eaLnBrk="1" fontAlgn="auto" hangingPunct="1">
                  <a:spcBef>
                    <a:spcPts val="0"/>
                  </a:spcBef>
                  <a:spcAft>
                    <a:spcPts val="0"/>
                  </a:spcAft>
                </a:pPr>
                <a:endParaRPr lang="en-GB" sz="2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Example:</a:t>
                </a: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Si (111) has more available atoms per unit area on the surface</a:t>
                </a:r>
                <a:r>
                  <a:rPr lang="en-GB" sz="1400" dirty="0">
                    <a:solidFill>
                      <a:prstClr val="black"/>
                    </a:solidFill>
                    <a:latin typeface="Calibri" panose="020F0502020204030204"/>
                    <a:ea typeface="+mn-ea"/>
                  </a:rPr>
                  <a:t> </a:t>
                </a:r>
                <a:r>
                  <a:rPr lang="en-GB" sz="1400" dirty="0" smtClean="0">
                    <a:solidFill>
                      <a:prstClr val="black"/>
                    </a:solidFill>
                    <a:latin typeface="Calibri" panose="020F0502020204030204"/>
                    <a:ea typeface="+mn-ea"/>
                  </a:rPr>
                  <a:t>than Si (100).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Therefore, Si (111) oxidizes faster than Si (100) in the linear rate regime, where the oxidation rate is limited by the reaction rate.</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Reaction </a:t>
                </a:r>
                <a:r>
                  <a:rPr lang="en-GB" sz="1400" dirty="0">
                    <a:solidFill>
                      <a:prstClr val="black"/>
                    </a:solidFill>
                    <a:latin typeface="Calibri" panose="020F0502020204030204"/>
                    <a:ea typeface="+mn-ea"/>
                  </a:rPr>
                  <a:t>rate for the </a:t>
                </a:r>
                <a:r>
                  <a:rPr lang="en-GB" sz="1400" dirty="0" smtClean="0">
                    <a:solidFill>
                      <a:prstClr val="black"/>
                    </a:solidFill>
                    <a:latin typeface="Calibri" panose="020F0502020204030204"/>
                    <a:ea typeface="+mn-ea"/>
                  </a:rPr>
                  <a:t>linear </a:t>
                </a:r>
                <a:r>
                  <a:rPr lang="en-GB" sz="1400" dirty="0">
                    <a:solidFill>
                      <a:prstClr val="black"/>
                    </a:solidFill>
                    <a:latin typeface="Calibri" panose="020F0502020204030204"/>
                    <a:ea typeface="+mn-ea"/>
                  </a:rPr>
                  <a:t>rate constant in the Deal-Grove model:</a:t>
                </a:r>
              </a:p>
              <a:p>
                <a:pPr marL="457291" lvl="1"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dirty="0">
                    <a:solidFill>
                      <a:prstClr val="black"/>
                    </a:solidFill>
                    <a:latin typeface="Calibri" panose="020F0502020204030204"/>
                    <a:ea typeface="+mn-ea"/>
                  </a:rPr>
                  <a:t>	</a:t>
                </a:r>
                <a14:m>
                  <m:oMath xmlns:m="http://schemas.openxmlformats.org/officeDocument/2006/math">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1</m:t>
                        </m:r>
                        <m:r>
                          <a:rPr lang="en-GB" sz="1400" b="0" i="1" smtClean="0">
                            <a:solidFill>
                              <a:prstClr val="black"/>
                            </a:solidFill>
                            <a:latin typeface="Cambria Math" panose="02040503050406030204" pitchFamily="18" charset="0"/>
                          </a:rPr>
                          <m:t>11</m:t>
                        </m:r>
                      </m:e>
                    </m:d>
                    <m:r>
                      <a:rPr lang="en-GB" sz="1400" b="0" i="1" smtClean="0">
                        <a:solidFill>
                          <a:prstClr val="black"/>
                        </a:solidFill>
                        <a:latin typeface="Cambria Math" panose="02040503050406030204" pitchFamily="18" charset="0"/>
                      </a:rPr>
                      <m:t>=</m:t>
                    </m:r>
                    <m:r>
                      <a:rPr lang="en-GB" sz="1400" i="1">
                        <a:solidFill>
                          <a:prstClr val="black"/>
                        </a:solidFill>
                        <a:latin typeface="Cambria Math"/>
                        <a:ea typeface="+mn-ea"/>
                      </a:rPr>
                      <m:t>1.68</m:t>
                    </m:r>
                    <m:r>
                      <a:rPr lang="en-GB" sz="1400" i="1">
                        <a:solidFill>
                          <a:prstClr val="black"/>
                        </a:solidFill>
                        <a:latin typeface="Cambria Math"/>
                        <a:ea typeface="Cambria Math"/>
                      </a:rPr>
                      <m:t>∙</m:t>
                    </m:r>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b="0" i="1" smtClean="0">
                            <a:solidFill>
                              <a:prstClr val="black"/>
                            </a:solidFill>
                            <a:latin typeface="Cambria Math" panose="02040503050406030204" pitchFamily="18" charset="0"/>
                          </a:rPr>
                          <m:t>100</m:t>
                        </m:r>
                      </m:e>
                    </m:d>
                  </m:oMath>
                </a14:m>
                <a:endParaRPr lang="en-GB" sz="1400" dirty="0">
                  <a:solidFill>
                    <a:prstClr val="black"/>
                  </a:solidFill>
                  <a:latin typeface="Calibri" panose="020F0502020204030204"/>
                  <a:ea typeface="+mn-ea"/>
                </a:endParaRPr>
              </a:p>
              <a:p>
                <a:pPr marL="457291" lvl="1" defTabSz="914583" eaLnBrk="1" fontAlgn="auto" hangingPunct="1">
                  <a:spcBef>
                    <a:spcPts val="0"/>
                  </a:spcBef>
                  <a:spcAft>
                    <a:spcPts val="0"/>
                  </a:spcAft>
                </a:pPr>
                <a:endParaRPr lang="en-GB" sz="1200" dirty="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dirty="0">
                    <a:solidFill>
                      <a:prstClr val="black"/>
                    </a:solidFill>
                    <a:latin typeface="Calibri" panose="020F0502020204030204"/>
                    <a:ea typeface="+mn-ea"/>
                    <a:sym typeface="Wingdings" panose="05000000000000000000" pitchFamily="2" charset="2"/>
                  </a:rPr>
                  <a:t>	</a:t>
                </a:r>
                <a14:m>
                  <m:oMath xmlns:m="http://schemas.openxmlformats.org/officeDocument/2006/math">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1</m:t>
                        </m:r>
                        <m:r>
                          <a:rPr lang="en-GB" sz="1400" b="0" i="1" smtClean="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0</m:t>
                        </m:r>
                      </m:e>
                    </m:d>
                    <m:r>
                      <a:rPr lang="en-GB" sz="1400" b="0" i="1" smtClean="0">
                        <a:solidFill>
                          <a:prstClr val="black"/>
                        </a:solidFill>
                        <a:latin typeface="Cambria Math" panose="02040503050406030204" pitchFamily="18" charset="0"/>
                      </a:rPr>
                      <m:t>=</m:t>
                    </m:r>
                    <m:r>
                      <a:rPr lang="en-GB" sz="1400" i="1">
                        <a:solidFill>
                          <a:prstClr val="black"/>
                        </a:solidFill>
                        <a:latin typeface="Cambria Math"/>
                        <a:ea typeface="+mn-ea"/>
                      </a:rPr>
                      <m:t>1.45</m:t>
                    </m:r>
                    <m:r>
                      <a:rPr lang="en-GB" sz="1400" i="1">
                        <a:solidFill>
                          <a:prstClr val="black"/>
                        </a:solidFill>
                        <a:latin typeface="Cambria Math"/>
                        <a:ea typeface="Cambria Math"/>
                      </a:rPr>
                      <m:t>∙</m:t>
                    </m:r>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100</m:t>
                        </m:r>
                      </m:e>
                    </m:d>
                  </m:oMath>
                </a14:m>
                <a:endParaRPr lang="en-GB" sz="1400" dirty="0">
                  <a:solidFill>
                    <a:prstClr val="black"/>
                  </a:solidFill>
                  <a:latin typeface="Calibri" panose="020F0502020204030204"/>
                  <a:ea typeface="+mn-ea"/>
                  <a:sym typeface="Wingdings" panose="05000000000000000000" pitchFamily="2" charset="2"/>
                </a:endParaRPr>
              </a:p>
              <a:p>
                <a:pPr marL="457291" lvl="1" defTabSz="914583" eaLnBrk="1" fontAlgn="auto" hangingPunct="1">
                  <a:spcBef>
                    <a:spcPts val="0"/>
                  </a:spcBef>
                  <a:spcAft>
                    <a:spcPts val="0"/>
                  </a:spcAft>
                </a:pPr>
                <a:endParaRPr lang="en-GB" sz="1400" dirty="0" smtClean="0">
                  <a:solidFill>
                    <a:prstClr val="black"/>
                  </a:solidFill>
                  <a:latin typeface="Calibri" panose="020F0502020204030204"/>
                  <a:ea typeface="+mn-ea"/>
                  <a:sym typeface="Wingdings" panose="05000000000000000000" pitchFamily="2" charset="2"/>
                </a:endParaRPr>
              </a:p>
              <a:p>
                <a:pPr marL="0" lvl="1" defTabSz="914583" eaLnBrk="1" fontAlgn="auto" hangingPunct="1">
                  <a:spcBef>
                    <a:spcPts val="0"/>
                  </a:spcBef>
                  <a:spcAft>
                    <a:spcPts val="0"/>
                  </a:spcAft>
                </a:pPr>
                <a:endParaRPr lang="en-GB" sz="800" dirty="0" smtClean="0">
                  <a:solidFill>
                    <a:prstClr val="black"/>
                  </a:solidFill>
                  <a:latin typeface="Calibri" panose="020F0502020204030204"/>
                </a:endParaRPr>
              </a:p>
              <a:p>
                <a:pPr marL="0" lvl="1" defTabSz="914583" eaLnBrk="1" fontAlgn="auto" hangingPunct="1">
                  <a:spcBef>
                    <a:spcPts val="0"/>
                  </a:spcBef>
                  <a:spcAft>
                    <a:spcPts val="0"/>
                  </a:spcAft>
                </a:pPr>
                <a:r>
                  <a:rPr lang="en-GB" sz="1400" dirty="0" smtClean="0">
                    <a:solidFill>
                      <a:prstClr val="black"/>
                    </a:solidFill>
                    <a:latin typeface="Calibri" panose="020F0502020204030204"/>
                  </a:rPr>
                  <a:t>In </a:t>
                </a:r>
                <a:r>
                  <a:rPr lang="en-GB" sz="1400" dirty="0">
                    <a:solidFill>
                      <a:prstClr val="black"/>
                    </a:solidFill>
                    <a:latin typeface="Calibri" panose="020F0502020204030204"/>
                  </a:rPr>
                  <a:t>the </a:t>
                </a:r>
                <a:r>
                  <a:rPr lang="en-GB" sz="1400" dirty="0" smtClean="0">
                    <a:solidFill>
                      <a:prstClr val="black"/>
                    </a:solidFill>
                    <a:latin typeface="Calibri" panose="020F0502020204030204"/>
                  </a:rPr>
                  <a:t>diffusion-limited </a:t>
                </a:r>
                <a:r>
                  <a:rPr lang="en-GB" sz="1400" dirty="0">
                    <a:solidFill>
                      <a:prstClr val="black"/>
                    </a:solidFill>
                    <a:latin typeface="Calibri" panose="020F0502020204030204"/>
                  </a:rPr>
                  <a:t>regime, </a:t>
                </a:r>
                <a:r>
                  <a:rPr lang="en-GB" sz="1400" dirty="0" smtClean="0">
                    <a:solidFill>
                      <a:prstClr val="black"/>
                    </a:solidFill>
                    <a:latin typeface="Calibri" panose="020F0502020204030204"/>
                  </a:rPr>
                  <a:t>this </a:t>
                </a:r>
                <a:r>
                  <a:rPr lang="en-GB" sz="1400" dirty="0">
                    <a:solidFill>
                      <a:prstClr val="black"/>
                    </a:solidFill>
                    <a:latin typeface="Calibri" panose="020F0502020204030204"/>
                  </a:rPr>
                  <a:t>advantage is somewhat </a:t>
                </a:r>
                <a:r>
                  <a:rPr lang="en-GB" sz="1400" dirty="0" smtClean="0">
                    <a:solidFill>
                      <a:prstClr val="black"/>
                    </a:solidFill>
                    <a:latin typeface="Calibri" panose="020F0502020204030204"/>
                  </a:rPr>
                  <a:t>lost, because the oxidation rate is limited</a:t>
                </a:r>
                <a:r>
                  <a:rPr lang="en-GB" sz="1400" dirty="0">
                    <a:solidFill>
                      <a:prstClr val="black"/>
                    </a:solidFill>
                    <a:latin typeface="Calibri" panose="020F0502020204030204"/>
                  </a:rPr>
                  <a:t> </a:t>
                </a:r>
                <a:r>
                  <a:rPr lang="en-GB" sz="1400" dirty="0" smtClean="0">
                    <a:solidFill>
                      <a:prstClr val="black"/>
                    </a:solidFill>
                    <a:latin typeface="Calibri" panose="020F0502020204030204"/>
                  </a:rPr>
                  <a:t>by diffusion</a:t>
                </a:r>
              </a:p>
              <a:p>
                <a:pPr marL="0" lvl="1" defTabSz="914583" eaLnBrk="1" fontAlgn="auto" hangingPunct="1">
                  <a:spcBef>
                    <a:spcPts val="0"/>
                  </a:spcBef>
                  <a:spcAft>
                    <a:spcPts val="0"/>
                  </a:spcAft>
                </a:pPr>
                <a:r>
                  <a:rPr lang="en-GB" sz="1400" dirty="0" smtClean="0">
                    <a:solidFill>
                      <a:prstClr val="black"/>
                    </a:solidFill>
                    <a:latin typeface="Calibri" panose="020F0502020204030204"/>
                  </a:rPr>
                  <a:t> </a:t>
                </a:r>
                <a:endParaRPr lang="en-GB" sz="1400" dirty="0">
                  <a:solidFill>
                    <a:prstClr val="black"/>
                  </a:solidFill>
                  <a:latin typeface="Calibri" panose="020F0502020204030204"/>
                </a:endParaRPr>
              </a:p>
              <a:p>
                <a:pPr marL="0" lvl="1" defTabSz="914583" eaLnBrk="1" fontAlgn="auto" hangingPunct="1">
                  <a:spcBef>
                    <a:spcPts val="0"/>
                  </a:spcBef>
                  <a:spcAft>
                    <a:spcPts val="0"/>
                  </a:spcAft>
                </a:pPr>
                <a:r>
                  <a:rPr lang="en-GB" sz="1400" i="1" dirty="0" smtClean="0">
                    <a:solidFill>
                      <a:prstClr val="black"/>
                    </a:solidFill>
                    <a:latin typeface="Calibri" panose="020F0502020204030204"/>
                    <a:ea typeface="+mn-ea"/>
                    <a:sym typeface="Wingdings" panose="05000000000000000000" pitchFamily="2" charset="2"/>
                  </a:rPr>
                  <a:t>At DTU </a:t>
                </a:r>
                <a:r>
                  <a:rPr lang="en-GB" sz="1400" i="1" dirty="0" err="1" smtClean="0">
                    <a:solidFill>
                      <a:prstClr val="black"/>
                    </a:solidFill>
                    <a:latin typeface="Calibri" panose="020F0502020204030204"/>
                    <a:ea typeface="+mn-ea"/>
                    <a:sym typeface="Wingdings" panose="05000000000000000000" pitchFamily="2" charset="2"/>
                  </a:rPr>
                  <a:t>Nanolab</a:t>
                </a:r>
                <a:r>
                  <a:rPr lang="en-GB" sz="1400" i="1" dirty="0" smtClean="0">
                    <a:solidFill>
                      <a:prstClr val="black"/>
                    </a:solidFill>
                    <a:latin typeface="Calibri" panose="020F0502020204030204"/>
                    <a:ea typeface="+mn-ea"/>
                    <a:sym typeface="Wingdings" panose="05000000000000000000" pitchFamily="2" charset="2"/>
                  </a:rPr>
                  <a:t> mostly </a:t>
                </a:r>
                <a:r>
                  <a:rPr lang="en-GB" sz="1400" i="1" dirty="0">
                    <a:solidFill>
                      <a:prstClr val="black"/>
                    </a:solidFill>
                    <a:latin typeface="Calibri" panose="020F0502020204030204"/>
                    <a:ea typeface="+mn-ea"/>
                    <a:sym typeface="Wingdings" panose="05000000000000000000" pitchFamily="2" charset="2"/>
                  </a:rPr>
                  <a:t>(100) wafers are being </a:t>
                </a:r>
                <a:r>
                  <a:rPr lang="en-GB" sz="1400" i="1" dirty="0" smtClean="0">
                    <a:solidFill>
                      <a:prstClr val="black"/>
                    </a:solidFill>
                    <a:latin typeface="Calibri" panose="020F0502020204030204"/>
                    <a:ea typeface="+mn-ea"/>
                    <a:sym typeface="Wingdings" panose="05000000000000000000" pitchFamily="2" charset="2"/>
                  </a:rPr>
                  <a:t>oxidized</a:t>
                </a:r>
              </a:p>
              <a:p>
                <a:pPr marL="0" lvl="1" defTabSz="914583" eaLnBrk="1" fontAlgn="auto" hangingPunct="1">
                  <a:spcBef>
                    <a:spcPts val="0"/>
                  </a:spcBef>
                  <a:spcAft>
                    <a:spcPts val="0"/>
                  </a:spcAft>
                </a:pPr>
                <a:endParaRPr lang="en-GB" sz="1400" i="1" dirty="0">
                  <a:solidFill>
                    <a:prstClr val="black"/>
                  </a:solidFill>
                  <a:latin typeface="Calibri" panose="020F0502020204030204"/>
                  <a:ea typeface="+mn-ea"/>
                  <a:sym typeface="Wingdings" panose="05000000000000000000" pitchFamily="2" charset="2"/>
                </a:endParaRPr>
              </a:p>
              <a:p>
                <a:pPr marL="0" lvl="1" defTabSz="914583" eaLnBrk="1" fontAlgn="auto" hangingPunct="1">
                  <a:spcBef>
                    <a:spcPts val="0"/>
                  </a:spcBef>
                  <a:spcAft>
                    <a:spcPts val="0"/>
                  </a:spcAft>
                </a:pPr>
                <a:endParaRPr lang="en-GB" sz="1400" i="1" dirty="0">
                  <a:solidFill>
                    <a:prstClr val="black"/>
                  </a:solidFill>
                  <a:latin typeface="Calibri" panose="020F0502020204030204"/>
                  <a:ea typeface="+mn-ea"/>
                  <a:sym typeface="Wingdings" panose="05000000000000000000" pitchFamily="2" charset="2"/>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400" dirty="0">
                    <a:solidFill>
                      <a:prstClr val="black"/>
                    </a:solidFill>
                    <a:latin typeface="Calibri" panose="020F0502020204030204"/>
                    <a:ea typeface="+mn-ea"/>
                  </a:rPr>
                  <a:t>	</a:t>
                </a:r>
              </a:p>
              <a:p>
                <a:pPr marL="340209" indent="-340209" defTabSz="914583"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panose="020F0502020204030204"/>
                  <a:ea typeface="+mn-ea"/>
                </a:endParaRPr>
              </a:p>
              <a:p>
                <a:pPr marL="408251" indent="-408251" defTabSz="914583" eaLnBrk="1" fontAlgn="auto" hangingPunct="1">
                  <a:spcBef>
                    <a:spcPts val="0"/>
                  </a:spcBef>
                  <a:spcAft>
                    <a:spcPts val="0"/>
                  </a:spcAft>
                  <a:buFontTx/>
                  <a:buAutoNum type="arabicPeriod"/>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38682" y="1269554"/>
                <a:ext cx="6999065" cy="6782663"/>
              </a:xfrm>
              <a:prstGeom prst="rect">
                <a:avLst/>
              </a:prstGeom>
              <a:blipFill>
                <a:blip r:embed="rId3"/>
                <a:stretch>
                  <a:fillRect l="-174" t="-90"/>
                </a:stretch>
              </a:blipFill>
            </p:spPr>
            <p:txBody>
              <a:bodyPr/>
              <a:lstStyle/>
              <a:p>
                <a:r>
                  <a:rPr lang="en-GB">
                    <a:noFill/>
                  </a:rPr>
                  <a:t> </a:t>
                </a:r>
              </a:p>
            </p:txBody>
          </p:sp>
        </mc:Fallback>
      </mc:AlternateContent>
      <p:grpSp>
        <p:nvGrpSpPr>
          <p:cNvPr id="3" name="Group 2"/>
          <p:cNvGrpSpPr/>
          <p:nvPr/>
        </p:nvGrpSpPr>
        <p:grpSpPr>
          <a:xfrm>
            <a:off x="7681763" y="1826700"/>
            <a:ext cx="4178825" cy="3505556"/>
            <a:chOff x="7825779" y="1826700"/>
            <a:chExt cx="4178825" cy="3505556"/>
          </a:xfrm>
        </p:grpSpPr>
        <p:pic>
          <p:nvPicPr>
            <p:cNvPr id="10" name="Picture 2" descr="\includegraphics[width=0.65\linewidth]{chapter_oxidation/figures/oxidation_100_wet_orientation.e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5779" y="1826700"/>
              <a:ext cx="4178825" cy="324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69795" y="5085978"/>
              <a:ext cx="3138123" cy="246278"/>
            </a:xfrm>
            <a:prstGeom prst="rect">
              <a:avLst/>
            </a:prstGeom>
            <a:noFill/>
          </p:spPr>
          <p:txBody>
            <a:bodyPr wrap="none" rtlCol="0">
              <a:spAutoFit/>
            </a:bodyPr>
            <a:lstStyle/>
            <a:p>
              <a:pPr defTabSz="914583" eaLnBrk="1" fontAlgn="auto" hangingPunct="1">
                <a:spcBef>
                  <a:spcPts val="0"/>
                </a:spcBef>
                <a:spcAft>
                  <a:spcPts val="0"/>
                </a:spcAft>
              </a:pPr>
              <a:r>
                <a:rPr lang="en-GB" sz="1000" dirty="0" smtClean="0">
                  <a:solidFill>
                    <a:prstClr val="black"/>
                  </a:solidFill>
                  <a:latin typeface="Calibri" panose="020F0502020204030204"/>
                  <a:ea typeface="+mn-ea"/>
                </a:rPr>
                <a:t> </a:t>
              </a:r>
              <a:r>
                <a:rPr lang="en-GB" sz="1000" i="1" dirty="0" smtClean="0">
                  <a:solidFill>
                    <a:prstClr val="black"/>
                  </a:solidFill>
                  <a:latin typeface="Calibri" panose="020F0502020204030204"/>
                  <a:ea typeface="+mn-ea"/>
                </a:rPr>
                <a:t>http://www.iue.tuwien.ac.at/phd/hollauer/node14.html</a:t>
              </a:r>
              <a:endParaRPr lang="en-GB" sz="1200" dirty="0">
                <a:solidFill>
                  <a:prstClr val="black"/>
                </a:solidFill>
                <a:latin typeface="Calibri" panose="020F0502020204030204"/>
                <a:ea typeface="+mn-ea"/>
              </a:endParaRPr>
            </a:p>
          </p:txBody>
        </p:sp>
      </p:grpSp>
      <p:sp>
        <p:nvSpPr>
          <p:cNvPr id="7" name="Rectangle 7"/>
          <p:cNvSpPr>
            <a:spLocks noChangeArrowheads="1"/>
          </p:cNvSpPr>
          <p:nvPr/>
        </p:nvSpPr>
        <p:spPr bwMode="auto">
          <a:xfrm>
            <a:off x="177" y="-184561"/>
            <a:ext cx="184726" cy="36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7" tIns="45719" rIns="91437" bIns="45719" numCol="1" anchor="ctr" anchorCtr="0" compatLnSpc="1">
            <a:prstTxWarp prst="textNoShape">
              <a:avLst/>
            </a:prstTxWarp>
            <a:spAutoFit/>
          </a:bodyPr>
          <a:lstStyle/>
          <a:p>
            <a:pPr defTabSz="914309"/>
            <a:endParaRPr lang="en-GB" altLang="da-DK" sz="1799" dirty="0">
              <a:solidFill>
                <a:prstClr val="black"/>
              </a:solidFill>
              <a:latin typeface="Arial" panose="020B0604020202020204" pitchFamily="34" charset="0"/>
              <a:ea typeface="+mn-ea"/>
            </a:endParaRPr>
          </a:p>
        </p:txBody>
      </p:sp>
      <p:pic>
        <p:nvPicPr>
          <p:cNvPr id="1032" name="Picture 8" desc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5220" y="-136421"/>
            <a:ext cx="104772" cy="171445"/>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Growth rate as function of crystal structure</a:t>
            </a:r>
          </a:p>
        </p:txBody>
      </p:sp>
    </p:spTree>
    <p:extLst>
      <p:ext uri="{BB962C8B-B14F-4D97-AF65-F5344CB8AC3E}">
        <p14:creationId xmlns:p14="http://schemas.microsoft.com/office/powerpoint/2010/main" val="286121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 presetClass="entr" presetSubtype="0" fill="hold" nodeType="with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8" end="8"/>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xEl>
                                              <p:pRg st="10" end="1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xEl>
                                              <p:pRg st="16" end="16"/>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 name="TextBox 7177"/>
          <p:cNvSpPr txBox="1"/>
          <p:nvPr/>
        </p:nvSpPr>
        <p:spPr>
          <a:xfrm>
            <a:off x="501943" y="1254326"/>
            <a:ext cx="10636204" cy="40494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For heavily doped wafers, the oxidation rate is faster than the Deal-Grove model predicts</a:t>
            </a: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Boron doped wafers (p</a:t>
            </a:r>
            <a:r>
              <a:rPr lang="en-GB" sz="1600" b="1" baseline="30000" dirty="0" smtClean="0">
                <a:solidFill>
                  <a:prstClr val="black"/>
                </a:solidFill>
                <a:latin typeface="Calibri" panose="020F0502020204030204"/>
                <a:ea typeface="+mn-ea"/>
              </a:rPr>
              <a:t>+</a:t>
            </a:r>
            <a:r>
              <a:rPr lang="en-GB" sz="1600" b="1" dirty="0" smtClean="0">
                <a:solidFill>
                  <a:prstClr val="black"/>
                </a:solidFill>
                <a:latin typeface="Calibri" panose="020F0502020204030204"/>
                <a:ea typeface="+mn-ea"/>
              </a:rPr>
              <a:t> doping):</a:t>
            </a: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Faster oxidation rate</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Boron converts the oxide into borosilicate glass (boron-doped SiO</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 that strains the lattice constant, </a:t>
            </a: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so the O</a:t>
            </a:r>
            <a:r>
              <a:rPr lang="en-GB" sz="1400" i="1" baseline="-25000" dirty="0" smtClean="0">
                <a:solidFill>
                  <a:prstClr val="black"/>
                </a:solidFill>
                <a:latin typeface="Calibri" panose="020F0502020204030204"/>
                <a:ea typeface="+mn-ea"/>
              </a:rPr>
              <a:t>2 </a:t>
            </a:r>
            <a:r>
              <a:rPr lang="en-GB" sz="1400" i="1" dirty="0" smtClean="0">
                <a:solidFill>
                  <a:prstClr val="black"/>
                </a:solidFill>
                <a:latin typeface="Calibri" panose="020F0502020204030204"/>
                <a:ea typeface="+mn-ea"/>
              </a:rPr>
              <a:t>/H</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O molecules diffuse faster through the layer than through </a:t>
            </a:r>
            <a:r>
              <a:rPr lang="en-GB" sz="1400" i="1" dirty="0" err="1" smtClean="0">
                <a:solidFill>
                  <a:prstClr val="black"/>
                </a:solidFill>
                <a:latin typeface="Calibri" panose="020F0502020204030204"/>
                <a:ea typeface="+mn-ea"/>
              </a:rPr>
              <a:t>undoped</a:t>
            </a:r>
            <a:r>
              <a:rPr lang="en-GB" sz="1400" i="1" dirty="0" smtClean="0">
                <a:solidFill>
                  <a:prstClr val="black"/>
                </a:solidFill>
                <a:latin typeface="Calibri" panose="020F0502020204030204"/>
                <a:ea typeface="+mn-ea"/>
              </a:rPr>
              <a:t> SiO</a:t>
            </a:r>
            <a:r>
              <a:rPr lang="en-GB" sz="1400" i="1" baseline="-25000" dirty="0" smtClean="0">
                <a:solidFill>
                  <a:prstClr val="black"/>
                </a:solidFill>
                <a:latin typeface="Calibri" panose="020F0502020204030204"/>
                <a:ea typeface="+mn-ea"/>
              </a:rPr>
              <a:t>2</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Phosphorous doped wafers (n</a:t>
            </a:r>
            <a:r>
              <a:rPr lang="en-GB" sz="1600" b="1" baseline="30000" dirty="0" smtClean="0">
                <a:solidFill>
                  <a:prstClr val="black"/>
                </a:solidFill>
                <a:latin typeface="Calibri" panose="020F0502020204030204"/>
              </a:rPr>
              <a:t>+ </a:t>
            </a:r>
            <a:r>
              <a:rPr lang="en-GB" sz="1600" b="1" dirty="0" smtClean="0">
                <a:solidFill>
                  <a:prstClr val="black"/>
                </a:solidFill>
                <a:latin typeface="Calibri" panose="020F0502020204030204"/>
                <a:ea typeface="+mn-ea"/>
              </a:rPr>
              <a:t>doping):</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Faster oxidation rate, but only in the reaction limited regime</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High concentration of vacancies in the silicon substrate, and phosphorous creates a defect region is created at the Si-SiO</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 interface, and this increases the reaction rate </a:t>
            </a:r>
          </a:p>
          <a:p>
            <a:pPr marL="457291" lvl="1"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panose="020F0502020204030204"/>
              <a:ea typeface="+mn-ea"/>
            </a:endParaRPr>
          </a:p>
        </p:txBody>
      </p:sp>
      <p:sp>
        <p:nvSpPr>
          <p:cNvPr id="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Oxidation of doped Si wafers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47890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8">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8">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8">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1735" y="1197546"/>
            <a:ext cx="10483672" cy="6296248"/>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An annealing with N</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is normally done after the oxidation</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Advantages of the annealing:</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Improve the oxide density</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Repair atomic defects within the crystal structure</a:t>
            </a:r>
            <a:endParaRPr lang="en-GB" sz="1600" dirty="0" smtClean="0">
              <a:solidFill>
                <a:srgbClr val="FF0000"/>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Reduce vacancies and dislocations at grain boundaries</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prstClr val="black"/>
                </a:solidFill>
                <a:latin typeface="Calibri" panose="020F0502020204030204"/>
                <a:ea typeface="+mn-ea"/>
              </a:rPr>
              <a:t>   At DTU Nanolab the annealing time is normally 20 minutes, but the time can be adjusted.</a:t>
            </a: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prstClr val="black"/>
                </a:solidFill>
                <a:latin typeface="Calibri" panose="020F0502020204030204"/>
                <a:ea typeface="+mn-ea"/>
              </a:rPr>
              <a:t>   The annealing is done at the same temperature as the oxidation.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srgbClr val="FF0000"/>
                </a:solidFill>
                <a:latin typeface="Calibri" panose="020F0502020204030204"/>
                <a:ea typeface="+mn-ea"/>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a:solidFill>
                <a:prstClr val="black"/>
              </a:solidFill>
              <a:latin typeface="Calibri" panose="020F0502020204030204"/>
              <a:ea typeface="+mn-ea"/>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Annealing after oxidation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bwMode="auto">
          <a:xfrm>
            <a:off x="574081" y="3892286"/>
            <a:ext cx="7674084" cy="1008112"/>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25642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6" end="16"/>
                                            </p:txEl>
                                          </p:spTgt>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b="0" kern="0" noProof="0" dirty="0" smtClean="0">
                <a:solidFill>
                  <a:srgbClr val="000000"/>
                </a:solidFill>
                <a:latin typeface="Verdana"/>
                <a:cs typeface="Arial" charset="0"/>
              </a:rPr>
              <a:t>– Oxidation time</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grpSp>
        <p:nvGrpSpPr>
          <p:cNvPr id="5" name="Group 4"/>
          <p:cNvGrpSpPr/>
          <p:nvPr/>
        </p:nvGrpSpPr>
        <p:grpSpPr>
          <a:xfrm>
            <a:off x="7694675" y="2565698"/>
            <a:ext cx="4465618" cy="4140000"/>
            <a:chOff x="7176895" y="1686523"/>
            <a:chExt cx="4465618" cy="4140000"/>
          </a:xfrm>
        </p:grpSpPr>
        <p:pic>
          <p:nvPicPr>
            <p:cNvPr id="3" name="Picture 2"/>
            <p:cNvPicPr>
              <a:picLocks noChangeAspect="1"/>
            </p:cNvPicPr>
            <p:nvPr/>
          </p:nvPicPr>
          <p:blipFill>
            <a:blip r:embed="rId3"/>
            <a:stretch>
              <a:fillRect/>
            </a:stretch>
          </p:blipFill>
          <p:spPr>
            <a:xfrm>
              <a:off x="7176895" y="1686523"/>
              <a:ext cx="4465618" cy="4140000"/>
            </a:xfrm>
            <a:prstGeom prst="rect">
              <a:avLst/>
            </a:prstGeom>
          </p:spPr>
        </p:pic>
        <p:sp>
          <p:nvSpPr>
            <p:cNvPr id="4" name="TextBox 3"/>
            <p:cNvSpPr txBox="1"/>
            <p:nvPr/>
          </p:nvSpPr>
          <p:spPr>
            <a:xfrm>
              <a:off x="8697476" y="5580302"/>
              <a:ext cx="2945037" cy="246221"/>
            </a:xfrm>
            <a:prstGeom prst="rect">
              <a:avLst/>
            </a:prstGeom>
            <a:noFill/>
          </p:spPr>
          <p:txBody>
            <a:bodyPr wrap="none" rtlCol="0">
              <a:spAutoFit/>
            </a:bodyPr>
            <a:lstStyle/>
            <a:p>
              <a:r>
                <a:rPr lang="en-GB" sz="1000" i="1" dirty="0"/>
                <a:t>https://cleanroom.byu.edu/OxideTimeCalc</a:t>
              </a:r>
            </a:p>
          </p:txBody>
        </p:sp>
      </p:grpSp>
      <p:sp>
        <p:nvSpPr>
          <p:cNvPr id="19" name="TextBox 18"/>
          <p:cNvSpPr txBox="1"/>
          <p:nvPr/>
        </p:nvSpPr>
        <p:spPr>
          <a:xfrm>
            <a:off x="480963" y="1413570"/>
            <a:ext cx="9145016" cy="3570208"/>
          </a:xfrm>
          <a:prstGeom prst="rect">
            <a:avLst/>
          </a:prstGeom>
          <a:noFill/>
        </p:spPr>
        <p:txBody>
          <a:bodyPr wrap="square" rtlCol="0">
            <a:spAutoFit/>
          </a:bodyPr>
          <a:lstStyle/>
          <a:p>
            <a:pPr marL="342900" indent="-342900">
              <a:buFont typeface="Arial" panose="020B0604020202020204" pitchFamily="34" charset="0"/>
              <a:buChar char="•"/>
            </a:pPr>
            <a:endParaRPr lang="en-US" sz="1600" dirty="0" smtClean="0"/>
          </a:p>
          <a:p>
            <a:r>
              <a:rPr lang="en-US" sz="1600" b="1" dirty="0" smtClean="0"/>
              <a:t>How to decide the oxidation time required to get a certain oxide thickness:</a:t>
            </a:r>
          </a:p>
          <a:p>
            <a:endParaRPr lang="en-US" sz="600" b="1" dirty="0" smtClean="0"/>
          </a:p>
          <a:p>
            <a:pPr marL="285750" indent="-285750">
              <a:buFont typeface="Arial" panose="020B0604020202020204" pitchFamily="34" charset="0"/>
              <a:buChar char="•"/>
            </a:pPr>
            <a:r>
              <a:rPr lang="en-US" sz="1500" dirty="0" smtClean="0"/>
              <a:t>Look at the results in the process log</a:t>
            </a:r>
          </a:p>
          <a:p>
            <a:pPr marL="285750" indent="-285750">
              <a:buFont typeface="Arial" panose="020B0604020202020204" pitchFamily="34" charset="0"/>
              <a:buChar char="•"/>
            </a:pPr>
            <a:endParaRPr lang="en-US" sz="400" dirty="0" smtClean="0"/>
          </a:p>
          <a:p>
            <a:pPr marL="285750" indent="-285750">
              <a:buFont typeface="Arial" panose="020B0604020202020204" pitchFamily="34" charset="0"/>
              <a:buChar char="•"/>
            </a:pPr>
            <a:r>
              <a:rPr lang="en-US" sz="1500" dirty="0" smtClean="0"/>
              <a:t>Look at the oxidation curves by the furnaces or in LabAdviser</a:t>
            </a:r>
          </a:p>
          <a:p>
            <a:pPr marL="285750" indent="-285750">
              <a:buFont typeface="Arial" panose="020B0604020202020204" pitchFamily="34" charset="0"/>
              <a:buChar char="•"/>
            </a:pPr>
            <a:endParaRPr lang="en-US" sz="400" dirty="0" smtClean="0"/>
          </a:p>
          <a:p>
            <a:pPr marL="285750" indent="-285750">
              <a:buFont typeface="Arial" panose="020B0604020202020204" pitchFamily="34" charset="0"/>
              <a:buChar char="•"/>
            </a:pPr>
            <a:r>
              <a:rPr lang="en-US" sz="1500" dirty="0" smtClean="0"/>
              <a:t>Use calculators on the Internet – search for “Oxide growth calculator“</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endParaRPr lang="en-US" sz="1600" dirty="0"/>
          </a:p>
          <a:p>
            <a:r>
              <a:rPr lang="en-US" sz="1600" b="1" dirty="0"/>
              <a:t>Maximum allowed oxidation time:</a:t>
            </a:r>
          </a:p>
          <a:p>
            <a:endParaRPr lang="en-US" sz="600" b="1" dirty="0"/>
          </a:p>
          <a:p>
            <a:pPr marL="342900" indent="-342900">
              <a:buFont typeface="Arial" panose="020B0604020202020204" pitchFamily="34" charset="0"/>
              <a:buChar char="•"/>
            </a:pPr>
            <a:r>
              <a:rPr lang="en-US" sz="1500" dirty="0"/>
              <a:t>8 hours at 1150˚</a:t>
            </a:r>
            <a:r>
              <a:rPr lang="en-US" sz="1500" dirty="0" smtClean="0"/>
              <a:t>C (only in the A-stack and C3 furnaces)</a:t>
            </a: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sz="1500" dirty="0"/>
              <a:t>23 hours at 1100˚C </a:t>
            </a:r>
            <a:r>
              <a:rPr lang="en-US" sz="1500" dirty="0" smtClean="0"/>
              <a:t>(but max 8 hours wet oxidation in the C3 furnace)</a:t>
            </a:r>
          </a:p>
          <a:p>
            <a:r>
              <a:rPr lang="en-US" sz="1500" dirty="0"/>
              <a:t> </a:t>
            </a:r>
            <a:r>
              <a:rPr lang="en-US" sz="1500" dirty="0" smtClean="0"/>
              <a:t>    This </a:t>
            </a:r>
            <a:r>
              <a:rPr lang="en-US" sz="1500" dirty="0"/>
              <a:t>will result in ~3 µm wet </a:t>
            </a:r>
            <a:r>
              <a:rPr lang="en-US" sz="1500" dirty="0" smtClean="0"/>
              <a:t>oxide</a:t>
            </a:r>
            <a:endParaRPr lang="en-US" sz="1500" dirty="0"/>
          </a:p>
          <a:p>
            <a:pPr marL="285750" indent="-285750">
              <a:buFont typeface="Arial" panose="020B0604020202020204" pitchFamily="34" charset="0"/>
              <a:buChar char="•"/>
            </a:pPr>
            <a:endParaRPr lang="en-US" sz="1600" dirty="0"/>
          </a:p>
          <a:p>
            <a:endParaRPr lang="en-GB" sz="1600" dirty="0"/>
          </a:p>
        </p:txBody>
      </p:sp>
    </p:spTree>
    <p:extLst>
      <p:ext uri="{BB962C8B-B14F-4D97-AF65-F5344CB8AC3E}">
        <p14:creationId xmlns:p14="http://schemas.microsoft.com/office/powerpoint/2010/main" val="280625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7" end="7"/>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9">
                                            <p:txEl>
                                              <p:pRg st="10" end="10"/>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9">
                                            <p:txEl>
                                              <p:pRg st="12" end="12"/>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9">
                                            <p:txEl>
                                              <p:pRg st="14" end="1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05190" y="6454130"/>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 name="Rectangle 2"/>
          <p:cNvSpPr/>
          <p:nvPr/>
        </p:nvSpPr>
        <p:spPr bwMode="auto">
          <a:xfrm>
            <a:off x="501943" y="6310030"/>
            <a:ext cx="812988" cy="50482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2" name="TextBox 11"/>
          <p:cNvSpPr txBox="1"/>
          <p:nvPr/>
        </p:nvSpPr>
        <p:spPr>
          <a:xfrm>
            <a:off x="697143" y="1053530"/>
            <a:ext cx="6735683" cy="718777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600" b="1" dirty="0" smtClean="0">
              <a:solidFill>
                <a:prstClr val="black"/>
              </a:solidFill>
              <a:latin typeface="+mj-lt"/>
              <a:ea typeface="+mn-ea"/>
            </a:endParaRPr>
          </a:p>
          <a:p>
            <a:pPr defTabSz="914583" eaLnBrk="1" fontAlgn="auto" hangingPunct="1">
              <a:spcBef>
                <a:spcPts val="0"/>
              </a:spcBef>
              <a:spcAft>
                <a:spcPts val="0"/>
              </a:spcAft>
            </a:pPr>
            <a:r>
              <a:rPr lang="en-GB" sz="1600" b="1" dirty="0" smtClean="0">
                <a:solidFill>
                  <a:prstClr val="black"/>
                </a:solidFill>
                <a:latin typeface="+mj-lt"/>
                <a:ea typeface="+mn-ea"/>
              </a:rPr>
              <a:t>A-stack furnaces:</a:t>
            </a:r>
          </a:p>
          <a:p>
            <a:pPr defTabSz="914583" eaLnBrk="1" fontAlgn="auto" hangingPunct="1">
              <a:spcBef>
                <a:spcPts val="0"/>
              </a:spcBef>
              <a:spcAft>
                <a:spcPts val="0"/>
              </a:spcAft>
            </a:pPr>
            <a:endParaRPr lang="en-GB" sz="1600" b="1"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A1 Boron Drive-in and Pre-dep </a:t>
            </a:r>
            <a:r>
              <a:rPr lang="en-GB" sz="1400" b="1" dirty="0">
                <a:solidFill>
                  <a:prstClr val="black"/>
                </a:solidFill>
                <a:latin typeface="+mj-lt"/>
                <a:ea typeface="+mn-ea"/>
              </a:rPr>
              <a:t>F</a:t>
            </a:r>
            <a:r>
              <a:rPr lang="en-GB" sz="1400" b="1" dirty="0" smtClean="0">
                <a:solidFill>
                  <a:prstClr val="black"/>
                </a:solidFill>
                <a:latin typeface="+mj-lt"/>
                <a:ea typeface="+mn-ea"/>
              </a:rPr>
              <a:t>urnace</a:t>
            </a:r>
          </a:p>
          <a:p>
            <a:pPr marL="884543" lvl="1"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dry oxidation (using a torch) of p-type Si wafers</a:t>
            </a:r>
          </a:p>
          <a:p>
            <a:pPr marL="884543" lvl="1"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marL="884543" lvl="1"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Maximum oxidation temperature 1150˚C</a:t>
            </a:r>
          </a:p>
          <a:p>
            <a:pPr defTabSz="914583" eaLnBrk="1" fontAlgn="auto" hangingPunct="1">
              <a:spcBef>
                <a:spcPts val="0"/>
              </a:spcBef>
              <a:spcAft>
                <a:spcPts val="0"/>
              </a:spcAft>
            </a:pPr>
            <a:endParaRPr lang="en-GB" sz="16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A2 Gate Oxide </a:t>
            </a:r>
            <a:r>
              <a:rPr lang="en-GB" sz="1400" b="1" dirty="0">
                <a:solidFill>
                  <a:prstClr val="black"/>
                </a:solidFill>
                <a:latin typeface="+mj-lt"/>
                <a:ea typeface="+mn-ea"/>
              </a:rPr>
              <a:t>F</a:t>
            </a:r>
            <a:r>
              <a:rPr lang="en-GB" sz="1400" b="1" dirty="0" smtClean="0">
                <a:solidFill>
                  <a:prstClr val="black"/>
                </a:solidFill>
                <a:latin typeface="+mj-lt"/>
                <a:ea typeface="+mn-ea"/>
              </a:rPr>
              <a:t>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oxidation of very clean Si wafers</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rPr>
              <a:t>Maximum</a:t>
            </a:r>
            <a:r>
              <a:rPr lang="en-GB" sz="1400" dirty="0">
                <a:solidFill>
                  <a:prstClr val="black"/>
                </a:solidFill>
              </a:rPr>
              <a:t> oxidation</a:t>
            </a:r>
            <a:r>
              <a:rPr lang="en-GB" sz="1400" dirty="0" smtClean="0">
                <a:solidFill>
                  <a:prstClr val="black"/>
                </a:solidFill>
              </a:rPr>
              <a:t> </a:t>
            </a:r>
            <a:r>
              <a:rPr lang="en-GB" sz="1400" dirty="0">
                <a:solidFill>
                  <a:prstClr val="black"/>
                </a:solidFill>
              </a:rPr>
              <a:t>temperature 1150˚</a:t>
            </a:r>
            <a:r>
              <a:rPr lang="en-GB" sz="1400" dirty="0" smtClean="0">
                <a:solidFill>
                  <a:prstClr val="black"/>
                </a:solidFill>
              </a:rPr>
              <a:t>C</a:t>
            </a: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A3 Phosphorous Drive-in </a:t>
            </a:r>
            <a:r>
              <a:rPr lang="en-GB" sz="1400" b="1" dirty="0">
                <a:solidFill>
                  <a:prstClr val="black"/>
                </a:solidFill>
                <a:latin typeface="+mj-lt"/>
                <a:ea typeface="+mn-ea"/>
              </a:rPr>
              <a:t>F</a:t>
            </a:r>
            <a:r>
              <a:rPr lang="en-GB" sz="1400" b="1" dirty="0" smtClean="0">
                <a:solidFill>
                  <a:prstClr val="black"/>
                </a:solidFill>
                <a:latin typeface="+mj-lt"/>
                <a:ea typeface="+mn-ea"/>
              </a:rPr>
              <a:t>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oxidation (using a torch) of n-type Si wafers</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rPr>
              <a:t>Maximum</a:t>
            </a:r>
            <a:r>
              <a:rPr lang="en-GB" sz="1400" dirty="0">
                <a:solidFill>
                  <a:prstClr val="black"/>
                </a:solidFill>
              </a:rPr>
              <a:t> oxidation</a:t>
            </a:r>
            <a:r>
              <a:rPr lang="en-GB" sz="1400" dirty="0" smtClean="0">
                <a:solidFill>
                  <a:prstClr val="black"/>
                </a:solidFill>
              </a:rPr>
              <a:t> </a:t>
            </a:r>
            <a:r>
              <a:rPr lang="en-GB" sz="1400" dirty="0">
                <a:solidFill>
                  <a:prstClr val="black"/>
                </a:solidFill>
              </a:rPr>
              <a:t>temperature 1150˚</a:t>
            </a:r>
            <a:r>
              <a:rPr lang="en-GB" sz="1400" dirty="0" smtClean="0">
                <a:solidFill>
                  <a:prstClr val="black"/>
                </a:solidFill>
              </a:rPr>
              <a:t>C</a:t>
            </a:r>
            <a:endParaRPr lang="en-GB" sz="1400" b="1" dirty="0">
              <a:solidFill>
                <a:prstClr val="black"/>
              </a:solidFill>
              <a:latin typeface="+mj-lt"/>
              <a:ea typeface="+mn-ea"/>
            </a:endParaRPr>
          </a:p>
          <a:p>
            <a:pPr marL="544334" lvl="1" defTabSz="914583" eaLnBrk="1" fontAlgn="auto" hangingPunct="1">
              <a:spcBef>
                <a:spcPts val="0"/>
              </a:spcBef>
              <a:spcAft>
                <a:spcPts val="0"/>
              </a:spcAft>
            </a:pPr>
            <a:endParaRPr lang="en-GB" sz="16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rPr>
              <a:t>(</a:t>
            </a:r>
            <a:r>
              <a:rPr lang="en-GB" sz="1400" b="1" dirty="0" smtClean="0">
                <a:solidFill>
                  <a:prstClr val="black"/>
                </a:solidFill>
              </a:rPr>
              <a:t>A4 </a:t>
            </a:r>
            <a:r>
              <a:rPr lang="en-GB" sz="1400" b="1" dirty="0">
                <a:solidFill>
                  <a:prstClr val="black"/>
                </a:solidFill>
              </a:rPr>
              <a:t>Phosphorous </a:t>
            </a:r>
            <a:r>
              <a:rPr lang="en-GB" sz="1400" b="1" dirty="0" smtClean="0">
                <a:solidFill>
                  <a:prstClr val="black"/>
                </a:solidFill>
              </a:rPr>
              <a:t>Pre-dep Furnace –</a:t>
            </a:r>
            <a:r>
              <a:rPr lang="en-GB" sz="1400" dirty="0" smtClean="0">
                <a:solidFill>
                  <a:prstClr val="black"/>
                </a:solidFill>
              </a:rPr>
              <a:t> </a:t>
            </a:r>
            <a:r>
              <a:rPr lang="en-GB" sz="1400" i="1" dirty="0" smtClean="0">
                <a:solidFill>
                  <a:prstClr val="black"/>
                </a:solidFill>
              </a:rPr>
              <a:t>Not an oxidation furnace</a:t>
            </a:r>
            <a:r>
              <a:rPr lang="en-GB" sz="1400" dirty="0" smtClean="0">
                <a:solidFill>
                  <a:prstClr val="black"/>
                </a:solidFill>
              </a:rPr>
              <a:t>)</a:t>
            </a:r>
            <a:endParaRPr lang="en-GB" sz="1400" dirty="0">
              <a:solidFill>
                <a:prstClr val="black"/>
              </a:solidFill>
            </a:endParaRPr>
          </a:p>
          <a:p>
            <a:pPr marL="544334" lvl="1" defTabSz="914583" eaLnBrk="1" fontAlgn="auto" hangingPunct="1">
              <a:spcBef>
                <a:spcPts val="0"/>
              </a:spcBef>
              <a:spcAft>
                <a:spcPts val="0"/>
              </a:spcAft>
            </a:pPr>
            <a:endParaRPr lang="en-GB" sz="1400" dirty="0" smtClean="0">
              <a:solidFill>
                <a:prstClr val="black"/>
              </a:solidFill>
              <a:latin typeface="+mj-lt"/>
              <a:ea typeface="+mn-ea"/>
            </a:endParaRPr>
          </a:p>
          <a:p>
            <a:pPr defTabSz="914583" eaLnBrk="1" fontAlgn="auto" hangingPunct="1">
              <a:spcBef>
                <a:spcPts val="0"/>
              </a:spcBef>
              <a:spcAft>
                <a:spcPts val="0"/>
              </a:spcAft>
            </a:pPr>
            <a:endParaRPr lang="en-GB" sz="1200" b="1" i="1" dirty="0" smtClean="0">
              <a:solidFill>
                <a:prstClr val="black"/>
              </a:solidFill>
              <a:latin typeface="+mj-lt"/>
              <a:ea typeface="+mn-ea"/>
            </a:endParaRPr>
          </a:p>
          <a:p>
            <a:pPr defTabSz="914583" eaLnBrk="1" fontAlgn="auto" hangingPunct="1">
              <a:spcBef>
                <a:spcPts val="0"/>
              </a:spcBef>
              <a:spcAft>
                <a:spcPts val="0"/>
              </a:spcAft>
            </a:pPr>
            <a:endParaRPr lang="en-GB" sz="1200" b="1"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r>
              <a:rPr lang="en-GB" sz="2099" b="1" dirty="0" smtClean="0">
                <a:solidFill>
                  <a:prstClr val="black"/>
                </a:solidFill>
                <a:latin typeface="+mj-lt"/>
                <a:ea typeface="+mn-ea"/>
              </a:rPr>
              <a:t> </a:t>
            </a: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a:solidFill>
                <a:prstClr val="black"/>
              </a:solidFill>
              <a:latin typeface="+mj-lt"/>
              <a:ea typeface="+mn-ea"/>
            </a:endParaRPr>
          </a:p>
        </p:txBody>
      </p:sp>
      <p:grpSp>
        <p:nvGrpSpPr>
          <p:cNvPr id="7" name="Group 6"/>
          <p:cNvGrpSpPr/>
          <p:nvPr/>
        </p:nvGrpSpPr>
        <p:grpSpPr>
          <a:xfrm>
            <a:off x="7465739" y="1279970"/>
            <a:ext cx="3598741" cy="5030144"/>
            <a:chOff x="7031396" y="1042430"/>
            <a:chExt cx="3598741" cy="5030144"/>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140" y="1042430"/>
              <a:ext cx="3509997" cy="4680000"/>
            </a:xfrm>
            <a:prstGeom prst="rect">
              <a:avLst/>
            </a:prstGeom>
          </p:spPr>
        </p:pic>
        <p:sp>
          <p:nvSpPr>
            <p:cNvPr id="10" name="TextBox 9"/>
            <p:cNvSpPr txBox="1"/>
            <p:nvPr/>
          </p:nvSpPr>
          <p:spPr>
            <a:xfrm>
              <a:off x="7031396" y="5747191"/>
              <a:ext cx="1442455" cy="325383"/>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A-stack furnaces</a:t>
              </a:r>
              <a:endParaRPr lang="en-GB" sz="1400" b="1" dirty="0">
                <a:solidFill>
                  <a:prstClr val="black"/>
                </a:solidFill>
                <a:latin typeface="Calibri" panose="020F0502020204030204"/>
                <a:ea typeface="+mn-ea"/>
              </a:endParaRPr>
            </a:p>
          </p:txBody>
        </p:sp>
      </p:gr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furnaces at DTU </a:t>
            </a:r>
            <a:r>
              <a:rPr lang="en-GB" altLang="da-DK" kern="0" dirty="0" err="1" smtClean="0">
                <a:solidFill>
                  <a:srgbClr val="000000"/>
                </a:solidFill>
                <a:latin typeface="Verdana"/>
                <a:cs typeface="Arial" charset="0"/>
              </a:rPr>
              <a:t>Nanolab</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
        <p:nvSpPr>
          <p:cNvPr id="2" name="TextBox 1"/>
          <p:cNvSpPr txBox="1"/>
          <p:nvPr/>
        </p:nvSpPr>
        <p:spPr>
          <a:xfrm>
            <a:off x="10056368" y="1629594"/>
            <a:ext cx="452368" cy="307777"/>
          </a:xfrm>
          <a:prstGeom prst="rect">
            <a:avLst/>
          </a:prstGeom>
          <a:solidFill>
            <a:schemeClr val="bg1">
              <a:alpha val="50000"/>
            </a:schemeClr>
          </a:solidFill>
        </p:spPr>
        <p:txBody>
          <a:bodyPr wrap="none" rtlCol="0">
            <a:spAutoFit/>
          </a:bodyPr>
          <a:lstStyle/>
          <a:p>
            <a:r>
              <a:rPr lang="en-GB" sz="1400" b="1" dirty="0" smtClean="0"/>
              <a:t>A1</a:t>
            </a:r>
            <a:endParaRPr lang="en-GB" sz="1400" b="1" dirty="0"/>
          </a:p>
        </p:txBody>
      </p:sp>
      <p:sp>
        <p:nvSpPr>
          <p:cNvPr id="11" name="TextBox 10"/>
          <p:cNvSpPr txBox="1"/>
          <p:nvPr/>
        </p:nvSpPr>
        <p:spPr>
          <a:xfrm>
            <a:off x="10063495" y="2421733"/>
            <a:ext cx="452368" cy="307777"/>
          </a:xfrm>
          <a:prstGeom prst="rect">
            <a:avLst/>
          </a:prstGeom>
          <a:solidFill>
            <a:schemeClr val="bg1">
              <a:alpha val="50000"/>
            </a:schemeClr>
          </a:solidFill>
        </p:spPr>
        <p:txBody>
          <a:bodyPr wrap="none" rtlCol="0">
            <a:spAutoFit/>
          </a:bodyPr>
          <a:lstStyle/>
          <a:p>
            <a:r>
              <a:rPr lang="en-GB" sz="1400" b="1" dirty="0" smtClean="0"/>
              <a:t>A2</a:t>
            </a:r>
            <a:endParaRPr lang="en-GB" sz="1400" b="1" dirty="0"/>
          </a:p>
        </p:txBody>
      </p:sp>
      <p:sp>
        <p:nvSpPr>
          <p:cNvPr id="13" name="TextBox 12"/>
          <p:cNvSpPr txBox="1"/>
          <p:nvPr/>
        </p:nvSpPr>
        <p:spPr>
          <a:xfrm>
            <a:off x="10074512" y="3189817"/>
            <a:ext cx="452368" cy="307777"/>
          </a:xfrm>
          <a:prstGeom prst="rect">
            <a:avLst/>
          </a:prstGeom>
          <a:solidFill>
            <a:schemeClr val="bg1">
              <a:alpha val="50000"/>
            </a:schemeClr>
          </a:solidFill>
        </p:spPr>
        <p:txBody>
          <a:bodyPr wrap="none" rtlCol="0">
            <a:spAutoFit/>
          </a:bodyPr>
          <a:lstStyle/>
          <a:p>
            <a:r>
              <a:rPr lang="en-GB" sz="1400" b="1" dirty="0" smtClean="0"/>
              <a:t>A3</a:t>
            </a:r>
            <a:endParaRPr lang="en-GB" sz="1400" b="1" dirty="0"/>
          </a:p>
        </p:txBody>
      </p:sp>
      <p:sp>
        <p:nvSpPr>
          <p:cNvPr id="16" name="TextBox 15"/>
          <p:cNvSpPr txBox="1"/>
          <p:nvPr/>
        </p:nvSpPr>
        <p:spPr>
          <a:xfrm>
            <a:off x="10079694" y="3981443"/>
            <a:ext cx="452368" cy="307777"/>
          </a:xfrm>
          <a:prstGeom prst="rect">
            <a:avLst/>
          </a:prstGeom>
          <a:solidFill>
            <a:schemeClr val="bg1">
              <a:alpha val="50000"/>
            </a:schemeClr>
          </a:solidFill>
        </p:spPr>
        <p:txBody>
          <a:bodyPr wrap="none" rtlCol="0">
            <a:spAutoFit/>
          </a:bodyPr>
          <a:lstStyle/>
          <a:p>
            <a:r>
              <a:rPr lang="en-GB" sz="1400" b="1" dirty="0" smtClean="0"/>
              <a:t>A4</a:t>
            </a:r>
            <a:endParaRPr lang="en-GB" sz="1400" b="1" dirty="0"/>
          </a:p>
        </p:txBody>
      </p:sp>
    </p:spTree>
    <p:extLst>
      <p:ext uri="{BB962C8B-B14F-4D97-AF65-F5344CB8AC3E}">
        <p14:creationId xmlns:p14="http://schemas.microsoft.com/office/powerpoint/2010/main" val="48434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xEl>
                                              <p:pRg st="5" end="5"/>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xEl>
                                              <p:pRg st="6" end="6"/>
                                            </p:txEl>
                                          </p:spTgt>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11" end="11"/>
                                            </p:txEl>
                                          </p:spTgt>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2">
                                            <p:txEl>
                                              <p:pRg st="13" end="13"/>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2">
                                            <p:txEl>
                                              <p:pRg st="14" end="14"/>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2">
                                            <p:txEl>
                                              <p:pRg st="15" end="15"/>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2">
                                            <p:txEl>
                                              <p:pRg st="16" end="16"/>
                                            </p:txEl>
                                          </p:spTgt>
                                        </p:tgtEl>
                                        <p:attrNameLst>
                                          <p:attrName>style.visibility</p:attrName>
                                        </p:attrNameLst>
                                      </p:cBhvr>
                                      <p:to>
                                        <p:strVal val="visible"/>
                                      </p:to>
                                    </p:se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18" end="18"/>
                                            </p:txEl>
                                          </p:spTgt>
                                        </p:tgtEl>
                                        <p:attrNameLst>
                                          <p:attrName>style.visibility</p:attrName>
                                        </p:attrNameLst>
                                      </p:cBhvr>
                                      <p:to>
                                        <p:strVal val="visible"/>
                                      </p:to>
                                    </p:se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05190" y="6454130"/>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 name="Rectangle 2"/>
          <p:cNvSpPr/>
          <p:nvPr/>
        </p:nvSpPr>
        <p:spPr bwMode="auto">
          <a:xfrm>
            <a:off x="501943" y="6310030"/>
            <a:ext cx="812988" cy="50482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2" name="TextBox 11"/>
          <p:cNvSpPr txBox="1"/>
          <p:nvPr/>
        </p:nvSpPr>
        <p:spPr>
          <a:xfrm>
            <a:off x="697143" y="1125538"/>
            <a:ext cx="6735683" cy="5972442"/>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mj-lt"/>
                <a:ea typeface="+mn-ea"/>
              </a:rPr>
              <a:t>C-stack furnaces:</a:t>
            </a:r>
          </a:p>
          <a:p>
            <a:pPr defTabSz="914583" eaLnBrk="1" fontAlgn="auto" hangingPunct="1">
              <a:spcBef>
                <a:spcPts val="0"/>
              </a:spcBef>
              <a:spcAft>
                <a:spcPts val="0"/>
              </a:spcAft>
            </a:pPr>
            <a:endParaRPr lang="en-GB" sz="1600" b="1"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C1 Anneal Oxide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oxidation (using a steamer)</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and 6” wafers</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rPr>
              <a:t>Maximum</a:t>
            </a:r>
            <a:r>
              <a:rPr lang="en-GB" sz="1400" dirty="0">
                <a:solidFill>
                  <a:prstClr val="black"/>
                </a:solidFill>
              </a:rPr>
              <a:t> oxidation</a:t>
            </a:r>
            <a:r>
              <a:rPr lang="en-GB" sz="1400" dirty="0" smtClean="0">
                <a:solidFill>
                  <a:prstClr val="black"/>
                </a:solidFill>
              </a:rPr>
              <a:t> </a:t>
            </a:r>
            <a:r>
              <a:rPr lang="en-GB" sz="1400" dirty="0">
                <a:solidFill>
                  <a:prstClr val="black"/>
                </a:solidFill>
              </a:rPr>
              <a:t>temperature </a:t>
            </a:r>
            <a:r>
              <a:rPr lang="en-GB" sz="1400" dirty="0" smtClean="0">
                <a:solidFill>
                  <a:prstClr val="black"/>
                </a:solidFill>
              </a:rPr>
              <a:t>1100</a:t>
            </a:r>
            <a:r>
              <a:rPr lang="en-GB" sz="1400" dirty="0">
                <a:solidFill>
                  <a:prstClr val="black"/>
                </a:solidFill>
              </a:rPr>
              <a:t>˚</a:t>
            </a:r>
            <a:r>
              <a:rPr lang="en-GB" sz="1400" dirty="0" smtClean="0">
                <a:solidFill>
                  <a:prstClr val="black"/>
                </a:solidFill>
              </a:rPr>
              <a:t>C</a:t>
            </a:r>
            <a:endParaRPr lang="en-GB" sz="1400" dirty="0" smtClean="0">
              <a:solidFill>
                <a:prstClr val="black"/>
              </a:solidFill>
              <a:latin typeface="+mj-lt"/>
              <a:ea typeface="+mn-ea"/>
            </a:endParaRPr>
          </a:p>
          <a:p>
            <a:pPr defTabSz="914583" eaLnBrk="1" fontAlgn="auto" hangingPunct="1">
              <a:spcBef>
                <a:spcPts val="0"/>
              </a:spcBef>
              <a:spcAft>
                <a:spcPts val="0"/>
              </a:spcAft>
            </a:pPr>
            <a:endParaRPr lang="en-GB" sz="16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C2 III-V Oxidation Furnace</a:t>
            </a:r>
          </a:p>
          <a:p>
            <a:pPr marL="830109"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Wet oxidation (using a bubbler) of samples with III-V materials</a:t>
            </a:r>
          </a:p>
          <a:p>
            <a:pPr marL="830109" lvl="1" indent="-285721" defTabSz="914583" eaLnBrk="1" fontAlgn="auto" hangingPunct="1">
              <a:spcBef>
                <a:spcPts val="0"/>
              </a:spcBef>
              <a:spcAft>
                <a:spcPts val="0"/>
              </a:spcAft>
              <a:buFont typeface="Arial" panose="020B0604020202020204" pitchFamily="34" charset="0"/>
              <a:buChar char="•"/>
            </a:pPr>
            <a:r>
              <a:rPr lang="en-GB" sz="1400" dirty="0">
                <a:solidFill>
                  <a:prstClr val="black"/>
                </a:solidFill>
                <a:latin typeface="+mj-lt"/>
              </a:rPr>
              <a:t>Sample size: 4” and </a:t>
            </a:r>
            <a:r>
              <a:rPr lang="en-GB" sz="1400" dirty="0" smtClean="0">
                <a:solidFill>
                  <a:prstClr val="black"/>
                </a:solidFill>
                <a:latin typeface="+mj-lt"/>
              </a:rPr>
              <a:t>small samples</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rPr>
              <a:t>Oxidation temperature 420-460˚C</a:t>
            </a:r>
          </a:p>
          <a:p>
            <a:pPr marL="830055" lvl="1" indent="-285721" defTabSz="914583" eaLnBrk="1" fontAlgn="auto" hangingPunct="1">
              <a:spcBef>
                <a:spcPts val="0"/>
              </a:spcBef>
              <a:spcAft>
                <a:spcPts val="0"/>
              </a:spcAft>
              <a:buFont typeface="Arial" panose="020B0604020202020204" pitchFamily="34" charset="0"/>
              <a:buChar char="•"/>
            </a:pPr>
            <a:r>
              <a:rPr lang="en-GB" sz="1400" i="1" dirty="0">
                <a:solidFill>
                  <a:prstClr val="black"/>
                </a:solidFill>
              </a:rPr>
              <a:t>Being tested at the moment</a:t>
            </a:r>
          </a:p>
          <a:p>
            <a:pPr marL="285721" indent="-285721" defTabSz="914583" eaLnBrk="1" fontAlgn="auto" hangingPunct="1">
              <a:spcBef>
                <a:spcPts val="0"/>
              </a:spcBef>
              <a:spcAft>
                <a:spcPts val="0"/>
              </a:spcAft>
              <a:buFont typeface="Arial" panose="020B0604020202020204" pitchFamily="34" charset="0"/>
              <a:buChar char="•"/>
            </a:pPr>
            <a:endParaRPr lang="en-GB" sz="1600" b="1"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C3 Anneal Bond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oxidation (using a bubbler)</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rPr>
              <a:t>Maximum</a:t>
            </a:r>
            <a:r>
              <a:rPr lang="en-GB" sz="1400" dirty="0">
                <a:solidFill>
                  <a:prstClr val="black"/>
                </a:solidFill>
              </a:rPr>
              <a:t> oxidation</a:t>
            </a:r>
            <a:r>
              <a:rPr lang="en-GB" sz="1400" dirty="0" smtClean="0">
                <a:solidFill>
                  <a:prstClr val="black"/>
                </a:solidFill>
              </a:rPr>
              <a:t> </a:t>
            </a:r>
            <a:r>
              <a:rPr lang="en-GB" sz="1400" dirty="0">
                <a:solidFill>
                  <a:prstClr val="black"/>
                </a:solidFill>
              </a:rPr>
              <a:t>temperature 1150˚</a:t>
            </a:r>
            <a:r>
              <a:rPr lang="en-GB" sz="1400" dirty="0" smtClean="0">
                <a:solidFill>
                  <a:prstClr val="black"/>
                </a:solidFill>
              </a:rPr>
              <a:t>C</a:t>
            </a:r>
            <a:endParaRPr lang="en-GB" sz="1400" dirty="0" smtClean="0">
              <a:solidFill>
                <a:prstClr val="black"/>
              </a:solidFill>
              <a:latin typeface="+mj-lt"/>
              <a:ea typeface="+mn-ea"/>
            </a:endParaRPr>
          </a:p>
          <a:p>
            <a:pPr marL="830055" lvl="1" indent="-285721" defTabSz="914583" eaLnBrk="1" fontAlgn="auto" hangingPunct="1">
              <a:spcBef>
                <a:spcPts val="0"/>
              </a:spcBef>
              <a:spcAft>
                <a:spcPts val="0"/>
              </a:spcAft>
              <a:buFont typeface="Arial" panose="020B0604020202020204" pitchFamily="34" charset="0"/>
              <a:buChar char="•"/>
            </a:pPr>
            <a:endParaRPr lang="en-GB" sz="1600" dirty="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rPr>
              <a:t>(</a:t>
            </a:r>
            <a:r>
              <a:rPr lang="en-GB" sz="1400" b="1" dirty="0" smtClean="0">
                <a:solidFill>
                  <a:prstClr val="black"/>
                </a:solidFill>
              </a:rPr>
              <a:t>C4 Al-Anneal Furnace – </a:t>
            </a:r>
            <a:r>
              <a:rPr lang="en-GB" sz="1400" i="1" dirty="0" smtClean="0">
                <a:solidFill>
                  <a:prstClr val="black"/>
                </a:solidFill>
              </a:rPr>
              <a:t>not an oxidation furnace</a:t>
            </a:r>
            <a:r>
              <a:rPr lang="en-GB" sz="1400" dirty="0" smtClean="0">
                <a:solidFill>
                  <a:prstClr val="black"/>
                </a:solidFill>
              </a:rPr>
              <a:t>)</a:t>
            </a:r>
            <a:endParaRPr lang="en-GB" sz="1400" dirty="0" smtClean="0">
              <a:solidFill>
                <a:prstClr val="black"/>
              </a:solidFill>
              <a:latin typeface="+mj-lt"/>
              <a:ea typeface="+mn-ea"/>
            </a:endParaRPr>
          </a:p>
          <a:p>
            <a:pPr marL="544334" lvl="1" defTabSz="914583" eaLnBrk="1" fontAlgn="auto" hangingPunct="1">
              <a:spcBef>
                <a:spcPts val="0"/>
              </a:spcBef>
              <a:spcAft>
                <a:spcPts val="0"/>
              </a:spcAft>
            </a:pPr>
            <a:endParaRPr lang="en-GB" sz="2099"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a:solidFill>
                <a:prstClr val="black"/>
              </a:solidFill>
              <a:latin typeface="Calibri" panose="020F0502020204030204"/>
              <a:ea typeface="+mn-ea"/>
            </a:endParaRPr>
          </a:p>
        </p:txBody>
      </p:sp>
      <p:grpSp>
        <p:nvGrpSpPr>
          <p:cNvPr id="7" name="Group 6"/>
          <p:cNvGrpSpPr/>
          <p:nvPr/>
        </p:nvGrpSpPr>
        <p:grpSpPr>
          <a:xfrm>
            <a:off x="7512267" y="1269554"/>
            <a:ext cx="3625880" cy="4998300"/>
            <a:chOff x="6914012" y="1133141"/>
            <a:chExt cx="3625880" cy="4998300"/>
          </a:xfrm>
        </p:grpSpPr>
        <p:sp>
          <p:nvSpPr>
            <p:cNvPr id="2" name="TextBox 1"/>
            <p:cNvSpPr txBox="1"/>
            <p:nvPr/>
          </p:nvSpPr>
          <p:spPr>
            <a:xfrm>
              <a:off x="6914012" y="5806058"/>
              <a:ext cx="1428028" cy="325383"/>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C-stack furnaces</a:t>
              </a:r>
              <a:endParaRPr lang="en-GB" sz="1400" b="1" dirty="0">
                <a:solidFill>
                  <a:prstClr val="black"/>
                </a:solidFill>
                <a:latin typeface="Calibri" panose="020F0502020204030204"/>
                <a:ea typeface="+mn-ea"/>
              </a:endParaRPr>
            </a:p>
          </p:txBody>
        </p:sp>
        <p:pic>
          <p:nvPicPr>
            <p:cNvPr id="13" name="Picture 4" descr="File: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892" y="1133141"/>
              <a:ext cx="3510000" cy="4680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furnaces at DTU </a:t>
            </a:r>
            <a:r>
              <a:rPr lang="en-GB" altLang="da-DK" kern="0" dirty="0" err="1" smtClean="0">
                <a:solidFill>
                  <a:srgbClr val="000000"/>
                </a:solidFill>
                <a:latin typeface="Verdana"/>
                <a:cs typeface="Arial" charset="0"/>
              </a:rPr>
              <a:t>Nanolab</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
        <p:nvSpPr>
          <p:cNvPr id="9" name="TextBox 8"/>
          <p:cNvSpPr txBox="1"/>
          <p:nvPr/>
        </p:nvSpPr>
        <p:spPr>
          <a:xfrm>
            <a:off x="10168015" y="2075698"/>
            <a:ext cx="442750" cy="307777"/>
          </a:xfrm>
          <a:prstGeom prst="rect">
            <a:avLst/>
          </a:prstGeom>
          <a:solidFill>
            <a:schemeClr val="bg1">
              <a:alpha val="50000"/>
            </a:schemeClr>
          </a:solidFill>
        </p:spPr>
        <p:txBody>
          <a:bodyPr wrap="none" rtlCol="0">
            <a:spAutoFit/>
          </a:bodyPr>
          <a:lstStyle/>
          <a:p>
            <a:r>
              <a:rPr lang="en-GB" sz="1400" b="1" dirty="0" smtClean="0"/>
              <a:t>C1</a:t>
            </a:r>
            <a:endParaRPr lang="en-GB" sz="1400" b="1" dirty="0"/>
          </a:p>
        </p:txBody>
      </p:sp>
      <p:sp>
        <p:nvSpPr>
          <p:cNvPr id="10" name="TextBox 9"/>
          <p:cNvSpPr txBox="1"/>
          <p:nvPr/>
        </p:nvSpPr>
        <p:spPr>
          <a:xfrm>
            <a:off x="10175142" y="3006977"/>
            <a:ext cx="442750" cy="307777"/>
          </a:xfrm>
          <a:prstGeom prst="rect">
            <a:avLst/>
          </a:prstGeom>
          <a:solidFill>
            <a:schemeClr val="bg1">
              <a:alpha val="50000"/>
            </a:schemeClr>
          </a:solidFill>
        </p:spPr>
        <p:txBody>
          <a:bodyPr wrap="none" rtlCol="0">
            <a:spAutoFit/>
          </a:bodyPr>
          <a:lstStyle/>
          <a:p>
            <a:r>
              <a:rPr lang="en-GB" sz="1400" b="1" dirty="0"/>
              <a:t>C</a:t>
            </a:r>
            <a:r>
              <a:rPr lang="en-GB" sz="1400" b="1" dirty="0" smtClean="0"/>
              <a:t>2</a:t>
            </a:r>
            <a:endParaRPr lang="en-GB" sz="1400" b="1" dirty="0"/>
          </a:p>
        </p:txBody>
      </p:sp>
      <p:sp>
        <p:nvSpPr>
          <p:cNvPr id="11" name="TextBox 10"/>
          <p:cNvSpPr txBox="1"/>
          <p:nvPr/>
        </p:nvSpPr>
        <p:spPr>
          <a:xfrm>
            <a:off x="10186159" y="3943081"/>
            <a:ext cx="442750" cy="307777"/>
          </a:xfrm>
          <a:prstGeom prst="rect">
            <a:avLst/>
          </a:prstGeom>
          <a:solidFill>
            <a:schemeClr val="bg1">
              <a:alpha val="50000"/>
            </a:schemeClr>
          </a:solidFill>
        </p:spPr>
        <p:txBody>
          <a:bodyPr wrap="none" rtlCol="0">
            <a:spAutoFit/>
          </a:bodyPr>
          <a:lstStyle/>
          <a:p>
            <a:r>
              <a:rPr lang="en-GB" sz="1400" b="1" dirty="0"/>
              <a:t>C</a:t>
            </a:r>
            <a:r>
              <a:rPr lang="en-GB" sz="1400" b="1" dirty="0" smtClean="0"/>
              <a:t>3</a:t>
            </a:r>
            <a:endParaRPr lang="en-GB" sz="1400" b="1" dirty="0"/>
          </a:p>
        </p:txBody>
      </p:sp>
      <p:sp>
        <p:nvSpPr>
          <p:cNvPr id="16" name="TextBox 15"/>
          <p:cNvSpPr txBox="1"/>
          <p:nvPr/>
        </p:nvSpPr>
        <p:spPr>
          <a:xfrm>
            <a:off x="10191341" y="4797946"/>
            <a:ext cx="442750" cy="307777"/>
          </a:xfrm>
          <a:prstGeom prst="rect">
            <a:avLst/>
          </a:prstGeom>
          <a:solidFill>
            <a:schemeClr val="bg1">
              <a:alpha val="50000"/>
            </a:schemeClr>
          </a:solidFill>
        </p:spPr>
        <p:txBody>
          <a:bodyPr wrap="none" rtlCol="0">
            <a:spAutoFit/>
          </a:bodyPr>
          <a:lstStyle/>
          <a:p>
            <a:r>
              <a:rPr lang="en-GB" sz="1400" b="1" dirty="0" smtClean="0"/>
              <a:t>C4</a:t>
            </a:r>
            <a:endParaRPr lang="en-GB" sz="1400" b="1" dirty="0"/>
          </a:p>
        </p:txBody>
      </p:sp>
    </p:spTree>
    <p:extLst>
      <p:ext uri="{BB962C8B-B14F-4D97-AF65-F5344CB8AC3E}">
        <p14:creationId xmlns:p14="http://schemas.microsoft.com/office/powerpoint/2010/main" val="360537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xEl>
                                              <p:pRg st="5" end="5"/>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xEl>
                                              <p:pRg st="6" end="6"/>
                                            </p:txEl>
                                          </p:spTgt>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10" end="10"/>
                                            </p:txEl>
                                          </p:spTgt>
                                        </p:tgtEl>
                                        <p:attrNameLst>
                                          <p:attrName>style.visibility</p:attrName>
                                        </p:attrNameLst>
                                      </p:cBhvr>
                                      <p:to>
                                        <p:strVal val="visible"/>
                                      </p:to>
                                    </p:se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ntr" presetSubtype="0" fill="hold" nodeType="withEffect">
                                  <p:stCondLst>
                                    <p:cond delay="0"/>
                                  </p:stCondLst>
                                  <p:childTnLst>
                                    <p:set>
                                      <p:cBhvr>
                                        <p:cTn id="33" dur="1" fill="hold">
                                          <p:stCondLst>
                                            <p:cond delay="0"/>
                                          </p:stCondLst>
                                        </p:cTn>
                                        <p:tgtEl>
                                          <p:spTgt spid="12">
                                            <p:txEl>
                                              <p:pRg st="11" end="11"/>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xEl>
                                              <p:pRg st="14" end="14"/>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2">
                                            <p:txEl>
                                              <p:pRg st="15" end="15"/>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2">
                                            <p:txEl>
                                              <p:pRg st="16" end="16"/>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2">
                                            <p:txEl>
                                              <p:pRg st="17" end="17"/>
                                            </p:txEl>
                                          </p:spTgt>
                                        </p:tgtEl>
                                        <p:attrNameLst>
                                          <p:attrName>style.visibility</p:attrName>
                                        </p:attrNameLst>
                                      </p:cBhvr>
                                      <p:to>
                                        <p:strVal val="visible"/>
                                      </p:to>
                                    </p:se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19" end="19"/>
                                            </p:txEl>
                                          </p:spTgt>
                                        </p:tgtEl>
                                        <p:attrNameLst>
                                          <p:attrName>style.visibility</p:attrName>
                                        </p:attrNameLst>
                                      </p:cBhvr>
                                      <p:to>
                                        <p:strVal val="visible"/>
                                      </p:to>
                                    </p:se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2406" y="1125074"/>
            <a:ext cx="6951366" cy="3202965"/>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99" dirty="0" smtClean="0">
              <a:solidFill>
                <a:prstClr val="black"/>
              </a:solidFill>
              <a:latin typeface="+mj-lt"/>
              <a:ea typeface="+mn-ea"/>
            </a:endParaRPr>
          </a:p>
          <a:p>
            <a:pPr defTabSz="914583" eaLnBrk="1" fontAlgn="auto" hangingPunct="1">
              <a:spcBef>
                <a:spcPts val="0"/>
              </a:spcBef>
              <a:spcAft>
                <a:spcPts val="0"/>
              </a:spcAft>
            </a:pPr>
            <a:r>
              <a:rPr lang="en-GB" sz="1600" b="1" dirty="0" smtClean="0">
                <a:solidFill>
                  <a:prstClr val="black"/>
                </a:solidFill>
                <a:latin typeface="+mj-lt"/>
                <a:ea typeface="+mn-ea"/>
              </a:rPr>
              <a:t>Multipurpose Anneal furnace</a:t>
            </a:r>
          </a:p>
          <a:p>
            <a:pPr defTabSz="914583" eaLnBrk="1" fontAlgn="auto" hangingPunct="1">
              <a:spcBef>
                <a:spcPts val="0"/>
              </a:spcBef>
              <a:spcAft>
                <a:spcPts val="0"/>
              </a:spcAft>
            </a:pPr>
            <a:endParaRPr lang="en-GB" sz="400" b="1" dirty="0" smtClean="0">
              <a:solidFill>
                <a:prstClr val="black"/>
              </a:solidFill>
              <a:latin typeface="+mj-lt"/>
              <a:ea typeface="+mn-ea"/>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ea typeface="+mn-ea"/>
              </a:rPr>
              <a:t>Dry oxidation of ”dirty” samples (e.g. samples with metals)</a:t>
            </a: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ea typeface="+mn-ea"/>
              </a:rPr>
              <a:t>Sample size: Small samples, 4” and 6” wafers </a:t>
            </a: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rPr>
              <a:t>Maximum oxidation </a:t>
            </a:r>
            <a:r>
              <a:rPr lang="en-GB" sz="1600" dirty="0">
                <a:solidFill>
                  <a:prstClr val="black"/>
                </a:solidFill>
              </a:rPr>
              <a:t>temperature </a:t>
            </a:r>
            <a:r>
              <a:rPr lang="en-GB" sz="1600" dirty="0" smtClean="0">
                <a:solidFill>
                  <a:prstClr val="black"/>
                </a:solidFill>
              </a:rPr>
              <a:t>1100</a:t>
            </a:r>
            <a:r>
              <a:rPr lang="en-GB" sz="1600" dirty="0">
                <a:solidFill>
                  <a:prstClr val="black"/>
                </a:solidFill>
              </a:rPr>
              <a:t>˚</a:t>
            </a:r>
            <a:r>
              <a:rPr lang="en-GB" sz="1600" dirty="0" smtClean="0">
                <a:solidFill>
                  <a:prstClr val="black"/>
                </a:solidFill>
              </a:rPr>
              <a:t>C (without vacuum</a:t>
            </a:r>
            <a:r>
              <a:rPr lang="en-GB" sz="1600" dirty="0">
                <a:solidFill>
                  <a:prstClr val="black"/>
                </a:solidFill>
              </a:rPr>
              <a:t>, </a:t>
            </a:r>
            <a:r>
              <a:rPr lang="en-GB" sz="1600" dirty="0" smtClean="0">
                <a:solidFill>
                  <a:prstClr val="black"/>
                </a:solidFill>
              </a:rPr>
              <a:t>1050˚</a:t>
            </a:r>
            <a:r>
              <a:rPr lang="en-GB" sz="1600" dirty="0">
                <a:solidFill>
                  <a:prstClr val="black"/>
                </a:solidFill>
              </a:rPr>
              <a:t>C </a:t>
            </a:r>
            <a:r>
              <a:rPr lang="en-GB" sz="1600" dirty="0" smtClean="0">
                <a:solidFill>
                  <a:prstClr val="black"/>
                </a:solidFill>
              </a:rPr>
              <a:t>with vacuum)</a:t>
            </a:r>
          </a:p>
          <a:p>
            <a:pPr defTabSz="914583" eaLnBrk="1" fontAlgn="auto" hangingPunct="1">
              <a:spcBef>
                <a:spcPts val="0"/>
              </a:spcBef>
              <a:spcAft>
                <a:spcPts val="0"/>
              </a:spcAft>
            </a:pPr>
            <a:endParaRPr lang="en-GB" sz="1600" dirty="0" smtClean="0">
              <a:solidFill>
                <a:prstClr val="black"/>
              </a:solidFill>
              <a:latin typeface="+mj-lt"/>
              <a:ea typeface="+mn-ea"/>
            </a:endParaRPr>
          </a:p>
          <a:p>
            <a:pPr defTabSz="914583" eaLnBrk="1" fontAlgn="auto" hangingPunct="1">
              <a:spcBef>
                <a:spcPts val="0"/>
              </a:spcBef>
              <a:spcAft>
                <a:spcPts val="0"/>
              </a:spcAft>
            </a:pPr>
            <a:endParaRPr lang="en-GB" sz="1400" dirty="0" smtClean="0">
              <a:solidFill>
                <a:prstClr val="black"/>
              </a:solidFill>
              <a:latin typeface="+mj-lt"/>
              <a:ea typeface="+mn-ea"/>
            </a:endParaRPr>
          </a:p>
          <a:p>
            <a:pPr defTabSz="914583" eaLnBrk="1" fontAlgn="auto" hangingPunct="1">
              <a:spcBef>
                <a:spcPts val="0"/>
              </a:spcBef>
              <a:spcAft>
                <a:spcPts val="0"/>
              </a:spcAft>
            </a:pPr>
            <a:endParaRPr lang="en-GB" sz="1400" dirty="0" smtClean="0">
              <a:solidFill>
                <a:prstClr val="black"/>
              </a:solidFill>
              <a:latin typeface="+mj-lt"/>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p:txBody>
      </p:sp>
      <p:grpSp>
        <p:nvGrpSpPr>
          <p:cNvPr id="10" name="Group 9"/>
          <p:cNvGrpSpPr/>
          <p:nvPr/>
        </p:nvGrpSpPr>
        <p:grpSpPr>
          <a:xfrm>
            <a:off x="7753771" y="1486239"/>
            <a:ext cx="3122091" cy="4602051"/>
            <a:chOff x="7610064" y="1200790"/>
            <a:chExt cx="3122091" cy="4602051"/>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080" t="19848" r="10413" b="5390"/>
            <a:stretch/>
          </p:blipFill>
          <p:spPr>
            <a:xfrm>
              <a:off x="7702545" y="1200790"/>
              <a:ext cx="3029610" cy="4320000"/>
            </a:xfrm>
            <a:prstGeom prst="rect">
              <a:avLst/>
            </a:prstGeom>
          </p:spPr>
        </p:pic>
        <p:sp>
          <p:nvSpPr>
            <p:cNvPr id="6" name="TextBox 5"/>
            <p:cNvSpPr txBox="1"/>
            <p:nvPr/>
          </p:nvSpPr>
          <p:spPr>
            <a:xfrm>
              <a:off x="7610064" y="5525778"/>
              <a:ext cx="2062066" cy="277063"/>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Multipurpose Anneal furnace</a:t>
              </a:r>
              <a:endParaRPr lang="en-GB" sz="1200" b="1" dirty="0">
                <a:solidFill>
                  <a:prstClr val="black"/>
                </a:solidFill>
                <a:latin typeface="Calibri" panose="020F0502020204030204"/>
                <a:ea typeface="+mn-ea"/>
              </a:endParaRPr>
            </a:p>
          </p:txBody>
        </p:sp>
      </p:grpSp>
      <p:sp>
        <p:nvSpPr>
          <p:cNvPr id="1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furnaces at DTU </a:t>
            </a:r>
            <a:r>
              <a:rPr lang="en-GB" altLang="da-DK" kern="0" dirty="0" err="1" smtClean="0">
                <a:solidFill>
                  <a:srgbClr val="000000"/>
                </a:solidFill>
                <a:latin typeface="Verdana"/>
                <a:cs typeface="Arial" charset="0"/>
              </a:rPr>
              <a:t>Nanolab</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grpSp>
        <p:nvGrpSpPr>
          <p:cNvPr id="5" name="Group 4"/>
          <p:cNvGrpSpPr/>
          <p:nvPr/>
        </p:nvGrpSpPr>
        <p:grpSpPr>
          <a:xfrm>
            <a:off x="802405" y="4365898"/>
            <a:ext cx="3354804" cy="1359419"/>
            <a:chOff x="802405" y="4365898"/>
            <a:chExt cx="3354804" cy="1359419"/>
          </a:xfrm>
        </p:grpSpPr>
        <p:grpSp>
          <p:nvGrpSpPr>
            <p:cNvPr id="7" name="Group 6"/>
            <p:cNvGrpSpPr/>
            <p:nvPr/>
          </p:nvGrpSpPr>
          <p:grpSpPr>
            <a:xfrm>
              <a:off x="802405" y="4365898"/>
              <a:ext cx="3354804" cy="1359419"/>
              <a:chOff x="913011" y="4581922"/>
              <a:chExt cx="3354804" cy="1359419"/>
            </a:xfrm>
          </p:grpSpPr>
          <p:sp>
            <p:nvSpPr>
              <p:cNvPr id="8" name="TextBox 12"/>
              <p:cNvSpPr txBox="1">
                <a:spLocks noChangeArrowheads="1"/>
              </p:cNvSpPr>
              <p:nvPr/>
            </p:nvSpPr>
            <p:spPr bwMode="auto">
              <a:xfrm>
                <a:off x="913011" y="4581922"/>
                <a:ext cx="2608357" cy="29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Furnace </a:t>
                </a:r>
                <a:r>
                  <a:rPr kumimoji="0" lang="en-GB" alt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reponsible</a:t>
                </a:r>
                <a:r>
                  <a:rPr kumimoji="0" lang="en-GB" altLang="da-DK" sz="1200" b="1" i="0" u="none" strike="noStrike" kern="1200" cap="none" spc="0" normalizeH="0" noProof="0" dirty="0" smtClean="0">
                    <a:ln>
                      <a:noFill/>
                    </a:ln>
                    <a:solidFill>
                      <a:srgbClr val="000000"/>
                    </a:solidFill>
                    <a:effectLst/>
                    <a:uLnTx/>
                    <a:uFillTx/>
                    <a:latin typeface="Verdana" pitchFamily="34" charset="0"/>
                    <a:ea typeface="ＭＳ Ｐゴシック" pitchFamily="34" charset="-128"/>
                    <a:cs typeface="+mn-cs"/>
                  </a:rPr>
                  <a:t> persons</a:t>
                </a:r>
                <a:endParaRPr kumimoji="0" lang="en-GB" altLang="da-DK" sz="12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9" name="TextBox 8"/>
              <p:cNvSpPr txBox="1"/>
              <p:nvPr/>
            </p:nvSpPr>
            <p:spPr>
              <a:xfrm>
                <a:off x="913692" y="5664342"/>
                <a:ext cx="3354123" cy="276999"/>
              </a:xfrm>
              <a:prstGeom prst="rect">
                <a:avLst/>
              </a:prstGeom>
              <a:noFill/>
            </p:spPr>
            <p:txBody>
              <a:bodyPr wrap="none" rtlCol="0">
                <a:spAutoFit/>
              </a:bodyPr>
              <a:lstStyle/>
              <a:p>
                <a:r>
                  <a:rPr lang="en-GB" sz="600" dirty="0" smtClean="0"/>
                  <a:t> </a:t>
                </a:r>
                <a:r>
                  <a:rPr lang="en-GB" sz="1200" dirty="0" smtClean="0"/>
                  <a:t>Pernille   </a:t>
                </a:r>
                <a:r>
                  <a:rPr lang="en-GB" sz="600" dirty="0" smtClean="0"/>
                  <a:t> </a:t>
                </a:r>
                <a:r>
                  <a:rPr lang="en-GB" sz="1200" dirty="0" smtClean="0"/>
                  <a:t>Patama     </a:t>
                </a:r>
                <a:r>
                  <a:rPr lang="en-GB" sz="600" dirty="0" smtClean="0"/>
                  <a:t> </a:t>
                </a:r>
                <a:r>
                  <a:rPr lang="en-GB" sz="1200" dirty="0" smtClean="0"/>
                  <a:t>Roy    </a:t>
                </a:r>
                <a:r>
                  <a:rPr lang="en-GB" sz="600" dirty="0" smtClean="0"/>
                  <a:t> </a:t>
                </a:r>
                <a:r>
                  <a:rPr lang="en-GB" sz="1200" dirty="0" smtClean="0"/>
                  <a:t>Flemming N.</a:t>
                </a:r>
                <a:endParaRPr lang="en-GB" sz="12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8193" y="4874436"/>
                <a:ext cx="582686" cy="792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841" y="4874436"/>
                <a:ext cx="582686" cy="7920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9163" y="4874436"/>
                <a:ext cx="582686" cy="792000"/>
              </a:xfrm>
              <a:prstGeom prst="rect">
                <a:avLst/>
              </a:prstGeom>
            </p:spPr>
          </p:pic>
        </p:gr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6041" y="4658412"/>
              <a:ext cx="582686" cy="792000"/>
            </a:xfrm>
            <a:prstGeom prst="rect">
              <a:avLst/>
            </a:prstGeom>
          </p:spPr>
        </p:pic>
      </p:grpSp>
    </p:spTree>
    <p:extLst>
      <p:ext uri="{BB962C8B-B14F-4D97-AF65-F5344CB8AC3E}">
        <p14:creationId xmlns:p14="http://schemas.microsoft.com/office/powerpoint/2010/main" val="244915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Thin film techniques – 1</a:t>
            </a:r>
            <a:r>
              <a:rPr lang="en-GB" altLang="da-DK" sz="1800" b="1" baseline="30000" dirty="0" smtClean="0">
                <a:latin typeface="+mj-lt"/>
                <a:ea typeface="ＭＳ Ｐゴシック" pitchFamily="34" charset="-128"/>
                <a:cs typeface="Arial" charset="0"/>
              </a:rPr>
              <a:t>st</a:t>
            </a:r>
            <a:r>
              <a:rPr lang="en-GB" altLang="da-DK" sz="1800" b="1"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b="1"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3083221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9828202" y="6454130"/>
            <a:ext cx="2114069" cy="326853"/>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3936"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80" charset="-128"/>
              <a:cs typeface="+mn-cs"/>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1" y="1557586"/>
            <a:ext cx="7538304" cy="4603421"/>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600" i="1" dirty="0" smtClean="0">
                <a:solidFill>
                  <a:prstClr val="black"/>
                </a:solidFill>
              </a:rPr>
              <a:t>Electroplating a</a:t>
            </a:r>
            <a:r>
              <a:rPr kumimoji="0" lang="en-GB" sz="1600" b="0" i="1" u="none" strike="noStrike" kern="1200" cap="none" spc="0" normalizeH="0" baseline="0" noProof="0" dirty="0" smtClean="0">
                <a:ln>
                  <a:noFill/>
                </a:ln>
                <a:solidFill>
                  <a:prstClr val="black"/>
                </a:solidFill>
                <a:effectLst/>
                <a:uLnTx/>
                <a:uFillTx/>
              </a:rPr>
              <a:t>t DTU Nanolab:</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i="1" dirty="0" smtClean="0">
                <a:solidFill>
                  <a:prstClr val="black"/>
                </a:solidFill>
              </a:rPr>
              <a:t>Material: Ni</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1" u="none" strike="noStrike" kern="1200" cap="none" spc="0" normalizeH="0" baseline="0" noProof="0" dirty="0" smtClean="0">
                <a:ln>
                  <a:noFill/>
                </a:ln>
                <a:solidFill>
                  <a:prstClr val="black"/>
                </a:solidFill>
                <a:effectLst/>
                <a:uLnTx/>
                <a:uFillTx/>
              </a:rPr>
              <a:t>Thickness: Up to </a:t>
            </a:r>
            <a:r>
              <a:rPr lang="en-GB" sz="1600" i="1" dirty="0" smtClean="0">
                <a:solidFill>
                  <a:prstClr val="black"/>
                </a:solidFill>
              </a:rPr>
              <a:t>700</a:t>
            </a:r>
            <a:r>
              <a:rPr kumimoji="0" lang="en-GB" sz="1600" b="0" i="1" u="none" strike="noStrike" kern="1200" cap="none" spc="0" normalizeH="0" baseline="0" noProof="0" dirty="0" smtClean="0">
                <a:ln>
                  <a:noFill/>
                </a:ln>
                <a:solidFill>
                  <a:prstClr val="black"/>
                </a:solidFill>
                <a:effectLst/>
                <a:uLnTx/>
                <a:uFillTx/>
              </a:rPr>
              <a:t> µm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rPr>
              <a:t>Ni electroplating is typically used to transfer structures from Si wafers to Ni shims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b="1"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000" b="1"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600" b="1" noProof="0" dirty="0" smtClean="0">
                <a:solidFill>
                  <a:prstClr val="black"/>
                </a:solidFill>
              </a:rPr>
              <a:t>A</a:t>
            </a:r>
            <a:r>
              <a:rPr kumimoji="0" lang="en-GB" sz="1600" b="1" i="0" u="none" strike="noStrike" kern="1200" cap="none" spc="0" normalizeH="0" baseline="0" noProof="0" dirty="0" smtClean="0">
                <a:ln>
                  <a:noFill/>
                </a:ln>
                <a:solidFill>
                  <a:prstClr val="black"/>
                </a:solidFill>
                <a:effectLst/>
                <a:uLnTx/>
                <a:uFillTx/>
              </a:rPr>
              <a:t>pplication examples – Ni</a:t>
            </a:r>
            <a:r>
              <a:rPr kumimoji="0" lang="en-GB" sz="1600" b="1" i="0" u="none" strike="noStrike" kern="1200" cap="none" spc="0" normalizeH="0" noProof="0" dirty="0" smtClean="0">
                <a:ln>
                  <a:noFill/>
                </a:ln>
                <a:solidFill>
                  <a:prstClr val="black"/>
                </a:solidFill>
                <a:effectLst/>
                <a:uLnTx/>
                <a:uFillTx/>
              </a:rPr>
              <a:t> shims </a:t>
            </a:r>
            <a:r>
              <a:rPr kumimoji="0" lang="en-GB" sz="1600" b="1" i="0" u="none" strike="noStrike" kern="1200" cap="none" spc="0" normalizeH="0" noProof="0" dirty="0" err="1" smtClean="0">
                <a:ln>
                  <a:noFill/>
                </a:ln>
                <a:solidFill>
                  <a:prstClr val="black"/>
                </a:solidFill>
                <a:effectLst/>
                <a:uLnTx/>
                <a:uFillTx/>
              </a:rPr>
              <a:t>ar</a:t>
            </a:r>
            <a:r>
              <a:rPr lang="en-GB" sz="1600" b="1" dirty="0" smtClean="0">
                <a:solidFill>
                  <a:prstClr val="black"/>
                </a:solidFill>
              </a:rPr>
              <a:t>e used as</a:t>
            </a:r>
            <a:r>
              <a:rPr kumimoji="0" lang="en-GB" sz="1600" b="1" i="0" u="none" strike="noStrike" kern="1200" cap="none" spc="0" normalizeH="0" baseline="0" noProof="0" dirty="0" smtClean="0">
                <a:ln>
                  <a:noFill/>
                </a:ln>
                <a:solidFill>
                  <a:prstClr val="black"/>
                </a:solidFill>
                <a:effectLst/>
                <a:uLnTx/>
                <a:uFillTx/>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1" i="0" u="none" strike="noStrike" kern="1200" cap="none" spc="0" normalizeH="0" baseline="0" noProof="0" dirty="0" smtClean="0">
              <a:ln>
                <a:noFill/>
              </a:ln>
              <a:solidFill>
                <a:prstClr val="black"/>
              </a:solidFill>
              <a:effectLst/>
              <a:uLnTx/>
              <a:uFillTx/>
            </a:endParaRPr>
          </a:p>
          <a:p>
            <a:pPr marL="285750" indent="-285750">
              <a:buFont typeface="Arial" panose="020B0604020202020204" pitchFamily="34" charset="0"/>
              <a:buChar char="•"/>
              <a:defRPr/>
            </a:pPr>
            <a:r>
              <a:rPr lang="en-GB" sz="1400" dirty="0" smtClean="0">
                <a:solidFill>
                  <a:prstClr val="black"/>
                </a:solidFill>
              </a:rPr>
              <a:t>Foils </a:t>
            </a:r>
            <a:r>
              <a:rPr lang="en-GB" sz="1400" dirty="0">
                <a:solidFill>
                  <a:prstClr val="black"/>
                </a:solidFill>
              </a:rPr>
              <a:t>for embossing/imprinting (100-200 µm Ni)</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000" b="0" i="0" u="none" strike="noStrike" kern="1200" cap="none" spc="0" normalizeH="0" baseline="0" noProof="0" dirty="0" smtClean="0">
              <a:ln>
                <a:noFill/>
              </a:ln>
              <a:solidFill>
                <a:prstClr val="black"/>
              </a:solidFill>
              <a:effectLst/>
              <a:uLnTx/>
              <a:uFillTx/>
            </a:endParaRPr>
          </a:p>
          <a:p>
            <a:pPr marL="285750" lvl="0" indent="-285750">
              <a:buFont typeface="Arial" panose="020B0604020202020204" pitchFamily="34" charset="0"/>
              <a:buChar char="•"/>
              <a:defRPr/>
            </a:pPr>
            <a:r>
              <a:rPr lang="en-GB" sz="1400" dirty="0">
                <a:solidFill>
                  <a:prstClr val="black"/>
                </a:solidFill>
              </a:rPr>
              <a:t>Stamps for injection moulding (≈350 µm Ni</a:t>
            </a:r>
            <a:r>
              <a:rPr lang="en-GB" sz="1400" dirty="0" smtClean="0">
                <a:solidFill>
                  <a:prstClr val="black"/>
                </a:solidFill>
              </a:rPr>
              <a:t>)</a:t>
            </a:r>
            <a:endParaRPr kumimoji="0" lang="en-GB" sz="1400" b="0" i="0" u="none" strike="noStrike" kern="1200" cap="none" spc="0" normalizeH="0" baseline="0" noProof="0" dirty="0">
              <a:ln>
                <a:noFill/>
              </a:ln>
              <a:solidFill>
                <a:prstClr val="black"/>
              </a:solidFill>
              <a:effectLst/>
              <a:uLnTx/>
              <a:uFillTx/>
            </a:endParaRPr>
          </a:p>
        </p:txBody>
      </p:sp>
      <p:sp>
        <p:nvSpPr>
          <p:cNvPr id="7" name="Rectangle 6"/>
          <p:cNvSpPr/>
          <p:nvPr/>
        </p:nvSpPr>
        <p:spPr bwMode="auto">
          <a:xfrm>
            <a:off x="8552827" y="870807"/>
            <a:ext cx="3402059" cy="280831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 name="TextBox 4"/>
          <p:cNvSpPr txBox="1"/>
          <p:nvPr/>
        </p:nvSpPr>
        <p:spPr>
          <a:xfrm>
            <a:off x="732002" y="3501802"/>
            <a:ext cx="4501489" cy="1292662"/>
          </a:xfrm>
          <a:prstGeom prst="rect">
            <a:avLst/>
          </a:prstGeom>
          <a:noFill/>
        </p:spPr>
        <p:txBody>
          <a:bodyPr wrap="none" rtlCol="0">
            <a:spAutoFit/>
          </a:bodyPr>
          <a:lstStyle/>
          <a:p>
            <a:r>
              <a:rPr lang="en-GB" sz="1400" b="1" dirty="0" smtClean="0"/>
              <a:t>Process:</a:t>
            </a:r>
          </a:p>
          <a:p>
            <a:endParaRPr lang="en-GB" sz="1000" b="1" dirty="0" smtClean="0"/>
          </a:p>
          <a:p>
            <a:pPr marL="457200" indent="-457200">
              <a:buAutoNum type="arabicPeriod"/>
            </a:pPr>
            <a:r>
              <a:rPr lang="en-GB" sz="1400" dirty="0" smtClean="0"/>
              <a:t>Make structured Si wafer (with seed layer)</a:t>
            </a:r>
          </a:p>
          <a:p>
            <a:pPr marL="457200" indent="-457200">
              <a:buAutoNum type="arabicPeriod"/>
            </a:pPr>
            <a:endParaRPr lang="en-GB" sz="600" dirty="0" smtClean="0"/>
          </a:p>
          <a:p>
            <a:pPr marL="457200" indent="-457200">
              <a:buAutoNum type="arabicPeriod"/>
            </a:pPr>
            <a:r>
              <a:rPr lang="en-GB" sz="1400" dirty="0" smtClean="0"/>
              <a:t>Ni electroplating</a:t>
            </a:r>
          </a:p>
          <a:p>
            <a:pPr marL="457200" indent="-457200">
              <a:buAutoNum type="arabicPeriod"/>
            </a:pPr>
            <a:endParaRPr lang="en-GB" sz="600" dirty="0" smtClean="0"/>
          </a:p>
          <a:p>
            <a:pPr marL="457200" indent="-457200">
              <a:buAutoNum type="arabicPeriod"/>
            </a:pPr>
            <a:r>
              <a:rPr lang="en-GB" sz="1400" dirty="0" smtClean="0"/>
              <a:t>Remove Si wafer to release Ni shim</a:t>
            </a:r>
            <a:endParaRPr lang="en-GB" sz="1400" dirty="0"/>
          </a:p>
        </p:txBody>
      </p:sp>
      <p:sp>
        <p:nvSpPr>
          <p:cNvPr id="12" name="Rectangle 11"/>
          <p:cNvSpPr/>
          <p:nvPr/>
        </p:nvSpPr>
        <p:spPr>
          <a:xfrm>
            <a:off x="431491" y="1116827"/>
            <a:ext cx="7538304" cy="584775"/>
          </a:xfrm>
          <a:prstGeom prst="rect">
            <a:avLst/>
          </a:prstGeom>
        </p:spPr>
        <p:txBody>
          <a:bodyPr wrap="square">
            <a:spAutoFit/>
          </a:bodyPr>
          <a:lstStyle/>
          <a:p>
            <a:pPr lvl="0">
              <a:defRPr/>
            </a:pPr>
            <a:r>
              <a:rPr lang="en-GB" sz="1600" b="1" dirty="0" smtClean="0">
                <a:solidFill>
                  <a:prstClr val="black"/>
                </a:solidFill>
              </a:rPr>
              <a:t>Electroplating is an electrochemical deposition technique for deposition of thicker metal layers</a:t>
            </a:r>
            <a:endParaRPr lang="en-GB" sz="1600" b="1" dirty="0">
              <a:solidFill>
                <a:prstClr val="black"/>
              </a:solidFill>
            </a:endParaRPr>
          </a:p>
        </p:txBody>
      </p:sp>
      <p:grpSp>
        <p:nvGrpSpPr>
          <p:cNvPr id="19" name="Group 18"/>
          <p:cNvGrpSpPr>
            <a:grpSpLocks noChangeAspect="1"/>
          </p:cNvGrpSpPr>
          <p:nvPr/>
        </p:nvGrpSpPr>
        <p:grpSpPr>
          <a:xfrm>
            <a:off x="5458470" y="3326522"/>
            <a:ext cx="1420046" cy="360000"/>
            <a:chOff x="2713211" y="3501834"/>
            <a:chExt cx="2556240" cy="648040"/>
          </a:xfrm>
        </p:grpSpPr>
        <p:sp>
          <p:nvSpPr>
            <p:cNvPr id="20" name="Rectangle 19"/>
            <p:cNvSpPr/>
            <p:nvPr/>
          </p:nvSpPr>
          <p:spPr bwMode="auto">
            <a:xfrm>
              <a:off x="2713211" y="3789834"/>
              <a:ext cx="2556000" cy="36004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1" name="Rectangle 20"/>
            <p:cNvSpPr/>
            <p:nvPr/>
          </p:nvSpPr>
          <p:spPr bwMode="auto">
            <a:xfrm>
              <a:off x="271321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2" name="Rectangle 21"/>
            <p:cNvSpPr/>
            <p:nvPr/>
          </p:nvSpPr>
          <p:spPr bwMode="auto">
            <a:xfrm>
              <a:off x="487345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3" name="Rectangle 22"/>
            <p:cNvSpPr/>
            <p:nvPr/>
          </p:nvSpPr>
          <p:spPr bwMode="auto">
            <a:xfrm>
              <a:off x="3793331" y="3501834"/>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nvGrpSpPr>
          <p:cNvPr id="25" name="Group 24"/>
          <p:cNvGrpSpPr>
            <a:grpSpLocks noChangeAspect="1"/>
          </p:cNvGrpSpPr>
          <p:nvPr/>
        </p:nvGrpSpPr>
        <p:grpSpPr>
          <a:xfrm rot="10800000">
            <a:off x="5449516" y="4509953"/>
            <a:ext cx="1419982" cy="360000"/>
            <a:chOff x="5107499" y="1485610"/>
            <a:chExt cx="2556000" cy="648008"/>
          </a:xfrm>
        </p:grpSpPr>
        <p:sp>
          <p:nvSpPr>
            <p:cNvPr id="26" name="Rectangle 25"/>
            <p:cNvSpPr/>
            <p:nvPr/>
          </p:nvSpPr>
          <p:spPr bwMode="auto">
            <a:xfrm>
              <a:off x="5107499" y="1773578"/>
              <a:ext cx="2556000" cy="36004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7" name="Rectangle 26"/>
            <p:cNvSpPr/>
            <p:nvPr/>
          </p:nvSpPr>
          <p:spPr bwMode="auto">
            <a:xfrm>
              <a:off x="5503499"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8" name="Rectangle 27"/>
            <p:cNvSpPr/>
            <p:nvPr/>
          </p:nvSpPr>
          <p:spPr bwMode="auto">
            <a:xfrm>
              <a:off x="6586403"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nvGrpSpPr>
          <p:cNvPr id="13" name="Group 12"/>
          <p:cNvGrpSpPr/>
          <p:nvPr/>
        </p:nvGrpSpPr>
        <p:grpSpPr>
          <a:xfrm>
            <a:off x="5453549" y="3829984"/>
            <a:ext cx="1420179" cy="540000"/>
            <a:chOff x="5233492" y="3710878"/>
            <a:chExt cx="1420179" cy="540000"/>
          </a:xfrm>
        </p:grpSpPr>
        <p:grpSp>
          <p:nvGrpSpPr>
            <p:cNvPr id="39" name="Group 38"/>
            <p:cNvGrpSpPr>
              <a:grpSpLocks noChangeAspect="1"/>
            </p:cNvGrpSpPr>
            <p:nvPr/>
          </p:nvGrpSpPr>
          <p:grpSpPr>
            <a:xfrm>
              <a:off x="5233625" y="3890878"/>
              <a:ext cx="1420046" cy="360000"/>
              <a:chOff x="2713211" y="3501834"/>
              <a:chExt cx="2556239" cy="648040"/>
            </a:xfrm>
          </p:grpSpPr>
          <p:sp>
            <p:nvSpPr>
              <p:cNvPr id="40" name="Rectangle 39"/>
              <p:cNvSpPr/>
              <p:nvPr/>
            </p:nvSpPr>
            <p:spPr bwMode="auto">
              <a:xfrm>
                <a:off x="2713211" y="3789834"/>
                <a:ext cx="2556000" cy="36004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1" name="Rectangle 40"/>
              <p:cNvSpPr/>
              <p:nvPr/>
            </p:nvSpPr>
            <p:spPr bwMode="auto">
              <a:xfrm>
                <a:off x="271321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2" name="Rectangle 41"/>
              <p:cNvSpPr/>
              <p:nvPr/>
            </p:nvSpPr>
            <p:spPr bwMode="auto">
              <a:xfrm>
                <a:off x="4873451" y="3507213"/>
                <a:ext cx="395999"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3" name="Rectangle 42"/>
              <p:cNvSpPr/>
              <p:nvPr/>
            </p:nvSpPr>
            <p:spPr bwMode="auto">
              <a:xfrm>
                <a:off x="3774626" y="3501834"/>
                <a:ext cx="414746"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nvGrpSpPr>
            <p:cNvPr id="44" name="Group 43"/>
            <p:cNvGrpSpPr>
              <a:grpSpLocks noChangeAspect="1"/>
            </p:cNvGrpSpPr>
            <p:nvPr/>
          </p:nvGrpSpPr>
          <p:grpSpPr>
            <a:xfrm rot="10800000">
              <a:off x="5233492" y="3710878"/>
              <a:ext cx="1419982" cy="360000"/>
              <a:chOff x="5107499" y="1485610"/>
              <a:chExt cx="2556000" cy="648008"/>
            </a:xfrm>
          </p:grpSpPr>
          <p:sp>
            <p:nvSpPr>
              <p:cNvPr id="45" name="Rectangle 44"/>
              <p:cNvSpPr/>
              <p:nvPr/>
            </p:nvSpPr>
            <p:spPr bwMode="auto">
              <a:xfrm>
                <a:off x="5107499" y="1773578"/>
                <a:ext cx="2556000" cy="36004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6" name="Rectangle 45"/>
              <p:cNvSpPr/>
              <p:nvPr/>
            </p:nvSpPr>
            <p:spPr bwMode="auto">
              <a:xfrm>
                <a:off x="5502838"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7" name="Rectangle 46"/>
              <p:cNvSpPr/>
              <p:nvPr/>
            </p:nvSpPr>
            <p:spPr bwMode="auto">
              <a:xfrm>
                <a:off x="6586403"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grpSp>
        <p:nvGrpSpPr>
          <p:cNvPr id="2" name="Group 1"/>
          <p:cNvGrpSpPr/>
          <p:nvPr/>
        </p:nvGrpSpPr>
        <p:grpSpPr>
          <a:xfrm>
            <a:off x="7238556" y="3764835"/>
            <a:ext cx="749325" cy="276999"/>
            <a:chOff x="7238556" y="3764835"/>
            <a:chExt cx="749325" cy="276999"/>
          </a:xfrm>
        </p:grpSpPr>
        <p:sp>
          <p:nvSpPr>
            <p:cNvPr id="49" name="Rectangle 48"/>
            <p:cNvSpPr/>
            <p:nvPr/>
          </p:nvSpPr>
          <p:spPr bwMode="auto">
            <a:xfrm>
              <a:off x="7238556" y="3789834"/>
              <a:ext cx="432000" cy="252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52" name="TextBox 51"/>
            <p:cNvSpPr txBox="1"/>
            <p:nvPr/>
          </p:nvSpPr>
          <p:spPr>
            <a:xfrm>
              <a:off x="7641311" y="3764835"/>
              <a:ext cx="346570" cy="276999"/>
            </a:xfrm>
            <a:prstGeom prst="rect">
              <a:avLst/>
            </a:prstGeom>
            <a:noFill/>
          </p:spPr>
          <p:txBody>
            <a:bodyPr wrap="none" rtlCol="0">
              <a:spAutoFit/>
            </a:bodyPr>
            <a:lstStyle/>
            <a:p>
              <a:r>
                <a:rPr lang="en-GB" sz="1200" b="1" dirty="0" smtClean="0"/>
                <a:t>Si</a:t>
              </a:r>
              <a:endParaRPr lang="en-GB" sz="1200" b="1" dirty="0"/>
            </a:p>
          </p:txBody>
        </p:sp>
      </p:grpSp>
      <p:grpSp>
        <p:nvGrpSpPr>
          <p:cNvPr id="14" name="Group 13"/>
          <p:cNvGrpSpPr/>
          <p:nvPr/>
        </p:nvGrpSpPr>
        <p:grpSpPr>
          <a:xfrm>
            <a:off x="8886417" y="1095402"/>
            <a:ext cx="2796429" cy="2118368"/>
            <a:chOff x="8886417" y="1095402"/>
            <a:chExt cx="2796429" cy="2118368"/>
          </a:xfrm>
        </p:grpSpPr>
        <p:pic>
          <p:nvPicPr>
            <p:cNvPr id="53" name="Picture 52"/>
            <p:cNvPicPr>
              <a:picLocks noChangeAspect="1"/>
            </p:cNvPicPr>
            <p:nvPr/>
          </p:nvPicPr>
          <p:blipFill rotWithShape="1">
            <a:blip r:embed="rId3"/>
            <a:srcRect l="1561" t="9769" r="2287" b="52901"/>
            <a:stretch/>
          </p:blipFill>
          <p:spPr>
            <a:xfrm>
              <a:off x="8886417" y="1413770"/>
              <a:ext cx="2796429" cy="1800000"/>
            </a:xfrm>
            <a:prstGeom prst="rect">
              <a:avLst/>
            </a:prstGeom>
          </p:spPr>
        </p:pic>
        <p:sp>
          <p:nvSpPr>
            <p:cNvPr id="10" name="TextBox 9"/>
            <p:cNvSpPr txBox="1"/>
            <p:nvPr/>
          </p:nvSpPr>
          <p:spPr>
            <a:xfrm>
              <a:off x="9039690" y="1095402"/>
              <a:ext cx="2448106" cy="307777"/>
            </a:xfrm>
            <a:prstGeom prst="rect">
              <a:avLst/>
            </a:prstGeom>
            <a:noFill/>
          </p:spPr>
          <p:txBody>
            <a:bodyPr wrap="none" rtlCol="0">
              <a:spAutoFit/>
            </a:bodyPr>
            <a:lstStyle/>
            <a:p>
              <a:r>
                <a:rPr lang="en-GB" sz="1400" b="1" dirty="0" smtClean="0"/>
                <a:t>Embossing/imprinting</a:t>
              </a:r>
              <a:endParaRPr lang="en-GB" sz="1400" b="1" dirty="0"/>
            </a:p>
          </p:txBody>
        </p:sp>
      </p:grpSp>
      <p:grpSp>
        <p:nvGrpSpPr>
          <p:cNvPr id="3" name="Group 2"/>
          <p:cNvGrpSpPr/>
          <p:nvPr/>
        </p:nvGrpSpPr>
        <p:grpSpPr>
          <a:xfrm>
            <a:off x="7240839" y="4130427"/>
            <a:ext cx="766693" cy="276999"/>
            <a:chOff x="7240839" y="4130427"/>
            <a:chExt cx="766693" cy="276999"/>
          </a:xfrm>
        </p:grpSpPr>
        <p:sp>
          <p:nvSpPr>
            <p:cNvPr id="50" name="Rectangle 49"/>
            <p:cNvSpPr/>
            <p:nvPr/>
          </p:nvSpPr>
          <p:spPr bwMode="auto">
            <a:xfrm>
              <a:off x="7240839" y="4149874"/>
              <a:ext cx="432000" cy="252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51" name="TextBox 50"/>
            <p:cNvSpPr txBox="1"/>
            <p:nvPr/>
          </p:nvSpPr>
          <p:spPr>
            <a:xfrm>
              <a:off x="7640124" y="4130427"/>
              <a:ext cx="367408" cy="276999"/>
            </a:xfrm>
            <a:prstGeom prst="rect">
              <a:avLst/>
            </a:prstGeom>
            <a:noFill/>
          </p:spPr>
          <p:txBody>
            <a:bodyPr wrap="none" rtlCol="0">
              <a:spAutoFit/>
            </a:bodyPr>
            <a:lstStyle/>
            <a:p>
              <a:r>
                <a:rPr lang="en-GB" sz="1200" b="1" dirty="0" smtClean="0"/>
                <a:t>Ni</a:t>
              </a:r>
              <a:endParaRPr lang="en-GB" sz="1200" b="1" dirty="0"/>
            </a:p>
          </p:txBody>
        </p:sp>
      </p:grpSp>
      <p:grpSp>
        <p:nvGrpSpPr>
          <p:cNvPr id="8" name="Group 7"/>
          <p:cNvGrpSpPr/>
          <p:nvPr/>
        </p:nvGrpSpPr>
        <p:grpSpPr>
          <a:xfrm>
            <a:off x="7321723" y="3718530"/>
            <a:ext cx="4790112" cy="2879336"/>
            <a:chOff x="7321723" y="3718530"/>
            <a:chExt cx="4790112" cy="2879336"/>
          </a:xfrm>
        </p:grpSpPr>
        <p:grpSp>
          <p:nvGrpSpPr>
            <p:cNvPr id="15" name="Group 14"/>
            <p:cNvGrpSpPr/>
            <p:nvPr/>
          </p:nvGrpSpPr>
          <p:grpSpPr>
            <a:xfrm>
              <a:off x="7321723" y="3718530"/>
              <a:ext cx="4790112" cy="2879336"/>
              <a:chOff x="7321723" y="3718530"/>
              <a:chExt cx="4790112" cy="2879336"/>
            </a:xfrm>
          </p:grpSpPr>
          <p:pic>
            <p:nvPicPr>
              <p:cNvPr id="4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1723" y="4077866"/>
                <a:ext cx="4790112"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TextBox 53"/>
              <p:cNvSpPr txBox="1"/>
              <p:nvPr/>
            </p:nvSpPr>
            <p:spPr>
              <a:xfrm>
                <a:off x="8873292" y="3718530"/>
                <a:ext cx="1976823" cy="307777"/>
              </a:xfrm>
              <a:prstGeom prst="rect">
                <a:avLst/>
              </a:prstGeom>
              <a:noFill/>
            </p:spPr>
            <p:txBody>
              <a:bodyPr wrap="none" rtlCol="0">
                <a:spAutoFit/>
              </a:bodyPr>
              <a:lstStyle/>
              <a:p>
                <a:r>
                  <a:rPr lang="en-GB" sz="1400" b="1" dirty="0" smtClean="0"/>
                  <a:t>Injection </a:t>
                </a:r>
                <a:r>
                  <a:rPr lang="en-GB" sz="1400" b="1" dirty="0" err="1" smtClean="0"/>
                  <a:t>molding</a:t>
                </a:r>
                <a:endParaRPr lang="en-GB" sz="1400" b="1" dirty="0"/>
              </a:p>
            </p:txBody>
          </p:sp>
        </p:grpSp>
        <p:sp>
          <p:nvSpPr>
            <p:cNvPr id="6" name="TextBox 5"/>
            <p:cNvSpPr txBox="1"/>
            <p:nvPr/>
          </p:nvSpPr>
          <p:spPr>
            <a:xfrm>
              <a:off x="10450033" y="4291552"/>
              <a:ext cx="779381" cy="246221"/>
            </a:xfrm>
            <a:prstGeom prst="rect">
              <a:avLst/>
            </a:prstGeom>
            <a:noFill/>
          </p:spPr>
          <p:txBody>
            <a:bodyPr wrap="none" rtlCol="0">
              <a:spAutoFit/>
            </a:bodyPr>
            <a:lstStyle/>
            <a:p>
              <a:r>
                <a:rPr lang="en-GB" sz="1000" b="1" dirty="0">
                  <a:solidFill>
                    <a:srgbClr val="CC00CC"/>
                  </a:solidFill>
                </a:rPr>
                <a:t>Polymer</a:t>
              </a:r>
            </a:p>
          </p:txBody>
        </p:sp>
        <p:sp>
          <p:nvSpPr>
            <p:cNvPr id="55" name="TextBox 54"/>
            <p:cNvSpPr txBox="1"/>
            <p:nvPr/>
          </p:nvSpPr>
          <p:spPr>
            <a:xfrm>
              <a:off x="8153642" y="4695741"/>
              <a:ext cx="824265" cy="246221"/>
            </a:xfrm>
            <a:prstGeom prst="rect">
              <a:avLst/>
            </a:prstGeom>
            <a:noFill/>
          </p:spPr>
          <p:txBody>
            <a:bodyPr wrap="none" rtlCol="0">
              <a:spAutoFit/>
            </a:bodyPr>
            <a:lstStyle/>
            <a:p>
              <a:r>
                <a:rPr lang="en-GB" sz="1000" b="1" dirty="0" smtClean="0">
                  <a:solidFill>
                    <a:schemeClr val="accent3">
                      <a:lumMod val="50000"/>
                    </a:schemeClr>
                  </a:solidFill>
                </a:rPr>
                <a:t>Ni stamp</a:t>
              </a:r>
            </a:p>
          </p:txBody>
        </p:sp>
      </p:grpSp>
    </p:spTree>
    <p:extLst>
      <p:ext uri="{BB962C8B-B14F-4D97-AF65-F5344CB8AC3E}">
        <p14:creationId xmlns:p14="http://schemas.microsoft.com/office/powerpoint/2010/main" val="309049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childTnLst>
                                </p:cTn>
                              </p:par>
                              <p:par>
                                <p:cTn id="47" presetID="10"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9">
                                            <p:txEl>
                                              <p:pRg st="15" end="15"/>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
                                            <p:txEl>
                                              <p:pRg st="17" end="17"/>
                                            </p:txEl>
                                          </p:spTgt>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3764555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 Process (electroplating</a:t>
            </a:r>
            <a:r>
              <a:rPr kumimoji="0" lang="en-GB" altLang="da-DK" sz="2400" b="0" i="0" u="none" strike="noStrike" kern="0" cap="none" spc="0" normalizeH="0" noProof="0" dirty="0" smtClean="0">
                <a:ln>
                  <a:noFill/>
                </a:ln>
                <a:solidFill>
                  <a:prstClr val="black"/>
                </a:solidFill>
                <a:effectLst/>
                <a:uLnTx/>
                <a:uFillTx/>
                <a:latin typeface="Verdana"/>
                <a:ea typeface="MS PGothic" pitchFamily="34" charset="-128"/>
                <a:cs typeface="Arial" charset="0"/>
              </a:rPr>
              <a:t> of Ni</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mc:AlternateContent xmlns:mc="http://schemas.openxmlformats.org/markup-compatibility/2006" xmlns:a14="http://schemas.microsoft.com/office/drawing/2010/main">
        <mc:Choice Requires="a14">
          <p:sp>
            <p:nvSpPr>
              <p:cNvPr id="14" name="TextBox 13"/>
              <p:cNvSpPr txBox="1"/>
              <p:nvPr/>
            </p:nvSpPr>
            <p:spPr>
              <a:xfrm>
                <a:off x="431492" y="1125538"/>
                <a:ext cx="6424857" cy="5619083"/>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 sample is lowered</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into an electrolyte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an aqueous solution</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containing Ni 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The electrolyte has a well-controlled temperature and pH that are adjusted automatically: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3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Temperature</a:t>
                </a:r>
                <a:r>
                  <a:rPr kumimoji="0" lang="en-GB" sz="13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52˚</a:t>
                </a:r>
                <a:r>
                  <a:rPr kumimoji="0" lang="en-GB" sz="13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p</a:t>
                </a:r>
                <a:r>
                  <a:rPr kumimoji="0" lang="en-GB" sz="13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H</a:t>
                </a:r>
                <a:r>
                  <a:rPr kumimoji="0" lang="en-GB" sz="13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r>
                  <a:rPr kumimoji="0" lang="en-GB" sz="13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~3.7 </a:t>
                </a:r>
                <a:r>
                  <a:rPr kumimoji="0" lang="en-GB" sz="13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(acidic)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 voltage is applied between a titanium basket with Ni pellets and the sample, i.e. across an anode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and a</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cathode</a:t>
                </a: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the anode, metallic Ni is oxidized to Ni 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14:m>
                  <m:oMath xmlns:m="http://schemas.openxmlformats.org/officeDocument/2006/math">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s</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2+</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aq</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+ 2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e</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m:t>
                    </m:r>
                  </m:oMath>
                </a14:m>
                <a:endParaRPr kumimoji="0" lang="en-GB" sz="1400" b="0" i="0" u="none" strike="noStrike" kern="1200" cap="none" spc="0" normalizeH="0" baseline="3000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the cathode, Ni ions from the electrolyte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is reduced to metallic Ni:</a:t>
                </a: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14:m>
                  <m:oMath xmlns:m="http://schemas.openxmlformats.org/officeDocument/2006/math">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2+</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aq</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+ 2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e</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Ni</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s</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m:t>
                    </m:r>
                  </m:oMath>
                </a14:m>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31492" y="1125538"/>
                <a:ext cx="6424857" cy="5619083"/>
              </a:xfrm>
              <a:prstGeom prst="rect">
                <a:avLst/>
              </a:prstGeom>
              <a:blipFill>
                <a:blip r:embed="rId3"/>
                <a:stretch>
                  <a:fillRect/>
                </a:stretch>
              </a:blipFill>
            </p:spPr>
            <p:txBody>
              <a:bodyPr/>
              <a:lstStyle/>
              <a:p>
                <a:r>
                  <a:rPr lang="en-GB">
                    <a:noFill/>
                  </a:rPr>
                  <a:t> </a:t>
                </a:r>
              </a:p>
            </p:txBody>
          </p:sp>
        </mc:Fallback>
      </mc:AlternateContent>
      <p:grpSp>
        <p:nvGrpSpPr>
          <p:cNvPr id="34" name="Group 33"/>
          <p:cNvGrpSpPr/>
          <p:nvPr/>
        </p:nvGrpSpPr>
        <p:grpSpPr>
          <a:xfrm>
            <a:off x="7753771" y="549474"/>
            <a:ext cx="3871589" cy="5773812"/>
            <a:chOff x="3704672" y="-111841"/>
            <a:chExt cx="3871589" cy="5773812"/>
          </a:xfrm>
        </p:grpSpPr>
        <p:pic>
          <p:nvPicPr>
            <p:cNvPr id="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4672" y="1205417"/>
              <a:ext cx="3529209" cy="4456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5961240" y="490030"/>
              <a:ext cx="1615021"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Anode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Titanium basket with Ni pellet</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37" name="TextBox 36"/>
            <p:cNvSpPr txBox="1"/>
            <p:nvPr/>
          </p:nvSpPr>
          <p:spPr>
            <a:xfrm>
              <a:off x="3953106" y="763321"/>
              <a:ext cx="1191480"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Cathode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Samplewafer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cxnSp>
          <p:nvCxnSpPr>
            <p:cNvPr id="38" name="Straight Arrow Connector 37"/>
            <p:cNvCxnSpPr/>
            <p:nvPr/>
          </p:nvCxnSpPr>
          <p:spPr bwMode="auto">
            <a:xfrm>
              <a:off x="5469276" y="490030"/>
              <a:ext cx="26834" cy="205624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p:nvPr/>
          </p:nvCxnSpPr>
          <p:spPr bwMode="auto">
            <a:xfrm flipH="1">
              <a:off x="6545109" y="1116595"/>
              <a:ext cx="223642" cy="1429677"/>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39"/>
            <p:cNvSpPr txBox="1"/>
            <p:nvPr/>
          </p:nvSpPr>
          <p:spPr>
            <a:xfrm>
              <a:off x="4995442" y="-111841"/>
              <a:ext cx="1129499"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Electrolyte</a:t>
              </a: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containing Ni ions</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cxnSp>
          <p:nvCxnSpPr>
            <p:cNvPr id="41" name="Straight Arrow Connector 40"/>
            <p:cNvCxnSpPr/>
            <p:nvPr/>
          </p:nvCxnSpPr>
          <p:spPr bwMode="auto">
            <a:xfrm>
              <a:off x="4511671" y="1221349"/>
              <a:ext cx="112994" cy="1388589"/>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 name="Group 48"/>
          <p:cNvGrpSpPr/>
          <p:nvPr/>
        </p:nvGrpSpPr>
        <p:grpSpPr>
          <a:xfrm>
            <a:off x="5593531" y="5576735"/>
            <a:ext cx="2595883" cy="914926"/>
            <a:chOff x="7896704" y="4281733"/>
            <a:chExt cx="2595883" cy="914926"/>
          </a:xfrm>
        </p:grpSpPr>
        <p:sp>
          <p:nvSpPr>
            <p:cNvPr id="50" name="TextBox 49"/>
            <p:cNvSpPr txBox="1"/>
            <p:nvPr/>
          </p:nvSpPr>
          <p:spPr>
            <a:xfrm>
              <a:off x="8590463" y="4919660"/>
              <a:ext cx="1841210"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Electroplated Ni layer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51" name="Rectangle 50"/>
            <p:cNvSpPr/>
            <p:nvPr/>
          </p:nvSpPr>
          <p:spPr bwMode="auto">
            <a:xfrm>
              <a:off x="7896705" y="4289243"/>
              <a:ext cx="720000" cy="258415"/>
            </a:xfrm>
            <a:prstGeom prst="rect">
              <a:avLst/>
            </a:prstGeom>
            <a:solidFill>
              <a:srgbClr val="6666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2" name="Rectangle 51"/>
            <p:cNvSpPr/>
            <p:nvPr/>
          </p:nvSpPr>
          <p:spPr bwMode="auto">
            <a:xfrm>
              <a:off x="7896704" y="4604224"/>
              <a:ext cx="720000" cy="258415"/>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3" name="Rectangle 52"/>
            <p:cNvSpPr/>
            <p:nvPr/>
          </p:nvSpPr>
          <p:spPr bwMode="auto">
            <a:xfrm>
              <a:off x="7896704" y="4927678"/>
              <a:ext cx="720000" cy="258415"/>
            </a:xfrm>
            <a:prstGeom prst="rect">
              <a:avLst/>
            </a:prstGeom>
            <a:solidFill>
              <a:srgbClr val="52C68C"/>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4" name="TextBox 53"/>
            <p:cNvSpPr txBox="1"/>
            <p:nvPr/>
          </p:nvSpPr>
          <p:spPr>
            <a:xfrm>
              <a:off x="8590463" y="4594020"/>
              <a:ext cx="1902124"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Conducting seed layer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55" name="TextBox 54"/>
            <p:cNvSpPr txBox="1"/>
            <p:nvPr/>
          </p:nvSpPr>
          <p:spPr>
            <a:xfrm>
              <a:off x="8579312" y="4281733"/>
              <a:ext cx="81637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Si wafer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
        <p:nvSpPr>
          <p:cNvPr id="11" name="TextBox 10"/>
          <p:cNvSpPr txBox="1"/>
          <p:nvPr/>
        </p:nvSpPr>
        <p:spPr>
          <a:xfrm>
            <a:off x="475239" y="1125538"/>
            <a:ext cx="678743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Electroplating is an electrochemical deposition technique</a:t>
            </a:r>
            <a:endParaRPr kumimoji="0" lang="en-GB"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2" name="TextBox 1"/>
          <p:cNvSpPr txBox="1"/>
          <p:nvPr/>
        </p:nvSpPr>
        <p:spPr>
          <a:xfrm>
            <a:off x="4111144" y="4437906"/>
            <a:ext cx="1819729" cy="400110"/>
          </a:xfrm>
          <a:prstGeom prst="rect">
            <a:avLst/>
          </a:prstGeom>
          <a:noFill/>
        </p:spPr>
        <p:txBody>
          <a:bodyPr wrap="none" rtlCol="0">
            <a:spAutoFit/>
          </a:bodyPr>
          <a:lstStyle/>
          <a:p>
            <a:r>
              <a:rPr lang="en-GB" sz="1000" dirty="0" smtClean="0">
                <a:solidFill>
                  <a:prstClr val="black"/>
                </a:solidFill>
              </a:rPr>
              <a:t>(</a:t>
            </a:r>
            <a:r>
              <a:rPr lang="en-GB" sz="1000" dirty="0" err="1" smtClean="0">
                <a:solidFill>
                  <a:prstClr val="black"/>
                </a:solidFill>
              </a:rPr>
              <a:t>aq</a:t>
            </a:r>
            <a:r>
              <a:rPr lang="en-GB" sz="1000" dirty="0" smtClean="0">
                <a:solidFill>
                  <a:prstClr val="black"/>
                </a:solidFill>
              </a:rPr>
              <a:t>): in aqueous solution</a:t>
            </a:r>
          </a:p>
          <a:p>
            <a:r>
              <a:rPr lang="en-GB" sz="1000" dirty="0" smtClean="0">
                <a:solidFill>
                  <a:prstClr val="black"/>
                </a:solidFill>
              </a:rPr>
              <a:t>(s): solid</a:t>
            </a:r>
            <a:endParaRPr lang="en-GB" sz="1000" dirty="0"/>
          </a:p>
        </p:txBody>
      </p:sp>
    </p:spTree>
    <p:extLst>
      <p:ext uri="{BB962C8B-B14F-4D97-AF65-F5344CB8AC3E}">
        <p14:creationId xmlns:p14="http://schemas.microsoft.com/office/powerpoint/2010/main" val="13593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14" end="1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xEl>
                                              <p:pRg st="17" end="1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9828202" y="6454130"/>
            <a:ext cx="2114069" cy="326853"/>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3936"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80" charset="-128"/>
              <a:cs typeface="+mn-cs"/>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Sample requirements</a:t>
            </a:r>
            <a:endParaRPr kumimoji="0" lang="en-GB" altLang="da-DK" sz="2400" b="0" i="0" u="none" strike="noStrike" kern="0" cap="none" spc="0" normalizeH="0" baseline="0" noProof="0" dirty="0">
              <a:ln>
                <a:noFill/>
              </a:ln>
              <a:solidFill>
                <a:prstClr val="black"/>
              </a:solidFill>
              <a:effectLst/>
              <a:uLnTx/>
              <a:uFillTx/>
              <a:latin typeface="Verdana"/>
              <a:ea typeface="MS PGothic" pitchFamily="34" charset="-128"/>
              <a:cs typeface="Arial" charset="0"/>
            </a:endParaRP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0" y="1110298"/>
            <a:ext cx="7970353" cy="5280529"/>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rPr>
              <a:t>Sample requirements: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600" b="1"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Sample size: 50, 100 and 150 mm wafers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Wafer thickness: ~350-1000 µm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Sample materials must be compatible with the electrolyte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rPr>
              <a:t>Electroplating can only be done on wafers with a conducting surface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1" u="none" strike="noStrike" kern="1200" cap="none" spc="0" normalizeH="0" baseline="0" noProof="0" dirty="0" smtClean="0">
                <a:ln>
                  <a:noFill/>
                </a:ln>
                <a:solidFill>
                  <a:prstClr val="black"/>
                </a:solidFill>
                <a:effectLst/>
                <a:uLnTx/>
                <a:uFillTx/>
              </a:rPr>
              <a:t>For instance, Si wafers can be covered by a thin (~50-100 nm) seed layer of </a:t>
            </a:r>
            <a:r>
              <a:rPr kumimoji="0" lang="en-GB" sz="1400" b="0" i="1" u="none" strike="noStrike" kern="1200" cap="none" spc="0" normalizeH="0" baseline="0" noProof="0" dirty="0" err="1" smtClean="0">
                <a:ln>
                  <a:noFill/>
                </a:ln>
                <a:solidFill>
                  <a:prstClr val="black"/>
                </a:solidFill>
                <a:effectLst/>
                <a:uLnTx/>
                <a:uFillTx/>
              </a:rPr>
              <a:t>Ti</a:t>
            </a:r>
            <a:r>
              <a:rPr kumimoji="0" lang="en-GB" sz="1400" b="0" i="1" u="none" strike="noStrike" kern="1200" cap="none" spc="0" normalizeH="0" baseline="0" noProof="0" dirty="0" smtClean="0">
                <a:ln>
                  <a:noFill/>
                </a:ln>
                <a:solidFill>
                  <a:prstClr val="black"/>
                </a:solidFill>
                <a:effectLst/>
                <a:uLnTx/>
                <a:uFillTx/>
              </a:rPr>
              <a:t>/</a:t>
            </a:r>
            <a:r>
              <a:rPr kumimoji="0" lang="en-GB" sz="1400" b="0" i="1" u="none" strike="noStrike" kern="1200" cap="none" spc="0" normalizeH="0" baseline="0" noProof="0" dirty="0" err="1" smtClean="0">
                <a:ln>
                  <a:noFill/>
                </a:ln>
                <a:solidFill>
                  <a:prstClr val="black"/>
                </a:solidFill>
                <a:effectLst/>
                <a:uLnTx/>
                <a:uFillTx/>
              </a:rPr>
              <a:t>Cr+Au</a:t>
            </a:r>
            <a:r>
              <a:rPr kumimoji="0" lang="en-GB" sz="1400" b="0" i="1" u="none" strike="noStrike" kern="1200" cap="none" spc="0" normalizeH="0" baseline="0" noProof="0" dirty="0" smtClean="0">
                <a:ln>
                  <a:noFill/>
                </a:ln>
                <a:solidFill>
                  <a:prstClr val="black"/>
                </a:solidFill>
                <a:effectLst/>
                <a:uLnTx/>
                <a:uFillTx/>
              </a:rPr>
              <a:t> or </a:t>
            </a:r>
            <a:r>
              <a:rPr kumimoji="0" lang="en-GB" sz="1400" b="0" i="1" u="none" strike="noStrike" kern="1200" cap="none" spc="0" normalizeH="0" baseline="0" noProof="0" dirty="0" err="1" smtClean="0">
                <a:ln>
                  <a:noFill/>
                </a:ln>
                <a:solidFill>
                  <a:prstClr val="black"/>
                </a:solidFill>
                <a:effectLst/>
                <a:uLnTx/>
                <a:uFillTx/>
              </a:rPr>
              <a:t>NiV</a:t>
            </a:r>
            <a:r>
              <a:rPr kumimoji="0" lang="en-GB" sz="1400" b="0" i="1" u="none" strike="noStrike" kern="1200" cap="none" spc="0" normalizeH="0" baseline="0" noProof="0" dirty="0" smtClean="0">
                <a:ln>
                  <a:noFill/>
                </a:ln>
                <a:solidFill>
                  <a:prstClr val="black"/>
                </a:solidFill>
                <a:effectLst/>
                <a:uLnTx/>
                <a:uFillTx/>
              </a:rPr>
              <a:t> (nickel-vanadium) using PVD deposition.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1" u="none" strike="noStrike" kern="1200" cap="none" spc="0" normalizeH="0" baseline="0" noProof="0" dirty="0" smtClean="0">
              <a:ln>
                <a:noFill/>
              </a:ln>
              <a:solidFill>
                <a:prstClr val="black"/>
              </a:solidFill>
              <a:effectLst/>
              <a:uLnTx/>
              <a:uFillTx/>
            </a:endParaRPr>
          </a:p>
          <a:p>
            <a:pPr>
              <a:defRPr/>
            </a:pPr>
            <a:endParaRPr lang="en-GB" sz="800" b="1" i="1" dirty="0" smtClean="0">
              <a:solidFill>
                <a:prstClr val="black"/>
              </a:solidFill>
            </a:endParaRPr>
          </a:p>
          <a:p>
            <a:pPr>
              <a:defRPr/>
            </a:pPr>
            <a:r>
              <a:rPr lang="en-GB" sz="1400" b="1" i="1" dirty="0" smtClean="0">
                <a:solidFill>
                  <a:prstClr val="black"/>
                </a:solidFill>
              </a:rPr>
              <a:t>Important</a:t>
            </a:r>
            <a:r>
              <a:rPr lang="en-GB" sz="1400" b="1" i="1" dirty="0">
                <a:solidFill>
                  <a:prstClr val="black"/>
                </a:solidFill>
              </a:rPr>
              <a:t>: </a:t>
            </a:r>
          </a:p>
          <a:p>
            <a:pPr lvl="0">
              <a:defRPr/>
            </a:pPr>
            <a:endParaRPr lang="en-GB" sz="1400" i="1" dirty="0">
              <a:solidFill>
                <a:prstClr val="black"/>
              </a:solidFill>
            </a:endParaRPr>
          </a:p>
          <a:p>
            <a:pPr lvl="0">
              <a:defRPr/>
            </a:pPr>
            <a:r>
              <a:rPr lang="en-GB" sz="1400" i="1" dirty="0" smtClean="0">
                <a:solidFill>
                  <a:prstClr val="black"/>
                </a:solidFill>
              </a:rPr>
              <a:t>All parts of the wafer surface, including sidewalls on high aspect ratio structures, must covered with a uniform conducting seed layer. </a:t>
            </a:r>
          </a:p>
          <a:p>
            <a:pPr lvl="0">
              <a:defRPr/>
            </a:pPr>
            <a:endParaRPr lang="en-GB" sz="1400" i="1" dirty="0" smtClean="0">
              <a:solidFill>
                <a:prstClr val="black"/>
              </a:solidFill>
            </a:endParaRPr>
          </a:p>
          <a:p>
            <a:pPr lvl="0">
              <a:defRPr/>
            </a:pPr>
            <a:r>
              <a:rPr lang="en-GB" sz="1400" i="1" dirty="0" smtClean="0">
                <a:solidFill>
                  <a:prstClr val="black"/>
                </a:solidFill>
              </a:rPr>
              <a:t>Sputter deposition is the preferred PVD method to </a:t>
            </a:r>
            <a:r>
              <a:rPr kumimoji="0" lang="en-GB" sz="1400" b="0" i="1" u="none" strike="noStrike" kern="1200" cap="none" spc="0" normalizeH="0" baseline="0" noProof="0" dirty="0" smtClean="0">
                <a:ln>
                  <a:noFill/>
                </a:ln>
                <a:solidFill>
                  <a:prstClr val="black"/>
                </a:solidFill>
                <a:effectLst/>
                <a:uLnTx/>
                <a:uFillTx/>
              </a:rPr>
              <a:t>cover wafers with a seed layer</a:t>
            </a:r>
            <a:r>
              <a:rPr lang="en-GB" sz="1400" i="1" noProof="0" dirty="0" smtClean="0">
                <a:solidFill>
                  <a:prstClr val="black"/>
                </a:solidFill>
              </a:rPr>
              <a:t>, because it gives a good step coverage</a:t>
            </a:r>
            <a:r>
              <a:rPr lang="en-GB" sz="1400" i="1" dirty="0" smtClean="0">
                <a:solidFill>
                  <a:prstClr val="black"/>
                </a:solidFill>
              </a:rPr>
              <a:t>. </a:t>
            </a:r>
          </a:p>
          <a:p>
            <a:pPr lvl="0">
              <a:defRPr/>
            </a:pPr>
            <a:r>
              <a:rPr lang="en-GB" sz="1400" i="1" dirty="0" smtClean="0">
                <a:solidFill>
                  <a:prstClr val="black"/>
                </a:solidFill>
              </a:rPr>
              <a:t>More info in the 2</a:t>
            </a:r>
            <a:r>
              <a:rPr lang="en-GB" sz="1400" i="1" baseline="30000" dirty="0" smtClean="0">
                <a:solidFill>
                  <a:prstClr val="black"/>
                </a:solidFill>
              </a:rPr>
              <a:t>nd</a:t>
            </a:r>
            <a:r>
              <a:rPr lang="en-GB" sz="1400" i="1" dirty="0" smtClean="0">
                <a:solidFill>
                  <a:prstClr val="black"/>
                </a:solidFill>
              </a:rPr>
              <a:t> part of this course…</a:t>
            </a:r>
            <a:endParaRPr kumimoji="0" lang="en-GB" sz="1400" b="0" i="1"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1" u="none" strike="noStrike" kern="1200" cap="none" spc="0" normalizeH="0" baseline="0" noProof="0" dirty="0" smtClean="0">
                <a:ln>
                  <a:noFill/>
                </a:ln>
                <a:solidFill>
                  <a:prstClr val="black"/>
                </a:solidFill>
                <a:effectLst/>
                <a:uLnTx/>
                <a:uFillTx/>
              </a:rPr>
              <a:t>A dedicated wafer holder has to be used in the sputter coater to ensure deposition in the edge</a:t>
            </a:r>
            <a:r>
              <a:rPr kumimoji="0" lang="en-GB" sz="1400" b="0" i="1" u="none" strike="noStrike" kern="1200" cap="none" spc="0" normalizeH="0" noProof="0" dirty="0" smtClean="0">
                <a:ln>
                  <a:noFill/>
                </a:ln>
                <a:solidFill>
                  <a:prstClr val="black"/>
                </a:solidFill>
                <a:effectLst/>
                <a:uLnTx/>
                <a:uFillTx/>
              </a:rPr>
              <a:t> of the </a:t>
            </a:r>
            <a:r>
              <a:rPr lang="en-GB" sz="1400" i="1" dirty="0" smtClean="0">
                <a:solidFill>
                  <a:prstClr val="black"/>
                </a:solidFill>
              </a:rPr>
              <a:t>wafer surface</a:t>
            </a:r>
            <a:r>
              <a:rPr kumimoji="0" lang="en-GB" sz="1400" b="0" i="1" u="none" strike="noStrike" kern="1200" cap="none" spc="0" normalizeH="0" baseline="0" noProof="0" dirty="0" smtClean="0">
                <a:ln>
                  <a:noFill/>
                </a:ln>
                <a:solidFill>
                  <a:prstClr val="black"/>
                </a:solidFill>
                <a:effectLst/>
                <a:uLnTx/>
                <a:uFillTx/>
              </a:rPr>
              <a:t> - and thus electric edge contact in the electroplater.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1" u="none" strike="noStrike" kern="1200" cap="none" spc="0" normalizeH="0" baseline="0" noProof="0" dirty="0">
              <a:ln>
                <a:noFill/>
              </a:ln>
              <a:solidFill>
                <a:prstClr val="black"/>
              </a:solidFill>
              <a:effectLst/>
              <a:uLnTx/>
              <a:uFillTx/>
            </a:endParaRPr>
          </a:p>
        </p:txBody>
      </p:sp>
      <p:grpSp>
        <p:nvGrpSpPr>
          <p:cNvPr id="6" name="Group 5"/>
          <p:cNvGrpSpPr/>
          <p:nvPr/>
        </p:nvGrpSpPr>
        <p:grpSpPr>
          <a:xfrm>
            <a:off x="8830146" y="549474"/>
            <a:ext cx="2941775" cy="3343216"/>
            <a:chOff x="8830146" y="2385938"/>
            <a:chExt cx="2941775" cy="3343216"/>
          </a:xfrm>
        </p:grpSpPr>
        <p:grpSp>
          <p:nvGrpSpPr>
            <p:cNvPr id="34" name="Group 33"/>
            <p:cNvGrpSpPr/>
            <p:nvPr/>
          </p:nvGrpSpPr>
          <p:grpSpPr>
            <a:xfrm>
              <a:off x="8977907" y="4814228"/>
              <a:ext cx="2794014" cy="914926"/>
              <a:chOff x="7896704" y="4281733"/>
              <a:chExt cx="2794014" cy="914926"/>
            </a:xfrm>
          </p:grpSpPr>
          <p:sp>
            <p:nvSpPr>
              <p:cNvPr id="35" name="TextBox 34"/>
              <p:cNvSpPr txBox="1"/>
              <p:nvPr/>
            </p:nvSpPr>
            <p:spPr>
              <a:xfrm>
                <a:off x="8590463" y="4919660"/>
                <a:ext cx="1841210"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Electroplated Ni layer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36" name="Rectangle 35"/>
              <p:cNvSpPr/>
              <p:nvPr/>
            </p:nvSpPr>
            <p:spPr bwMode="auto">
              <a:xfrm>
                <a:off x="7896705" y="4289243"/>
                <a:ext cx="720000" cy="258415"/>
              </a:xfrm>
              <a:prstGeom prst="rect">
                <a:avLst/>
              </a:prstGeom>
              <a:solidFill>
                <a:srgbClr val="6666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37" name="Rectangle 36"/>
              <p:cNvSpPr/>
              <p:nvPr/>
            </p:nvSpPr>
            <p:spPr bwMode="auto">
              <a:xfrm>
                <a:off x="7896704" y="4604224"/>
                <a:ext cx="720000" cy="258415"/>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38" name="Rectangle 37"/>
              <p:cNvSpPr/>
              <p:nvPr/>
            </p:nvSpPr>
            <p:spPr bwMode="auto">
              <a:xfrm>
                <a:off x="7896704" y="4927678"/>
                <a:ext cx="720000" cy="258415"/>
              </a:xfrm>
              <a:prstGeom prst="rect">
                <a:avLst/>
              </a:prstGeom>
              <a:solidFill>
                <a:srgbClr val="52C68C"/>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39" name="TextBox 38"/>
              <p:cNvSpPr txBox="1"/>
              <p:nvPr/>
            </p:nvSpPr>
            <p:spPr>
              <a:xfrm>
                <a:off x="8590463" y="4594020"/>
                <a:ext cx="210025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C00000"/>
                    </a:solidFill>
                    <a:effectLst/>
                    <a:uLnTx/>
                    <a:uFillTx/>
                    <a:latin typeface="Verdana" pitchFamily="34" charset="0"/>
                    <a:ea typeface="ＭＳ Ｐゴシック" pitchFamily="34" charset="-128"/>
                    <a:cs typeface="+mn-cs"/>
                  </a:rPr>
                  <a:t>Conducting seed layer</a:t>
                </a:r>
                <a:endParaRPr kumimoji="0" lang="en-GB" sz="1200" b="1" i="0" u="none" strike="noStrike" kern="1200" cap="none" spc="0" normalizeH="0" baseline="0" noProof="0" dirty="0">
                  <a:ln>
                    <a:noFill/>
                  </a:ln>
                  <a:solidFill>
                    <a:srgbClr val="C00000"/>
                  </a:solidFill>
                  <a:effectLst/>
                  <a:uLnTx/>
                  <a:uFillTx/>
                  <a:latin typeface="Verdana" pitchFamily="34" charset="0"/>
                  <a:ea typeface="ＭＳ Ｐゴシック" pitchFamily="34" charset="-128"/>
                  <a:cs typeface="+mn-cs"/>
                </a:endParaRPr>
              </a:p>
            </p:txBody>
          </p:sp>
          <p:sp>
            <p:nvSpPr>
              <p:cNvPr id="40" name="TextBox 39"/>
              <p:cNvSpPr txBox="1"/>
              <p:nvPr/>
            </p:nvSpPr>
            <p:spPr>
              <a:xfrm>
                <a:off x="8579312" y="4281733"/>
                <a:ext cx="81637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Si wafer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pic>
          <p:nvPicPr>
            <p:cNvPr id="5" name="Picture 4"/>
            <p:cNvPicPr>
              <a:picLocks noChangeAspect="1"/>
            </p:cNvPicPr>
            <p:nvPr/>
          </p:nvPicPr>
          <p:blipFill>
            <a:blip r:embed="rId3"/>
            <a:stretch>
              <a:fillRect/>
            </a:stretch>
          </p:blipFill>
          <p:spPr>
            <a:xfrm>
              <a:off x="8830146" y="2385938"/>
              <a:ext cx="1585714" cy="2340000"/>
            </a:xfrm>
            <a:prstGeom prst="rect">
              <a:avLst/>
            </a:prstGeom>
          </p:spPr>
        </p:pic>
      </p:grpSp>
      <p:grpSp>
        <p:nvGrpSpPr>
          <p:cNvPr id="7" name="Group 6"/>
          <p:cNvGrpSpPr/>
          <p:nvPr/>
        </p:nvGrpSpPr>
        <p:grpSpPr>
          <a:xfrm>
            <a:off x="8830146" y="4175830"/>
            <a:ext cx="2524025" cy="2638340"/>
            <a:chOff x="8830146" y="4305787"/>
            <a:chExt cx="2524025" cy="2638340"/>
          </a:xfrm>
        </p:grpSpPr>
        <p:pic>
          <p:nvPicPr>
            <p:cNvPr id="44" name="Picture 43"/>
            <p:cNvPicPr>
              <a:picLocks noChangeAspect="1"/>
            </p:cNvPicPr>
            <p:nvPr/>
          </p:nvPicPr>
          <p:blipFill rotWithShape="1">
            <a:blip r:embed="rId4" cstate="print">
              <a:extLst>
                <a:ext uri="{28A0092B-C50C-407E-A947-70E740481C1C}">
                  <a14:useLocalDpi xmlns:a14="http://schemas.microsoft.com/office/drawing/2010/main" val="0"/>
                </a:ext>
              </a:extLst>
            </a:blip>
            <a:srcRect l="8830" t="5421" r="12091" b="-393"/>
            <a:stretch/>
          </p:blipFill>
          <p:spPr>
            <a:xfrm>
              <a:off x="8869720" y="4305787"/>
              <a:ext cx="2397966" cy="2160000"/>
            </a:xfrm>
            <a:prstGeom prst="rect">
              <a:avLst/>
            </a:prstGeom>
          </p:spPr>
        </p:pic>
        <p:sp>
          <p:nvSpPr>
            <p:cNvPr id="45" name="TextBox 44"/>
            <p:cNvSpPr txBox="1"/>
            <p:nvPr/>
          </p:nvSpPr>
          <p:spPr>
            <a:xfrm>
              <a:off x="8830146" y="6482462"/>
              <a:ext cx="252402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Electroplater sample holder with 4” wafer</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Tree>
    <p:extLst>
      <p:ext uri="{BB962C8B-B14F-4D97-AF65-F5344CB8AC3E}">
        <p14:creationId xmlns:p14="http://schemas.microsoft.com/office/powerpoint/2010/main" val="119262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 presetClass="entr" presetSubtype="0" fill="hold" nodeType="withEffect">
                                  <p:stCondLst>
                                    <p:cond delay="0"/>
                                  </p:stCondLst>
                                  <p:childTnLst>
                                    <p:set>
                                      <p:cBhvr>
                                        <p:cTn id="23"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12" end="1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xEl>
                                              <p:pRg st="16" end="1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xEl>
                                              <p:pRg st="19" end="19"/>
                                            </p:txEl>
                                          </p:spTgt>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Process </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40" name="TextBox 39"/>
          <p:cNvSpPr txBox="1"/>
          <p:nvPr/>
        </p:nvSpPr>
        <p:spPr>
          <a:xfrm>
            <a:off x="431490" y="1125538"/>
            <a:ext cx="9482521" cy="1833431"/>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deposition rate is controlled by: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charge [Ah]</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00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current density [A/dm</a:t>
            </a:r>
            <a:r>
              <a:rPr kumimoji="0" lang="en-GB" sz="1600" i="0" u="none" strike="noStrike" kern="1200" cap="none" spc="0" normalizeH="0" baseline="3000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2</a:t>
            </a:r>
            <a:r>
              <a:rPr kumimoji="0" lang="en-GB" sz="160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i.e. current and the wafer size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endParaRPr kumimoji="0" lang="en-GB" sz="14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6" name="TextBox 7175"/>
          <p:cNvSpPr txBox="1"/>
          <p:nvPr/>
        </p:nvSpPr>
        <p:spPr>
          <a:xfrm>
            <a:off x="1181115" y="2781722"/>
            <a:ext cx="6696064" cy="32316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dirty="0">
              <a:solidFill>
                <a:prstClr val="black"/>
              </a:solidFill>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sym typeface="Wingdings" panose="05000000000000000000" pitchFamily="2" charset="2"/>
              </a:rPr>
              <a:t>The deposition rate increases with the current density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600" b="1" noProof="0" dirty="0" smtClean="0">
                <a:solidFill>
                  <a:prstClr val="black"/>
                </a:solidFill>
                <a:sym typeface="Wingdings" panose="05000000000000000000" pitchFamily="2" charset="2"/>
              </a:rPr>
              <a:t>However, normally a low current density is used – Why?</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dirty="0">
              <a:solidFill>
                <a:prstClr val="black"/>
              </a:solidFill>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600" i="1" noProof="0" dirty="0" smtClean="0">
                <a:solidFill>
                  <a:prstClr val="black"/>
                </a:solidFill>
                <a:sym typeface="Wingdings" panose="05000000000000000000" pitchFamily="2" charset="2"/>
              </a:rPr>
              <a:t>Advantages of using a low current density: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800" b="0" i="1"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1" u="none" strike="noStrike" kern="1200" cap="none" spc="0" normalizeH="0" baseline="0" noProof="0" dirty="0" smtClean="0">
                <a:ln>
                  <a:noFill/>
                </a:ln>
                <a:solidFill>
                  <a:prstClr val="black"/>
                </a:solidFill>
                <a:effectLst/>
                <a:uLnTx/>
                <a:uFillTx/>
                <a:sym typeface="Wingdings" panose="05000000000000000000" pitchFamily="2" charset="2"/>
              </a:rPr>
              <a:t>Improve filling of structures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0" i="1"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1" u="none" strike="noStrike" kern="1200" cap="none" spc="0" normalizeH="0" baseline="0" noProof="0" dirty="0" smtClean="0">
                <a:ln>
                  <a:noFill/>
                </a:ln>
                <a:solidFill>
                  <a:prstClr val="black"/>
                </a:solidFill>
                <a:effectLst/>
                <a:uLnTx/>
                <a:uFillTx/>
                <a:sym typeface="Wingdings" panose="05000000000000000000" pitchFamily="2" charset="2"/>
              </a:rPr>
              <a:t>Better uniformity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0" i="1"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1" u="none" strike="noStrike" kern="1200" cap="none" spc="0" normalizeH="0" baseline="0" noProof="0" dirty="0" smtClean="0">
                <a:ln>
                  <a:noFill/>
                </a:ln>
                <a:solidFill>
                  <a:prstClr val="black"/>
                </a:solidFill>
                <a:effectLst/>
                <a:uLnTx/>
                <a:uFillTx/>
                <a:sym typeface="Wingdings" panose="05000000000000000000" pitchFamily="2" charset="2"/>
              </a:rPr>
              <a:t>Lower surface roughness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0" i="1"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400" i="1" dirty="0" smtClean="0">
                <a:solidFill>
                  <a:prstClr val="black"/>
                </a:solidFill>
                <a:sym typeface="Wingdings" panose="05000000000000000000" pitchFamily="2" charset="2"/>
              </a:rPr>
              <a:t>More hard surface</a:t>
            </a:r>
            <a:endParaRPr kumimoji="0" lang="en-GB" sz="1400" b="0" i="1" u="none" strike="noStrike" kern="1200" cap="none" spc="0" normalizeH="0" baseline="0" noProof="0" dirty="0" smtClean="0">
              <a:ln>
                <a:noFill/>
              </a:ln>
              <a:solidFill>
                <a:prstClr val="black"/>
              </a:solidFill>
              <a:effectLst/>
              <a:uLnTx/>
              <a:uFillTx/>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736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76">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111539" y="6454130"/>
            <a:ext cx="4265967" cy="330361"/>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Process example</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2" name="TextBox 1"/>
          <p:cNvSpPr txBox="1"/>
          <p:nvPr/>
        </p:nvSpPr>
        <p:spPr>
          <a:xfrm>
            <a:off x="360049" y="4149874"/>
            <a:ext cx="4153362" cy="1015663"/>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depositions starts with a slow current ramping to avoid wafer (and sample holder) damage, as the seed layer cannot conduct high currents.</a:t>
            </a:r>
            <a:endParaRPr kumimoji="0" lang="en-GB" sz="15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 name="Rectangle 6"/>
          <p:cNvSpPr/>
          <p:nvPr/>
        </p:nvSpPr>
        <p:spPr bwMode="auto">
          <a:xfrm>
            <a:off x="10058027" y="2421682"/>
            <a:ext cx="432048" cy="14449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smtClean="0">
              <a:ln>
                <a:noFill/>
              </a:ln>
              <a:solidFill>
                <a:schemeClr val="tx1"/>
              </a:solidFill>
              <a:effectLst/>
              <a:latin typeface="Verdana" pitchFamily="34" charset="0"/>
              <a:ea typeface="ＭＳ Ｐゴシック" pitchFamily="-80" charset="-128"/>
            </a:endParaRPr>
          </a:p>
        </p:txBody>
      </p:sp>
      <p:grpSp>
        <p:nvGrpSpPr>
          <p:cNvPr id="9" name="Group 8"/>
          <p:cNvGrpSpPr/>
          <p:nvPr/>
        </p:nvGrpSpPr>
        <p:grpSpPr>
          <a:xfrm>
            <a:off x="4731371" y="2391825"/>
            <a:ext cx="7463805" cy="4422345"/>
            <a:chOff x="4731371" y="2391825"/>
            <a:chExt cx="7463805" cy="4422345"/>
          </a:xfrm>
        </p:grpSpPr>
        <p:grpSp>
          <p:nvGrpSpPr>
            <p:cNvPr id="3" name="Group 2"/>
            <p:cNvGrpSpPr/>
            <p:nvPr/>
          </p:nvGrpSpPr>
          <p:grpSpPr>
            <a:xfrm>
              <a:off x="4731371" y="2494170"/>
              <a:ext cx="7463805" cy="4320000"/>
              <a:chOff x="4686767" y="2494170"/>
              <a:chExt cx="7463805" cy="4320000"/>
            </a:xfrm>
          </p:grpSpPr>
          <p:pic>
            <p:nvPicPr>
              <p:cNvPr id="49" name="Picture 48"/>
              <p:cNvPicPr>
                <a:picLocks noChangeAspect="1"/>
              </p:cNvPicPr>
              <p:nvPr/>
            </p:nvPicPr>
            <p:blipFill>
              <a:blip r:embed="rId3"/>
              <a:stretch>
                <a:fillRect/>
              </a:stretch>
            </p:blipFill>
            <p:spPr>
              <a:xfrm>
                <a:off x="4686767" y="2494170"/>
                <a:ext cx="7328440" cy="4320000"/>
              </a:xfrm>
              <a:prstGeom prst="rect">
                <a:avLst/>
              </a:prstGeom>
            </p:spPr>
          </p:pic>
          <mc:AlternateContent xmlns:mc="http://schemas.openxmlformats.org/markup-compatibility/2006" xmlns:a14="http://schemas.microsoft.com/office/drawing/2010/main">
            <mc:Choice Requires="a14">
              <p:sp>
                <p:nvSpPr>
                  <p:cNvPr id="50" name="Rectangle 49"/>
                  <p:cNvSpPr/>
                  <p:nvPr/>
                </p:nvSpPr>
                <p:spPr>
                  <a:xfrm>
                    <a:off x="8883598" y="2617961"/>
                    <a:ext cx="3131610"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5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=5.5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≈4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en-GB" sz="1500" b="0" i="0" u="none" strike="noStrike" kern="1200" cap="none" spc="0" normalizeH="0" baseline="0" noProof="0" dirty="0">
                      <a:ln>
                        <a:noFill/>
                      </a:ln>
                      <a:solidFill>
                        <a:prstClr val="black"/>
                      </a:solidFill>
                      <a:effectLst/>
                      <a:uLnTx/>
                      <a:uFillTx/>
                      <a:cs typeface="+mn-cs"/>
                    </a:endParaRPr>
                  </a:p>
                </p:txBody>
              </p:sp>
            </mc:Choice>
            <mc:Fallback xmlns="">
              <p:sp>
                <p:nvSpPr>
                  <p:cNvPr id="50" name="Rectangle 49"/>
                  <p:cNvSpPr>
                    <a:spLocks noRot="1" noChangeAspect="1" noMove="1" noResize="1" noEditPoints="1" noAdjustHandles="1" noChangeArrowheads="1" noChangeShapeType="1" noTextEdit="1"/>
                  </p:cNvSpPr>
                  <p:nvPr/>
                </p:nvSpPr>
                <p:spPr>
                  <a:xfrm>
                    <a:off x="8883598" y="2617961"/>
                    <a:ext cx="3131610" cy="323165"/>
                  </a:xfrm>
                  <a:prstGeom prst="rect">
                    <a:avLst/>
                  </a:prstGeom>
                  <a:blipFill>
                    <a:blip r:embed="rId4"/>
                    <a:stretch>
                      <a:fillRect b="-150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8883598" y="3789834"/>
                    <a:ext cx="3131609"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5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=3.5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m:t>
                          </m:r>
                          <m: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6 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en-GB" sz="1500" b="0" i="0" u="none" strike="noStrike" kern="1200" cap="none" spc="0" normalizeH="0" baseline="0" noProof="0" dirty="0">
                      <a:ln>
                        <a:noFill/>
                      </a:ln>
                      <a:solidFill>
                        <a:prstClr val="black"/>
                      </a:solidFill>
                      <a:effectLst/>
                      <a:uLnTx/>
                      <a:uFillTx/>
                      <a:ea typeface="Cambria Math" panose="02040503050406030204" pitchFamily="18" charset="0"/>
                      <a:cs typeface="+mn-cs"/>
                      <a:sym typeface="Wingdings" panose="05000000000000000000" pitchFamily="2" charset="2"/>
                    </a:endParaRPr>
                  </a:p>
                </p:txBody>
              </p:sp>
            </mc:Choice>
            <mc:Fallback xmlns="">
              <p:sp>
                <p:nvSpPr>
                  <p:cNvPr id="51" name="Rectangle 50"/>
                  <p:cNvSpPr>
                    <a:spLocks noRot="1" noChangeAspect="1" noMove="1" noResize="1" noEditPoints="1" noAdjustHandles="1" noChangeArrowheads="1" noChangeShapeType="1" noTextEdit="1"/>
                  </p:cNvSpPr>
                  <p:nvPr/>
                </p:nvSpPr>
                <p:spPr>
                  <a:xfrm>
                    <a:off x="8883598" y="3789834"/>
                    <a:ext cx="3131609" cy="323165"/>
                  </a:xfrm>
                  <a:prstGeom prst="rect">
                    <a:avLst/>
                  </a:prstGeom>
                  <a:blipFill>
                    <a:blip r:embed="rId5"/>
                    <a:stretch>
                      <a:fillRect b="-132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8883598" y="4941962"/>
                    <a:ext cx="3266974"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5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=1.5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≈12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en-GB" sz="1500" b="0" i="0" u="none" strike="noStrike" kern="1200" cap="none" spc="0" normalizeH="0" baseline="0" noProof="0" dirty="0">
                      <a:ln>
                        <a:noFill/>
                      </a:ln>
                      <a:solidFill>
                        <a:prstClr val="black"/>
                      </a:solidFill>
                      <a:effectLst/>
                      <a:uLnTx/>
                      <a:uFillTx/>
                      <a:ea typeface="Cambria Math" panose="02040503050406030204" pitchFamily="18" charset="0"/>
                      <a:cs typeface="+mn-cs"/>
                      <a:sym typeface="Wingdings" panose="05000000000000000000" pitchFamily="2" charset="2"/>
                    </a:endParaRPr>
                  </a:p>
                </p:txBody>
              </p:sp>
            </mc:Choice>
            <mc:Fallback xmlns="">
              <p:sp>
                <p:nvSpPr>
                  <p:cNvPr id="52" name="Rectangle 51"/>
                  <p:cNvSpPr>
                    <a:spLocks noRot="1" noChangeAspect="1" noMove="1" noResize="1" noEditPoints="1" noAdjustHandles="1" noChangeArrowheads="1" noChangeShapeType="1" noTextEdit="1"/>
                  </p:cNvSpPr>
                  <p:nvPr/>
                </p:nvSpPr>
                <p:spPr>
                  <a:xfrm>
                    <a:off x="8883598" y="4941962"/>
                    <a:ext cx="3266974" cy="323165"/>
                  </a:xfrm>
                  <a:prstGeom prst="rect">
                    <a:avLst/>
                  </a:prstGeom>
                  <a:blipFill>
                    <a:blip r:embed="rId6"/>
                    <a:stretch>
                      <a:fillRect b="-13208"/>
                    </a:stretch>
                  </a:blipFill>
                </p:spPr>
                <p:txBody>
                  <a:bodyPr/>
                  <a:lstStyle/>
                  <a:p>
                    <a:r>
                      <a:rPr lang="en-GB">
                        <a:noFill/>
                      </a:rPr>
                      <a:t> </a:t>
                    </a:r>
                  </a:p>
                </p:txBody>
              </p:sp>
            </mc:Fallback>
          </mc:AlternateContent>
          <p:sp>
            <p:nvSpPr>
              <p:cNvPr id="53" name="TextBox 52"/>
              <p:cNvSpPr txBox="1"/>
              <p:nvPr/>
            </p:nvSpPr>
            <p:spPr>
              <a:xfrm>
                <a:off x="7587797" y="6507492"/>
                <a:ext cx="1526380" cy="27699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Time [minutes]</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60" name="TextBox 59"/>
              <p:cNvSpPr txBox="1"/>
              <p:nvPr/>
            </p:nvSpPr>
            <p:spPr>
              <a:xfrm rot="16200000">
                <a:off x="4235201" y="4323193"/>
                <a:ext cx="1180131" cy="27699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Current [A]</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
          <p:nvSpPr>
            <p:cNvPr id="8" name="TextBox 7"/>
            <p:cNvSpPr txBox="1"/>
            <p:nvPr/>
          </p:nvSpPr>
          <p:spPr>
            <a:xfrm>
              <a:off x="8905899" y="2391825"/>
              <a:ext cx="377026" cy="307777"/>
            </a:xfrm>
            <a:prstGeom prst="rect">
              <a:avLst/>
            </a:prstGeom>
            <a:noFill/>
          </p:spPr>
          <p:txBody>
            <a:bodyPr wrap="none" rtlCol="0">
              <a:spAutoFit/>
            </a:bodyPr>
            <a:lstStyle/>
            <a:p>
              <a:r>
                <a:rPr lang="en-GB" sz="1400" b="1" dirty="0" smtClean="0"/>
                <a:t>1.</a:t>
              </a:r>
              <a:endParaRPr lang="en-GB" sz="1400" b="1" dirty="0"/>
            </a:p>
          </p:txBody>
        </p:sp>
        <p:sp>
          <p:nvSpPr>
            <p:cNvPr id="22" name="TextBox 21"/>
            <p:cNvSpPr txBox="1"/>
            <p:nvPr/>
          </p:nvSpPr>
          <p:spPr>
            <a:xfrm>
              <a:off x="8899304" y="3554065"/>
              <a:ext cx="377026" cy="307777"/>
            </a:xfrm>
            <a:prstGeom prst="rect">
              <a:avLst/>
            </a:prstGeom>
            <a:noFill/>
          </p:spPr>
          <p:txBody>
            <a:bodyPr wrap="none" rtlCol="0">
              <a:spAutoFit/>
            </a:bodyPr>
            <a:lstStyle/>
            <a:p>
              <a:r>
                <a:rPr lang="en-GB" sz="1400" b="1" dirty="0"/>
                <a:t>2</a:t>
              </a:r>
              <a:r>
                <a:rPr lang="en-GB" sz="1400" b="1" dirty="0" smtClean="0"/>
                <a:t>.</a:t>
              </a:r>
              <a:endParaRPr lang="en-GB" sz="1400" b="1" dirty="0"/>
            </a:p>
          </p:txBody>
        </p:sp>
        <p:sp>
          <p:nvSpPr>
            <p:cNvPr id="23" name="TextBox 22"/>
            <p:cNvSpPr txBox="1"/>
            <p:nvPr/>
          </p:nvSpPr>
          <p:spPr>
            <a:xfrm>
              <a:off x="8895508" y="4725938"/>
              <a:ext cx="377026" cy="307777"/>
            </a:xfrm>
            <a:prstGeom prst="rect">
              <a:avLst/>
            </a:prstGeom>
            <a:noFill/>
          </p:spPr>
          <p:txBody>
            <a:bodyPr wrap="none" rtlCol="0">
              <a:spAutoFit/>
            </a:bodyPr>
            <a:lstStyle/>
            <a:p>
              <a:r>
                <a:rPr lang="en-GB" sz="1400" b="1" dirty="0" smtClean="0"/>
                <a:t>3.</a:t>
              </a:r>
              <a:endParaRPr lang="en-GB" sz="1400" b="1" dirty="0"/>
            </a:p>
          </p:txBody>
        </p:sp>
      </p:grpSp>
      <p:sp>
        <p:nvSpPr>
          <p:cNvPr id="6" name="Rectangle 5"/>
          <p:cNvSpPr/>
          <p:nvPr/>
        </p:nvSpPr>
        <p:spPr bwMode="auto">
          <a:xfrm>
            <a:off x="4873451" y="2349674"/>
            <a:ext cx="1656184" cy="79208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1" name="TextBox 20"/>
          <p:cNvSpPr txBox="1"/>
          <p:nvPr/>
        </p:nvSpPr>
        <p:spPr>
          <a:xfrm>
            <a:off x="336947" y="1125538"/>
            <a:ext cx="9289032" cy="3803201"/>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Example: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DTU Nanolab has three standard programs for deposition of 350 µm Ni on 4” Si wafers coated</a:t>
            </a:r>
            <a:r>
              <a:rPr kumimoji="0" lang="en-GB" altLang="da-DK" sz="1600" b="0" i="0" u="none" strike="noStrike" kern="1200" cap="none" spc="0" normalizeH="0" noProof="0" dirty="0" smtClean="0">
                <a:ln>
                  <a:noFill/>
                </a:ln>
                <a:solidFill>
                  <a:prstClr val="black"/>
                </a:solidFill>
                <a:effectLst/>
                <a:uLnTx/>
                <a:uFillTx/>
                <a:latin typeface="Verdana" pitchFamily="34" charset="0"/>
                <a:ea typeface="ＭＳ Ｐゴシック" pitchFamily="34" charset="-128"/>
                <a:cs typeface="+mn-cs"/>
              </a:rPr>
              <a:t> </a:t>
            </a:r>
            <a:r>
              <a:rPr kumimoji="0" lang="en-GB" alt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with ~</a:t>
            </a: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100 nm </a:t>
            </a:r>
            <a:r>
              <a:rPr kumimoji="0" lang="en-GB"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NiV</a:t>
            </a: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a:r>
            <a:endParaRPr kumimoji="0" lang="en-GB" alt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maximum current [</a:t>
            </a:r>
            <a:r>
              <a:rPr kumimoji="0" lang="en-GB"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I</a:t>
            </a:r>
            <a:r>
              <a:rPr kumimoji="0" lang="en-GB" sz="1600" b="0" i="1" u="none" strike="noStrike" kern="1200" cap="none" spc="0" normalizeH="0" baseline="-2500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max</a:t>
            </a: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and thus the deposition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time is different for the three programs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charge is 18.3 Ah for all the programs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74250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314793" y="6461263"/>
            <a:ext cx="10734713" cy="424839"/>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at DTU </a:t>
            </a:r>
            <a:r>
              <a:rPr kumimoji="0" lang="en-GB" altLang="da-DK" sz="2400" b="1" i="0" u="none" strike="noStrike" kern="0" cap="none" spc="0" normalizeH="0" baseline="0" noProof="0" dirty="0" err="1" smtClean="0">
                <a:ln>
                  <a:noFill/>
                </a:ln>
                <a:solidFill>
                  <a:prstClr val="black"/>
                </a:solidFill>
                <a:effectLst/>
                <a:uLnTx/>
                <a:uFillTx/>
                <a:latin typeface="Verdana"/>
                <a:ea typeface="MS PGothic" pitchFamily="34" charset="-128"/>
                <a:cs typeface="Arial" charset="0"/>
              </a:rPr>
              <a:t>Nanolab</a:t>
            </a:r>
            <a:endPar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endParaRP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1" y="1283357"/>
            <a:ext cx="8690435" cy="4018645"/>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rPr>
              <a:t>Typical process results</a:t>
            </a:r>
            <a:r>
              <a:rPr kumimoji="0" lang="en-GB" sz="1400" b="0" i="0" u="none" strike="noStrike" kern="1200" cap="none" spc="0" normalizeH="0" baseline="0" noProof="0" dirty="0" smtClean="0">
                <a:ln>
                  <a:noFill/>
                </a:ln>
                <a:solidFill>
                  <a:prstClr val="black"/>
                </a:solidFill>
                <a:effectLst/>
                <a:uLnTx/>
                <a:uFillTx/>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Thickness of deposited Ni layer: ~</a:t>
            </a:r>
            <a:r>
              <a:rPr lang="en-GB" sz="1400" noProof="0" dirty="0" smtClean="0">
                <a:solidFill>
                  <a:prstClr val="black"/>
                </a:solidFill>
              </a:rPr>
              <a:t>5</a:t>
            </a:r>
            <a:r>
              <a:rPr lang="en-GB" sz="1400" dirty="0" smtClean="0">
                <a:solidFill>
                  <a:prstClr val="black"/>
                </a:solidFill>
              </a:rPr>
              <a:t>0</a:t>
            </a:r>
            <a:r>
              <a:rPr kumimoji="0" lang="en-GB" sz="1400" b="0" i="0" u="none" strike="noStrike" kern="1200" cap="none" spc="0" normalizeH="0" baseline="0" noProof="0" dirty="0" smtClean="0">
                <a:ln>
                  <a:noFill/>
                </a:ln>
                <a:solidFill>
                  <a:prstClr val="black"/>
                </a:solidFill>
                <a:effectLst/>
                <a:uLnTx/>
                <a:uFillTx/>
              </a:rPr>
              <a:t>-700 µm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0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Uniformity of deposited Ni layer: 2-10%</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4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4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rPr>
              <a:t>Contact email: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rPr>
              <a:t>wetchemistry@nanolab.dtu.dk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endParaRPr>
          </a:p>
        </p:txBody>
      </p:sp>
      <p:grpSp>
        <p:nvGrpSpPr>
          <p:cNvPr id="7176" name="Group 7175"/>
          <p:cNvGrpSpPr/>
          <p:nvPr/>
        </p:nvGrpSpPr>
        <p:grpSpPr>
          <a:xfrm>
            <a:off x="5287186" y="1045132"/>
            <a:ext cx="5014881" cy="5067115"/>
            <a:chOff x="6987362" y="1477180"/>
            <a:chExt cx="5014881" cy="5067115"/>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563" t="17373" r="5211" b="-3672"/>
            <a:stretch/>
          </p:blipFill>
          <p:spPr>
            <a:xfrm>
              <a:off x="7069270" y="1477180"/>
              <a:ext cx="4932973" cy="4680000"/>
            </a:xfrm>
            <a:prstGeom prst="rect">
              <a:avLst/>
            </a:prstGeom>
          </p:spPr>
        </p:pic>
        <p:sp>
          <p:nvSpPr>
            <p:cNvPr id="2" name="TextBox 1"/>
            <p:cNvSpPr txBox="1"/>
            <p:nvPr/>
          </p:nvSpPr>
          <p:spPr>
            <a:xfrm>
              <a:off x="6987362" y="6021075"/>
              <a:ext cx="3474697"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Electroplater (Electroplating-Ni) in the cleanroom</a:t>
              </a:r>
              <a:endParaRPr kumimoji="0" lang="en-GB" sz="14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grpSp>
        <p:nvGrpSpPr>
          <p:cNvPr id="30" name="Group 29"/>
          <p:cNvGrpSpPr/>
          <p:nvPr/>
        </p:nvGrpSpPr>
        <p:grpSpPr>
          <a:xfrm>
            <a:off x="5976044" y="1283646"/>
            <a:ext cx="6458247" cy="5344117"/>
            <a:chOff x="5976044" y="1283646"/>
            <a:chExt cx="6458247" cy="5344117"/>
          </a:xfrm>
        </p:grpSpPr>
        <p:sp>
          <p:nvSpPr>
            <p:cNvPr id="6" name="Rectangle 5"/>
            <p:cNvSpPr/>
            <p:nvPr/>
          </p:nvSpPr>
          <p:spPr bwMode="auto">
            <a:xfrm>
              <a:off x="5976044" y="1283646"/>
              <a:ext cx="1852347" cy="1758653"/>
            </a:xfrm>
            <a:prstGeom prst="rect">
              <a:avLst/>
            </a:prstGeom>
            <a:noFill/>
            <a:ln w="28575" cap="flat" cmpd="sng" algn="ctr">
              <a:solidFill>
                <a:srgbClr val="C0000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grpSp>
          <p:nvGrpSpPr>
            <p:cNvPr id="7169" name="Group 7168"/>
            <p:cNvGrpSpPr/>
            <p:nvPr/>
          </p:nvGrpSpPr>
          <p:grpSpPr>
            <a:xfrm>
              <a:off x="9409955" y="3445034"/>
              <a:ext cx="3024336" cy="3182729"/>
              <a:chOff x="4161600" y="5066324"/>
              <a:chExt cx="3024336" cy="3182729"/>
            </a:xfrm>
          </p:grpSpPr>
          <p:pic>
            <p:nvPicPr>
              <p:cNvPr id="7168" name="Picture 7167"/>
              <p:cNvPicPr>
                <a:picLocks noChangeAspect="1"/>
              </p:cNvPicPr>
              <p:nvPr/>
            </p:nvPicPr>
            <p:blipFill rotWithShape="1">
              <a:blip r:embed="rId4" cstate="print">
                <a:extLst>
                  <a:ext uri="{28A0092B-C50C-407E-A947-70E740481C1C}">
                    <a14:useLocalDpi xmlns:a14="http://schemas.microsoft.com/office/drawing/2010/main" val="0"/>
                  </a:ext>
                </a:extLst>
              </a:blip>
              <a:srcRect t="16845" b="19652"/>
              <a:stretch/>
            </p:blipFill>
            <p:spPr>
              <a:xfrm>
                <a:off x="4225659" y="5082353"/>
                <a:ext cx="2520000" cy="2672598"/>
              </a:xfrm>
              <a:prstGeom prst="rect">
                <a:avLst/>
              </a:prstGeom>
            </p:spPr>
          </p:pic>
          <p:sp>
            <p:nvSpPr>
              <p:cNvPr id="13" name="TextBox 12"/>
              <p:cNvSpPr txBox="1"/>
              <p:nvPr/>
            </p:nvSpPr>
            <p:spPr>
              <a:xfrm>
                <a:off x="4161600" y="7787388"/>
                <a:ext cx="3024336"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Wafer mounted in a sample holder above the electrolyte </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 name="Rectangle 6"/>
              <p:cNvSpPr/>
              <p:nvPr/>
            </p:nvSpPr>
            <p:spPr bwMode="auto">
              <a:xfrm>
                <a:off x="4210419" y="5066324"/>
                <a:ext cx="2522722" cy="2663259"/>
              </a:xfrm>
              <a:prstGeom prst="rect">
                <a:avLst/>
              </a:prstGeom>
              <a:noFill/>
              <a:ln w="28575" cap="flat" cmpd="sng" algn="ctr">
                <a:solidFill>
                  <a:srgbClr val="C0000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grpSp>
        <p:cxnSp>
          <p:nvCxnSpPr>
            <p:cNvPr id="11" name="Straight Connector 10"/>
            <p:cNvCxnSpPr/>
            <p:nvPr/>
          </p:nvCxnSpPr>
          <p:spPr bwMode="auto">
            <a:xfrm>
              <a:off x="5976932" y="3043801"/>
              <a:ext cx="3481842" cy="3064492"/>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813914" y="1302271"/>
              <a:ext cx="4036857" cy="2141261"/>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 name="Group 21"/>
          <p:cNvGrpSpPr>
            <a:grpSpLocks noChangeAspect="1"/>
          </p:cNvGrpSpPr>
          <p:nvPr/>
        </p:nvGrpSpPr>
        <p:grpSpPr>
          <a:xfrm>
            <a:off x="1921123" y="4097797"/>
            <a:ext cx="2799800" cy="2529966"/>
            <a:chOff x="6403186" y="4205079"/>
            <a:chExt cx="3389726" cy="3063037"/>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21317" t="6131" r="15213" b="1870"/>
            <a:stretch/>
          </p:blipFill>
          <p:spPr>
            <a:xfrm>
              <a:off x="6436982" y="4205079"/>
              <a:ext cx="2761982" cy="2397191"/>
            </a:xfrm>
            <a:prstGeom prst="rect">
              <a:avLst/>
            </a:prstGeom>
          </p:spPr>
        </p:pic>
        <p:sp>
          <p:nvSpPr>
            <p:cNvPr id="24" name="TextBox 23"/>
            <p:cNvSpPr txBox="1"/>
            <p:nvPr/>
          </p:nvSpPr>
          <p:spPr>
            <a:xfrm>
              <a:off x="6403186" y="6709177"/>
              <a:ext cx="3389726" cy="5589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Ni shim with micro channels made by electroplating</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Tree>
    <p:extLst>
      <p:ext uri="{BB962C8B-B14F-4D97-AF65-F5344CB8AC3E}">
        <p14:creationId xmlns:p14="http://schemas.microsoft.com/office/powerpoint/2010/main" val="66992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813018" y="1295700"/>
            <a:ext cx="9703210" cy="838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a:lstStyle>
          <a:p>
            <a:pPr eaLnBrk="1" hangingPunct="1"/>
            <a:r>
              <a:rPr lang="en-GB" altLang="da-DK" sz="3300" kern="0" dirty="0" smtClean="0">
                <a:latin typeface="Arial" charset="0"/>
                <a:ea typeface="ＭＳ Ｐゴシック" pitchFamily="34" charset="-128"/>
                <a:cs typeface="Arial" charset="0"/>
              </a:rPr>
              <a:t>Thanks for your attention</a:t>
            </a:r>
            <a:br>
              <a:rPr lang="en-GB" altLang="da-DK" sz="3300" kern="0" dirty="0" smtClean="0">
                <a:latin typeface="Arial" charset="0"/>
                <a:ea typeface="ＭＳ Ｐゴシック" pitchFamily="34" charset="-128"/>
                <a:cs typeface="Arial" charset="0"/>
              </a:rPr>
            </a:br>
            <a:r>
              <a:rPr lang="en-GB" altLang="da-DK" sz="3300" kern="0" dirty="0" smtClean="0">
                <a:latin typeface="Arial" charset="0"/>
                <a:ea typeface="ＭＳ Ｐゴシック" pitchFamily="34" charset="-128"/>
                <a:cs typeface="Arial" charset="0"/>
              </a:rPr>
              <a:t/>
            </a:r>
            <a:br>
              <a:rPr lang="en-GB" altLang="da-DK" sz="3300" kern="0" dirty="0" smtClean="0">
                <a:latin typeface="Arial" charset="0"/>
                <a:ea typeface="ＭＳ Ｐゴシック" pitchFamily="34" charset="-128"/>
                <a:cs typeface="Arial" charset="0"/>
              </a:rPr>
            </a:br>
            <a:r>
              <a:rPr lang="en-GB" altLang="da-DK" sz="3300" kern="0" dirty="0" smtClean="0">
                <a:latin typeface="Arial" charset="0"/>
                <a:ea typeface="ＭＳ Ｐゴシック" pitchFamily="34" charset="-128"/>
                <a:cs typeface="Arial" charset="0"/>
              </a:rPr>
              <a:t/>
            </a:r>
            <a:br>
              <a:rPr lang="en-GB" altLang="da-DK" sz="3300" kern="0" dirty="0" smtClean="0">
                <a:latin typeface="Arial" charset="0"/>
                <a:ea typeface="ＭＳ Ｐゴシック" pitchFamily="34" charset="-128"/>
                <a:cs typeface="Arial" charset="0"/>
              </a:rPr>
            </a:br>
            <a:endParaRPr lang="en-GB" altLang="da-DK" sz="2400" kern="0" dirty="0" smtClean="0">
              <a:latin typeface="Arial" charset="0"/>
              <a:ea typeface="ＭＳ Ｐゴシック" pitchFamily="34" charset="-128"/>
              <a:cs typeface="Arial" charset="0"/>
            </a:endParaRPr>
          </a:p>
          <a:p>
            <a:pPr eaLnBrk="1" hangingPunct="1"/>
            <a:r>
              <a:rPr lang="en-GB" altLang="da-DK" kern="0" dirty="0" smtClean="0">
                <a:latin typeface="Arial" charset="0"/>
                <a:ea typeface="ＭＳ Ｐゴシック" pitchFamily="34" charset="-128"/>
                <a:cs typeface="Arial" charset="0"/>
              </a:rPr>
              <a:t/>
            </a:r>
            <a:br>
              <a:rPr lang="en-GB" altLang="da-DK" kern="0" dirty="0" smtClean="0">
                <a:latin typeface="Arial" charset="0"/>
                <a:ea typeface="ＭＳ Ｐゴシック" pitchFamily="34" charset="-128"/>
                <a:cs typeface="Arial" charset="0"/>
              </a:rPr>
            </a:br>
            <a:r>
              <a:rPr lang="en-GB" altLang="da-DK" kern="0" dirty="0" smtClean="0">
                <a:latin typeface="Arial" charset="0"/>
                <a:ea typeface="ＭＳ Ｐゴシック" pitchFamily="34" charset="-128"/>
                <a:cs typeface="Arial" charset="0"/>
              </a:rPr>
              <a:t/>
            </a:r>
            <a:br>
              <a:rPr lang="en-GB" altLang="da-DK" kern="0" dirty="0" smtClean="0">
                <a:latin typeface="Arial" charset="0"/>
                <a:ea typeface="ＭＳ Ｐゴシック" pitchFamily="34" charset="-128"/>
                <a:cs typeface="Arial" charset="0"/>
              </a:rPr>
            </a:br>
            <a:endParaRPr lang="en-GB" altLang="da-DK" kern="0" dirty="0" smtClean="0">
              <a:latin typeface="Arial" charset="0"/>
              <a:ea typeface="ＭＳ Ｐゴシック" pitchFamily="34" charset="-128"/>
              <a:cs typeface="Arial" charset="0"/>
            </a:endParaRPr>
          </a:p>
        </p:txBody>
      </p:sp>
      <p:sp>
        <p:nvSpPr>
          <p:cNvPr id="4" name="TextBox 3"/>
          <p:cNvSpPr txBox="1"/>
          <p:nvPr/>
        </p:nvSpPr>
        <p:spPr>
          <a:xfrm>
            <a:off x="813018" y="2493690"/>
            <a:ext cx="10585177" cy="3785652"/>
          </a:xfrm>
          <a:prstGeom prst="rect">
            <a:avLst/>
          </a:prstGeom>
          <a:solidFill>
            <a:schemeClr val="bg1"/>
          </a:solidFill>
        </p:spPr>
        <p:txBody>
          <a:bodyPr wrap="square" rtlCol="0">
            <a:spAutoFit/>
          </a:bodyPr>
          <a:lstStyle/>
          <a:p>
            <a:pPr eaLnBrk="1" hangingPunct="1"/>
            <a:r>
              <a:rPr lang="en-GB" altLang="da-DK" sz="2400" kern="0" dirty="0" smtClean="0">
                <a:latin typeface="Arial" charset="0"/>
                <a:cs typeface="Arial" charset="0"/>
              </a:rPr>
              <a:t>Please send feedback, questions and comments to </a:t>
            </a:r>
            <a:r>
              <a:rPr lang="en-GB" altLang="da-DK" sz="2400" kern="0" dirty="0" smtClean="0">
                <a:latin typeface="Arial" charset="0"/>
                <a:cs typeface="Arial" charset="0"/>
                <a:hlinkClick r:id="rId2"/>
              </a:rPr>
              <a:t>thinfilm@nanolab.dtu.dk</a:t>
            </a:r>
            <a:endParaRPr lang="en-GB" altLang="da-DK" sz="2400" kern="0" dirty="0" smtClean="0">
              <a:latin typeface="Arial" charset="0"/>
              <a:cs typeface="Arial" charset="0"/>
            </a:endParaRPr>
          </a:p>
          <a:p>
            <a:pPr eaLnBrk="1" hangingPunct="1"/>
            <a:r>
              <a:rPr lang="en-GB" altLang="da-DK" sz="2400" kern="0" dirty="0" smtClean="0">
                <a:latin typeface="Arial" charset="0"/>
                <a:cs typeface="Arial" charset="0"/>
              </a:rPr>
              <a:t>Or contact one of the responsible persons</a:t>
            </a:r>
          </a:p>
          <a:p>
            <a:pPr eaLnBrk="1" hangingPunct="1"/>
            <a:endParaRPr lang="en-GB" altLang="da-DK" sz="2400" kern="0" dirty="0" smtClean="0">
              <a:latin typeface="Arial" charset="0"/>
              <a:cs typeface="Arial" charset="0"/>
            </a:endParaRPr>
          </a:p>
          <a:p>
            <a:pPr eaLnBrk="1" hangingPunct="1"/>
            <a:r>
              <a:rPr lang="en-GB" altLang="da-DK" sz="2400" kern="0" dirty="0" smtClean="0">
                <a:latin typeface="Arial" charset="0"/>
                <a:cs typeface="Arial" charset="0"/>
              </a:rPr>
              <a:t>For training, please contact </a:t>
            </a:r>
            <a:r>
              <a:rPr lang="en-GB" altLang="da-DK" sz="2400" kern="0" dirty="0" smtClean="0">
                <a:latin typeface="Arial" charset="0"/>
                <a:cs typeface="Arial" charset="0"/>
                <a:hlinkClick r:id="rId3"/>
              </a:rPr>
              <a:t>training@nanolab.dtu.dk</a:t>
            </a:r>
            <a:endParaRPr lang="en-GB" altLang="da-DK" sz="2400" kern="0" dirty="0" smtClean="0">
              <a:latin typeface="Arial" charset="0"/>
              <a:cs typeface="Arial" charset="0"/>
            </a:endParaRPr>
          </a:p>
          <a:p>
            <a:pPr eaLnBrk="1" hangingPunct="1"/>
            <a:endParaRPr lang="en-GB" altLang="da-DK" sz="2400" kern="0" dirty="0">
              <a:latin typeface="Arial" charset="0"/>
              <a:cs typeface="Arial" charset="0"/>
            </a:endParaRPr>
          </a:p>
          <a:p>
            <a:pPr eaLnBrk="1" hangingPunct="1"/>
            <a:endParaRPr lang="en-GB" altLang="da-DK" sz="2400" kern="0" dirty="0" smtClean="0">
              <a:latin typeface="Arial" charset="0"/>
              <a:cs typeface="Arial" charset="0"/>
            </a:endParaRPr>
          </a:p>
          <a:p>
            <a:pPr eaLnBrk="1" hangingPunct="1"/>
            <a:r>
              <a:rPr lang="en-GB" altLang="da-DK" sz="2400" i="1" kern="0" dirty="0" smtClean="0">
                <a:latin typeface="Arial" charset="0"/>
                <a:cs typeface="Arial" charset="0"/>
              </a:rPr>
              <a:t>See you again next week for the 2</a:t>
            </a:r>
            <a:r>
              <a:rPr lang="en-GB" altLang="da-DK" sz="2400" i="1" kern="0" baseline="30000" dirty="0" smtClean="0">
                <a:latin typeface="Arial" charset="0"/>
                <a:cs typeface="Arial" charset="0"/>
              </a:rPr>
              <a:t>nd</a:t>
            </a:r>
            <a:r>
              <a:rPr lang="en-GB" altLang="da-DK" sz="2400" i="1" kern="0" dirty="0" smtClean="0">
                <a:latin typeface="Arial" charset="0"/>
                <a:cs typeface="Arial" charset="0"/>
              </a:rPr>
              <a:t> Thin Film TPT lecture</a:t>
            </a:r>
            <a:r>
              <a:rPr lang="en-GB" altLang="da-DK" sz="2400" kern="0" dirty="0" smtClean="0">
                <a:latin typeface="Arial" charset="0"/>
                <a:cs typeface="Arial" charset="0"/>
              </a:rPr>
              <a:t> </a:t>
            </a:r>
            <a:r>
              <a:rPr lang="en-GB" altLang="da-DK" sz="2400" kern="0" dirty="0" smtClean="0">
                <a:latin typeface="Arial" charset="0"/>
                <a:cs typeface="Arial" charset="0"/>
                <a:sym typeface="Wingdings" panose="05000000000000000000" pitchFamily="2" charset="2"/>
              </a:rPr>
              <a:t></a:t>
            </a:r>
            <a:endParaRPr lang="en-GB" altLang="da-DK" sz="2400" kern="0" dirty="0" smtClean="0">
              <a:latin typeface="Arial" charset="0"/>
              <a:cs typeface="Arial" charset="0"/>
            </a:endParaRPr>
          </a:p>
          <a:p>
            <a:pPr eaLnBrk="1" hangingPunct="1"/>
            <a:endParaRPr lang="en-GB" altLang="da-DK" sz="2400" kern="0" dirty="0" smtClean="0">
              <a:latin typeface="Arial" charset="0"/>
              <a:cs typeface="Arial" charset="0"/>
            </a:endParaRPr>
          </a:p>
          <a:p>
            <a:pPr eaLnBrk="1" hangingPunct="1"/>
            <a:endParaRPr lang="en-GB" altLang="da-DK" sz="2400" kern="0" dirty="0" smtClean="0">
              <a:latin typeface="Arial" charset="0"/>
              <a:cs typeface="Arial" charset="0"/>
            </a:endParaRPr>
          </a:p>
          <a:p>
            <a:pPr eaLnBrk="1" hangingPunct="1"/>
            <a:endParaRPr lang="en-GB" altLang="da-DK" sz="2400" kern="0" dirty="0">
              <a:latin typeface="Arial" charset="0"/>
              <a:cs typeface="Arial" charset="0"/>
            </a:endParaRPr>
          </a:p>
        </p:txBody>
      </p:sp>
    </p:spTree>
    <p:extLst>
      <p:ext uri="{BB962C8B-B14F-4D97-AF65-F5344CB8AC3E}">
        <p14:creationId xmlns:p14="http://schemas.microsoft.com/office/powerpoint/2010/main" val="23945021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b="1"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834763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Introduction</a:t>
            </a:r>
            <a:r>
              <a:rPr lang="en-GB" altLang="da-DK" kern="0" dirty="0" smtClean="0">
                <a:solidFill>
                  <a:srgbClr val="000000"/>
                </a:solidFill>
                <a:latin typeface="Verdana"/>
                <a:cs typeface="Arial" charset="0"/>
              </a:rPr>
              <a:t> -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Thin film</a:t>
            </a:r>
            <a:r>
              <a:rPr kumimoji="0" lang="en-GB" altLang="da-DK" sz="2400" b="0" i="0" u="none" strike="noStrike" kern="0" cap="none" spc="0" normalizeH="0" noProof="0" dirty="0" smtClean="0">
                <a:ln>
                  <a:noFill/>
                </a:ln>
                <a:solidFill>
                  <a:srgbClr val="000000"/>
                </a:solidFill>
                <a:effectLst/>
                <a:uLnTx/>
                <a:uFillTx/>
                <a:latin typeface="Verdana"/>
                <a:cs typeface="Arial" charset="0"/>
              </a:rPr>
              <a:t> applications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44" name="TextBox 343"/>
          <p:cNvSpPr txBox="1"/>
          <p:nvPr/>
        </p:nvSpPr>
        <p:spPr>
          <a:xfrm>
            <a:off x="441188" y="1006215"/>
            <a:ext cx="7455398" cy="32538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Thin films play an important role in almost every micro- and nanostructure </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46" name="TextBox 345"/>
          <p:cNvSpPr txBox="1"/>
          <p:nvPr/>
        </p:nvSpPr>
        <p:spPr>
          <a:xfrm>
            <a:off x="501781" y="1369485"/>
            <a:ext cx="6459902" cy="4508581"/>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2060"/>
                </a:solidFill>
                <a:effectLst/>
                <a:uLnTx/>
                <a:uFillTx/>
              </a:rPr>
              <a:t>Thin film functions: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Complex structures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Micro-Electro Mechanical </a:t>
            </a:r>
            <a:r>
              <a:rPr lang="en-GB" sz="1400" dirty="0" smtClean="0">
                <a:solidFill>
                  <a:srgbClr val="336699"/>
                </a:solidFill>
              </a:rPr>
              <a:t>systems</a:t>
            </a:r>
            <a:r>
              <a:rPr kumimoji="0" lang="en-GB" sz="1400" b="0" i="0" u="none" strike="noStrike" kern="1200" cap="none" spc="0" normalizeH="0" baseline="0" noProof="0" dirty="0" smtClean="0">
                <a:ln>
                  <a:noFill/>
                </a:ln>
                <a:solidFill>
                  <a:srgbClr val="336699"/>
                </a:solidFill>
                <a:effectLst/>
                <a:uLnTx/>
                <a:uFillTx/>
              </a:rPr>
              <a:t> (MEMS, for example microphones and gyroscopes)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Optical</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Transparent conductive windows for solar cells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Waveguides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Electrical</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Thin film transistors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Piezoelectric layers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Metallic contacts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Magnetic</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Chemical</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Dopant sources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Adhesion and surface bonding</a:t>
            </a:r>
          </a:p>
        </p:txBody>
      </p:sp>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90" t="35492" r="49286" b="22222"/>
          <a:stretch/>
        </p:blipFill>
        <p:spPr bwMode="auto">
          <a:xfrm rot="958036">
            <a:off x="7839187" y="3103981"/>
            <a:ext cx="1763952" cy="1350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181" t="14570" r="28507" b="21431"/>
          <a:stretch/>
        </p:blipFill>
        <p:spPr bwMode="auto">
          <a:xfrm>
            <a:off x="9833346" y="4358140"/>
            <a:ext cx="468729" cy="465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118" t="35071" r="50000" b="28051"/>
          <a:stretch/>
        </p:blipFill>
        <p:spPr bwMode="auto">
          <a:xfrm>
            <a:off x="10267155" y="2968538"/>
            <a:ext cx="1768146" cy="1278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032" t="6857" r="16746" b="13143"/>
          <a:stretch/>
        </p:blipFill>
        <p:spPr bwMode="auto">
          <a:xfrm>
            <a:off x="9955275" y="4941962"/>
            <a:ext cx="1716959" cy="1277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625" t="57250" r="52618" b="19500"/>
          <a:stretch/>
        </p:blipFill>
        <p:spPr bwMode="auto">
          <a:xfrm>
            <a:off x="8401843" y="5058122"/>
            <a:ext cx="1223330" cy="664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10679" r="14451"/>
          <a:stretch/>
        </p:blipFill>
        <p:spPr>
          <a:xfrm>
            <a:off x="8690669" y="909514"/>
            <a:ext cx="2285355" cy="1990216"/>
          </a:xfrm>
          <a:prstGeom prst="rect">
            <a:avLst/>
          </a:prstGeom>
        </p:spPr>
      </p:pic>
    </p:spTree>
    <p:extLst>
      <p:ext uri="{BB962C8B-B14F-4D97-AF65-F5344CB8AC3E}">
        <p14:creationId xmlns:p14="http://schemas.microsoft.com/office/powerpoint/2010/main" val="64083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6">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6">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29" name="TextBox 328"/>
          <p:cNvSpPr txBox="1"/>
          <p:nvPr/>
        </p:nvSpPr>
        <p:spPr>
          <a:xfrm>
            <a:off x="6121690" y="1088185"/>
            <a:ext cx="5088465" cy="32538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Atomic separation on a substrate – not yet a thin film</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31" name="TextBox 330"/>
          <p:cNvSpPr txBox="1"/>
          <p:nvPr/>
        </p:nvSpPr>
        <p:spPr>
          <a:xfrm>
            <a:off x="6197059" y="2828154"/>
            <a:ext cx="4956803"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Thin film: </a:t>
            </a:r>
            <a:r>
              <a:rPr kumimoji="0" lang="en-GB"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Nanometer</a:t>
            </a: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(monolayer) to several </a:t>
            </a:r>
            <a:r>
              <a:rPr kumimoji="0" lang="en-GB"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micrometers</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6" name="Group 5"/>
          <p:cNvGrpSpPr/>
          <p:nvPr/>
        </p:nvGrpSpPr>
        <p:grpSpPr>
          <a:xfrm>
            <a:off x="776721" y="1161728"/>
            <a:ext cx="3600400" cy="906489"/>
            <a:chOff x="776721" y="1161728"/>
            <a:chExt cx="3600400" cy="906489"/>
          </a:xfrm>
        </p:grpSpPr>
        <p:sp>
          <p:nvSpPr>
            <p:cNvPr id="336" name="Rectangle 335"/>
            <p:cNvSpPr/>
            <p:nvPr/>
          </p:nvSpPr>
          <p:spPr>
            <a:xfrm>
              <a:off x="787342" y="1773610"/>
              <a:ext cx="3531022" cy="294607"/>
            </a:xfrm>
            <a:prstGeom prst="rect">
              <a:avLst/>
            </a:prstGeom>
          </p:spPr>
          <p:txBody>
            <a:bodyPr wrap="square" lIns="108878" tIns="54439" rIns="108878" bIns="5443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Å to nm</a:t>
              </a:r>
              <a:endParaRPr kumimoji="0" lang="en-GB"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nvGrpSpPr>
            <p:cNvPr id="2" name="Group 1"/>
            <p:cNvGrpSpPr/>
            <p:nvPr/>
          </p:nvGrpSpPr>
          <p:grpSpPr>
            <a:xfrm>
              <a:off x="776721" y="1161728"/>
              <a:ext cx="3600400" cy="612068"/>
              <a:chOff x="732873" y="1630455"/>
              <a:chExt cx="3600400" cy="612068"/>
            </a:xfrm>
          </p:grpSpPr>
          <p:sp>
            <p:nvSpPr>
              <p:cNvPr id="339" name="Rectangle 338"/>
              <p:cNvSpPr/>
              <p:nvPr/>
            </p:nvSpPr>
            <p:spPr bwMode="auto">
              <a:xfrm>
                <a:off x="732873" y="1738467"/>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nvGrpSpPr>
              <p:cNvPr id="340" name="Group 339"/>
              <p:cNvGrpSpPr/>
              <p:nvPr/>
            </p:nvGrpSpPr>
            <p:grpSpPr>
              <a:xfrm>
                <a:off x="1020905" y="1630455"/>
                <a:ext cx="3051894" cy="111187"/>
                <a:chOff x="1043608" y="1520788"/>
                <a:chExt cx="3051894" cy="111187"/>
              </a:xfrm>
            </p:grpSpPr>
            <p:sp>
              <p:nvSpPr>
                <p:cNvPr id="408" name="Oval 407"/>
                <p:cNvSpPr/>
                <p:nvPr/>
              </p:nvSpPr>
              <p:spPr bwMode="auto">
                <a:xfrm>
                  <a:off x="1043608"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9" name="Oval 408"/>
                <p:cNvSpPr/>
                <p:nvPr/>
              </p:nvSpPr>
              <p:spPr bwMode="auto">
                <a:xfrm>
                  <a:off x="1304020"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0" name="Oval 409"/>
                <p:cNvSpPr/>
                <p:nvPr/>
              </p:nvSpPr>
              <p:spPr bwMode="auto">
                <a:xfrm>
                  <a:off x="145642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1" name="Oval 410"/>
                <p:cNvSpPr/>
                <p:nvPr/>
              </p:nvSpPr>
              <p:spPr bwMode="auto">
                <a:xfrm>
                  <a:off x="160882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2" name="Oval 411"/>
                <p:cNvSpPr/>
                <p:nvPr/>
              </p:nvSpPr>
              <p:spPr bwMode="auto">
                <a:xfrm>
                  <a:off x="1871700"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3" name="Oval 412"/>
                <p:cNvSpPr/>
                <p:nvPr/>
              </p:nvSpPr>
              <p:spPr bwMode="auto">
                <a:xfrm>
                  <a:off x="2001875"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4" name="Oval 413"/>
                <p:cNvSpPr/>
                <p:nvPr/>
              </p:nvSpPr>
              <p:spPr bwMode="auto">
                <a:xfrm>
                  <a:off x="2154275"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5" name="Oval 414"/>
                <p:cNvSpPr/>
                <p:nvPr/>
              </p:nvSpPr>
              <p:spPr bwMode="auto">
                <a:xfrm>
                  <a:off x="2447764"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6" name="Oval 415"/>
                <p:cNvSpPr/>
                <p:nvPr/>
              </p:nvSpPr>
              <p:spPr bwMode="auto">
                <a:xfrm>
                  <a:off x="2583334"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7" name="Oval 416"/>
                <p:cNvSpPr/>
                <p:nvPr/>
              </p:nvSpPr>
              <p:spPr bwMode="auto">
                <a:xfrm>
                  <a:off x="2843746" y="152396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8" name="Oval 417"/>
                <p:cNvSpPr/>
                <p:nvPr/>
              </p:nvSpPr>
              <p:spPr bwMode="auto">
                <a:xfrm>
                  <a:off x="2996146"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9" name="Oval 418"/>
                <p:cNvSpPr/>
                <p:nvPr/>
              </p:nvSpPr>
              <p:spPr bwMode="auto">
                <a:xfrm>
                  <a:off x="3148546"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0" name="Oval 419"/>
                <p:cNvSpPr/>
                <p:nvPr/>
              </p:nvSpPr>
              <p:spPr bwMode="auto">
                <a:xfrm>
                  <a:off x="3411426" y="152396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1" name="Oval 420"/>
                <p:cNvSpPr/>
                <p:nvPr/>
              </p:nvSpPr>
              <p:spPr bwMode="auto">
                <a:xfrm>
                  <a:off x="3541601"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2" name="Oval 421"/>
                <p:cNvSpPr/>
                <p:nvPr/>
              </p:nvSpPr>
              <p:spPr bwMode="auto">
                <a:xfrm>
                  <a:off x="3694001"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3" name="Oval 422"/>
                <p:cNvSpPr/>
                <p:nvPr/>
              </p:nvSpPr>
              <p:spPr bwMode="auto">
                <a:xfrm>
                  <a:off x="398749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grpSp>
      <p:grpSp>
        <p:nvGrpSpPr>
          <p:cNvPr id="7" name="Group 6"/>
          <p:cNvGrpSpPr/>
          <p:nvPr/>
        </p:nvGrpSpPr>
        <p:grpSpPr>
          <a:xfrm>
            <a:off x="705033" y="2758280"/>
            <a:ext cx="3672087" cy="1175570"/>
            <a:chOff x="705033" y="2499865"/>
            <a:chExt cx="3672087" cy="1175570"/>
          </a:xfrm>
        </p:grpSpPr>
        <p:grpSp>
          <p:nvGrpSpPr>
            <p:cNvPr id="3" name="Group 2"/>
            <p:cNvGrpSpPr/>
            <p:nvPr/>
          </p:nvGrpSpPr>
          <p:grpSpPr>
            <a:xfrm>
              <a:off x="717963" y="2499865"/>
              <a:ext cx="3659157" cy="716905"/>
              <a:chOff x="732873" y="2641742"/>
              <a:chExt cx="3600400" cy="716905"/>
            </a:xfrm>
          </p:grpSpPr>
          <p:sp>
            <p:nvSpPr>
              <p:cNvPr id="341" name="Rectangle 340"/>
              <p:cNvSpPr/>
              <p:nvPr/>
            </p:nvSpPr>
            <p:spPr bwMode="auto">
              <a:xfrm>
                <a:off x="732873" y="2854591"/>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nvGrpSpPr>
              <p:cNvPr id="342" name="Group 341"/>
              <p:cNvGrpSpPr/>
              <p:nvPr/>
            </p:nvGrpSpPr>
            <p:grpSpPr>
              <a:xfrm>
                <a:off x="867364" y="2746579"/>
                <a:ext cx="3355801" cy="111739"/>
                <a:chOff x="890067" y="2960948"/>
                <a:chExt cx="3355801" cy="111739"/>
              </a:xfrm>
            </p:grpSpPr>
            <p:sp>
              <p:nvSpPr>
                <p:cNvPr id="376" name="Oval 375"/>
                <p:cNvSpPr/>
                <p:nvPr/>
              </p:nvSpPr>
              <p:spPr bwMode="auto">
                <a:xfrm>
                  <a:off x="89006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7" name="Oval 376"/>
                <p:cNvSpPr/>
                <p:nvPr/>
              </p:nvSpPr>
              <p:spPr bwMode="auto">
                <a:xfrm>
                  <a:off x="99490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8" name="Oval 377"/>
                <p:cNvSpPr/>
                <p:nvPr/>
              </p:nvSpPr>
              <p:spPr bwMode="auto">
                <a:xfrm>
                  <a:off x="109974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9" name="Oval 378"/>
                <p:cNvSpPr/>
                <p:nvPr/>
              </p:nvSpPr>
              <p:spPr bwMode="auto">
                <a:xfrm>
                  <a:off x="120457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0" name="Oval 379"/>
                <p:cNvSpPr/>
                <p:nvPr/>
              </p:nvSpPr>
              <p:spPr bwMode="auto">
                <a:xfrm>
                  <a:off x="130941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1" name="Oval 380"/>
                <p:cNvSpPr/>
                <p:nvPr/>
              </p:nvSpPr>
              <p:spPr bwMode="auto">
                <a:xfrm>
                  <a:off x="141425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2" name="Oval 381"/>
                <p:cNvSpPr/>
                <p:nvPr/>
              </p:nvSpPr>
              <p:spPr bwMode="auto">
                <a:xfrm>
                  <a:off x="151908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3" name="Oval 382"/>
                <p:cNvSpPr/>
                <p:nvPr/>
              </p:nvSpPr>
              <p:spPr bwMode="auto">
                <a:xfrm>
                  <a:off x="162392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4" name="Oval 383"/>
                <p:cNvSpPr/>
                <p:nvPr/>
              </p:nvSpPr>
              <p:spPr bwMode="auto">
                <a:xfrm>
                  <a:off x="1728763"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5" name="Oval 384"/>
                <p:cNvSpPr/>
                <p:nvPr/>
              </p:nvSpPr>
              <p:spPr bwMode="auto">
                <a:xfrm>
                  <a:off x="1833600"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6" name="Oval 385"/>
                <p:cNvSpPr/>
                <p:nvPr/>
              </p:nvSpPr>
              <p:spPr bwMode="auto">
                <a:xfrm>
                  <a:off x="193843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7" name="Oval 386"/>
                <p:cNvSpPr/>
                <p:nvPr/>
              </p:nvSpPr>
              <p:spPr bwMode="auto">
                <a:xfrm>
                  <a:off x="204327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8" name="Oval 387"/>
                <p:cNvSpPr/>
                <p:nvPr/>
              </p:nvSpPr>
              <p:spPr bwMode="auto">
                <a:xfrm>
                  <a:off x="214811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9" name="Oval 388"/>
                <p:cNvSpPr/>
                <p:nvPr/>
              </p:nvSpPr>
              <p:spPr bwMode="auto">
                <a:xfrm>
                  <a:off x="225294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0" name="Oval 389"/>
                <p:cNvSpPr/>
                <p:nvPr/>
              </p:nvSpPr>
              <p:spPr bwMode="auto">
                <a:xfrm>
                  <a:off x="235778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1" name="Oval 390"/>
                <p:cNvSpPr/>
                <p:nvPr/>
              </p:nvSpPr>
              <p:spPr bwMode="auto">
                <a:xfrm>
                  <a:off x="246262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2" name="Oval 391"/>
                <p:cNvSpPr/>
                <p:nvPr/>
              </p:nvSpPr>
              <p:spPr bwMode="auto">
                <a:xfrm>
                  <a:off x="256530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3" name="Oval 392"/>
                <p:cNvSpPr/>
                <p:nvPr/>
              </p:nvSpPr>
              <p:spPr bwMode="auto">
                <a:xfrm>
                  <a:off x="267013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4" name="Oval 393"/>
                <p:cNvSpPr/>
                <p:nvPr/>
              </p:nvSpPr>
              <p:spPr bwMode="auto">
                <a:xfrm>
                  <a:off x="277497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5" name="Oval 394"/>
                <p:cNvSpPr/>
                <p:nvPr/>
              </p:nvSpPr>
              <p:spPr bwMode="auto">
                <a:xfrm>
                  <a:off x="287981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6" name="Oval 395"/>
                <p:cNvSpPr/>
                <p:nvPr/>
              </p:nvSpPr>
              <p:spPr bwMode="auto">
                <a:xfrm>
                  <a:off x="298464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7" name="Oval 396"/>
                <p:cNvSpPr/>
                <p:nvPr/>
              </p:nvSpPr>
              <p:spPr bwMode="auto">
                <a:xfrm>
                  <a:off x="308948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8" name="Oval 397"/>
                <p:cNvSpPr/>
                <p:nvPr/>
              </p:nvSpPr>
              <p:spPr bwMode="auto">
                <a:xfrm>
                  <a:off x="3194323"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9" name="Oval 398"/>
                <p:cNvSpPr/>
                <p:nvPr/>
              </p:nvSpPr>
              <p:spPr bwMode="auto">
                <a:xfrm>
                  <a:off x="3299160"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0" name="Oval 399"/>
                <p:cNvSpPr/>
                <p:nvPr/>
              </p:nvSpPr>
              <p:spPr bwMode="auto">
                <a:xfrm>
                  <a:off x="340399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1" name="Oval 400"/>
                <p:cNvSpPr/>
                <p:nvPr/>
              </p:nvSpPr>
              <p:spPr bwMode="auto">
                <a:xfrm>
                  <a:off x="350883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2" name="Oval 401"/>
                <p:cNvSpPr/>
                <p:nvPr/>
              </p:nvSpPr>
              <p:spPr bwMode="auto">
                <a:xfrm>
                  <a:off x="361367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3" name="Oval 402"/>
                <p:cNvSpPr/>
                <p:nvPr/>
              </p:nvSpPr>
              <p:spPr bwMode="auto">
                <a:xfrm>
                  <a:off x="371850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4" name="Oval 403"/>
                <p:cNvSpPr/>
                <p:nvPr/>
              </p:nvSpPr>
              <p:spPr bwMode="auto">
                <a:xfrm>
                  <a:off x="382334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5" name="Oval 404"/>
                <p:cNvSpPr/>
                <p:nvPr/>
              </p:nvSpPr>
              <p:spPr bwMode="auto">
                <a:xfrm>
                  <a:off x="392818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6" name="Oval 405"/>
                <p:cNvSpPr/>
                <p:nvPr/>
              </p:nvSpPr>
              <p:spPr bwMode="auto">
                <a:xfrm>
                  <a:off x="403301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7" name="Oval 406"/>
                <p:cNvSpPr/>
                <p:nvPr/>
              </p:nvSpPr>
              <p:spPr bwMode="auto">
                <a:xfrm>
                  <a:off x="413785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nvGrpSpPr>
              <p:cNvPr id="343" name="Group 342"/>
              <p:cNvGrpSpPr/>
              <p:nvPr/>
            </p:nvGrpSpPr>
            <p:grpSpPr>
              <a:xfrm>
                <a:off x="867364" y="2641742"/>
                <a:ext cx="3355801" cy="111739"/>
                <a:chOff x="890067" y="2856111"/>
                <a:chExt cx="3355801" cy="111739"/>
              </a:xfrm>
            </p:grpSpPr>
            <p:sp>
              <p:nvSpPr>
                <p:cNvPr id="344" name="Oval 343"/>
                <p:cNvSpPr/>
                <p:nvPr/>
              </p:nvSpPr>
              <p:spPr bwMode="auto">
                <a:xfrm>
                  <a:off x="89006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5" name="Oval 344"/>
                <p:cNvSpPr/>
                <p:nvPr/>
              </p:nvSpPr>
              <p:spPr bwMode="auto">
                <a:xfrm>
                  <a:off x="99490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6" name="Oval 345"/>
                <p:cNvSpPr/>
                <p:nvPr/>
              </p:nvSpPr>
              <p:spPr bwMode="auto">
                <a:xfrm>
                  <a:off x="109974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7" name="Oval 346"/>
                <p:cNvSpPr/>
                <p:nvPr/>
              </p:nvSpPr>
              <p:spPr bwMode="auto">
                <a:xfrm>
                  <a:off x="120457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8" name="Oval 347"/>
                <p:cNvSpPr/>
                <p:nvPr/>
              </p:nvSpPr>
              <p:spPr bwMode="auto">
                <a:xfrm>
                  <a:off x="130941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9" name="Oval 348"/>
                <p:cNvSpPr/>
                <p:nvPr/>
              </p:nvSpPr>
              <p:spPr bwMode="auto">
                <a:xfrm>
                  <a:off x="141425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0" name="Oval 349"/>
                <p:cNvSpPr/>
                <p:nvPr/>
              </p:nvSpPr>
              <p:spPr bwMode="auto">
                <a:xfrm>
                  <a:off x="151908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1" name="Oval 350"/>
                <p:cNvSpPr/>
                <p:nvPr/>
              </p:nvSpPr>
              <p:spPr bwMode="auto">
                <a:xfrm>
                  <a:off x="162392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2" name="Oval 351"/>
                <p:cNvSpPr/>
                <p:nvPr/>
              </p:nvSpPr>
              <p:spPr bwMode="auto">
                <a:xfrm>
                  <a:off x="1728763"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3" name="Oval 352"/>
                <p:cNvSpPr/>
                <p:nvPr/>
              </p:nvSpPr>
              <p:spPr bwMode="auto">
                <a:xfrm>
                  <a:off x="1833600"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4" name="Oval 353"/>
                <p:cNvSpPr/>
                <p:nvPr/>
              </p:nvSpPr>
              <p:spPr bwMode="auto">
                <a:xfrm>
                  <a:off x="193843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5" name="Oval 354"/>
                <p:cNvSpPr/>
                <p:nvPr/>
              </p:nvSpPr>
              <p:spPr bwMode="auto">
                <a:xfrm>
                  <a:off x="204327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6" name="Oval 355"/>
                <p:cNvSpPr/>
                <p:nvPr/>
              </p:nvSpPr>
              <p:spPr bwMode="auto">
                <a:xfrm>
                  <a:off x="214811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7" name="Oval 356"/>
                <p:cNvSpPr/>
                <p:nvPr/>
              </p:nvSpPr>
              <p:spPr bwMode="auto">
                <a:xfrm>
                  <a:off x="225294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8" name="Oval 357"/>
                <p:cNvSpPr/>
                <p:nvPr/>
              </p:nvSpPr>
              <p:spPr bwMode="auto">
                <a:xfrm>
                  <a:off x="235778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9" name="Oval 358"/>
                <p:cNvSpPr/>
                <p:nvPr/>
              </p:nvSpPr>
              <p:spPr bwMode="auto">
                <a:xfrm>
                  <a:off x="246262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0" name="Oval 359"/>
                <p:cNvSpPr/>
                <p:nvPr/>
              </p:nvSpPr>
              <p:spPr bwMode="auto">
                <a:xfrm>
                  <a:off x="256530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1" name="Oval 360"/>
                <p:cNvSpPr/>
                <p:nvPr/>
              </p:nvSpPr>
              <p:spPr bwMode="auto">
                <a:xfrm>
                  <a:off x="267013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2" name="Oval 361"/>
                <p:cNvSpPr/>
                <p:nvPr/>
              </p:nvSpPr>
              <p:spPr bwMode="auto">
                <a:xfrm>
                  <a:off x="277497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3" name="Oval 362"/>
                <p:cNvSpPr/>
                <p:nvPr/>
              </p:nvSpPr>
              <p:spPr bwMode="auto">
                <a:xfrm>
                  <a:off x="287981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4" name="Oval 363"/>
                <p:cNvSpPr/>
                <p:nvPr/>
              </p:nvSpPr>
              <p:spPr bwMode="auto">
                <a:xfrm>
                  <a:off x="298464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5" name="Oval 364"/>
                <p:cNvSpPr/>
                <p:nvPr/>
              </p:nvSpPr>
              <p:spPr bwMode="auto">
                <a:xfrm>
                  <a:off x="308948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6" name="Oval 365"/>
                <p:cNvSpPr/>
                <p:nvPr/>
              </p:nvSpPr>
              <p:spPr bwMode="auto">
                <a:xfrm>
                  <a:off x="3194323"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7" name="Oval 366"/>
                <p:cNvSpPr/>
                <p:nvPr/>
              </p:nvSpPr>
              <p:spPr bwMode="auto">
                <a:xfrm>
                  <a:off x="3299160"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8" name="Oval 367"/>
                <p:cNvSpPr/>
                <p:nvPr/>
              </p:nvSpPr>
              <p:spPr bwMode="auto">
                <a:xfrm>
                  <a:off x="340399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9" name="Oval 368"/>
                <p:cNvSpPr/>
                <p:nvPr/>
              </p:nvSpPr>
              <p:spPr bwMode="auto">
                <a:xfrm>
                  <a:off x="350883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0" name="Oval 369"/>
                <p:cNvSpPr/>
                <p:nvPr/>
              </p:nvSpPr>
              <p:spPr bwMode="auto">
                <a:xfrm>
                  <a:off x="361367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1" name="Oval 370"/>
                <p:cNvSpPr/>
                <p:nvPr/>
              </p:nvSpPr>
              <p:spPr bwMode="auto">
                <a:xfrm>
                  <a:off x="371850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2" name="Oval 371"/>
                <p:cNvSpPr/>
                <p:nvPr/>
              </p:nvSpPr>
              <p:spPr bwMode="auto">
                <a:xfrm>
                  <a:off x="382334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3" name="Oval 372"/>
                <p:cNvSpPr/>
                <p:nvPr/>
              </p:nvSpPr>
              <p:spPr bwMode="auto">
                <a:xfrm>
                  <a:off x="392818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4" name="Oval 373"/>
                <p:cNvSpPr/>
                <p:nvPr/>
              </p:nvSpPr>
              <p:spPr bwMode="auto">
                <a:xfrm>
                  <a:off x="403301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5" name="Oval 374"/>
                <p:cNvSpPr/>
                <p:nvPr/>
              </p:nvSpPr>
              <p:spPr bwMode="auto">
                <a:xfrm>
                  <a:off x="413785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sp>
          <p:nvSpPr>
            <p:cNvPr id="4" name="Rectangle 3"/>
            <p:cNvSpPr/>
            <p:nvPr/>
          </p:nvSpPr>
          <p:spPr>
            <a:xfrm>
              <a:off x="705033" y="3213770"/>
              <a:ext cx="3672087"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nm to </a:t>
              </a:r>
              <a:r>
                <a:rPr kumimoji="0" lang="en-GB" sz="1200" b="0" i="0" u="none" strike="noStrike" kern="1200" cap="none" spc="0" normalizeH="0" baseline="0" noProof="0" dirty="0" err="1" smtClean="0">
                  <a:ln>
                    <a:noFill/>
                  </a:ln>
                  <a:solidFill>
                    <a:srgbClr val="E75C00">
                      <a:lumMod val="50000"/>
                    </a:srgbClr>
                  </a:solidFill>
                  <a:effectLst/>
                  <a:uLnTx/>
                  <a:uFillTx/>
                  <a:latin typeface="Verdana" pitchFamily="34" charset="0"/>
                  <a:ea typeface="ＭＳ Ｐゴシック" pitchFamily="34" charset="-128"/>
                  <a:cs typeface="+mn-cs"/>
                </a:rPr>
                <a:t>μm</a:t>
              </a:r>
              <a:endPar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“thin film”</a:t>
              </a:r>
              <a:endParaRPr kumimoji="0" lang="en-GB"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sp>
        <p:nvSpPr>
          <p:cNvPr id="5" name="TextBox 4"/>
          <p:cNvSpPr txBox="1"/>
          <p:nvPr/>
        </p:nvSpPr>
        <p:spPr>
          <a:xfrm>
            <a:off x="6249107" y="1701602"/>
            <a:ext cx="3822968" cy="830997"/>
          </a:xfrm>
          <a:prstGeom prst="rect">
            <a:avLst/>
          </a:prstGeom>
          <a:noFill/>
          <a:ln w="28575">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Silicon wafer</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Other semiconductors (III-V, II-VI, etc.)</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Others: Metals, glass, polymer, ceramics, … </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8" name="Group 7"/>
          <p:cNvGrpSpPr/>
          <p:nvPr/>
        </p:nvGrpSpPr>
        <p:grpSpPr>
          <a:xfrm>
            <a:off x="747622" y="4410431"/>
            <a:ext cx="5421973" cy="1827675"/>
            <a:chOff x="603606" y="4056966"/>
            <a:chExt cx="5421973" cy="1827675"/>
          </a:xfrm>
        </p:grpSpPr>
        <p:sp>
          <p:nvSpPr>
            <p:cNvPr id="335" name="Rectangle 334"/>
            <p:cNvSpPr/>
            <p:nvPr/>
          </p:nvSpPr>
          <p:spPr>
            <a:xfrm>
              <a:off x="624979" y="5590034"/>
              <a:ext cx="3664218" cy="294607"/>
            </a:xfrm>
            <a:prstGeom prst="rect">
              <a:avLst/>
            </a:prstGeom>
          </p:spPr>
          <p:txBody>
            <a:bodyPr wrap="square" lIns="108878" tIns="54439" rIns="108878" bIns="5443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Bulk material</a:t>
              </a:r>
              <a:endParaRPr kumimoji="0" lang="en-GB"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nvGrpSpPr>
            <p:cNvPr id="424" name="Group 423"/>
            <p:cNvGrpSpPr/>
            <p:nvPr/>
          </p:nvGrpSpPr>
          <p:grpSpPr>
            <a:xfrm>
              <a:off x="603606" y="4056966"/>
              <a:ext cx="5421973" cy="1512168"/>
              <a:chOff x="755576" y="4797152"/>
              <a:chExt cx="5421973" cy="1512168"/>
            </a:xfrm>
          </p:grpSpPr>
          <p:sp>
            <p:nvSpPr>
              <p:cNvPr id="425" name="Rectangle 424"/>
              <p:cNvSpPr/>
              <p:nvPr/>
            </p:nvSpPr>
            <p:spPr bwMode="auto">
              <a:xfrm>
                <a:off x="755576" y="5805264"/>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nvGrpSpPr>
              <p:cNvPr id="426" name="Group 425"/>
              <p:cNvGrpSpPr/>
              <p:nvPr/>
            </p:nvGrpSpPr>
            <p:grpSpPr>
              <a:xfrm>
                <a:off x="885303" y="4797152"/>
                <a:ext cx="5292246" cy="1011839"/>
                <a:chOff x="885303" y="4437112"/>
                <a:chExt cx="5292246" cy="1011839"/>
              </a:xfrm>
            </p:grpSpPr>
            <p:grpSp>
              <p:nvGrpSpPr>
                <p:cNvPr id="427" name="Group 426"/>
                <p:cNvGrpSpPr/>
                <p:nvPr/>
              </p:nvGrpSpPr>
              <p:grpSpPr>
                <a:xfrm>
                  <a:off x="885303" y="4437112"/>
                  <a:ext cx="3818137" cy="1011839"/>
                  <a:chOff x="885303" y="4437112"/>
                  <a:chExt cx="3818137" cy="1011839"/>
                </a:xfrm>
              </p:grpSpPr>
              <p:grpSp>
                <p:nvGrpSpPr>
                  <p:cNvPr id="429" name="Group 428"/>
                  <p:cNvGrpSpPr/>
                  <p:nvPr/>
                </p:nvGrpSpPr>
                <p:grpSpPr>
                  <a:xfrm>
                    <a:off x="885303" y="4437112"/>
                    <a:ext cx="3365312" cy="1011839"/>
                    <a:chOff x="885303" y="4437112"/>
                    <a:chExt cx="3365312" cy="1011839"/>
                  </a:xfrm>
                </p:grpSpPr>
                <p:grpSp>
                  <p:nvGrpSpPr>
                    <p:cNvPr id="431" name="Group 430"/>
                    <p:cNvGrpSpPr/>
                    <p:nvPr/>
                  </p:nvGrpSpPr>
                  <p:grpSpPr>
                    <a:xfrm>
                      <a:off x="885303" y="4437112"/>
                      <a:ext cx="3365312" cy="1011839"/>
                      <a:chOff x="885303" y="4437112"/>
                      <a:chExt cx="3365312" cy="1011839"/>
                    </a:xfrm>
                  </p:grpSpPr>
                  <p:sp>
                    <p:nvSpPr>
                      <p:cNvPr id="435" name="Oval 434"/>
                      <p:cNvSpPr/>
                      <p:nvPr/>
                    </p:nvSpPr>
                    <p:spPr bwMode="auto">
                      <a:xfrm>
                        <a:off x="89006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6" name="Oval 435"/>
                      <p:cNvSpPr/>
                      <p:nvPr/>
                    </p:nvSpPr>
                    <p:spPr bwMode="auto">
                      <a:xfrm>
                        <a:off x="99490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7" name="Oval 436"/>
                      <p:cNvSpPr/>
                      <p:nvPr/>
                    </p:nvSpPr>
                    <p:spPr bwMode="auto">
                      <a:xfrm>
                        <a:off x="109974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8" name="Oval 437"/>
                      <p:cNvSpPr/>
                      <p:nvPr/>
                    </p:nvSpPr>
                    <p:spPr bwMode="auto">
                      <a:xfrm>
                        <a:off x="120457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9" name="Oval 438"/>
                      <p:cNvSpPr/>
                      <p:nvPr/>
                    </p:nvSpPr>
                    <p:spPr bwMode="auto">
                      <a:xfrm>
                        <a:off x="130941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0" name="Oval 439"/>
                      <p:cNvSpPr/>
                      <p:nvPr/>
                    </p:nvSpPr>
                    <p:spPr bwMode="auto">
                      <a:xfrm>
                        <a:off x="141425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1" name="Oval 440"/>
                      <p:cNvSpPr/>
                      <p:nvPr/>
                    </p:nvSpPr>
                    <p:spPr bwMode="auto">
                      <a:xfrm>
                        <a:off x="151908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2" name="Oval 441"/>
                      <p:cNvSpPr/>
                      <p:nvPr/>
                    </p:nvSpPr>
                    <p:spPr bwMode="auto">
                      <a:xfrm>
                        <a:off x="162392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3" name="Oval 442"/>
                      <p:cNvSpPr/>
                      <p:nvPr/>
                    </p:nvSpPr>
                    <p:spPr bwMode="auto">
                      <a:xfrm>
                        <a:off x="1728763"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4" name="Oval 443"/>
                      <p:cNvSpPr/>
                      <p:nvPr/>
                    </p:nvSpPr>
                    <p:spPr bwMode="auto">
                      <a:xfrm>
                        <a:off x="1833600"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5" name="Oval 444"/>
                      <p:cNvSpPr/>
                      <p:nvPr/>
                    </p:nvSpPr>
                    <p:spPr bwMode="auto">
                      <a:xfrm>
                        <a:off x="193843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6" name="Oval 445"/>
                      <p:cNvSpPr/>
                      <p:nvPr/>
                    </p:nvSpPr>
                    <p:spPr bwMode="auto">
                      <a:xfrm>
                        <a:off x="204327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7" name="Oval 446"/>
                      <p:cNvSpPr/>
                      <p:nvPr/>
                    </p:nvSpPr>
                    <p:spPr bwMode="auto">
                      <a:xfrm>
                        <a:off x="214811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8" name="Oval 447"/>
                      <p:cNvSpPr/>
                      <p:nvPr/>
                    </p:nvSpPr>
                    <p:spPr bwMode="auto">
                      <a:xfrm>
                        <a:off x="225294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9" name="Oval 448"/>
                      <p:cNvSpPr/>
                      <p:nvPr/>
                    </p:nvSpPr>
                    <p:spPr bwMode="auto">
                      <a:xfrm>
                        <a:off x="235778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0" name="Oval 449"/>
                      <p:cNvSpPr/>
                      <p:nvPr/>
                    </p:nvSpPr>
                    <p:spPr bwMode="auto">
                      <a:xfrm>
                        <a:off x="246262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1" name="Oval 450"/>
                      <p:cNvSpPr/>
                      <p:nvPr/>
                    </p:nvSpPr>
                    <p:spPr bwMode="auto">
                      <a:xfrm>
                        <a:off x="256530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2" name="Oval 451"/>
                      <p:cNvSpPr/>
                      <p:nvPr/>
                    </p:nvSpPr>
                    <p:spPr bwMode="auto">
                      <a:xfrm>
                        <a:off x="267013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3" name="Oval 452"/>
                      <p:cNvSpPr/>
                      <p:nvPr/>
                    </p:nvSpPr>
                    <p:spPr bwMode="auto">
                      <a:xfrm>
                        <a:off x="277497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4" name="Oval 453"/>
                      <p:cNvSpPr/>
                      <p:nvPr/>
                    </p:nvSpPr>
                    <p:spPr bwMode="auto">
                      <a:xfrm>
                        <a:off x="287981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5" name="Oval 454"/>
                      <p:cNvSpPr/>
                      <p:nvPr/>
                    </p:nvSpPr>
                    <p:spPr bwMode="auto">
                      <a:xfrm>
                        <a:off x="298464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6" name="Oval 455"/>
                      <p:cNvSpPr/>
                      <p:nvPr/>
                    </p:nvSpPr>
                    <p:spPr bwMode="auto">
                      <a:xfrm>
                        <a:off x="308948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7" name="Oval 456"/>
                      <p:cNvSpPr/>
                      <p:nvPr/>
                    </p:nvSpPr>
                    <p:spPr bwMode="auto">
                      <a:xfrm>
                        <a:off x="3194323"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8" name="Oval 457"/>
                      <p:cNvSpPr/>
                      <p:nvPr/>
                    </p:nvSpPr>
                    <p:spPr bwMode="auto">
                      <a:xfrm>
                        <a:off x="3299160"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9" name="Oval 458"/>
                      <p:cNvSpPr/>
                      <p:nvPr/>
                    </p:nvSpPr>
                    <p:spPr bwMode="auto">
                      <a:xfrm>
                        <a:off x="340399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0" name="Oval 459"/>
                      <p:cNvSpPr/>
                      <p:nvPr/>
                    </p:nvSpPr>
                    <p:spPr bwMode="auto">
                      <a:xfrm>
                        <a:off x="350883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1" name="Oval 460"/>
                      <p:cNvSpPr/>
                      <p:nvPr/>
                    </p:nvSpPr>
                    <p:spPr bwMode="auto">
                      <a:xfrm>
                        <a:off x="361367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2" name="Oval 461"/>
                      <p:cNvSpPr/>
                      <p:nvPr/>
                    </p:nvSpPr>
                    <p:spPr bwMode="auto">
                      <a:xfrm>
                        <a:off x="371850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3" name="Oval 462"/>
                      <p:cNvSpPr/>
                      <p:nvPr/>
                    </p:nvSpPr>
                    <p:spPr bwMode="auto">
                      <a:xfrm>
                        <a:off x="382334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4" name="Oval 463"/>
                      <p:cNvSpPr/>
                      <p:nvPr/>
                    </p:nvSpPr>
                    <p:spPr bwMode="auto">
                      <a:xfrm>
                        <a:off x="392818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5" name="Oval 464"/>
                      <p:cNvSpPr/>
                      <p:nvPr/>
                    </p:nvSpPr>
                    <p:spPr bwMode="auto">
                      <a:xfrm>
                        <a:off x="403301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6" name="Oval 465"/>
                      <p:cNvSpPr/>
                      <p:nvPr/>
                    </p:nvSpPr>
                    <p:spPr bwMode="auto">
                      <a:xfrm>
                        <a:off x="413785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7" name="Oval 466"/>
                      <p:cNvSpPr/>
                      <p:nvPr/>
                    </p:nvSpPr>
                    <p:spPr bwMode="auto">
                      <a:xfrm>
                        <a:off x="89006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8" name="Oval 467"/>
                      <p:cNvSpPr/>
                      <p:nvPr/>
                    </p:nvSpPr>
                    <p:spPr bwMode="auto">
                      <a:xfrm>
                        <a:off x="99490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9" name="Oval 468"/>
                      <p:cNvSpPr/>
                      <p:nvPr/>
                    </p:nvSpPr>
                    <p:spPr bwMode="auto">
                      <a:xfrm>
                        <a:off x="109974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0" name="Oval 469"/>
                      <p:cNvSpPr/>
                      <p:nvPr/>
                    </p:nvSpPr>
                    <p:spPr bwMode="auto">
                      <a:xfrm>
                        <a:off x="120457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1" name="Oval 470"/>
                      <p:cNvSpPr/>
                      <p:nvPr/>
                    </p:nvSpPr>
                    <p:spPr bwMode="auto">
                      <a:xfrm>
                        <a:off x="130941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2" name="Oval 471"/>
                      <p:cNvSpPr/>
                      <p:nvPr/>
                    </p:nvSpPr>
                    <p:spPr bwMode="auto">
                      <a:xfrm>
                        <a:off x="141425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3" name="Oval 472"/>
                      <p:cNvSpPr/>
                      <p:nvPr/>
                    </p:nvSpPr>
                    <p:spPr bwMode="auto">
                      <a:xfrm>
                        <a:off x="151908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4" name="Oval 473"/>
                      <p:cNvSpPr/>
                      <p:nvPr/>
                    </p:nvSpPr>
                    <p:spPr bwMode="auto">
                      <a:xfrm>
                        <a:off x="162392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5" name="Oval 474"/>
                      <p:cNvSpPr/>
                      <p:nvPr/>
                    </p:nvSpPr>
                    <p:spPr bwMode="auto">
                      <a:xfrm>
                        <a:off x="1728762"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6" name="Oval 475"/>
                      <p:cNvSpPr/>
                      <p:nvPr/>
                    </p:nvSpPr>
                    <p:spPr bwMode="auto">
                      <a:xfrm>
                        <a:off x="1833599"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7" name="Oval 476"/>
                      <p:cNvSpPr/>
                      <p:nvPr/>
                    </p:nvSpPr>
                    <p:spPr bwMode="auto">
                      <a:xfrm>
                        <a:off x="193843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8" name="Oval 477"/>
                      <p:cNvSpPr/>
                      <p:nvPr/>
                    </p:nvSpPr>
                    <p:spPr bwMode="auto">
                      <a:xfrm>
                        <a:off x="204327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9" name="Oval 478"/>
                      <p:cNvSpPr/>
                      <p:nvPr/>
                    </p:nvSpPr>
                    <p:spPr bwMode="auto">
                      <a:xfrm>
                        <a:off x="214811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0" name="Oval 479"/>
                      <p:cNvSpPr/>
                      <p:nvPr/>
                    </p:nvSpPr>
                    <p:spPr bwMode="auto">
                      <a:xfrm>
                        <a:off x="225294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1" name="Oval 480"/>
                      <p:cNvSpPr/>
                      <p:nvPr/>
                    </p:nvSpPr>
                    <p:spPr bwMode="auto">
                      <a:xfrm>
                        <a:off x="235778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2" name="Oval 481"/>
                      <p:cNvSpPr/>
                      <p:nvPr/>
                    </p:nvSpPr>
                    <p:spPr bwMode="auto">
                      <a:xfrm>
                        <a:off x="246262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3" name="Oval 482"/>
                      <p:cNvSpPr/>
                      <p:nvPr/>
                    </p:nvSpPr>
                    <p:spPr bwMode="auto">
                      <a:xfrm>
                        <a:off x="256530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4" name="Oval 483"/>
                      <p:cNvSpPr/>
                      <p:nvPr/>
                    </p:nvSpPr>
                    <p:spPr bwMode="auto">
                      <a:xfrm>
                        <a:off x="267013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5" name="Oval 484"/>
                      <p:cNvSpPr/>
                      <p:nvPr/>
                    </p:nvSpPr>
                    <p:spPr bwMode="auto">
                      <a:xfrm>
                        <a:off x="277497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6" name="Oval 485"/>
                      <p:cNvSpPr/>
                      <p:nvPr/>
                    </p:nvSpPr>
                    <p:spPr bwMode="auto">
                      <a:xfrm>
                        <a:off x="287981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7" name="Oval 486"/>
                      <p:cNvSpPr/>
                      <p:nvPr/>
                    </p:nvSpPr>
                    <p:spPr bwMode="auto">
                      <a:xfrm>
                        <a:off x="298464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8" name="Oval 487"/>
                      <p:cNvSpPr/>
                      <p:nvPr/>
                    </p:nvSpPr>
                    <p:spPr bwMode="auto">
                      <a:xfrm>
                        <a:off x="308948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9" name="Oval 488"/>
                      <p:cNvSpPr/>
                      <p:nvPr/>
                    </p:nvSpPr>
                    <p:spPr bwMode="auto">
                      <a:xfrm>
                        <a:off x="3194322"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0" name="Oval 489"/>
                      <p:cNvSpPr/>
                      <p:nvPr/>
                    </p:nvSpPr>
                    <p:spPr bwMode="auto">
                      <a:xfrm>
                        <a:off x="3299159"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1" name="Oval 490"/>
                      <p:cNvSpPr/>
                      <p:nvPr/>
                    </p:nvSpPr>
                    <p:spPr bwMode="auto">
                      <a:xfrm>
                        <a:off x="340399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2" name="Oval 491"/>
                      <p:cNvSpPr/>
                      <p:nvPr/>
                    </p:nvSpPr>
                    <p:spPr bwMode="auto">
                      <a:xfrm>
                        <a:off x="350883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3" name="Oval 492"/>
                      <p:cNvSpPr/>
                      <p:nvPr/>
                    </p:nvSpPr>
                    <p:spPr bwMode="auto">
                      <a:xfrm>
                        <a:off x="361367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4" name="Oval 493"/>
                      <p:cNvSpPr/>
                      <p:nvPr/>
                    </p:nvSpPr>
                    <p:spPr bwMode="auto">
                      <a:xfrm>
                        <a:off x="371850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5" name="Oval 494"/>
                      <p:cNvSpPr/>
                      <p:nvPr/>
                    </p:nvSpPr>
                    <p:spPr bwMode="auto">
                      <a:xfrm>
                        <a:off x="382334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6" name="Oval 495"/>
                      <p:cNvSpPr/>
                      <p:nvPr/>
                    </p:nvSpPr>
                    <p:spPr bwMode="auto">
                      <a:xfrm>
                        <a:off x="392818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7" name="Oval 496"/>
                      <p:cNvSpPr/>
                      <p:nvPr/>
                    </p:nvSpPr>
                    <p:spPr bwMode="auto">
                      <a:xfrm>
                        <a:off x="403301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8" name="Oval 497"/>
                      <p:cNvSpPr/>
                      <p:nvPr/>
                    </p:nvSpPr>
                    <p:spPr bwMode="auto">
                      <a:xfrm>
                        <a:off x="413785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9" name="Oval 498"/>
                      <p:cNvSpPr/>
                      <p:nvPr/>
                    </p:nvSpPr>
                    <p:spPr bwMode="auto">
                      <a:xfrm>
                        <a:off x="89006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0" name="Oval 499"/>
                      <p:cNvSpPr/>
                      <p:nvPr/>
                    </p:nvSpPr>
                    <p:spPr bwMode="auto">
                      <a:xfrm>
                        <a:off x="99490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1" name="Oval 500"/>
                      <p:cNvSpPr/>
                      <p:nvPr/>
                    </p:nvSpPr>
                    <p:spPr bwMode="auto">
                      <a:xfrm>
                        <a:off x="109973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2" name="Oval 501"/>
                      <p:cNvSpPr/>
                      <p:nvPr/>
                    </p:nvSpPr>
                    <p:spPr bwMode="auto">
                      <a:xfrm>
                        <a:off x="120457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3" name="Oval 502"/>
                      <p:cNvSpPr/>
                      <p:nvPr/>
                    </p:nvSpPr>
                    <p:spPr bwMode="auto">
                      <a:xfrm>
                        <a:off x="130941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4" name="Oval 503"/>
                      <p:cNvSpPr/>
                      <p:nvPr/>
                    </p:nvSpPr>
                    <p:spPr bwMode="auto">
                      <a:xfrm>
                        <a:off x="141424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5" name="Oval 504"/>
                      <p:cNvSpPr/>
                      <p:nvPr/>
                    </p:nvSpPr>
                    <p:spPr bwMode="auto">
                      <a:xfrm>
                        <a:off x="151908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6" name="Oval 505"/>
                      <p:cNvSpPr/>
                      <p:nvPr/>
                    </p:nvSpPr>
                    <p:spPr bwMode="auto">
                      <a:xfrm>
                        <a:off x="162392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7" name="Oval 506"/>
                      <p:cNvSpPr/>
                      <p:nvPr/>
                    </p:nvSpPr>
                    <p:spPr bwMode="auto">
                      <a:xfrm>
                        <a:off x="1728759"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8" name="Oval 507"/>
                      <p:cNvSpPr/>
                      <p:nvPr/>
                    </p:nvSpPr>
                    <p:spPr bwMode="auto">
                      <a:xfrm>
                        <a:off x="1833596"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9" name="Oval 508"/>
                      <p:cNvSpPr/>
                      <p:nvPr/>
                    </p:nvSpPr>
                    <p:spPr bwMode="auto">
                      <a:xfrm>
                        <a:off x="193843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0" name="Oval 509"/>
                      <p:cNvSpPr/>
                      <p:nvPr/>
                    </p:nvSpPr>
                    <p:spPr bwMode="auto">
                      <a:xfrm>
                        <a:off x="204327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1" name="Oval 510"/>
                      <p:cNvSpPr/>
                      <p:nvPr/>
                    </p:nvSpPr>
                    <p:spPr bwMode="auto">
                      <a:xfrm>
                        <a:off x="214810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2" name="Oval 511"/>
                      <p:cNvSpPr/>
                      <p:nvPr/>
                    </p:nvSpPr>
                    <p:spPr bwMode="auto">
                      <a:xfrm>
                        <a:off x="225294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3" name="Oval 512"/>
                      <p:cNvSpPr/>
                      <p:nvPr/>
                    </p:nvSpPr>
                    <p:spPr bwMode="auto">
                      <a:xfrm>
                        <a:off x="235778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4" name="Oval 513"/>
                      <p:cNvSpPr/>
                      <p:nvPr/>
                    </p:nvSpPr>
                    <p:spPr bwMode="auto">
                      <a:xfrm>
                        <a:off x="246261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5" name="Oval 514"/>
                      <p:cNvSpPr/>
                      <p:nvPr/>
                    </p:nvSpPr>
                    <p:spPr bwMode="auto">
                      <a:xfrm>
                        <a:off x="256529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6" name="Oval 515"/>
                      <p:cNvSpPr/>
                      <p:nvPr/>
                    </p:nvSpPr>
                    <p:spPr bwMode="auto">
                      <a:xfrm>
                        <a:off x="267013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7" name="Oval 516"/>
                      <p:cNvSpPr/>
                      <p:nvPr/>
                    </p:nvSpPr>
                    <p:spPr bwMode="auto">
                      <a:xfrm>
                        <a:off x="277497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8" name="Oval 517"/>
                      <p:cNvSpPr/>
                      <p:nvPr/>
                    </p:nvSpPr>
                    <p:spPr bwMode="auto">
                      <a:xfrm>
                        <a:off x="287980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9" name="Oval 518"/>
                      <p:cNvSpPr/>
                      <p:nvPr/>
                    </p:nvSpPr>
                    <p:spPr bwMode="auto">
                      <a:xfrm>
                        <a:off x="298464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0" name="Oval 519"/>
                      <p:cNvSpPr/>
                      <p:nvPr/>
                    </p:nvSpPr>
                    <p:spPr bwMode="auto">
                      <a:xfrm>
                        <a:off x="308948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1" name="Oval 520"/>
                      <p:cNvSpPr/>
                      <p:nvPr/>
                    </p:nvSpPr>
                    <p:spPr bwMode="auto">
                      <a:xfrm>
                        <a:off x="3194319"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2" name="Oval 521"/>
                      <p:cNvSpPr/>
                      <p:nvPr/>
                    </p:nvSpPr>
                    <p:spPr bwMode="auto">
                      <a:xfrm>
                        <a:off x="3299156"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3" name="Oval 522"/>
                      <p:cNvSpPr/>
                      <p:nvPr/>
                    </p:nvSpPr>
                    <p:spPr bwMode="auto">
                      <a:xfrm>
                        <a:off x="340399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4" name="Oval 523"/>
                      <p:cNvSpPr/>
                      <p:nvPr/>
                    </p:nvSpPr>
                    <p:spPr bwMode="auto">
                      <a:xfrm>
                        <a:off x="350883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5" name="Oval 524"/>
                      <p:cNvSpPr/>
                      <p:nvPr/>
                    </p:nvSpPr>
                    <p:spPr bwMode="auto">
                      <a:xfrm>
                        <a:off x="361366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6" name="Oval 525"/>
                      <p:cNvSpPr/>
                      <p:nvPr/>
                    </p:nvSpPr>
                    <p:spPr bwMode="auto">
                      <a:xfrm>
                        <a:off x="371850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7" name="Oval 526"/>
                      <p:cNvSpPr/>
                      <p:nvPr/>
                    </p:nvSpPr>
                    <p:spPr bwMode="auto">
                      <a:xfrm>
                        <a:off x="382334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8" name="Oval 527"/>
                      <p:cNvSpPr/>
                      <p:nvPr/>
                    </p:nvSpPr>
                    <p:spPr bwMode="auto">
                      <a:xfrm>
                        <a:off x="392817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9" name="Oval 528"/>
                      <p:cNvSpPr/>
                      <p:nvPr/>
                    </p:nvSpPr>
                    <p:spPr bwMode="auto">
                      <a:xfrm>
                        <a:off x="403301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0" name="Oval 529"/>
                      <p:cNvSpPr/>
                      <p:nvPr/>
                    </p:nvSpPr>
                    <p:spPr bwMode="auto">
                      <a:xfrm>
                        <a:off x="413785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1" name="Oval 530"/>
                      <p:cNvSpPr/>
                      <p:nvPr/>
                    </p:nvSpPr>
                    <p:spPr bwMode="auto">
                      <a:xfrm>
                        <a:off x="89481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2" name="Oval 531"/>
                      <p:cNvSpPr/>
                      <p:nvPr/>
                    </p:nvSpPr>
                    <p:spPr bwMode="auto">
                      <a:xfrm>
                        <a:off x="99965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3" name="Oval 532"/>
                      <p:cNvSpPr/>
                      <p:nvPr/>
                    </p:nvSpPr>
                    <p:spPr bwMode="auto">
                      <a:xfrm>
                        <a:off x="110448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4" name="Oval 533"/>
                      <p:cNvSpPr/>
                      <p:nvPr/>
                    </p:nvSpPr>
                    <p:spPr bwMode="auto">
                      <a:xfrm>
                        <a:off x="120932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5" name="Oval 534"/>
                      <p:cNvSpPr/>
                      <p:nvPr/>
                    </p:nvSpPr>
                    <p:spPr bwMode="auto">
                      <a:xfrm>
                        <a:off x="131416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6" name="Oval 535"/>
                      <p:cNvSpPr/>
                      <p:nvPr/>
                    </p:nvSpPr>
                    <p:spPr bwMode="auto">
                      <a:xfrm>
                        <a:off x="141899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7" name="Oval 536"/>
                      <p:cNvSpPr/>
                      <p:nvPr/>
                    </p:nvSpPr>
                    <p:spPr bwMode="auto">
                      <a:xfrm>
                        <a:off x="152383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8" name="Oval 537"/>
                      <p:cNvSpPr/>
                      <p:nvPr/>
                    </p:nvSpPr>
                    <p:spPr bwMode="auto">
                      <a:xfrm>
                        <a:off x="162867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9" name="Oval 538"/>
                      <p:cNvSpPr/>
                      <p:nvPr/>
                    </p:nvSpPr>
                    <p:spPr bwMode="auto">
                      <a:xfrm>
                        <a:off x="1733510"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0" name="Oval 539"/>
                      <p:cNvSpPr/>
                      <p:nvPr/>
                    </p:nvSpPr>
                    <p:spPr bwMode="auto">
                      <a:xfrm>
                        <a:off x="1838347"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1" name="Oval 540"/>
                      <p:cNvSpPr/>
                      <p:nvPr/>
                    </p:nvSpPr>
                    <p:spPr bwMode="auto">
                      <a:xfrm>
                        <a:off x="194318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2" name="Oval 541"/>
                      <p:cNvSpPr/>
                      <p:nvPr/>
                    </p:nvSpPr>
                    <p:spPr bwMode="auto">
                      <a:xfrm>
                        <a:off x="204802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3" name="Oval 542"/>
                      <p:cNvSpPr/>
                      <p:nvPr/>
                    </p:nvSpPr>
                    <p:spPr bwMode="auto">
                      <a:xfrm>
                        <a:off x="215285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4" name="Oval 543"/>
                      <p:cNvSpPr/>
                      <p:nvPr/>
                    </p:nvSpPr>
                    <p:spPr bwMode="auto">
                      <a:xfrm>
                        <a:off x="225769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5" name="Oval 544"/>
                      <p:cNvSpPr/>
                      <p:nvPr/>
                    </p:nvSpPr>
                    <p:spPr bwMode="auto">
                      <a:xfrm>
                        <a:off x="236253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6" name="Oval 545"/>
                      <p:cNvSpPr/>
                      <p:nvPr/>
                    </p:nvSpPr>
                    <p:spPr bwMode="auto">
                      <a:xfrm>
                        <a:off x="246736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7" name="Oval 546"/>
                      <p:cNvSpPr/>
                      <p:nvPr/>
                    </p:nvSpPr>
                    <p:spPr bwMode="auto">
                      <a:xfrm>
                        <a:off x="257004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8" name="Oval 547"/>
                      <p:cNvSpPr/>
                      <p:nvPr/>
                    </p:nvSpPr>
                    <p:spPr bwMode="auto">
                      <a:xfrm>
                        <a:off x="267488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9" name="Oval 548"/>
                      <p:cNvSpPr/>
                      <p:nvPr/>
                    </p:nvSpPr>
                    <p:spPr bwMode="auto">
                      <a:xfrm>
                        <a:off x="277972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0" name="Oval 549"/>
                      <p:cNvSpPr/>
                      <p:nvPr/>
                    </p:nvSpPr>
                    <p:spPr bwMode="auto">
                      <a:xfrm>
                        <a:off x="288455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1" name="Oval 550"/>
                      <p:cNvSpPr/>
                      <p:nvPr/>
                    </p:nvSpPr>
                    <p:spPr bwMode="auto">
                      <a:xfrm>
                        <a:off x="298939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2" name="Oval 551"/>
                      <p:cNvSpPr/>
                      <p:nvPr/>
                    </p:nvSpPr>
                    <p:spPr bwMode="auto">
                      <a:xfrm>
                        <a:off x="309423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3" name="Oval 552"/>
                      <p:cNvSpPr/>
                      <p:nvPr/>
                    </p:nvSpPr>
                    <p:spPr bwMode="auto">
                      <a:xfrm>
                        <a:off x="3199070"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4" name="Oval 553"/>
                      <p:cNvSpPr/>
                      <p:nvPr/>
                    </p:nvSpPr>
                    <p:spPr bwMode="auto">
                      <a:xfrm>
                        <a:off x="3303907"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5" name="Oval 554"/>
                      <p:cNvSpPr/>
                      <p:nvPr/>
                    </p:nvSpPr>
                    <p:spPr bwMode="auto">
                      <a:xfrm>
                        <a:off x="340874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6" name="Oval 555"/>
                      <p:cNvSpPr/>
                      <p:nvPr/>
                    </p:nvSpPr>
                    <p:spPr bwMode="auto">
                      <a:xfrm>
                        <a:off x="351358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7" name="Oval 556"/>
                      <p:cNvSpPr/>
                      <p:nvPr/>
                    </p:nvSpPr>
                    <p:spPr bwMode="auto">
                      <a:xfrm>
                        <a:off x="361841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8" name="Oval 557"/>
                      <p:cNvSpPr/>
                      <p:nvPr/>
                    </p:nvSpPr>
                    <p:spPr bwMode="auto">
                      <a:xfrm>
                        <a:off x="372325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9" name="Oval 558"/>
                      <p:cNvSpPr/>
                      <p:nvPr/>
                    </p:nvSpPr>
                    <p:spPr bwMode="auto">
                      <a:xfrm>
                        <a:off x="382809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0" name="Oval 559"/>
                      <p:cNvSpPr/>
                      <p:nvPr/>
                    </p:nvSpPr>
                    <p:spPr bwMode="auto">
                      <a:xfrm>
                        <a:off x="393292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1" name="Oval 560"/>
                      <p:cNvSpPr/>
                      <p:nvPr/>
                    </p:nvSpPr>
                    <p:spPr bwMode="auto">
                      <a:xfrm>
                        <a:off x="403776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2" name="Oval 561"/>
                      <p:cNvSpPr/>
                      <p:nvPr/>
                    </p:nvSpPr>
                    <p:spPr bwMode="auto">
                      <a:xfrm>
                        <a:off x="414260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3" name="Oval 562"/>
                      <p:cNvSpPr/>
                      <p:nvPr/>
                    </p:nvSpPr>
                    <p:spPr bwMode="auto">
                      <a:xfrm>
                        <a:off x="89481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4" name="Oval 563"/>
                      <p:cNvSpPr/>
                      <p:nvPr/>
                    </p:nvSpPr>
                    <p:spPr bwMode="auto">
                      <a:xfrm>
                        <a:off x="99965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5" name="Oval 564"/>
                      <p:cNvSpPr/>
                      <p:nvPr/>
                    </p:nvSpPr>
                    <p:spPr bwMode="auto">
                      <a:xfrm>
                        <a:off x="110448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6" name="Oval 565"/>
                      <p:cNvSpPr/>
                      <p:nvPr/>
                    </p:nvSpPr>
                    <p:spPr bwMode="auto">
                      <a:xfrm>
                        <a:off x="120932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7" name="Oval 566"/>
                      <p:cNvSpPr/>
                      <p:nvPr/>
                    </p:nvSpPr>
                    <p:spPr bwMode="auto">
                      <a:xfrm>
                        <a:off x="131416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8" name="Oval 567"/>
                      <p:cNvSpPr/>
                      <p:nvPr/>
                    </p:nvSpPr>
                    <p:spPr bwMode="auto">
                      <a:xfrm>
                        <a:off x="141899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9" name="Oval 568"/>
                      <p:cNvSpPr/>
                      <p:nvPr/>
                    </p:nvSpPr>
                    <p:spPr bwMode="auto">
                      <a:xfrm>
                        <a:off x="152383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0" name="Oval 569"/>
                      <p:cNvSpPr/>
                      <p:nvPr/>
                    </p:nvSpPr>
                    <p:spPr bwMode="auto">
                      <a:xfrm>
                        <a:off x="162867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1" name="Oval 570"/>
                      <p:cNvSpPr/>
                      <p:nvPr/>
                    </p:nvSpPr>
                    <p:spPr bwMode="auto">
                      <a:xfrm>
                        <a:off x="1733509"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2" name="Oval 571"/>
                      <p:cNvSpPr/>
                      <p:nvPr/>
                    </p:nvSpPr>
                    <p:spPr bwMode="auto">
                      <a:xfrm>
                        <a:off x="1838346"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3" name="Oval 572"/>
                      <p:cNvSpPr/>
                      <p:nvPr/>
                    </p:nvSpPr>
                    <p:spPr bwMode="auto">
                      <a:xfrm>
                        <a:off x="194318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4" name="Oval 573"/>
                      <p:cNvSpPr/>
                      <p:nvPr/>
                    </p:nvSpPr>
                    <p:spPr bwMode="auto">
                      <a:xfrm>
                        <a:off x="204802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5" name="Oval 574"/>
                      <p:cNvSpPr/>
                      <p:nvPr/>
                    </p:nvSpPr>
                    <p:spPr bwMode="auto">
                      <a:xfrm>
                        <a:off x="215285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6" name="Oval 575"/>
                      <p:cNvSpPr/>
                      <p:nvPr/>
                    </p:nvSpPr>
                    <p:spPr bwMode="auto">
                      <a:xfrm>
                        <a:off x="225769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7" name="Oval 576"/>
                      <p:cNvSpPr/>
                      <p:nvPr/>
                    </p:nvSpPr>
                    <p:spPr bwMode="auto">
                      <a:xfrm>
                        <a:off x="236253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8" name="Oval 577"/>
                      <p:cNvSpPr/>
                      <p:nvPr/>
                    </p:nvSpPr>
                    <p:spPr bwMode="auto">
                      <a:xfrm>
                        <a:off x="246736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9" name="Oval 578"/>
                      <p:cNvSpPr/>
                      <p:nvPr/>
                    </p:nvSpPr>
                    <p:spPr bwMode="auto">
                      <a:xfrm>
                        <a:off x="257004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0" name="Oval 579"/>
                      <p:cNvSpPr/>
                      <p:nvPr/>
                    </p:nvSpPr>
                    <p:spPr bwMode="auto">
                      <a:xfrm>
                        <a:off x="267488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1" name="Oval 580"/>
                      <p:cNvSpPr/>
                      <p:nvPr/>
                    </p:nvSpPr>
                    <p:spPr bwMode="auto">
                      <a:xfrm>
                        <a:off x="277972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2" name="Oval 581"/>
                      <p:cNvSpPr/>
                      <p:nvPr/>
                    </p:nvSpPr>
                    <p:spPr bwMode="auto">
                      <a:xfrm>
                        <a:off x="288455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3" name="Oval 582"/>
                      <p:cNvSpPr/>
                      <p:nvPr/>
                    </p:nvSpPr>
                    <p:spPr bwMode="auto">
                      <a:xfrm>
                        <a:off x="298939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4" name="Oval 583"/>
                      <p:cNvSpPr/>
                      <p:nvPr/>
                    </p:nvSpPr>
                    <p:spPr bwMode="auto">
                      <a:xfrm>
                        <a:off x="309423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5" name="Oval 584"/>
                      <p:cNvSpPr/>
                      <p:nvPr/>
                    </p:nvSpPr>
                    <p:spPr bwMode="auto">
                      <a:xfrm>
                        <a:off x="3199069"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6" name="Oval 585"/>
                      <p:cNvSpPr/>
                      <p:nvPr/>
                    </p:nvSpPr>
                    <p:spPr bwMode="auto">
                      <a:xfrm>
                        <a:off x="3303906"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7" name="Oval 586"/>
                      <p:cNvSpPr/>
                      <p:nvPr/>
                    </p:nvSpPr>
                    <p:spPr bwMode="auto">
                      <a:xfrm>
                        <a:off x="340874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8" name="Oval 587"/>
                      <p:cNvSpPr/>
                      <p:nvPr/>
                    </p:nvSpPr>
                    <p:spPr bwMode="auto">
                      <a:xfrm>
                        <a:off x="351358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9" name="Oval 588"/>
                      <p:cNvSpPr/>
                      <p:nvPr/>
                    </p:nvSpPr>
                    <p:spPr bwMode="auto">
                      <a:xfrm>
                        <a:off x="361841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0" name="Oval 589"/>
                      <p:cNvSpPr/>
                      <p:nvPr/>
                    </p:nvSpPr>
                    <p:spPr bwMode="auto">
                      <a:xfrm>
                        <a:off x="372325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1" name="Oval 590"/>
                      <p:cNvSpPr/>
                      <p:nvPr/>
                    </p:nvSpPr>
                    <p:spPr bwMode="auto">
                      <a:xfrm>
                        <a:off x="382809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2" name="Oval 591"/>
                      <p:cNvSpPr/>
                      <p:nvPr/>
                    </p:nvSpPr>
                    <p:spPr bwMode="auto">
                      <a:xfrm>
                        <a:off x="393292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3" name="Oval 592"/>
                      <p:cNvSpPr/>
                      <p:nvPr/>
                    </p:nvSpPr>
                    <p:spPr bwMode="auto">
                      <a:xfrm>
                        <a:off x="403776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4" name="Oval 593"/>
                      <p:cNvSpPr/>
                      <p:nvPr/>
                    </p:nvSpPr>
                    <p:spPr bwMode="auto">
                      <a:xfrm>
                        <a:off x="414260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5" name="Oval 594"/>
                      <p:cNvSpPr/>
                      <p:nvPr/>
                    </p:nvSpPr>
                    <p:spPr bwMode="auto">
                      <a:xfrm>
                        <a:off x="88530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6" name="Oval 595"/>
                      <p:cNvSpPr/>
                      <p:nvPr/>
                    </p:nvSpPr>
                    <p:spPr bwMode="auto">
                      <a:xfrm>
                        <a:off x="99014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7" name="Oval 596"/>
                      <p:cNvSpPr/>
                      <p:nvPr/>
                    </p:nvSpPr>
                    <p:spPr bwMode="auto">
                      <a:xfrm>
                        <a:off x="109498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8" name="Oval 597"/>
                      <p:cNvSpPr/>
                      <p:nvPr/>
                    </p:nvSpPr>
                    <p:spPr bwMode="auto">
                      <a:xfrm>
                        <a:off x="119981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9" name="Oval 598"/>
                      <p:cNvSpPr/>
                      <p:nvPr/>
                    </p:nvSpPr>
                    <p:spPr bwMode="auto">
                      <a:xfrm>
                        <a:off x="130465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0" name="Oval 599"/>
                      <p:cNvSpPr/>
                      <p:nvPr/>
                    </p:nvSpPr>
                    <p:spPr bwMode="auto">
                      <a:xfrm>
                        <a:off x="140949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1" name="Oval 600"/>
                      <p:cNvSpPr/>
                      <p:nvPr/>
                    </p:nvSpPr>
                    <p:spPr bwMode="auto">
                      <a:xfrm>
                        <a:off x="151432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2" name="Oval 601"/>
                      <p:cNvSpPr/>
                      <p:nvPr/>
                    </p:nvSpPr>
                    <p:spPr bwMode="auto">
                      <a:xfrm>
                        <a:off x="161916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3" name="Oval 602"/>
                      <p:cNvSpPr/>
                      <p:nvPr/>
                    </p:nvSpPr>
                    <p:spPr bwMode="auto">
                      <a:xfrm>
                        <a:off x="1724002"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4" name="Oval 603"/>
                      <p:cNvSpPr/>
                      <p:nvPr/>
                    </p:nvSpPr>
                    <p:spPr bwMode="auto">
                      <a:xfrm>
                        <a:off x="1828839"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5" name="Oval 604"/>
                      <p:cNvSpPr/>
                      <p:nvPr/>
                    </p:nvSpPr>
                    <p:spPr bwMode="auto">
                      <a:xfrm>
                        <a:off x="193367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6" name="Oval 605"/>
                      <p:cNvSpPr/>
                      <p:nvPr/>
                    </p:nvSpPr>
                    <p:spPr bwMode="auto">
                      <a:xfrm>
                        <a:off x="203851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7" name="Oval 606"/>
                      <p:cNvSpPr/>
                      <p:nvPr/>
                    </p:nvSpPr>
                    <p:spPr bwMode="auto">
                      <a:xfrm>
                        <a:off x="214335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8" name="Oval 607"/>
                      <p:cNvSpPr/>
                      <p:nvPr/>
                    </p:nvSpPr>
                    <p:spPr bwMode="auto">
                      <a:xfrm>
                        <a:off x="224818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9" name="Oval 608"/>
                      <p:cNvSpPr/>
                      <p:nvPr/>
                    </p:nvSpPr>
                    <p:spPr bwMode="auto">
                      <a:xfrm>
                        <a:off x="235302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0" name="Oval 609"/>
                      <p:cNvSpPr/>
                      <p:nvPr/>
                    </p:nvSpPr>
                    <p:spPr bwMode="auto">
                      <a:xfrm>
                        <a:off x="245786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1" name="Oval 610"/>
                      <p:cNvSpPr/>
                      <p:nvPr/>
                    </p:nvSpPr>
                    <p:spPr bwMode="auto">
                      <a:xfrm>
                        <a:off x="256054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2" name="Oval 611"/>
                      <p:cNvSpPr/>
                      <p:nvPr/>
                    </p:nvSpPr>
                    <p:spPr bwMode="auto">
                      <a:xfrm>
                        <a:off x="266537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3" name="Oval 612"/>
                      <p:cNvSpPr/>
                      <p:nvPr/>
                    </p:nvSpPr>
                    <p:spPr bwMode="auto">
                      <a:xfrm>
                        <a:off x="277021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4" name="Oval 613"/>
                      <p:cNvSpPr/>
                      <p:nvPr/>
                    </p:nvSpPr>
                    <p:spPr bwMode="auto">
                      <a:xfrm>
                        <a:off x="287505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5" name="Oval 614"/>
                      <p:cNvSpPr/>
                      <p:nvPr/>
                    </p:nvSpPr>
                    <p:spPr bwMode="auto">
                      <a:xfrm>
                        <a:off x="297988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6" name="Oval 615"/>
                      <p:cNvSpPr/>
                      <p:nvPr/>
                    </p:nvSpPr>
                    <p:spPr bwMode="auto">
                      <a:xfrm>
                        <a:off x="308472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7" name="Oval 616"/>
                      <p:cNvSpPr/>
                      <p:nvPr/>
                    </p:nvSpPr>
                    <p:spPr bwMode="auto">
                      <a:xfrm>
                        <a:off x="3189562"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8" name="Oval 617"/>
                      <p:cNvSpPr/>
                      <p:nvPr/>
                    </p:nvSpPr>
                    <p:spPr bwMode="auto">
                      <a:xfrm>
                        <a:off x="3294399"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9" name="Oval 618"/>
                      <p:cNvSpPr/>
                      <p:nvPr/>
                    </p:nvSpPr>
                    <p:spPr bwMode="auto">
                      <a:xfrm>
                        <a:off x="339923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0" name="Oval 619"/>
                      <p:cNvSpPr/>
                      <p:nvPr/>
                    </p:nvSpPr>
                    <p:spPr bwMode="auto">
                      <a:xfrm>
                        <a:off x="350407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1" name="Oval 620"/>
                      <p:cNvSpPr/>
                      <p:nvPr/>
                    </p:nvSpPr>
                    <p:spPr bwMode="auto">
                      <a:xfrm>
                        <a:off x="360891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2" name="Oval 621"/>
                      <p:cNvSpPr/>
                      <p:nvPr/>
                    </p:nvSpPr>
                    <p:spPr bwMode="auto">
                      <a:xfrm>
                        <a:off x="371374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3" name="Oval 622"/>
                      <p:cNvSpPr/>
                      <p:nvPr/>
                    </p:nvSpPr>
                    <p:spPr bwMode="auto">
                      <a:xfrm>
                        <a:off x="381858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4" name="Oval 623"/>
                      <p:cNvSpPr/>
                      <p:nvPr/>
                    </p:nvSpPr>
                    <p:spPr bwMode="auto">
                      <a:xfrm>
                        <a:off x="392342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5" name="Oval 624"/>
                      <p:cNvSpPr/>
                      <p:nvPr/>
                    </p:nvSpPr>
                    <p:spPr bwMode="auto">
                      <a:xfrm>
                        <a:off x="402825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6" name="Oval 625"/>
                      <p:cNvSpPr/>
                      <p:nvPr/>
                    </p:nvSpPr>
                    <p:spPr bwMode="auto">
                      <a:xfrm>
                        <a:off x="413309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7" name="Oval 626"/>
                      <p:cNvSpPr/>
                      <p:nvPr/>
                    </p:nvSpPr>
                    <p:spPr bwMode="auto">
                      <a:xfrm>
                        <a:off x="88530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8" name="Oval 627"/>
                      <p:cNvSpPr/>
                      <p:nvPr/>
                    </p:nvSpPr>
                    <p:spPr bwMode="auto">
                      <a:xfrm>
                        <a:off x="99014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9" name="Oval 628"/>
                      <p:cNvSpPr/>
                      <p:nvPr/>
                    </p:nvSpPr>
                    <p:spPr bwMode="auto">
                      <a:xfrm>
                        <a:off x="109497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0" name="Oval 629"/>
                      <p:cNvSpPr/>
                      <p:nvPr/>
                    </p:nvSpPr>
                    <p:spPr bwMode="auto">
                      <a:xfrm>
                        <a:off x="119981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1" name="Oval 630"/>
                      <p:cNvSpPr/>
                      <p:nvPr/>
                    </p:nvSpPr>
                    <p:spPr bwMode="auto">
                      <a:xfrm>
                        <a:off x="130465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2" name="Oval 631"/>
                      <p:cNvSpPr/>
                      <p:nvPr/>
                    </p:nvSpPr>
                    <p:spPr bwMode="auto">
                      <a:xfrm>
                        <a:off x="140948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3" name="Oval 632"/>
                      <p:cNvSpPr/>
                      <p:nvPr/>
                    </p:nvSpPr>
                    <p:spPr bwMode="auto">
                      <a:xfrm>
                        <a:off x="151432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4" name="Oval 633"/>
                      <p:cNvSpPr/>
                      <p:nvPr/>
                    </p:nvSpPr>
                    <p:spPr bwMode="auto">
                      <a:xfrm>
                        <a:off x="161916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5" name="Oval 634"/>
                      <p:cNvSpPr/>
                      <p:nvPr/>
                    </p:nvSpPr>
                    <p:spPr bwMode="auto">
                      <a:xfrm>
                        <a:off x="1723999"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6" name="Oval 635"/>
                      <p:cNvSpPr/>
                      <p:nvPr/>
                    </p:nvSpPr>
                    <p:spPr bwMode="auto">
                      <a:xfrm>
                        <a:off x="1828836"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7" name="Oval 636"/>
                      <p:cNvSpPr/>
                      <p:nvPr/>
                    </p:nvSpPr>
                    <p:spPr bwMode="auto">
                      <a:xfrm>
                        <a:off x="193367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8" name="Oval 637"/>
                      <p:cNvSpPr/>
                      <p:nvPr/>
                    </p:nvSpPr>
                    <p:spPr bwMode="auto">
                      <a:xfrm>
                        <a:off x="203851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9" name="Oval 638"/>
                      <p:cNvSpPr/>
                      <p:nvPr/>
                    </p:nvSpPr>
                    <p:spPr bwMode="auto">
                      <a:xfrm>
                        <a:off x="214334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0" name="Oval 639"/>
                      <p:cNvSpPr/>
                      <p:nvPr/>
                    </p:nvSpPr>
                    <p:spPr bwMode="auto">
                      <a:xfrm>
                        <a:off x="224818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1" name="Oval 640"/>
                      <p:cNvSpPr/>
                      <p:nvPr/>
                    </p:nvSpPr>
                    <p:spPr bwMode="auto">
                      <a:xfrm>
                        <a:off x="235302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2" name="Oval 641"/>
                      <p:cNvSpPr/>
                      <p:nvPr/>
                    </p:nvSpPr>
                    <p:spPr bwMode="auto">
                      <a:xfrm>
                        <a:off x="245785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3" name="Oval 642"/>
                      <p:cNvSpPr/>
                      <p:nvPr/>
                    </p:nvSpPr>
                    <p:spPr bwMode="auto">
                      <a:xfrm>
                        <a:off x="256053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4" name="Oval 643"/>
                      <p:cNvSpPr/>
                      <p:nvPr/>
                    </p:nvSpPr>
                    <p:spPr bwMode="auto">
                      <a:xfrm>
                        <a:off x="266537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5" name="Oval 644"/>
                      <p:cNvSpPr/>
                      <p:nvPr/>
                    </p:nvSpPr>
                    <p:spPr bwMode="auto">
                      <a:xfrm>
                        <a:off x="277021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6" name="Oval 645"/>
                      <p:cNvSpPr/>
                      <p:nvPr/>
                    </p:nvSpPr>
                    <p:spPr bwMode="auto">
                      <a:xfrm>
                        <a:off x="287504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7" name="Oval 646"/>
                      <p:cNvSpPr/>
                      <p:nvPr/>
                    </p:nvSpPr>
                    <p:spPr bwMode="auto">
                      <a:xfrm>
                        <a:off x="297988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8" name="Oval 647"/>
                      <p:cNvSpPr/>
                      <p:nvPr/>
                    </p:nvSpPr>
                    <p:spPr bwMode="auto">
                      <a:xfrm>
                        <a:off x="308472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9" name="Oval 648"/>
                      <p:cNvSpPr/>
                      <p:nvPr/>
                    </p:nvSpPr>
                    <p:spPr bwMode="auto">
                      <a:xfrm>
                        <a:off x="3189559"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0" name="Oval 649"/>
                      <p:cNvSpPr/>
                      <p:nvPr/>
                    </p:nvSpPr>
                    <p:spPr bwMode="auto">
                      <a:xfrm>
                        <a:off x="3294396"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1" name="Oval 650"/>
                      <p:cNvSpPr/>
                      <p:nvPr/>
                    </p:nvSpPr>
                    <p:spPr bwMode="auto">
                      <a:xfrm>
                        <a:off x="339923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2" name="Oval 651"/>
                      <p:cNvSpPr/>
                      <p:nvPr/>
                    </p:nvSpPr>
                    <p:spPr bwMode="auto">
                      <a:xfrm>
                        <a:off x="350407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3" name="Oval 652"/>
                      <p:cNvSpPr/>
                      <p:nvPr/>
                    </p:nvSpPr>
                    <p:spPr bwMode="auto">
                      <a:xfrm>
                        <a:off x="360890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4" name="Oval 653"/>
                      <p:cNvSpPr/>
                      <p:nvPr/>
                    </p:nvSpPr>
                    <p:spPr bwMode="auto">
                      <a:xfrm>
                        <a:off x="371374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5" name="Oval 654"/>
                      <p:cNvSpPr/>
                      <p:nvPr/>
                    </p:nvSpPr>
                    <p:spPr bwMode="auto">
                      <a:xfrm>
                        <a:off x="381858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6" name="Oval 655"/>
                      <p:cNvSpPr/>
                      <p:nvPr/>
                    </p:nvSpPr>
                    <p:spPr bwMode="auto">
                      <a:xfrm>
                        <a:off x="392341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7" name="Oval 656"/>
                      <p:cNvSpPr/>
                      <p:nvPr/>
                    </p:nvSpPr>
                    <p:spPr bwMode="auto">
                      <a:xfrm>
                        <a:off x="402825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8" name="Oval 657"/>
                      <p:cNvSpPr/>
                      <p:nvPr/>
                    </p:nvSpPr>
                    <p:spPr bwMode="auto">
                      <a:xfrm>
                        <a:off x="413309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432" name="Oval 431"/>
                    <p:cNvSpPr/>
                    <p:nvPr/>
                  </p:nvSpPr>
                  <p:spPr bwMode="auto">
                    <a:xfrm>
                      <a:off x="2517200" y="4775248"/>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3" name="Oval 432"/>
                    <p:cNvSpPr/>
                    <p:nvPr/>
                  </p:nvSpPr>
                  <p:spPr bwMode="auto">
                    <a:xfrm>
                      <a:off x="2517202" y="4875834"/>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4" name="Oval 433"/>
                    <p:cNvSpPr/>
                    <p:nvPr/>
                  </p:nvSpPr>
                  <p:spPr bwMode="auto">
                    <a:xfrm>
                      <a:off x="2517184" y="4679425"/>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430" name="Right Brace 429"/>
                  <p:cNvSpPr/>
                  <p:nvPr/>
                </p:nvSpPr>
                <p:spPr bwMode="auto">
                  <a:xfrm>
                    <a:off x="4343400" y="4466270"/>
                    <a:ext cx="360040" cy="954106"/>
                  </a:xfrm>
                  <a:prstGeom prst="righ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428" name="TextBox 427"/>
                <p:cNvSpPr txBox="1"/>
                <p:nvPr/>
              </p:nvSpPr>
              <p:spPr>
                <a:xfrm>
                  <a:off x="4658990" y="4799677"/>
                  <a:ext cx="151855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Hundreds of atomic layers</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grpSp>
      </p:grpSp>
      <p:sp>
        <p:nvSpPr>
          <p:cNvPr id="9" name="TextBox 8"/>
          <p:cNvSpPr txBox="1"/>
          <p:nvPr/>
        </p:nvSpPr>
        <p:spPr>
          <a:xfrm>
            <a:off x="6169595" y="4533729"/>
            <a:ext cx="4032448"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Once a film is above a critical thickness,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it behaves essentially as a </a:t>
            </a: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bulk material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60"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altLang="da-DK" kern="0" dirty="0" smtClean="0">
                <a:solidFill>
                  <a:srgbClr val="000000"/>
                </a:solidFill>
                <a:latin typeface="Verdana"/>
                <a:cs typeface="Arial" charset="0"/>
              </a:rPr>
              <a:t>Introduction – </a:t>
            </a:r>
            <a:r>
              <a:rPr kumimoji="0" lang="en-GB" altLang="da-DK" sz="2400" b="0" i="0" u="none" strike="noStrike" kern="0" cap="none" spc="0" normalizeH="0" baseline="0" noProof="0" dirty="0" err="1" smtClean="0">
                <a:ln>
                  <a:noFill/>
                </a:ln>
                <a:solidFill>
                  <a:srgbClr val="000000"/>
                </a:solidFill>
                <a:effectLst/>
                <a:uLnTx/>
                <a:uFillTx/>
                <a:latin typeface="Verdana"/>
                <a:cs typeface="Arial" charset="0"/>
              </a:rPr>
              <a:t>Wha</a:t>
            </a:r>
            <a:r>
              <a:rPr lang="en-GB" altLang="da-DK" b="0" kern="0" dirty="0" smtClean="0">
                <a:solidFill>
                  <a:srgbClr val="000000"/>
                </a:solidFill>
                <a:latin typeface="Verdana"/>
                <a:cs typeface="Arial" charset="0"/>
              </a:rPr>
              <a:t>t is a ”thin film”?</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10" name="TextBox 9"/>
          <p:cNvSpPr txBox="1"/>
          <p:nvPr/>
        </p:nvSpPr>
        <p:spPr>
          <a:xfrm>
            <a:off x="6197059" y="3130178"/>
            <a:ext cx="4464496" cy="830997"/>
          </a:xfrm>
          <a:prstGeom prst="rect">
            <a:avLst/>
          </a:prstGeom>
          <a:noFill/>
        </p:spPr>
        <p:txBody>
          <a:bodyPr wrap="square" rtlCol="0">
            <a:spAutoFit/>
          </a:bodyPr>
          <a:lstStyle/>
          <a:p>
            <a:r>
              <a:rPr lang="en-US" sz="1200" dirty="0" smtClean="0"/>
              <a:t>Special for thin films: Material </a:t>
            </a:r>
            <a:r>
              <a:rPr lang="en-US" sz="1200" dirty="0"/>
              <a:t>so thin that its characteristics are dominated primarily by two dimensional effects and are mostly different than its bulk properties</a:t>
            </a:r>
            <a:endParaRPr lang="da-DK" sz="1200" dirty="0"/>
          </a:p>
        </p:txBody>
      </p:sp>
    </p:spTree>
    <p:extLst>
      <p:ext uri="{BB962C8B-B14F-4D97-AF65-F5344CB8AC3E}">
        <p14:creationId xmlns:p14="http://schemas.microsoft.com/office/powerpoint/2010/main" val="44961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p:bldP spid="331" grpId="0"/>
      <p:bldP spid="5" grpId="0" animBg="1"/>
      <p:bldP spid="9" grpId="0"/>
      <p:bldP spid="10" grpId="0"/>
    </p:bldLst>
  </p:timing>
</p:sld>
</file>

<file path=ppt/theme/theme1.xml><?xml version="1.0" encoding="utf-8"?>
<a:theme xmlns:a="http://schemas.openxmlformats.org/drawingml/2006/main" name="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stitute">
  <a:themeElements>
    <a:clrScheme name="DTU">
      <a:dk1>
        <a:srgbClr val="000000"/>
      </a:dk1>
      <a:lt1>
        <a:srgbClr val="FFFFFF"/>
      </a:lt1>
      <a:dk2>
        <a:srgbClr val="990000"/>
      </a:dk2>
      <a:lt2>
        <a:srgbClr val="999999"/>
      </a:lt2>
      <a:accent1>
        <a:srgbClr val="FF9900"/>
      </a:accent1>
      <a:accent2>
        <a:srgbClr val="99CC33"/>
      </a:accent2>
      <a:accent3>
        <a:srgbClr val="990066"/>
      </a:accent3>
      <a:accent4>
        <a:srgbClr val="3366CC"/>
      </a:accent4>
      <a:accent5>
        <a:srgbClr val="990000"/>
      </a:accent5>
      <a:accent6>
        <a:srgbClr val="999999"/>
      </a:accent6>
      <a:hlink>
        <a:srgbClr val="3366CC"/>
      </a:hlink>
      <a:folHlink>
        <a:srgbClr val="999999"/>
      </a:folHlink>
    </a:clrScheme>
    <a:fontScheme name="DTU Corporate UK">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Lst>
    <a:ext uri="{05A4C25C-085E-4340-85A3-A5531E510DB2}">
      <thm15:themeFamily xmlns:thm15="http://schemas.microsoft.com/office/thememl/2012/main" name="DTU Template 16_9.pptx" id="{77A3B13A-E78D-4304-B14B-4D9477AC7631}" vid="{23703036-D4CF-49CB-96BE-90455F5621D4}"/>
    </a:ext>
  </a:extLst>
</a:theme>
</file>

<file path=ppt/theme/theme3.xml><?xml version="1.0" encoding="utf-8"?>
<a:theme xmlns:a="http://schemas.openxmlformats.org/drawingml/2006/main" name="1_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75000"/>
          </a:schemeClr>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TU_Danchi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DTU_Cen[1]</Template>
  <TotalTime>290946</TotalTime>
  <Words>8655</Words>
  <Application>Microsoft Office PowerPoint</Application>
  <PresentationFormat>Custom</PresentationFormat>
  <Paragraphs>1710</Paragraphs>
  <Slides>65</Slides>
  <Notes>63</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65</vt:i4>
      </vt:variant>
    </vt:vector>
  </HeadingPairs>
  <TitlesOfParts>
    <vt:vector size="81" baseType="lpstr">
      <vt:lpstr>ＭＳ Ｐゴシック</vt:lpstr>
      <vt:lpstr>ＭＳ Ｐゴシック</vt:lpstr>
      <vt:lpstr>Arial</vt:lpstr>
      <vt:lpstr>Arial Rounded MT Bold</vt:lpstr>
      <vt:lpstr>Calibri</vt:lpstr>
      <vt:lpstr>Calibri Light</vt:lpstr>
      <vt:lpstr>Cambria Math</vt:lpstr>
      <vt:lpstr>Century Schoolbook</vt:lpstr>
      <vt:lpstr>Times New Roman</vt:lpstr>
      <vt:lpstr>Verdana</vt:lpstr>
      <vt:lpstr>Wingdings</vt:lpstr>
      <vt:lpstr>DTU_Danchip</vt:lpstr>
      <vt:lpstr>Institute</vt:lpstr>
      <vt:lpstr>1_DTU_Danchip</vt:lpstr>
      <vt:lpstr>2_DTU_Danchip</vt:lpstr>
      <vt:lpstr>3_DTU_Danchip</vt:lpstr>
      <vt:lpstr>Thin Film  Tool Package Training (TPT) course at DTU Nanolab  1st part   September 2021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coverage: What you need depends on subsequent application/processing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Jonas Michael-Lindhard</dc:creator>
  <cp:lastModifiedBy>Pernille Voss Larsen</cp:lastModifiedBy>
  <cp:revision>2702</cp:revision>
  <cp:lastPrinted>2017-05-30T06:26:30Z</cp:lastPrinted>
  <dcterms:created xsi:type="dcterms:W3CDTF">2010-11-11T09:59:22Z</dcterms:created>
  <dcterms:modified xsi:type="dcterms:W3CDTF">2021-09-15T07:37:52Z</dcterms:modified>
</cp:coreProperties>
</file>