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155" r:id="rId1"/>
    <p:sldMasterId id="2147484219" r:id="rId2"/>
    <p:sldMasterId id="2147484225" r:id="rId3"/>
    <p:sldMasterId id="2147484228" r:id="rId4"/>
    <p:sldMasterId id="2147484233" r:id="rId5"/>
  </p:sldMasterIdLst>
  <p:notesMasterIdLst>
    <p:notesMasterId r:id="rId69"/>
  </p:notesMasterIdLst>
  <p:handoutMasterIdLst>
    <p:handoutMasterId r:id="rId70"/>
  </p:handoutMasterIdLst>
  <p:sldIdLst>
    <p:sldId id="1183" r:id="rId6"/>
    <p:sldId id="1371" r:id="rId7"/>
    <p:sldId id="1386" r:id="rId8"/>
    <p:sldId id="1372" r:id="rId9"/>
    <p:sldId id="1374" r:id="rId10"/>
    <p:sldId id="1380" r:id="rId11"/>
    <p:sldId id="1187" r:id="rId12"/>
    <p:sldId id="1188" r:id="rId13"/>
    <p:sldId id="1189" r:id="rId14"/>
    <p:sldId id="1190" r:id="rId15"/>
    <p:sldId id="1375" r:id="rId16"/>
    <p:sldId id="1387" r:id="rId17"/>
    <p:sldId id="1192" r:id="rId18"/>
    <p:sldId id="1193" r:id="rId19"/>
    <p:sldId id="1194" r:id="rId20"/>
    <p:sldId id="1195" r:id="rId21"/>
    <p:sldId id="1196" r:id="rId22"/>
    <p:sldId id="1197" r:id="rId23"/>
    <p:sldId id="1379" r:id="rId24"/>
    <p:sldId id="1203" r:id="rId25"/>
    <p:sldId id="1204" r:id="rId26"/>
    <p:sldId id="1378" r:id="rId27"/>
    <p:sldId id="1384" r:id="rId28"/>
    <p:sldId id="1385" r:id="rId29"/>
    <p:sldId id="1376" r:id="rId30"/>
    <p:sldId id="1260" r:id="rId31"/>
    <p:sldId id="1261" r:id="rId32"/>
    <p:sldId id="1262" r:id="rId33"/>
    <p:sldId id="1263" r:id="rId34"/>
    <p:sldId id="1264" r:id="rId35"/>
    <p:sldId id="1265" r:id="rId36"/>
    <p:sldId id="1346" r:id="rId37"/>
    <p:sldId id="1348" r:id="rId38"/>
    <p:sldId id="1267" r:id="rId39"/>
    <p:sldId id="1268" r:id="rId40"/>
    <p:sldId id="1382" r:id="rId41"/>
    <p:sldId id="1269" r:id="rId42"/>
    <p:sldId id="1388" r:id="rId43"/>
    <p:sldId id="1389" r:id="rId44"/>
    <p:sldId id="1275" r:id="rId45"/>
    <p:sldId id="1347" r:id="rId46"/>
    <p:sldId id="1278" r:id="rId47"/>
    <p:sldId id="1277" r:id="rId48"/>
    <p:sldId id="1344" r:id="rId49"/>
    <p:sldId id="1282" r:id="rId50"/>
    <p:sldId id="1381" r:id="rId51"/>
    <p:sldId id="1279" r:id="rId52"/>
    <p:sldId id="1280" r:id="rId53"/>
    <p:sldId id="1281" r:id="rId54"/>
    <p:sldId id="1383" r:id="rId55"/>
    <p:sldId id="1283" r:id="rId56"/>
    <p:sldId id="1285" r:id="rId57"/>
    <p:sldId id="1288" r:id="rId58"/>
    <p:sldId id="1289" r:id="rId59"/>
    <p:sldId id="1290" r:id="rId60"/>
    <p:sldId id="1377" r:id="rId61"/>
    <p:sldId id="1330" r:id="rId62"/>
    <p:sldId id="1331" r:id="rId63"/>
    <p:sldId id="1332" r:id="rId64"/>
    <p:sldId id="1333" r:id="rId65"/>
    <p:sldId id="1334" r:id="rId66"/>
    <p:sldId id="1335" r:id="rId67"/>
    <p:sldId id="1342" r:id="rId68"/>
  </p:sldIdLst>
  <p:sldSz cx="12195175" cy="6859588"/>
  <p:notesSz cx="6797675" cy="9928225"/>
  <p:defaultTextStyle>
    <a:defPPr>
      <a:defRPr lang="da-DK"/>
    </a:defPPr>
    <a:lvl1pPr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1pPr>
    <a:lvl2pPr marL="544388"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2pPr>
    <a:lvl3pPr marL="1088776"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3pPr>
    <a:lvl4pPr marL="1633164"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4pPr>
    <a:lvl5pPr marL="2177552"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5pPr>
    <a:lvl6pPr marL="2721940" algn="l" defTabSz="1088776" rtl="0" eaLnBrk="1" latinLnBrk="0" hangingPunct="1">
      <a:defRPr sz="1900" kern="1200">
        <a:solidFill>
          <a:schemeClr val="tx1"/>
        </a:solidFill>
        <a:latin typeface="Verdana" pitchFamily="34" charset="0"/>
        <a:ea typeface="ＭＳ Ｐゴシック" pitchFamily="34" charset="-128"/>
        <a:cs typeface="+mn-cs"/>
      </a:defRPr>
    </a:lvl6pPr>
    <a:lvl7pPr marL="3266328" algn="l" defTabSz="1088776" rtl="0" eaLnBrk="1" latinLnBrk="0" hangingPunct="1">
      <a:defRPr sz="1900" kern="1200">
        <a:solidFill>
          <a:schemeClr val="tx1"/>
        </a:solidFill>
        <a:latin typeface="Verdana" pitchFamily="34" charset="0"/>
        <a:ea typeface="ＭＳ Ｐゴシック" pitchFamily="34" charset="-128"/>
        <a:cs typeface="+mn-cs"/>
      </a:defRPr>
    </a:lvl7pPr>
    <a:lvl8pPr marL="3810716" algn="l" defTabSz="1088776" rtl="0" eaLnBrk="1" latinLnBrk="0" hangingPunct="1">
      <a:defRPr sz="1900" kern="1200">
        <a:solidFill>
          <a:schemeClr val="tx1"/>
        </a:solidFill>
        <a:latin typeface="Verdana" pitchFamily="34" charset="0"/>
        <a:ea typeface="ＭＳ Ｐゴシック" pitchFamily="34" charset="-128"/>
        <a:cs typeface="+mn-cs"/>
      </a:defRPr>
    </a:lvl8pPr>
    <a:lvl9pPr marL="4355104" algn="l" defTabSz="1088776" rtl="0" eaLnBrk="1" latinLnBrk="0" hangingPunct="1">
      <a:defRPr sz="1900" kern="1200">
        <a:solidFill>
          <a:schemeClr val="tx1"/>
        </a:solidFill>
        <a:latin typeface="Verdana"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61">
          <p15:clr>
            <a:srgbClr val="A4A3A4"/>
          </p15:clr>
        </p15:guide>
        <p15:guide id="4" pos="384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s Michael-Lindhard" initials="JM" lastIdx="1" clrIdx="0">
    <p:extLst/>
  </p:cmAuthor>
  <p:cmAuthor id="2" name="Pernille Voss Larsen" initials="PVL"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CCFF"/>
    <a:srgbClr val="FF3399"/>
    <a:srgbClr val="00CC66"/>
    <a:srgbClr val="7497F8"/>
    <a:srgbClr val="B3E7FF"/>
    <a:srgbClr val="ABE5FF"/>
    <a:srgbClr val="79D2FF"/>
    <a:srgbClr val="6600FF"/>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8" autoAdjust="0"/>
    <p:restoredTop sz="77449" autoAdjust="0"/>
  </p:normalViewPr>
  <p:slideViewPr>
    <p:cSldViewPr>
      <p:cViewPr varScale="1">
        <p:scale>
          <a:sx n="102" d="100"/>
          <a:sy n="102" d="100"/>
        </p:scale>
        <p:origin x="774" y="96"/>
      </p:cViewPr>
      <p:guideLst>
        <p:guide orient="horz" pos="2160"/>
        <p:guide pos="2880"/>
        <p:guide orient="horz" pos="2161"/>
        <p:guide pos="3841"/>
      </p:guideLst>
    </p:cSldViewPr>
  </p:slideViewPr>
  <p:outlineViewPr>
    <p:cViewPr>
      <p:scale>
        <a:sx n="33" d="100"/>
        <a:sy n="33" d="100"/>
      </p:scale>
      <p:origin x="0" y="-10732"/>
    </p:cViewPr>
  </p:outlineViewPr>
  <p:notesTextViewPr>
    <p:cViewPr>
      <p:scale>
        <a:sx n="100" d="100"/>
        <a:sy n="100" d="100"/>
      </p:scale>
      <p:origin x="0" y="0"/>
    </p:cViewPr>
  </p:notesTextViewPr>
  <p:sorterViewPr>
    <p:cViewPr>
      <p:scale>
        <a:sx n="110" d="100"/>
        <a:sy n="110" d="100"/>
      </p:scale>
      <p:origin x="0" y="-13612"/>
    </p:cViewPr>
  </p:sorterViewPr>
  <p:notesViewPr>
    <p:cSldViewPr>
      <p:cViewPr varScale="1">
        <p:scale>
          <a:sx n="92" d="100"/>
          <a:sy n="92" d="100"/>
        </p:scale>
        <p:origin x="2466" y="7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46400" cy="49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en-US" altLang="da-DK"/>
          </a:p>
        </p:txBody>
      </p:sp>
      <p:sp>
        <p:nvSpPr>
          <p:cNvPr id="63491" name="Rectangle 3"/>
          <p:cNvSpPr>
            <a:spLocks noGrp="1" noChangeArrowheads="1"/>
          </p:cNvSpPr>
          <p:nvPr>
            <p:ph type="dt" sz="quarter" idx="1"/>
          </p:nvPr>
        </p:nvSpPr>
        <p:spPr bwMode="auto">
          <a:xfrm>
            <a:off x="3849688" y="0"/>
            <a:ext cx="2946400" cy="49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Verdana" pitchFamily="34" charset="0"/>
                <a:ea typeface="ＭＳ Ｐゴシック" pitchFamily="-80" charset="-128"/>
                <a:cs typeface="+mn-cs"/>
              </a:defRPr>
            </a:lvl1pPr>
          </a:lstStyle>
          <a:p>
            <a:pPr>
              <a:defRPr/>
            </a:pPr>
            <a:endParaRPr lang="en-US" altLang="da-DK"/>
          </a:p>
        </p:txBody>
      </p:sp>
      <p:sp>
        <p:nvSpPr>
          <p:cNvPr id="63492" name="Rectangle 4"/>
          <p:cNvSpPr>
            <a:spLocks noGrp="1" noChangeArrowheads="1"/>
          </p:cNvSpPr>
          <p:nvPr>
            <p:ph type="ftr" sz="quarter" idx="2"/>
          </p:nvPr>
        </p:nvSpPr>
        <p:spPr bwMode="auto">
          <a:xfrm>
            <a:off x="0" y="9429671"/>
            <a:ext cx="2946400"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r>
              <a:rPr lang="en-US" altLang="da-DK" dirty="0" smtClean="0"/>
              <a:t>DTU nan</a:t>
            </a:r>
            <a:endParaRPr lang="en-US" altLang="da-DK" dirty="0"/>
          </a:p>
        </p:txBody>
      </p:sp>
      <p:sp>
        <p:nvSpPr>
          <p:cNvPr id="63493" name="Rectangle 5"/>
          <p:cNvSpPr>
            <a:spLocks noGrp="1" noChangeArrowheads="1"/>
          </p:cNvSpPr>
          <p:nvPr>
            <p:ph type="sldNum" sz="quarter" idx="3"/>
          </p:nvPr>
        </p:nvSpPr>
        <p:spPr bwMode="auto">
          <a:xfrm>
            <a:off x="3849688" y="9429671"/>
            <a:ext cx="2946400"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a typeface="MS PGothic" pitchFamily="34" charset="-128"/>
              </a:defRPr>
            </a:lvl1pPr>
          </a:lstStyle>
          <a:p>
            <a:pPr>
              <a:defRPr/>
            </a:pPr>
            <a:fld id="{40DFC9D1-D703-4B02-9A63-CB47FE7734B8}" type="slidenum">
              <a:rPr lang="en-US" altLang="da-DK"/>
              <a:pPr>
                <a:defRPr/>
              </a:pPr>
              <a:t>‹#›</a:t>
            </a:fld>
            <a:endParaRPr lang="en-US" altLang="da-DK" dirty="0"/>
          </a:p>
        </p:txBody>
      </p:sp>
    </p:spTree>
    <p:extLst>
      <p:ext uri="{BB962C8B-B14F-4D97-AF65-F5344CB8AC3E}">
        <p14:creationId xmlns:p14="http://schemas.microsoft.com/office/powerpoint/2010/main" val="3819086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075" name="Rectangle 3"/>
          <p:cNvSpPr>
            <a:spLocks noGrp="1" noChangeArrowheads="1"/>
          </p:cNvSpPr>
          <p:nvPr>
            <p:ph type="dt" idx="1"/>
          </p:nvPr>
        </p:nvSpPr>
        <p:spPr bwMode="auto">
          <a:xfrm>
            <a:off x="3851275" y="0"/>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8916"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3077" name="Rectangle 5"/>
          <p:cNvSpPr>
            <a:spLocks noGrp="1" noChangeArrowheads="1"/>
          </p:cNvSpPr>
          <p:nvPr>
            <p:ph type="body" sz="quarter" idx="3"/>
          </p:nvPr>
        </p:nvSpPr>
        <p:spPr bwMode="auto">
          <a:xfrm>
            <a:off x="906463" y="4715629"/>
            <a:ext cx="4984750" cy="4467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noProof="0" smtClean="0"/>
              <a:t>Click to edit Master text styles</a:t>
            </a:r>
          </a:p>
          <a:p>
            <a:pPr lvl="1"/>
            <a:r>
              <a:rPr lang="da-DK" altLang="da-DK" noProof="0" smtClean="0"/>
              <a:t>Second level</a:t>
            </a:r>
          </a:p>
          <a:p>
            <a:pPr lvl="2"/>
            <a:r>
              <a:rPr lang="da-DK" altLang="da-DK" noProof="0" smtClean="0"/>
              <a:t>Third level</a:t>
            </a:r>
          </a:p>
          <a:p>
            <a:pPr lvl="3"/>
            <a:r>
              <a:rPr lang="da-DK" altLang="da-DK" noProof="0" smtClean="0"/>
              <a:t>Fourth level</a:t>
            </a:r>
          </a:p>
          <a:p>
            <a:pPr lvl="4"/>
            <a:r>
              <a:rPr lang="da-DK" altLang="da-DK" noProof="0" smtClean="0"/>
              <a:t>Fifth level</a:t>
            </a:r>
          </a:p>
        </p:txBody>
      </p:sp>
      <p:sp>
        <p:nvSpPr>
          <p:cNvPr id="3078" name="Rectangle 6"/>
          <p:cNvSpPr>
            <a:spLocks noGrp="1" noChangeArrowheads="1"/>
          </p:cNvSpPr>
          <p:nvPr>
            <p:ph type="ftr" sz="quarter" idx="4"/>
          </p:nvPr>
        </p:nvSpPr>
        <p:spPr bwMode="auto">
          <a:xfrm>
            <a:off x="0" y="9432846"/>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079" name="Rectangle 7"/>
          <p:cNvSpPr>
            <a:spLocks noGrp="1" noChangeArrowheads="1"/>
          </p:cNvSpPr>
          <p:nvPr>
            <p:ph type="sldNum" sz="quarter" idx="5"/>
          </p:nvPr>
        </p:nvSpPr>
        <p:spPr bwMode="auto">
          <a:xfrm>
            <a:off x="3851275" y="9432846"/>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ea typeface="MS PGothic" pitchFamily="34" charset="-128"/>
              </a:defRPr>
            </a:lvl1pPr>
          </a:lstStyle>
          <a:p>
            <a:pPr>
              <a:defRPr/>
            </a:pPr>
            <a:fld id="{6A722A8B-75EB-4C8F-AFEF-E13B30C7D7CE}" type="slidenum">
              <a:rPr lang="da-DK" altLang="da-DK"/>
              <a:pPr>
                <a:defRPr/>
              </a:pPr>
              <a:t>‹#›</a:t>
            </a:fld>
            <a:endParaRPr lang="da-DK" altLang="da-DK"/>
          </a:p>
        </p:txBody>
      </p:sp>
    </p:spTree>
    <p:extLst>
      <p:ext uri="{BB962C8B-B14F-4D97-AF65-F5344CB8AC3E}">
        <p14:creationId xmlns:p14="http://schemas.microsoft.com/office/powerpoint/2010/main" val="31091607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ＭＳ Ｐゴシック" charset="0"/>
      </a:defRPr>
    </a:lvl1pPr>
    <a:lvl2pPr marL="544388"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2pPr>
    <a:lvl3pPr marL="1088776"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3pPr>
    <a:lvl4pPr marL="1633164"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4pPr>
    <a:lvl5pPr marL="2177552"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iue.tuwien.ac.at/phd/filipovic/node93.html#LEWIS1987"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48C578-23F5-4E55-B2B7-2D10C50D4453}" type="slidenum">
              <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14692" name="Rectangle 3"/>
          <p:cNvSpPr>
            <a:spLocks noGrp="1" noChangeArrowheads="1"/>
          </p:cNvSpPr>
          <p:nvPr>
            <p:ph type="body" idx="1"/>
          </p:nvPr>
        </p:nvSpPr>
        <p:spPr>
          <a:noFill/>
        </p:spPr>
        <p:txBody>
          <a:bodyPr/>
          <a:lstStyle/>
          <a:p>
            <a:pPr eaLnBrk="1" hangingPunct="1"/>
            <a:endParaRPr lang="da-DK" altLang="da-DK" dirty="0" smtClean="0">
              <a:ea typeface="ＭＳ Ｐゴシック" pitchFamily="34" charset="-128"/>
            </a:endParaRPr>
          </a:p>
        </p:txBody>
      </p:sp>
    </p:spTree>
    <p:extLst>
      <p:ext uri="{BB962C8B-B14F-4D97-AF65-F5344CB8AC3E}">
        <p14:creationId xmlns:p14="http://schemas.microsoft.com/office/powerpoint/2010/main" val="3448998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US" altLang="da-DK" dirty="0" smtClean="0">
              <a:ea typeface="ＭＳ Ｐゴシック" pitchFamily="34" charset="-128"/>
            </a:endParaRPr>
          </a:p>
          <a:p>
            <a:pPr eaLnBrk="1" hangingPunct="1"/>
            <a:r>
              <a:rPr lang="en-US" altLang="da-DK" b="1" dirty="0" smtClean="0">
                <a:ea typeface="ＭＳ Ｐゴシック" pitchFamily="34" charset="-128"/>
              </a:rPr>
              <a:t>SEM course</a:t>
            </a:r>
            <a:r>
              <a:rPr lang="en-US" altLang="da-DK" b="1" baseline="0" dirty="0" smtClean="0">
                <a:ea typeface="ＭＳ Ｐゴシック" pitchFamily="34" charset="-128"/>
              </a:rPr>
              <a:t> contents</a:t>
            </a:r>
            <a:endParaRPr lang="en-US" altLang="da-DK" b="1" dirty="0" smtClean="0">
              <a:ea typeface="ＭＳ Ｐゴシック" pitchFamily="34" charset="-128"/>
            </a:endParaRPr>
          </a:p>
        </p:txBody>
      </p:sp>
    </p:spTree>
    <p:extLst>
      <p:ext uri="{BB962C8B-B14F-4D97-AF65-F5344CB8AC3E}">
        <p14:creationId xmlns:p14="http://schemas.microsoft.com/office/powerpoint/2010/main" val="259624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da-DK"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da-DK"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922749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a:defRPr/>
            </a:pPr>
            <a:fld id="{6A722A8B-75EB-4C8F-AFEF-E13B30C7D7CE}" type="slidenum">
              <a:rPr lang="da-DK" altLang="da-DK" smtClean="0"/>
              <a:pPr>
                <a:defRPr/>
              </a:pPr>
              <a:t>13</a:t>
            </a:fld>
            <a:endParaRPr lang="da-DK" altLang="da-DK"/>
          </a:p>
        </p:txBody>
      </p:sp>
    </p:spTree>
    <p:extLst>
      <p:ext uri="{BB962C8B-B14F-4D97-AF65-F5344CB8AC3E}">
        <p14:creationId xmlns:p14="http://schemas.microsoft.com/office/powerpoint/2010/main" val="158645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da-DK" baseline="0" dirty="0" smtClean="0"/>
              <a:t>Tydeliggør at kan være behov for at have en coating der dækker hele overfladen: både horisontal, </a:t>
            </a:r>
            <a:r>
              <a:rPr lang="da-DK" baseline="0" dirty="0" err="1" smtClean="0"/>
              <a:t>veritical</a:t>
            </a:r>
            <a:r>
              <a:rPr lang="da-DK" baseline="0" dirty="0" smtClean="0"/>
              <a:t> + hjørner</a:t>
            </a:r>
          </a:p>
          <a:p>
            <a:r>
              <a:rPr lang="da-DK" baseline="0" dirty="0" smtClean="0"/>
              <a:t>Men også kan være behov for ikke at dække sidevægge, fx ved lift-</a:t>
            </a:r>
            <a:r>
              <a:rPr lang="da-DK" baseline="0" dirty="0" err="1" smtClean="0"/>
              <a:t>off</a:t>
            </a:r>
            <a:endParaRPr lang="da-DK" baseline="0" dirty="0" smtClean="0"/>
          </a:p>
          <a:p>
            <a:r>
              <a:rPr lang="da-DK" baseline="0" dirty="0" smtClean="0"/>
              <a:t>Evt. flere og bedre eksempler.</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da-DK"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432090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da-DK"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da-DK"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685547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Film</a:t>
            </a:r>
            <a:r>
              <a:rPr lang="en-US" baseline="0" noProof="0" dirty="0" smtClean="0"/>
              <a:t> stress:</a:t>
            </a:r>
          </a:p>
          <a:p>
            <a:r>
              <a:rPr lang="en-US" noProof="0" dirty="0" smtClean="0"/>
              <a:t>Most</a:t>
            </a:r>
            <a:r>
              <a:rPr lang="en-US" baseline="0" noProof="0" dirty="0" smtClean="0"/>
              <a:t> films have a level of residual stress. This can be due to several reasons. It can be due to intrinsic stress like stress that evolves during film growth, for example if the surface mobility has been low during deposition then atoms can be pinned by other atoms giving intrinsic stress.  It can also be caused by lattice mismatch between epitaxial layers. It can also be caused by extrinsic stress which is stress that is imposed by external factors such as temperature changes or if pressure is applied to a chip during packaging for example.</a:t>
            </a:r>
          </a:p>
          <a:p>
            <a:endParaRPr lang="en-US" baseline="0" noProof="0" dirty="0" smtClean="0"/>
          </a:p>
          <a:p>
            <a:r>
              <a:rPr lang="en-US" baseline="0" noProof="0" dirty="0" smtClean="0"/>
              <a:t>The effect of the stress is that it can bend that sample. The stress can be either compressive or tensile. A compressive film wants to expand and will make the sample convex. A tensile film wants to shrink and will make the sample concave. The result of a very stressful film can be bending of the sample which can be a problem of cantilevers and membranes, it can be film cracking, delamination of the film and void formation among other things.</a:t>
            </a:r>
            <a:endParaRPr lang="en-US" noProof="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9F15A1D-9C3D-4504-8030-58636D63DA56}" type="slidenum">
              <a:rPr kumimoji="0" 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da-DK" sz="1200" b="0" i="0" u="none" strike="noStrike" kern="1200" cap="none" spc="0" normalizeH="0" baseline="0" noProof="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497026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5772">
              <a:defRPr/>
            </a:pPr>
            <a:r>
              <a:rPr lang="da-DK" dirty="0" err="1" smtClean="0"/>
              <a:t>Measuring</a:t>
            </a:r>
            <a:r>
              <a:rPr lang="da-DK" dirty="0" smtClean="0"/>
              <a:t> </a:t>
            </a:r>
            <a:r>
              <a:rPr lang="da-DK" dirty="0" err="1" smtClean="0"/>
              <a:t>e.g</a:t>
            </a:r>
            <a:r>
              <a:rPr lang="da-DK" dirty="0" smtClean="0"/>
              <a:t>. a diode </a:t>
            </a:r>
            <a:r>
              <a:rPr lang="da-DK" dirty="0" err="1" smtClean="0"/>
              <a:t>can</a:t>
            </a:r>
            <a:r>
              <a:rPr lang="da-DK" dirty="0" smtClean="0"/>
              <a:t> </a:t>
            </a:r>
            <a:r>
              <a:rPr lang="da-DK" dirty="0" err="1" smtClean="0"/>
              <a:t>tell</a:t>
            </a:r>
            <a:r>
              <a:rPr lang="da-DK" dirty="0" smtClean="0"/>
              <a:t> </a:t>
            </a:r>
            <a:r>
              <a:rPr lang="da-DK" dirty="0" err="1" smtClean="0"/>
              <a:t>you</a:t>
            </a:r>
            <a:r>
              <a:rPr lang="da-DK" dirty="0" smtClean="0"/>
              <a:t> </a:t>
            </a:r>
            <a:r>
              <a:rPr lang="da-DK" dirty="0" err="1" smtClean="0"/>
              <a:t>about</a:t>
            </a:r>
            <a:r>
              <a:rPr lang="da-DK" dirty="0" smtClean="0"/>
              <a:t> short </a:t>
            </a:r>
            <a:r>
              <a:rPr lang="da-DK" dirty="0" err="1" smtClean="0"/>
              <a:t>circuits</a:t>
            </a:r>
            <a:r>
              <a:rPr lang="da-DK" dirty="0" smtClean="0"/>
              <a:t>, etc.</a:t>
            </a:r>
          </a:p>
          <a:p>
            <a:pPr marL="0" lvl="1" defTabSz="915772">
              <a:defRPr/>
            </a:pPr>
            <a:endParaRPr lang="da-DK" dirty="0" smtClean="0"/>
          </a:p>
          <a:p>
            <a:r>
              <a:rPr lang="da-DK" b="1" dirty="0" err="1" smtClean="0"/>
              <a:t>Isulator</a:t>
            </a:r>
            <a:r>
              <a:rPr lang="da-DK" b="1" baseline="0" dirty="0" smtClean="0"/>
              <a:t> </a:t>
            </a:r>
            <a:r>
              <a:rPr lang="da-DK" b="1" baseline="0" dirty="0" err="1" smtClean="0"/>
              <a:t>quality</a:t>
            </a:r>
            <a:r>
              <a:rPr lang="da-DK" b="1" baseline="0" dirty="0" smtClean="0"/>
              <a:t> :</a:t>
            </a:r>
            <a:endParaRPr lang="da-DK" b="1" dirty="0" smtClean="0"/>
          </a:p>
          <a:p>
            <a:r>
              <a:rPr lang="da-DK" dirty="0" smtClean="0"/>
              <a:t>Any </a:t>
            </a:r>
            <a:r>
              <a:rPr lang="da-DK" dirty="0" err="1" smtClean="0"/>
              <a:t>insulation</a:t>
            </a:r>
            <a:r>
              <a:rPr lang="da-DK" baseline="0" dirty="0" smtClean="0"/>
              <a:t> </a:t>
            </a:r>
            <a:r>
              <a:rPr lang="da-DK" baseline="0" dirty="0" err="1" smtClean="0"/>
              <a:t>material</a:t>
            </a:r>
            <a:r>
              <a:rPr lang="da-DK" baseline="0" dirty="0" smtClean="0"/>
              <a:t> </a:t>
            </a:r>
            <a:r>
              <a:rPr lang="da-DK" baseline="0" dirty="0" err="1" smtClean="0"/>
              <a:t>remains</a:t>
            </a:r>
            <a:r>
              <a:rPr lang="da-DK" baseline="0" dirty="0" smtClean="0"/>
              <a:t> </a:t>
            </a:r>
            <a:r>
              <a:rPr lang="da-DK" baseline="0" dirty="0" err="1" smtClean="0"/>
              <a:t>its</a:t>
            </a:r>
            <a:r>
              <a:rPr lang="da-DK" baseline="0" dirty="0" smtClean="0"/>
              <a:t> </a:t>
            </a:r>
            <a:r>
              <a:rPr lang="da-DK" baseline="0" dirty="0" err="1" smtClean="0"/>
              <a:t>insulating</a:t>
            </a:r>
            <a:r>
              <a:rPr lang="da-DK" baseline="0" dirty="0" smtClean="0"/>
              <a:t> properties up to a </a:t>
            </a:r>
            <a:r>
              <a:rPr lang="da-DK" baseline="0" dirty="0" err="1" smtClean="0"/>
              <a:t>certain</a:t>
            </a:r>
            <a:r>
              <a:rPr lang="da-DK" baseline="0" dirty="0" smtClean="0"/>
              <a:t> limit (</a:t>
            </a:r>
            <a:r>
              <a:rPr lang="da-DK" baseline="0" dirty="0" err="1" smtClean="0"/>
              <a:t>There</a:t>
            </a:r>
            <a:r>
              <a:rPr lang="da-DK" baseline="0" dirty="0" smtClean="0"/>
              <a:t> is </a:t>
            </a:r>
            <a:r>
              <a:rPr lang="da-DK" baseline="0" dirty="0" err="1" smtClean="0"/>
              <a:t>no</a:t>
            </a:r>
            <a:r>
              <a:rPr lang="da-DK" baseline="0" dirty="0" smtClean="0"/>
              <a:t> ideal </a:t>
            </a:r>
            <a:r>
              <a:rPr lang="da-DK" baseline="0" dirty="0" err="1" smtClean="0"/>
              <a:t>insulator</a:t>
            </a:r>
            <a:r>
              <a:rPr lang="da-DK" baseline="0" dirty="0" smtClean="0"/>
              <a:t>). </a:t>
            </a:r>
            <a:r>
              <a:rPr lang="da-DK" baseline="0" dirty="0" err="1" smtClean="0"/>
              <a:t>After</a:t>
            </a:r>
            <a:r>
              <a:rPr lang="da-DK" baseline="0" dirty="0" smtClean="0"/>
              <a:t> </a:t>
            </a:r>
            <a:r>
              <a:rPr lang="da-DK" baseline="0" dirty="0" err="1" smtClean="0"/>
              <a:t>this</a:t>
            </a:r>
            <a:r>
              <a:rPr lang="da-DK" baseline="0" dirty="0" smtClean="0"/>
              <a:t> limit, it starts a leakage </a:t>
            </a:r>
            <a:r>
              <a:rPr lang="da-DK" baseline="0" dirty="0" err="1" smtClean="0"/>
              <a:t>currents</a:t>
            </a:r>
            <a:r>
              <a:rPr lang="da-DK" baseline="0" dirty="0" smtClean="0"/>
              <a:t> go </a:t>
            </a:r>
            <a:r>
              <a:rPr lang="da-DK" baseline="0" dirty="0" err="1" smtClean="0"/>
              <a:t>beyond</a:t>
            </a:r>
            <a:r>
              <a:rPr lang="da-DK" baseline="0" dirty="0" smtClean="0"/>
              <a:t> limit and </a:t>
            </a:r>
            <a:r>
              <a:rPr lang="da-DK" baseline="0" dirty="0" err="1" smtClean="0"/>
              <a:t>there</a:t>
            </a:r>
            <a:r>
              <a:rPr lang="da-DK" baseline="0" dirty="0" smtClean="0"/>
              <a:t> is a </a:t>
            </a:r>
            <a:r>
              <a:rPr lang="da-DK" baseline="0" dirty="0" err="1" smtClean="0"/>
              <a:t>failure</a:t>
            </a:r>
            <a:r>
              <a:rPr lang="da-DK" baseline="0" dirty="0" smtClean="0"/>
              <a:t> </a:t>
            </a:r>
            <a:r>
              <a:rPr lang="da-DK" baseline="0" dirty="0" err="1" smtClean="0"/>
              <a:t>insulation</a:t>
            </a:r>
            <a:r>
              <a:rPr lang="da-DK" baseline="0" dirty="0" smtClean="0"/>
              <a:t>.</a:t>
            </a:r>
          </a:p>
          <a:p>
            <a:r>
              <a:rPr lang="da-DK" baseline="0" dirty="0" err="1" smtClean="0"/>
              <a:t>Figure</a:t>
            </a:r>
            <a:r>
              <a:rPr lang="da-DK" baseline="0" dirty="0" smtClean="0"/>
              <a:t>: the </a:t>
            </a:r>
            <a:r>
              <a:rPr lang="da-DK" baseline="0" dirty="0" err="1" smtClean="0"/>
              <a:t>oxide</a:t>
            </a:r>
            <a:r>
              <a:rPr lang="da-DK" baseline="0" dirty="0" smtClean="0"/>
              <a:t> </a:t>
            </a:r>
            <a:r>
              <a:rPr lang="da-DK" baseline="0" dirty="0" err="1" smtClean="0"/>
              <a:t>initially</a:t>
            </a:r>
            <a:r>
              <a:rPr lang="da-DK" baseline="0" dirty="0" smtClean="0"/>
              <a:t> is </a:t>
            </a:r>
            <a:r>
              <a:rPr lang="da-DK" baseline="0" dirty="0" err="1" smtClean="0"/>
              <a:t>almost</a:t>
            </a:r>
            <a:r>
              <a:rPr lang="da-DK" baseline="0" dirty="0" smtClean="0"/>
              <a:t> </a:t>
            </a:r>
            <a:r>
              <a:rPr lang="da-DK" baseline="0" dirty="0" err="1" smtClean="0"/>
              <a:t>perfect</a:t>
            </a:r>
            <a:r>
              <a:rPr lang="da-DK" baseline="0" dirty="0" smtClean="0"/>
              <a:t> with a </a:t>
            </a:r>
            <a:r>
              <a:rPr lang="da-DK" baseline="0" dirty="0" err="1" smtClean="0"/>
              <a:t>few</a:t>
            </a:r>
            <a:r>
              <a:rPr lang="da-DK" baseline="0" dirty="0" smtClean="0"/>
              <a:t> in-</a:t>
            </a:r>
            <a:r>
              <a:rPr lang="da-DK" baseline="0" dirty="0" err="1" smtClean="0"/>
              <a:t>grown</a:t>
            </a:r>
            <a:r>
              <a:rPr lang="da-DK" baseline="0" dirty="0" smtClean="0"/>
              <a:t> </a:t>
            </a:r>
            <a:r>
              <a:rPr lang="da-DK" baseline="0" dirty="0" err="1" smtClean="0"/>
              <a:t>traps</a:t>
            </a:r>
            <a:r>
              <a:rPr lang="da-DK" baseline="0" dirty="0" smtClean="0"/>
              <a:t>/</a:t>
            </a:r>
            <a:r>
              <a:rPr lang="da-DK" baseline="0" dirty="0" err="1" smtClean="0"/>
              <a:t>defects</a:t>
            </a:r>
            <a:r>
              <a:rPr lang="da-DK" baseline="0" dirty="0" smtClean="0"/>
              <a:t>. As </a:t>
            </a:r>
            <a:r>
              <a:rPr lang="da-DK" baseline="0" dirty="0" err="1" smtClean="0"/>
              <a:t>apply</a:t>
            </a:r>
            <a:r>
              <a:rPr lang="da-DK" baseline="0" dirty="0" smtClean="0"/>
              <a:t> </a:t>
            </a:r>
            <a:r>
              <a:rPr lang="da-DK" baseline="0" dirty="0" err="1" smtClean="0"/>
              <a:t>voltage</a:t>
            </a:r>
            <a:r>
              <a:rPr lang="da-DK" baseline="0" dirty="0" smtClean="0"/>
              <a:t> generate more </a:t>
            </a:r>
            <a:r>
              <a:rPr lang="da-DK" baseline="0" dirty="0" err="1" smtClean="0"/>
              <a:t>traps</a:t>
            </a:r>
            <a:r>
              <a:rPr lang="da-DK" baseline="0" dirty="0" smtClean="0"/>
              <a:t>, </a:t>
            </a:r>
            <a:r>
              <a:rPr lang="da-DK" baseline="0" dirty="0" err="1" smtClean="0"/>
              <a:t>then</a:t>
            </a:r>
            <a:r>
              <a:rPr lang="da-DK" baseline="0" dirty="0" smtClean="0"/>
              <a:t> </a:t>
            </a:r>
            <a:r>
              <a:rPr lang="da-DK" baseline="0" dirty="0" err="1" smtClean="0"/>
              <a:t>some</a:t>
            </a:r>
            <a:r>
              <a:rPr lang="da-DK" baseline="0" dirty="0" smtClean="0"/>
              <a:t> </a:t>
            </a:r>
            <a:r>
              <a:rPr lang="da-DK" baseline="0" dirty="0" err="1" smtClean="0"/>
              <a:t>percolative</a:t>
            </a:r>
            <a:r>
              <a:rPr lang="da-DK" baseline="0" dirty="0" smtClean="0"/>
              <a:t> </a:t>
            </a:r>
            <a:r>
              <a:rPr lang="da-DK" baseline="0" dirty="0" err="1" smtClean="0"/>
              <a:t>paths</a:t>
            </a:r>
            <a:r>
              <a:rPr lang="da-DK" baseline="0" dirty="0" smtClean="0"/>
              <a:t> </a:t>
            </a:r>
            <a:r>
              <a:rPr lang="da-DK" baseline="0" dirty="0" err="1" smtClean="0"/>
              <a:t>will</a:t>
            </a:r>
            <a:r>
              <a:rPr lang="da-DK" baseline="0" dirty="0" smtClean="0"/>
              <a:t> </a:t>
            </a:r>
            <a:r>
              <a:rPr lang="da-DK" baseline="0" dirty="0" err="1" smtClean="0"/>
              <a:t>be</a:t>
            </a:r>
            <a:r>
              <a:rPr lang="da-DK" baseline="0" dirty="0" smtClean="0"/>
              <a:t> </a:t>
            </a:r>
            <a:r>
              <a:rPr lang="da-DK" baseline="0" dirty="0" err="1" smtClean="0"/>
              <a:t>formed</a:t>
            </a:r>
            <a:r>
              <a:rPr lang="da-DK" baseline="0" dirty="0" smtClean="0"/>
              <a:t> and </a:t>
            </a:r>
            <a:r>
              <a:rPr lang="da-DK" baseline="0" dirty="0" err="1" smtClean="0"/>
              <a:t>there</a:t>
            </a:r>
            <a:r>
              <a:rPr lang="da-DK" baseline="0" dirty="0" smtClean="0"/>
              <a:t> </a:t>
            </a:r>
            <a:r>
              <a:rPr lang="da-DK" baseline="0" dirty="0" err="1" smtClean="0"/>
              <a:t>will</a:t>
            </a:r>
            <a:r>
              <a:rPr lang="da-DK" baseline="0" dirty="0" smtClean="0"/>
              <a:t> </a:t>
            </a:r>
            <a:r>
              <a:rPr lang="da-DK" baseline="0" dirty="0" err="1" smtClean="0"/>
              <a:t>be</a:t>
            </a:r>
            <a:r>
              <a:rPr lang="da-DK" baseline="0" dirty="0" smtClean="0"/>
              <a:t> </a:t>
            </a:r>
            <a:r>
              <a:rPr lang="da-DK" baseline="0" dirty="0" err="1" smtClean="0"/>
              <a:t>some</a:t>
            </a:r>
            <a:r>
              <a:rPr lang="da-DK" baseline="0" dirty="0" smtClean="0"/>
              <a:t> small </a:t>
            </a:r>
            <a:r>
              <a:rPr lang="da-DK" baseline="0" dirty="0" err="1" smtClean="0"/>
              <a:t>conductive</a:t>
            </a:r>
            <a:r>
              <a:rPr lang="da-DK" baseline="0" dirty="0" smtClean="0"/>
              <a:t> </a:t>
            </a:r>
            <a:r>
              <a:rPr lang="da-DK" baseline="0" dirty="0" err="1" smtClean="0"/>
              <a:t>paths</a:t>
            </a:r>
            <a:r>
              <a:rPr lang="da-DK" baseline="0" dirty="0" smtClean="0"/>
              <a:t> </a:t>
            </a:r>
            <a:r>
              <a:rPr lang="da-DK" baseline="0" dirty="0" err="1" smtClean="0"/>
              <a:t>through</a:t>
            </a:r>
            <a:r>
              <a:rPr lang="da-DK" baseline="0" dirty="0" smtClean="0"/>
              <a:t> the </a:t>
            </a:r>
            <a:r>
              <a:rPr lang="da-DK" baseline="0" dirty="0" err="1" smtClean="0"/>
              <a:t>layer</a:t>
            </a:r>
            <a:r>
              <a:rPr lang="da-DK" baseline="0" dirty="0" smtClean="0"/>
              <a:t>. And at the end the </a:t>
            </a:r>
            <a:r>
              <a:rPr lang="da-DK" baseline="0" dirty="0" err="1" smtClean="0"/>
              <a:t>Silicon</a:t>
            </a:r>
            <a:r>
              <a:rPr lang="da-DK" baseline="0" dirty="0" smtClean="0"/>
              <a:t> </a:t>
            </a:r>
            <a:r>
              <a:rPr lang="da-DK" baseline="0" dirty="0" err="1" smtClean="0"/>
              <a:t>wil</a:t>
            </a:r>
            <a:r>
              <a:rPr lang="da-DK" baseline="0" dirty="0" smtClean="0"/>
              <a:t> </a:t>
            </a:r>
            <a:r>
              <a:rPr lang="da-DK" baseline="0" dirty="0" err="1" smtClean="0"/>
              <a:t>melt</a:t>
            </a:r>
            <a:r>
              <a:rPr lang="da-DK" baseline="0" dirty="0" smtClean="0"/>
              <a:t> and the Oxygen is </a:t>
            </a:r>
            <a:r>
              <a:rPr lang="da-DK" baseline="0" dirty="0" err="1" smtClean="0"/>
              <a:t>released</a:t>
            </a:r>
            <a:r>
              <a:rPr lang="da-DK" baseline="0" dirty="0" smtClean="0"/>
              <a:t>. </a:t>
            </a:r>
          </a:p>
          <a:p>
            <a:endParaRPr lang="da-DK" baseline="0" dirty="0" smtClean="0"/>
          </a:p>
          <a:p>
            <a:pPr marL="0" lvl="1" defTabSz="915772">
              <a:defRPr/>
            </a:pPr>
            <a:endParaRPr lang="da-DK" dirty="0" smtClean="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da-DK"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321427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smtClean="0"/>
              <a:t>Composition</a:t>
            </a:r>
            <a:r>
              <a:rPr lang="da-DK" dirty="0" smtClean="0"/>
              <a:t> </a:t>
            </a:r>
            <a:r>
              <a:rPr lang="da-DK" dirty="0" err="1" smtClean="0"/>
              <a:t>may</a:t>
            </a:r>
            <a:r>
              <a:rPr lang="da-DK" baseline="0" dirty="0" smtClean="0"/>
              <a:t> not </a:t>
            </a:r>
            <a:r>
              <a:rPr lang="da-DK" baseline="0" dirty="0" err="1" smtClean="0"/>
              <a:t>always</a:t>
            </a:r>
            <a:r>
              <a:rPr lang="da-DK" baseline="0" dirty="0" smtClean="0"/>
              <a:t> </a:t>
            </a:r>
            <a:r>
              <a:rPr lang="da-DK" baseline="0" dirty="0" err="1" smtClean="0"/>
              <a:t>be</a:t>
            </a:r>
            <a:r>
              <a:rPr lang="da-DK" baseline="0" dirty="0" smtClean="0"/>
              <a:t> as </a:t>
            </a:r>
            <a:r>
              <a:rPr lang="da-DK" baseline="0" dirty="0" err="1" smtClean="0"/>
              <a:t>you</a:t>
            </a:r>
            <a:r>
              <a:rPr lang="da-DK" baseline="0" dirty="0" smtClean="0"/>
              <a:t> </a:t>
            </a:r>
            <a:r>
              <a:rPr lang="da-DK" baseline="0" dirty="0" err="1" smtClean="0"/>
              <a:t>expect</a:t>
            </a:r>
            <a:endParaRPr lang="da-DK" baseline="0" dirty="0" smtClean="0"/>
          </a:p>
          <a:p>
            <a:r>
              <a:rPr lang="da-DK" baseline="0" dirty="0" smtClean="0"/>
              <a:t>-an </a:t>
            </a:r>
            <a:r>
              <a:rPr lang="da-DK" baseline="0" dirty="0" err="1" smtClean="0"/>
              <a:t>issue</a:t>
            </a:r>
            <a:r>
              <a:rPr lang="da-DK" baseline="0" dirty="0" smtClean="0"/>
              <a:t> with </a:t>
            </a:r>
            <a:r>
              <a:rPr lang="da-DK" baseline="0" dirty="0" err="1" smtClean="0"/>
              <a:t>oxides</a:t>
            </a:r>
            <a:r>
              <a:rPr lang="da-DK" baseline="0" dirty="0" smtClean="0"/>
              <a:t>, </a:t>
            </a:r>
            <a:r>
              <a:rPr lang="da-DK" baseline="0" dirty="0" err="1" smtClean="0"/>
              <a:t>nitrides</a:t>
            </a:r>
            <a:r>
              <a:rPr lang="da-DK" baseline="0" dirty="0" smtClean="0"/>
              <a:t>, </a:t>
            </a:r>
            <a:r>
              <a:rPr lang="da-DK" baseline="0" dirty="0" err="1" smtClean="0"/>
              <a:t>alloys</a:t>
            </a:r>
            <a:r>
              <a:rPr lang="da-DK" baseline="0" dirty="0" smtClean="0"/>
              <a:t>.. Any non-elemental </a:t>
            </a:r>
            <a:r>
              <a:rPr lang="da-DK" baseline="0" dirty="0" err="1" smtClean="0"/>
              <a:t>depositions</a:t>
            </a:r>
            <a:r>
              <a:rPr lang="da-DK" baseline="0" dirty="0" smtClean="0"/>
              <a:t>!</a:t>
            </a:r>
          </a:p>
          <a:p>
            <a:r>
              <a:rPr lang="da-DK" baseline="0" dirty="0" smtClean="0"/>
              <a:t>-</a:t>
            </a:r>
            <a:r>
              <a:rPr lang="da-DK" baseline="0" dirty="0" err="1" smtClean="0"/>
              <a:t>sometimes</a:t>
            </a:r>
            <a:r>
              <a:rPr lang="da-DK" baseline="0" dirty="0" smtClean="0"/>
              <a:t> it </a:t>
            </a:r>
            <a:r>
              <a:rPr lang="da-DK" baseline="0" dirty="0" err="1" smtClean="0"/>
              <a:t>matters</a:t>
            </a:r>
            <a:r>
              <a:rPr lang="da-DK" baseline="0" dirty="0" smtClean="0"/>
              <a:t> to </a:t>
            </a:r>
            <a:r>
              <a:rPr lang="da-DK" baseline="0" dirty="0" err="1" smtClean="0"/>
              <a:t>your</a:t>
            </a:r>
            <a:r>
              <a:rPr lang="da-DK" baseline="0" dirty="0" smtClean="0"/>
              <a:t> </a:t>
            </a:r>
            <a:r>
              <a:rPr lang="da-DK" baseline="0" dirty="0" err="1" smtClean="0"/>
              <a:t>application</a:t>
            </a:r>
            <a:r>
              <a:rPr lang="da-DK" baseline="0" dirty="0" smtClean="0"/>
              <a:t> – </a:t>
            </a:r>
            <a:r>
              <a:rPr lang="da-DK" baseline="0" dirty="0" err="1" smtClean="0"/>
              <a:t>sometimes</a:t>
            </a:r>
            <a:r>
              <a:rPr lang="da-DK" baseline="0" dirty="0" smtClean="0"/>
              <a:t> not</a:t>
            </a:r>
          </a:p>
          <a:p>
            <a:r>
              <a:rPr lang="da-DK" baseline="0" dirty="0" smtClean="0"/>
              <a:t>-</a:t>
            </a:r>
            <a:r>
              <a:rPr lang="da-DK" baseline="0" dirty="0" err="1" smtClean="0"/>
              <a:t>examples</a:t>
            </a:r>
            <a:r>
              <a:rPr lang="da-DK" baseline="0" dirty="0" smtClean="0"/>
              <a:t> </a:t>
            </a:r>
            <a:r>
              <a:rPr lang="da-DK" baseline="0" dirty="0" err="1" smtClean="0"/>
              <a:t>are</a:t>
            </a:r>
            <a:r>
              <a:rPr lang="da-DK" baseline="0" dirty="0" smtClean="0"/>
              <a:t> the transparent </a:t>
            </a:r>
            <a:r>
              <a:rPr lang="da-DK" baseline="0" dirty="0" err="1" smtClean="0"/>
              <a:t>conductive</a:t>
            </a:r>
            <a:r>
              <a:rPr lang="da-DK" baseline="0" dirty="0" smtClean="0"/>
              <a:t> </a:t>
            </a:r>
            <a:r>
              <a:rPr lang="da-DK" baseline="0" dirty="0" err="1" smtClean="0"/>
              <a:t>oxides</a:t>
            </a:r>
            <a:r>
              <a:rPr lang="da-DK" baseline="0" dirty="0" smtClean="0"/>
              <a:t> ITO and AZO (indium tin </a:t>
            </a:r>
            <a:r>
              <a:rPr lang="da-DK" baseline="0" dirty="0" err="1" smtClean="0"/>
              <a:t>oxide</a:t>
            </a:r>
            <a:r>
              <a:rPr lang="da-DK" baseline="0" dirty="0" smtClean="0"/>
              <a:t>, Al-</a:t>
            </a:r>
            <a:r>
              <a:rPr lang="da-DK" baseline="0" dirty="0" err="1" smtClean="0"/>
              <a:t>doped</a:t>
            </a:r>
            <a:r>
              <a:rPr lang="da-DK" baseline="0" dirty="0" smtClean="0"/>
              <a:t> </a:t>
            </a:r>
            <a:r>
              <a:rPr lang="da-DK" baseline="0" dirty="0" err="1" smtClean="0"/>
              <a:t>Zinc</a:t>
            </a:r>
            <a:r>
              <a:rPr lang="da-DK" baseline="0" dirty="0" smtClean="0"/>
              <a:t> </a:t>
            </a:r>
            <a:r>
              <a:rPr lang="da-DK" baseline="0" dirty="0" err="1" smtClean="0"/>
              <a:t>oxide</a:t>
            </a:r>
            <a:r>
              <a:rPr lang="da-DK" baseline="0" dirty="0" smtClean="0"/>
              <a:t>) as </a:t>
            </a:r>
            <a:r>
              <a:rPr lang="da-DK" baseline="0" dirty="0" err="1" smtClean="0"/>
              <a:t>well</a:t>
            </a:r>
            <a:r>
              <a:rPr lang="da-DK" baseline="0" dirty="0" smtClean="0"/>
              <a:t> as </a:t>
            </a:r>
            <a:r>
              <a:rPr lang="da-DK" baseline="0" dirty="0" err="1" smtClean="0"/>
              <a:t>silicon</a:t>
            </a:r>
            <a:r>
              <a:rPr lang="da-DK" baseline="0" dirty="0" smtClean="0"/>
              <a:t> </a:t>
            </a:r>
            <a:r>
              <a:rPr lang="da-DK" baseline="0" dirty="0" err="1" smtClean="0"/>
              <a:t>nitride</a:t>
            </a:r>
            <a:endParaRPr lang="da-DK" baseline="0" dirty="0" smtClean="0"/>
          </a:p>
          <a:p>
            <a:r>
              <a:rPr lang="da-DK" baseline="0" dirty="0" smtClean="0"/>
              <a:t>-FIGURE </a:t>
            </a:r>
            <a:r>
              <a:rPr lang="da-DK" baseline="0" dirty="0" err="1" smtClean="0"/>
              <a:t>Conductivity</a:t>
            </a:r>
            <a:r>
              <a:rPr lang="da-DK" baseline="0" dirty="0" smtClean="0"/>
              <a:t> of AZO </a:t>
            </a:r>
            <a:r>
              <a:rPr lang="da-DK" baseline="0" dirty="0" err="1" smtClean="0"/>
              <a:t>affected</a:t>
            </a:r>
            <a:r>
              <a:rPr lang="da-DK" baseline="0" dirty="0" smtClean="0"/>
              <a:t> by Al-</a:t>
            </a:r>
            <a:r>
              <a:rPr lang="da-DK" baseline="0" dirty="0" err="1" smtClean="0"/>
              <a:t>content</a:t>
            </a:r>
            <a:r>
              <a:rPr lang="da-DK" baseline="0" dirty="0" smtClean="0"/>
              <a:t>, </a:t>
            </a:r>
            <a:r>
              <a:rPr lang="da-DK" baseline="0" dirty="0" err="1" smtClean="0"/>
              <a:t>affected</a:t>
            </a:r>
            <a:r>
              <a:rPr lang="da-DK" baseline="0" dirty="0" smtClean="0"/>
              <a:t> by </a:t>
            </a:r>
            <a:r>
              <a:rPr lang="da-DK" baseline="0" dirty="0" err="1" smtClean="0"/>
              <a:t>deposition</a:t>
            </a:r>
            <a:r>
              <a:rPr lang="da-DK" baseline="0" dirty="0" smtClean="0"/>
              <a:t> pressure in </a:t>
            </a:r>
            <a:r>
              <a:rPr lang="da-DK" baseline="0" dirty="0" err="1" smtClean="0"/>
              <a:t>sputtering</a:t>
            </a:r>
            <a:r>
              <a:rPr lang="da-DK" baseline="0" dirty="0" smtClean="0"/>
              <a:t>. Al is the open </a:t>
            </a:r>
            <a:r>
              <a:rPr lang="da-DK" baseline="0" dirty="0" err="1" smtClean="0"/>
              <a:t>circles</a:t>
            </a:r>
            <a:r>
              <a:rPr lang="da-DK" baseline="0" dirty="0" smtClean="0"/>
              <a:t>, look at the axis on the right of the </a:t>
            </a:r>
            <a:r>
              <a:rPr lang="da-DK" baseline="0" dirty="0" err="1" smtClean="0"/>
              <a:t>figure</a:t>
            </a:r>
            <a:r>
              <a:rPr lang="da-DK" baseline="0" dirty="0" smtClean="0"/>
              <a:t>.</a:t>
            </a:r>
          </a:p>
          <a:p>
            <a:r>
              <a:rPr lang="da-DK" baseline="0" dirty="0" smtClean="0"/>
              <a:t>-</a:t>
            </a:r>
            <a:r>
              <a:rPr lang="da-DK" baseline="0" dirty="0" err="1" smtClean="0"/>
              <a:t>you</a:t>
            </a:r>
            <a:r>
              <a:rPr lang="da-DK" baseline="0" dirty="0" smtClean="0"/>
              <a:t> </a:t>
            </a:r>
            <a:r>
              <a:rPr lang="da-DK" baseline="0" dirty="0" err="1" smtClean="0"/>
              <a:t>can</a:t>
            </a:r>
            <a:r>
              <a:rPr lang="da-DK" baseline="0" dirty="0" smtClean="0"/>
              <a:t> </a:t>
            </a:r>
            <a:r>
              <a:rPr lang="da-DK" baseline="0" dirty="0" err="1" smtClean="0"/>
              <a:t>also</a:t>
            </a:r>
            <a:r>
              <a:rPr lang="da-DK" baseline="0" dirty="0" smtClean="0"/>
              <a:t> </a:t>
            </a:r>
            <a:r>
              <a:rPr lang="da-DK" baseline="0" dirty="0" err="1" smtClean="0"/>
              <a:t>get</a:t>
            </a:r>
            <a:r>
              <a:rPr lang="da-DK" baseline="0" dirty="0" smtClean="0"/>
              <a:t> </a:t>
            </a:r>
            <a:r>
              <a:rPr lang="da-DK" baseline="0" dirty="0" err="1" smtClean="0"/>
              <a:t>inhomogeneity</a:t>
            </a:r>
            <a:r>
              <a:rPr lang="da-DK" baseline="0" dirty="0" smtClean="0"/>
              <a:t> in the </a:t>
            </a:r>
            <a:r>
              <a:rPr lang="da-DK" baseline="0" dirty="0" err="1" smtClean="0"/>
              <a:t>composition</a:t>
            </a:r>
            <a:r>
              <a:rPr lang="da-DK" baseline="0" dirty="0" smtClean="0"/>
              <a:t> </a:t>
            </a:r>
            <a:r>
              <a:rPr lang="da-DK" baseline="0" dirty="0" err="1" smtClean="0"/>
              <a:t>across</a:t>
            </a:r>
            <a:r>
              <a:rPr lang="da-DK" baseline="0" dirty="0" smtClean="0"/>
              <a:t> the </a:t>
            </a:r>
            <a:r>
              <a:rPr lang="da-DK" baseline="0" dirty="0" err="1" smtClean="0"/>
              <a:t>substrate</a:t>
            </a:r>
            <a:r>
              <a:rPr lang="da-DK" baseline="0" dirty="0" smtClean="0"/>
              <a:t> </a:t>
            </a:r>
            <a:r>
              <a:rPr lang="da-DK" baseline="0" dirty="0" err="1" smtClean="0"/>
              <a:t>width</a:t>
            </a:r>
            <a:r>
              <a:rPr lang="da-DK" baseline="0" dirty="0" smtClean="0"/>
              <a:t> due to </a:t>
            </a:r>
            <a:r>
              <a:rPr lang="da-DK" baseline="0" dirty="0" err="1" smtClean="0"/>
              <a:t>geometry</a:t>
            </a:r>
            <a:r>
              <a:rPr lang="da-DK" baseline="0" dirty="0" smtClean="0"/>
              <a:t> of the </a:t>
            </a:r>
            <a:r>
              <a:rPr lang="da-DK" baseline="0" dirty="0" err="1" smtClean="0"/>
              <a:t>deposition</a:t>
            </a:r>
            <a:r>
              <a:rPr lang="da-DK" baseline="0" dirty="0" smtClean="0"/>
              <a:t> system, or in the </a:t>
            </a:r>
            <a:r>
              <a:rPr lang="da-DK" baseline="0" dirty="0" err="1" smtClean="0"/>
              <a:t>depth</a:t>
            </a:r>
            <a:r>
              <a:rPr lang="da-DK" baseline="0" dirty="0" smtClean="0"/>
              <a:t> of the film if </a:t>
            </a:r>
            <a:r>
              <a:rPr lang="da-DK" baseline="0" dirty="0" err="1" smtClean="0"/>
              <a:t>there</a:t>
            </a:r>
            <a:r>
              <a:rPr lang="da-DK" baseline="0" dirty="0" smtClean="0"/>
              <a:t> is </a:t>
            </a:r>
            <a:r>
              <a:rPr lang="da-DK" baseline="0" dirty="0" err="1" smtClean="0"/>
              <a:t>change</a:t>
            </a:r>
            <a:r>
              <a:rPr lang="da-DK" baseline="0" dirty="0" smtClean="0"/>
              <a:t> over time as the film </a:t>
            </a:r>
            <a:r>
              <a:rPr lang="da-DK" baseline="0" dirty="0" err="1" smtClean="0"/>
              <a:t>grows</a:t>
            </a:r>
            <a:r>
              <a:rPr lang="da-DK" baseline="0" dirty="0" smtClean="0"/>
              <a:t>. </a:t>
            </a:r>
            <a:r>
              <a:rPr lang="da-DK" baseline="0" dirty="0" err="1" smtClean="0"/>
              <a:t>Both</a:t>
            </a:r>
            <a:r>
              <a:rPr lang="da-DK" baseline="0" dirty="0" smtClean="0"/>
              <a:t> </a:t>
            </a:r>
            <a:r>
              <a:rPr lang="da-DK" baseline="0" dirty="0" err="1" smtClean="0"/>
              <a:t>things</a:t>
            </a:r>
            <a:r>
              <a:rPr lang="da-DK" baseline="0" dirty="0" smtClean="0"/>
              <a:t> </a:t>
            </a:r>
            <a:r>
              <a:rPr lang="da-DK" baseline="0" dirty="0" err="1" smtClean="0"/>
              <a:t>may</a:t>
            </a:r>
            <a:r>
              <a:rPr lang="da-DK" baseline="0" dirty="0" smtClean="0"/>
              <a:t> </a:t>
            </a:r>
            <a:r>
              <a:rPr lang="da-DK" baseline="0" dirty="0" err="1" smtClean="0"/>
              <a:t>happen</a:t>
            </a:r>
            <a:r>
              <a:rPr lang="da-DK" baseline="0" dirty="0" smtClean="0"/>
              <a:t> in </a:t>
            </a:r>
            <a:r>
              <a:rPr lang="da-DK" baseline="0" dirty="0" err="1" smtClean="0"/>
              <a:t>sputtering</a:t>
            </a:r>
            <a:r>
              <a:rPr lang="da-DK" baseline="0" dirty="0" smtClean="0"/>
              <a:t>, but </a:t>
            </a:r>
            <a:r>
              <a:rPr lang="da-DK" baseline="0" dirty="0" err="1" smtClean="0"/>
              <a:t>can</a:t>
            </a:r>
            <a:r>
              <a:rPr lang="da-DK" baseline="0" dirty="0" smtClean="0"/>
              <a:t> </a:t>
            </a:r>
            <a:r>
              <a:rPr lang="da-DK" baseline="0" dirty="0" err="1" smtClean="0"/>
              <a:t>also</a:t>
            </a:r>
            <a:r>
              <a:rPr lang="da-DK" baseline="0" dirty="0" smtClean="0"/>
              <a:t> </a:t>
            </a:r>
            <a:r>
              <a:rPr lang="da-DK" baseline="0" dirty="0" err="1" smtClean="0"/>
              <a:t>occur</a:t>
            </a:r>
            <a:r>
              <a:rPr lang="da-DK" baseline="0" dirty="0" smtClean="0"/>
              <a:t> with </a:t>
            </a:r>
            <a:r>
              <a:rPr lang="da-DK" baseline="0" dirty="0" err="1" smtClean="0"/>
              <a:t>other</a:t>
            </a:r>
            <a:r>
              <a:rPr lang="da-DK" baseline="0" dirty="0" smtClean="0"/>
              <a:t> </a:t>
            </a:r>
            <a:r>
              <a:rPr lang="da-DK" baseline="0" dirty="0" err="1" smtClean="0"/>
              <a:t>techniques</a:t>
            </a:r>
            <a:endParaRPr lang="da-DK" baseline="0" dirty="0" smtClean="0"/>
          </a:p>
          <a:p>
            <a:endParaRPr lang="da-DK" baseline="0" dirty="0" smtClean="0"/>
          </a:p>
          <a:p>
            <a:r>
              <a:rPr lang="da-DK" baseline="0" dirty="0" smtClean="0"/>
              <a:t>Surfaces (</a:t>
            </a:r>
            <a:r>
              <a:rPr lang="da-DK" baseline="0" dirty="0" err="1" smtClean="0"/>
              <a:t>e.g</a:t>
            </a:r>
            <a:r>
              <a:rPr lang="da-DK" baseline="0" dirty="0" smtClean="0"/>
              <a:t>. Ti, Al) </a:t>
            </a:r>
            <a:r>
              <a:rPr lang="da-DK" baseline="0" dirty="0" err="1" smtClean="0"/>
              <a:t>can</a:t>
            </a:r>
            <a:r>
              <a:rPr lang="da-DK" baseline="0" dirty="0" smtClean="0"/>
              <a:t> </a:t>
            </a:r>
            <a:r>
              <a:rPr lang="da-DK" baseline="0" dirty="0" err="1" smtClean="0"/>
              <a:t>oxidize</a:t>
            </a:r>
            <a:r>
              <a:rPr lang="da-DK" baseline="0" dirty="0" smtClean="0"/>
              <a:t> </a:t>
            </a:r>
            <a:r>
              <a:rPr lang="da-DK" baseline="0" dirty="0" err="1" smtClean="0"/>
              <a:t>after</a:t>
            </a:r>
            <a:r>
              <a:rPr lang="da-DK" baseline="0" dirty="0" smtClean="0"/>
              <a:t> </a:t>
            </a:r>
            <a:r>
              <a:rPr lang="da-DK" baseline="0" dirty="0" err="1" smtClean="0"/>
              <a:t>deposition</a:t>
            </a:r>
            <a:r>
              <a:rPr lang="da-DK" baseline="0" dirty="0" smtClean="0"/>
              <a:t> – </a:t>
            </a:r>
            <a:r>
              <a:rPr lang="da-DK" baseline="0" dirty="0" err="1" smtClean="0"/>
              <a:t>be</a:t>
            </a:r>
            <a:r>
              <a:rPr lang="da-DK" baseline="0" dirty="0" smtClean="0"/>
              <a:t> </a:t>
            </a:r>
            <a:r>
              <a:rPr lang="da-DK" baseline="0" dirty="0" err="1" smtClean="0"/>
              <a:t>aware</a:t>
            </a:r>
            <a:r>
              <a:rPr lang="da-DK" baseline="0" dirty="0" smtClean="0"/>
              <a:t> for </a:t>
            </a:r>
            <a:r>
              <a:rPr lang="da-DK" baseline="0" dirty="0" err="1" smtClean="0"/>
              <a:t>example</a:t>
            </a:r>
            <a:r>
              <a:rPr lang="da-DK" baseline="0" dirty="0" smtClean="0"/>
              <a:t> if </a:t>
            </a:r>
            <a:r>
              <a:rPr lang="da-DK" baseline="0" dirty="0" err="1" smtClean="0"/>
              <a:t>you</a:t>
            </a:r>
            <a:r>
              <a:rPr lang="da-DK" baseline="0" dirty="0" smtClean="0"/>
              <a:t> </a:t>
            </a:r>
            <a:r>
              <a:rPr lang="da-DK" baseline="0" dirty="0" err="1" smtClean="0"/>
              <a:t>are</a:t>
            </a:r>
            <a:r>
              <a:rPr lang="da-DK" baseline="0" dirty="0" smtClean="0"/>
              <a:t> </a:t>
            </a:r>
            <a:r>
              <a:rPr lang="da-DK" baseline="0" dirty="0" err="1" smtClean="0"/>
              <a:t>doing</a:t>
            </a:r>
            <a:r>
              <a:rPr lang="da-DK" baseline="0" dirty="0" smtClean="0"/>
              <a:t> </a:t>
            </a:r>
            <a:r>
              <a:rPr lang="da-DK" baseline="0" dirty="0" err="1" smtClean="0"/>
              <a:t>characterization</a:t>
            </a:r>
            <a:r>
              <a:rPr lang="da-DK" baseline="0" dirty="0" smtClean="0"/>
              <a:t> by </a:t>
            </a:r>
            <a:r>
              <a:rPr lang="da-DK" baseline="0" dirty="0" err="1" smtClean="0"/>
              <a:t>optical</a:t>
            </a:r>
            <a:r>
              <a:rPr lang="da-DK" baseline="0" dirty="0" smtClean="0"/>
              <a:t> </a:t>
            </a:r>
            <a:r>
              <a:rPr lang="da-DK" baseline="0" dirty="0" err="1" smtClean="0"/>
              <a:t>methods</a:t>
            </a:r>
            <a:endParaRPr lang="da-DK" baseline="0" dirty="0" smtClean="0"/>
          </a:p>
          <a:p>
            <a:endParaRPr lang="da-DK" baseline="0" dirty="0" smtClean="0"/>
          </a:p>
          <a:p>
            <a:r>
              <a:rPr lang="da-DK" baseline="0" dirty="0" err="1" smtClean="0"/>
              <a:t>You</a:t>
            </a:r>
            <a:r>
              <a:rPr lang="da-DK" baseline="0" dirty="0" smtClean="0"/>
              <a:t> </a:t>
            </a:r>
            <a:r>
              <a:rPr lang="da-DK" baseline="0" dirty="0" err="1" smtClean="0"/>
              <a:t>can</a:t>
            </a:r>
            <a:r>
              <a:rPr lang="da-DK" baseline="0" dirty="0" smtClean="0"/>
              <a:t> </a:t>
            </a:r>
            <a:r>
              <a:rPr lang="da-DK" baseline="0" dirty="0" err="1" smtClean="0"/>
              <a:t>also</a:t>
            </a:r>
            <a:r>
              <a:rPr lang="da-DK" baseline="0" dirty="0" smtClean="0"/>
              <a:t> </a:t>
            </a:r>
            <a:r>
              <a:rPr lang="da-DK" baseline="0" dirty="0" err="1" smtClean="0"/>
              <a:t>get</a:t>
            </a:r>
            <a:r>
              <a:rPr lang="da-DK" baseline="0" dirty="0" smtClean="0"/>
              <a:t> oxygen and </a:t>
            </a:r>
            <a:r>
              <a:rPr lang="da-DK" baseline="0" dirty="0" err="1" smtClean="0"/>
              <a:t>other</a:t>
            </a:r>
            <a:r>
              <a:rPr lang="da-DK" baseline="0" dirty="0" smtClean="0"/>
              <a:t> </a:t>
            </a:r>
            <a:r>
              <a:rPr lang="da-DK" baseline="0" dirty="0" err="1" smtClean="0"/>
              <a:t>things</a:t>
            </a:r>
            <a:r>
              <a:rPr lang="da-DK" baseline="0" dirty="0" smtClean="0"/>
              <a:t> </a:t>
            </a:r>
            <a:r>
              <a:rPr lang="da-DK" baseline="0" dirty="0" err="1" smtClean="0"/>
              <a:t>you</a:t>
            </a:r>
            <a:r>
              <a:rPr lang="da-DK" baseline="0" dirty="0" smtClean="0"/>
              <a:t> </a:t>
            </a:r>
            <a:r>
              <a:rPr lang="da-DK" baseline="0" dirty="0" err="1" smtClean="0"/>
              <a:t>don’t</a:t>
            </a:r>
            <a:r>
              <a:rPr lang="da-DK" baseline="0" dirty="0" smtClean="0"/>
              <a:t> </a:t>
            </a:r>
            <a:r>
              <a:rPr lang="da-DK" baseline="0" dirty="0" err="1" smtClean="0"/>
              <a:t>want</a:t>
            </a:r>
            <a:r>
              <a:rPr lang="da-DK" baseline="0" dirty="0" smtClean="0"/>
              <a:t> in </a:t>
            </a:r>
            <a:r>
              <a:rPr lang="da-DK" baseline="0" dirty="0" err="1" smtClean="0"/>
              <a:t>your</a:t>
            </a:r>
            <a:r>
              <a:rPr lang="da-DK" baseline="0" dirty="0" smtClean="0"/>
              <a:t> film </a:t>
            </a:r>
            <a:r>
              <a:rPr lang="da-DK" baseline="0" dirty="0" err="1" smtClean="0"/>
              <a:t>during</a:t>
            </a:r>
            <a:r>
              <a:rPr lang="da-DK" baseline="0" dirty="0" smtClean="0"/>
              <a:t> </a:t>
            </a:r>
            <a:r>
              <a:rPr lang="da-DK" baseline="0" dirty="0" err="1" smtClean="0"/>
              <a:t>deposition</a:t>
            </a:r>
            <a:endParaRPr lang="da-DK" baseline="0" dirty="0" smtClean="0"/>
          </a:p>
          <a:p>
            <a:r>
              <a:rPr lang="da-DK" baseline="0" dirty="0" smtClean="0"/>
              <a:t>-</a:t>
            </a:r>
            <a:r>
              <a:rPr lang="da-DK" baseline="0" dirty="0" err="1" smtClean="0"/>
              <a:t>water</a:t>
            </a:r>
            <a:r>
              <a:rPr lang="da-DK" baseline="0" dirty="0" smtClean="0"/>
              <a:t> </a:t>
            </a:r>
            <a:r>
              <a:rPr lang="da-DK" baseline="0" dirty="0" err="1" smtClean="0"/>
              <a:t>likes</a:t>
            </a:r>
            <a:r>
              <a:rPr lang="da-DK" baseline="0" dirty="0" smtClean="0"/>
              <a:t> to </a:t>
            </a:r>
            <a:r>
              <a:rPr lang="da-DK" baseline="0" dirty="0" err="1" smtClean="0"/>
              <a:t>adhere</a:t>
            </a:r>
            <a:r>
              <a:rPr lang="da-DK" baseline="0" dirty="0" smtClean="0"/>
              <a:t> to the walls of the </a:t>
            </a:r>
            <a:r>
              <a:rPr lang="da-DK" baseline="0" dirty="0" err="1" smtClean="0"/>
              <a:t>deposition</a:t>
            </a:r>
            <a:r>
              <a:rPr lang="da-DK" baseline="0" dirty="0" smtClean="0"/>
              <a:t> </a:t>
            </a:r>
            <a:r>
              <a:rPr lang="da-DK" baseline="0" dirty="0" err="1" smtClean="0"/>
              <a:t>chamber</a:t>
            </a:r>
            <a:r>
              <a:rPr lang="da-DK" baseline="0" dirty="0" smtClean="0"/>
              <a:t> (it is </a:t>
            </a:r>
            <a:r>
              <a:rPr lang="da-DK" baseline="0" dirty="0" err="1" smtClean="0"/>
              <a:t>adsorbed</a:t>
            </a:r>
            <a:r>
              <a:rPr lang="da-DK" baseline="0" dirty="0" smtClean="0"/>
              <a:t> to the </a:t>
            </a:r>
            <a:r>
              <a:rPr lang="da-DK" baseline="0" dirty="0" err="1" smtClean="0"/>
              <a:t>surfaces</a:t>
            </a:r>
            <a:r>
              <a:rPr lang="da-DK" baseline="0" dirty="0" smtClean="0"/>
              <a:t>) and is </a:t>
            </a:r>
            <a:r>
              <a:rPr lang="da-DK" baseline="0" dirty="0" err="1" smtClean="0"/>
              <a:t>hard</a:t>
            </a:r>
            <a:r>
              <a:rPr lang="da-DK" baseline="0" dirty="0" smtClean="0"/>
              <a:t> to </a:t>
            </a:r>
            <a:r>
              <a:rPr lang="da-DK" baseline="0" dirty="0" err="1" smtClean="0"/>
              <a:t>remove</a:t>
            </a:r>
            <a:r>
              <a:rPr lang="da-DK" baseline="0" dirty="0" smtClean="0"/>
              <a:t> </a:t>
            </a:r>
            <a:r>
              <a:rPr lang="da-DK" baseline="0" dirty="0" err="1" smtClean="0"/>
              <a:t>completely</a:t>
            </a:r>
            <a:r>
              <a:rPr lang="da-DK" baseline="0" dirty="0" smtClean="0"/>
              <a:t> </a:t>
            </a:r>
            <a:r>
              <a:rPr lang="da-DK" baseline="0" dirty="0" smtClean="0">
                <a:sym typeface="Wingdings" panose="05000000000000000000" pitchFamily="2" charset="2"/>
              </a:rPr>
              <a:t> oxidation </a:t>
            </a:r>
          </a:p>
          <a:p>
            <a:r>
              <a:rPr lang="da-DK" baseline="0" dirty="0" smtClean="0">
                <a:sym typeface="Wingdings" panose="05000000000000000000" pitchFamily="2" charset="2"/>
              </a:rPr>
              <a:t>FIGURE </a:t>
            </a:r>
            <a:r>
              <a:rPr lang="da-DK" baseline="0" dirty="0" err="1" smtClean="0">
                <a:sym typeface="Wingdings" panose="05000000000000000000" pitchFamily="2" charset="2"/>
              </a:rPr>
              <a:t>example</a:t>
            </a:r>
            <a:r>
              <a:rPr lang="da-DK" baseline="0" dirty="0" smtClean="0">
                <a:sym typeface="Wingdings" panose="05000000000000000000" pitchFamily="2" charset="2"/>
              </a:rPr>
              <a:t> of O and C present in </a:t>
            </a:r>
            <a:r>
              <a:rPr lang="da-DK" baseline="0" dirty="0" err="1" smtClean="0">
                <a:sym typeface="Wingdings" panose="05000000000000000000" pitchFamily="2" charset="2"/>
              </a:rPr>
              <a:t>AlN</a:t>
            </a:r>
            <a:r>
              <a:rPr lang="da-DK" baseline="0" dirty="0" smtClean="0">
                <a:sym typeface="Wingdings" panose="05000000000000000000" pitchFamily="2" charset="2"/>
              </a:rPr>
              <a:t> </a:t>
            </a:r>
            <a:r>
              <a:rPr lang="da-DK" baseline="0" dirty="0" err="1" smtClean="0">
                <a:sym typeface="Wingdings" panose="05000000000000000000" pitchFamily="2" charset="2"/>
              </a:rPr>
              <a:t>lattice</a:t>
            </a:r>
            <a:r>
              <a:rPr lang="da-DK" baseline="0" dirty="0" smtClean="0">
                <a:sym typeface="Wingdings" panose="05000000000000000000" pitchFamily="2" charset="2"/>
              </a:rPr>
              <a:t> – </a:t>
            </a:r>
            <a:r>
              <a:rPr lang="da-DK" baseline="0" dirty="0" err="1" smtClean="0">
                <a:sym typeface="Wingdings" panose="05000000000000000000" pitchFamily="2" charset="2"/>
              </a:rPr>
              <a:t>this</a:t>
            </a:r>
            <a:r>
              <a:rPr lang="da-DK" baseline="0" dirty="0" smtClean="0">
                <a:sym typeface="Wingdings" panose="05000000000000000000" pitchFamily="2" charset="2"/>
              </a:rPr>
              <a:t> </a:t>
            </a:r>
            <a:r>
              <a:rPr lang="da-DK" baseline="0" dirty="0" err="1" smtClean="0">
                <a:sym typeface="Wingdings" panose="05000000000000000000" pitchFamily="2" charset="2"/>
              </a:rPr>
              <a:t>can</a:t>
            </a:r>
            <a:r>
              <a:rPr lang="da-DK" baseline="0" dirty="0" smtClean="0">
                <a:sym typeface="Wingdings" panose="05000000000000000000" pitchFamily="2" charset="2"/>
              </a:rPr>
              <a:t> </a:t>
            </a:r>
            <a:r>
              <a:rPr lang="da-DK" baseline="0" dirty="0" err="1" smtClean="0">
                <a:sym typeface="Wingdings" panose="05000000000000000000" pitchFamily="2" charset="2"/>
              </a:rPr>
              <a:t>change</a:t>
            </a:r>
            <a:r>
              <a:rPr lang="da-DK" baseline="0" dirty="0" smtClean="0">
                <a:sym typeface="Wingdings" panose="05000000000000000000" pitchFamily="2" charset="2"/>
              </a:rPr>
              <a:t> the </a:t>
            </a:r>
            <a:r>
              <a:rPr lang="da-DK" baseline="0" dirty="0" err="1" smtClean="0">
                <a:sym typeface="Wingdings" panose="05000000000000000000" pitchFamily="2" charset="2"/>
              </a:rPr>
              <a:t>material</a:t>
            </a:r>
            <a:r>
              <a:rPr lang="da-DK" baseline="0" dirty="0" smtClean="0">
                <a:sym typeface="Wingdings" panose="05000000000000000000" pitchFamily="2" charset="2"/>
              </a:rPr>
              <a:t> from n- to p-type. May or </a:t>
            </a:r>
            <a:r>
              <a:rPr lang="da-DK" baseline="0" dirty="0" err="1" smtClean="0">
                <a:sym typeface="Wingdings" panose="05000000000000000000" pitchFamily="2" charset="2"/>
              </a:rPr>
              <a:t>may</a:t>
            </a:r>
            <a:r>
              <a:rPr lang="da-DK" baseline="0" dirty="0" smtClean="0">
                <a:sym typeface="Wingdings" panose="05000000000000000000" pitchFamily="2" charset="2"/>
              </a:rPr>
              <a:t> not </a:t>
            </a:r>
            <a:r>
              <a:rPr lang="da-DK" baseline="0" dirty="0" err="1" smtClean="0">
                <a:sym typeface="Wingdings" panose="05000000000000000000" pitchFamily="2" charset="2"/>
              </a:rPr>
              <a:t>be</a:t>
            </a:r>
            <a:r>
              <a:rPr lang="da-DK" baseline="0" dirty="0" smtClean="0">
                <a:sym typeface="Wingdings" panose="05000000000000000000" pitchFamily="2" charset="2"/>
              </a:rPr>
              <a:t> </a:t>
            </a:r>
            <a:r>
              <a:rPr lang="da-DK" baseline="0" dirty="0" err="1" smtClean="0">
                <a:sym typeface="Wingdings" panose="05000000000000000000" pitchFamily="2" charset="2"/>
              </a:rPr>
              <a:t>intentional</a:t>
            </a:r>
            <a:r>
              <a:rPr lang="da-DK" baseline="0" dirty="0" smtClean="0">
                <a:sym typeface="Wingdings" panose="05000000000000000000" pitchFamily="2" charset="2"/>
              </a:rPr>
              <a:t> </a:t>
            </a:r>
          </a:p>
          <a:p>
            <a:r>
              <a:rPr lang="da-DK" baseline="0" dirty="0" smtClean="0">
                <a:sym typeface="Wingdings" panose="05000000000000000000" pitchFamily="2" charset="2"/>
              </a:rPr>
              <a:t>-in </a:t>
            </a:r>
            <a:r>
              <a:rPr lang="da-DK" baseline="0" dirty="0" err="1" smtClean="0">
                <a:sym typeface="Wingdings" panose="05000000000000000000" pitchFamily="2" charset="2"/>
              </a:rPr>
              <a:t>some</a:t>
            </a:r>
            <a:r>
              <a:rPr lang="da-DK" baseline="0" dirty="0" smtClean="0">
                <a:sym typeface="Wingdings" panose="05000000000000000000" pitchFamily="2" charset="2"/>
              </a:rPr>
              <a:t> systems </a:t>
            </a:r>
            <a:r>
              <a:rPr lang="da-DK" baseline="0" dirty="0" err="1" smtClean="0">
                <a:sym typeface="Wingdings" panose="05000000000000000000" pitchFamily="2" charset="2"/>
              </a:rPr>
              <a:t>like</a:t>
            </a:r>
            <a:r>
              <a:rPr lang="da-DK" baseline="0" dirty="0" smtClean="0">
                <a:sym typeface="Wingdings" panose="05000000000000000000" pitchFamily="2" charset="2"/>
              </a:rPr>
              <a:t> the </a:t>
            </a:r>
            <a:r>
              <a:rPr lang="da-DK" baseline="0" dirty="0" err="1" smtClean="0">
                <a:sym typeface="Wingdings" panose="05000000000000000000" pitchFamily="2" charset="2"/>
              </a:rPr>
              <a:t>sputter</a:t>
            </a:r>
            <a:r>
              <a:rPr lang="da-DK" baseline="0" dirty="0" smtClean="0">
                <a:sym typeface="Wingdings" panose="05000000000000000000" pitchFamily="2" charset="2"/>
              </a:rPr>
              <a:t> system, </a:t>
            </a:r>
            <a:r>
              <a:rPr lang="da-DK" baseline="0" dirty="0" err="1" smtClean="0">
                <a:sym typeface="Wingdings" panose="05000000000000000000" pitchFamily="2" charset="2"/>
              </a:rPr>
              <a:t>there</a:t>
            </a:r>
            <a:r>
              <a:rPr lang="da-DK" baseline="0" dirty="0" smtClean="0">
                <a:sym typeface="Wingdings" panose="05000000000000000000" pitchFamily="2" charset="2"/>
              </a:rPr>
              <a:t> </a:t>
            </a:r>
            <a:r>
              <a:rPr lang="da-DK" baseline="0" dirty="0" err="1" smtClean="0">
                <a:sym typeface="Wingdings" panose="05000000000000000000" pitchFamily="2" charset="2"/>
              </a:rPr>
              <a:t>are</a:t>
            </a:r>
            <a:r>
              <a:rPr lang="da-DK" baseline="0" dirty="0" smtClean="0">
                <a:sym typeface="Wingdings" panose="05000000000000000000" pitchFamily="2" charset="2"/>
              </a:rPr>
              <a:t> more </a:t>
            </a:r>
            <a:r>
              <a:rPr lang="da-DK" baseline="0" dirty="0" err="1" smtClean="0">
                <a:sym typeface="Wingdings" panose="05000000000000000000" pitchFamily="2" charset="2"/>
              </a:rPr>
              <a:t>than</a:t>
            </a:r>
            <a:r>
              <a:rPr lang="da-DK" baseline="0" dirty="0" smtClean="0">
                <a:sym typeface="Wingdings" panose="05000000000000000000" pitchFamily="2" charset="2"/>
              </a:rPr>
              <a:t> </a:t>
            </a:r>
            <a:r>
              <a:rPr lang="da-DK" baseline="0" dirty="0" err="1" smtClean="0">
                <a:sym typeface="Wingdings" panose="05000000000000000000" pitchFamily="2" charset="2"/>
              </a:rPr>
              <a:t>one</a:t>
            </a:r>
            <a:r>
              <a:rPr lang="da-DK" baseline="0" dirty="0" smtClean="0">
                <a:sym typeface="Wingdings" panose="05000000000000000000" pitchFamily="2" charset="2"/>
              </a:rPr>
              <a:t> metal source present at a time and </a:t>
            </a:r>
            <a:r>
              <a:rPr lang="da-DK" baseline="0" dirty="0" err="1" smtClean="0">
                <a:sym typeface="Wingdings" panose="05000000000000000000" pitchFamily="2" charset="2"/>
              </a:rPr>
              <a:t>we</a:t>
            </a:r>
            <a:r>
              <a:rPr lang="da-DK" baseline="0" dirty="0" smtClean="0">
                <a:sym typeface="Wingdings" panose="05000000000000000000" pitchFamily="2" charset="2"/>
              </a:rPr>
              <a:t> </a:t>
            </a:r>
            <a:r>
              <a:rPr lang="da-DK" baseline="0" dirty="0" err="1" smtClean="0">
                <a:sym typeface="Wingdings" panose="05000000000000000000" pitchFamily="2" charset="2"/>
              </a:rPr>
              <a:t>cannot</a:t>
            </a:r>
            <a:r>
              <a:rPr lang="da-DK" baseline="0" dirty="0" smtClean="0">
                <a:sym typeface="Wingdings" panose="05000000000000000000" pitchFamily="2" charset="2"/>
              </a:rPr>
              <a:t> </a:t>
            </a:r>
            <a:r>
              <a:rPr lang="da-DK" baseline="0" dirty="0" err="1" smtClean="0">
                <a:sym typeface="Wingdings" panose="05000000000000000000" pitchFamily="2" charset="2"/>
              </a:rPr>
              <a:t>promise</a:t>
            </a:r>
            <a:r>
              <a:rPr lang="da-DK" baseline="0" dirty="0" smtClean="0">
                <a:sym typeface="Wingdings" panose="05000000000000000000" pitchFamily="2" charset="2"/>
              </a:rPr>
              <a:t> </a:t>
            </a:r>
            <a:r>
              <a:rPr lang="da-DK" baseline="0" dirty="0" err="1" smtClean="0">
                <a:sym typeface="Wingdings" panose="05000000000000000000" pitchFamily="2" charset="2"/>
              </a:rPr>
              <a:t>that</a:t>
            </a:r>
            <a:r>
              <a:rPr lang="da-DK" baseline="0" dirty="0" smtClean="0">
                <a:sym typeface="Wingdings" panose="05000000000000000000" pitchFamily="2" charset="2"/>
              </a:rPr>
              <a:t> </a:t>
            </a:r>
            <a:r>
              <a:rPr lang="da-DK" baseline="0" dirty="0" err="1" smtClean="0">
                <a:sym typeface="Wingdings" panose="05000000000000000000" pitchFamily="2" charset="2"/>
              </a:rPr>
              <a:t>they</a:t>
            </a:r>
            <a:r>
              <a:rPr lang="da-DK" baseline="0" dirty="0" smtClean="0">
                <a:sym typeface="Wingdings" panose="05000000000000000000" pitchFamily="2" charset="2"/>
              </a:rPr>
              <a:t> do not </a:t>
            </a:r>
            <a:r>
              <a:rPr lang="da-DK" baseline="0" dirty="0" err="1" smtClean="0">
                <a:sym typeface="Wingdings" panose="05000000000000000000" pitchFamily="2" charset="2"/>
              </a:rPr>
              <a:t>contaminate</a:t>
            </a:r>
            <a:r>
              <a:rPr lang="da-DK" baseline="0" dirty="0" smtClean="0">
                <a:sym typeface="Wingdings" panose="05000000000000000000" pitchFamily="2" charset="2"/>
              </a:rPr>
              <a:t> </a:t>
            </a:r>
            <a:r>
              <a:rPr lang="da-DK" baseline="0" dirty="0" err="1" smtClean="0">
                <a:sym typeface="Wingdings" panose="05000000000000000000" pitchFamily="2" charset="2"/>
              </a:rPr>
              <a:t>each</a:t>
            </a:r>
            <a:r>
              <a:rPr lang="da-DK" baseline="0" dirty="0" smtClean="0">
                <a:sym typeface="Wingdings" panose="05000000000000000000" pitchFamily="2" charset="2"/>
              </a:rPr>
              <a:t> </a:t>
            </a:r>
            <a:r>
              <a:rPr lang="da-DK" baseline="0" dirty="0" err="1" smtClean="0">
                <a:sym typeface="Wingdings" panose="05000000000000000000" pitchFamily="2" charset="2"/>
              </a:rPr>
              <a:t>other</a:t>
            </a:r>
            <a:r>
              <a:rPr lang="da-DK" baseline="0" dirty="0" smtClean="0">
                <a:sym typeface="Wingdings" panose="05000000000000000000" pitchFamily="2" charset="2"/>
              </a:rPr>
              <a:t> a </a:t>
            </a:r>
            <a:r>
              <a:rPr lang="da-DK" baseline="0" dirty="0" err="1" smtClean="0">
                <a:sym typeface="Wingdings" panose="05000000000000000000" pitchFamily="2" charset="2"/>
              </a:rPr>
              <a:t>little</a:t>
            </a:r>
            <a:r>
              <a:rPr lang="da-DK" baseline="0" dirty="0" smtClean="0">
                <a:sym typeface="Wingdings" panose="05000000000000000000" pitchFamily="2" charset="2"/>
              </a:rPr>
              <a:t> bit – </a:t>
            </a:r>
          </a:p>
          <a:p>
            <a:r>
              <a:rPr lang="da-DK" baseline="0" dirty="0" smtClean="0">
                <a:sym typeface="Wingdings" panose="05000000000000000000" pitchFamily="2" charset="2"/>
              </a:rPr>
              <a:t>-</a:t>
            </a:r>
            <a:r>
              <a:rPr lang="da-DK" baseline="0" dirty="0" err="1" smtClean="0">
                <a:sym typeface="Wingdings" panose="05000000000000000000" pitchFamily="2" charset="2"/>
              </a:rPr>
              <a:t>there</a:t>
            </a:r>
            <a:r>
              <a:rPr lang="da-DK" baseline="0" dirty="0" smtClean="0">
                <a:sym typeface="Wingdings" panose="05000000000000000000" pitchFamily="2" charset="2"/>
              </a:rPr>
              <a:t> </a:t>
            </a:r>
            <a:r>
              <a:rPr lang="da-DK" baseline="0" dirty="0" err="1" smtClean="0">
                <a:sym typeface="Wingdings" panose="05000000000000000000" pitchFamily="2" charset="2"/>
              </a:rPr>
              <a:t>may</a:t>
            </a:r>
            <a:r>
              <a:rPr lang="da-DK" baseline="0" dirty="0" smtClean="0">
                <a:sym typeface="Wingdings" panose="05000000000000000000" pitchFamily="2" charset="2"/>
              </a:rPr>
              <a:t> </a:t>
            </a:r>
            <a:r>
              <a:rPr lang="da-DK" baseline="0" dirty="0" err="1" smtClean="0">
                <a:sym typeface="Wingdings" panose="05000000000000000000" pitchFamily="2" charset="2"/>
              </a:rPr>
              <a:t>also</a:t>
            </a:r>
            <a:r>
              <a:rPr lang="da-DK" baseline="0" dirty="0" smtClean="0">
                <a:sym typeface="Wingdings" panose="05000000000000000000" pitchFamily="2" charset="2"/>
              </a:rPr>
              <a:t> (</a:t>
            </a:r>
            <a:r>
              <a:rPr lang="da-DK" baseline="0" dirty="0" err="1" smtClean="0">
                <a:sym typeface="Wingdings" panose="05000000000000000000" pitchFamily="2" charset="2"/>
              </a:rPr>
              <a:t>rarely</a:t>
            </a:r>
            <a:r>
              <a:rPr lang="da-DK" baseline="0" dirty="0" smtClean="0">
                <a:sym typeface="Wingdings" panose="05000000000000000000" pitchFamily="2" charset="2"/>
              </a:rPr>
              <a:t>) </a:t>
            </a:r>
            <a:r>
              <a:rPr lang="da-DK" baseline="0" dirty="0" err="1" smtClean="0">
                <a:sym typeface="Wingdings" panose="05000000000000000000" pitchFamily="2" charset="2"/>
              </a:rPr>
              <a:t>be</a:t>
            </a:r>
            <a:r>
              <a:rPr lang="da-DK" baseline="0" dirty="0" smtClean="0">
                <a:sym typeface="Wingdings" panose="05000000000000000000" pitchFamily="2" charset="2"/>
              </a:rPr>
              <a:t> </a:t>
            </a:r>
            <a:r>
              <a:rPr lang="da-DK" baseline="0" dirty="0" err="1" smtClean="0">
                <a:sym typeface="Wingdings" panose="05000000000000000000" pitchFamily="2" charset="2"/>
              </a:rPr>
              <a:t>contamination</a:t>
            </a:r>
            <a:r>
              <a:rPr lang="da-DK" baseline="0" dirty="0" smtClean="0">
                <a:sym typeface="Wingdings" panose="05000000000000000000" pitchFamily="2" charset="2"/>
              </a:rPr>
              <a:t> due to </a:t>
            </a:r>
            <a:r>
              <a:rPr lang="da-DK" baseline="0" dirty="0" err="1" smtClean="0">
                <a:sym typeface="Wingdings" panose="05000000000000000000" pitchFamily="2" charset="2"/>
              </a:rPr>
              <a:t>previous</a:t>
            </a:r>
            <a:r>
              <a:rPr lang="da-DK" baseline="0" dirty="0" smtClean="0">
                <a:sym typeface="Wingdings" panose="05000000000000000000" pitchFamily="2" charset="2"/>
              </a:rPr>
              <a:t> </a:t>
            </a:r>
            <a:r>
              <a:rPr lang="da-DK" baseline="0" dirty="0" err="1" smtClean="0">
                <a:sym typeface="Wingdings" panose="05000000000000000000" pitchFamily="2" charset="2"/>
              </a:rPr>
              <a:t>users</a:t>
            </a:r>
            <a:r>
              <a:rPr lang="da-DK" baseline="0" dirty="0" smtClean="0">
                <a:sym typeface="Wingdings" panose="05000000000000000000" pitchFamily="2" charset="2"/>
              </a:rPr>
              <a:t> putting </a:t>
            </a:r>
            <a:r>
              <a:rPr lang="da-DK" baseline="0" dirty="0" err="1" smtClean="0">
                <a:sym typeface="Wingdings" panose="05000000000000000000" pitchFamily="2" charset="2"/>
              </a:rPr>
              <a:t>volatile</a:t>
            </a:r>
            <a:r>
              <a:rPr lang="da-DK" baseline="0" dirty="0" smtClean="0">
                <a:sym typeface="Wingdings" panose="05000000000000000000" pitchFamily="2" charset="2"/>
              </a:rPr>
              <a:t> </a:t>
            </a:r>
            <a:r>
              <a:rPr lang="da-DK" baseline="0" dirty="0" err="1" smtClean="0">
                <a:sym typeface="Wingdings" panose="05000000000000000000" pitchFamily="2" charset="2"/>
              </a:rPr>
              <a:t>substances</a:t>
            </a:r>
            <a:r>
              <a:rPr lang="da-DK" baseline="0" dirty="0" smtClean="0">
                <a:sym typeface="Wingdings" panose="05000000000000000000" pitchFamily="2" charset="2"/>
              </a:rPr>
              <a:t> in the system </a:t>
            </a:r>
            <a:r>
              <a:rPr lang="da-DK" baseline="0" dirty="0" err="1" smtClean="0">
                <a:sym typeface="Wingdings" panose="05000000000000000000" pitchFamily="2" charset="2"/>
              </a:rPr>
              <a:t>that</a:t>
            </a:r>
            <a:r>
              <a:rPr lang="da-DK" baseline="0" dirty="0" smtClean="0">
                <a:sym typeface="Wingdings" panose="05000000000000000000" pitchFamily="2" charset="2"/>
              </a:rPr>
              <a:t> </a:t>
            </a:r>
            <a:r>
              <a:rPr lang="da-DK" baseline="0" dirty="0" err="1" smtClean="0">
                <a:sym typeface="Wingdings" panose="05000000000000000000" pitchFamily="2" charset="2"/>
              </a:rPr>
              <a:t>they</a:t>
            </a:r>
            <a:r>
              <a:rPr lang="da-DK" baseline="0" dirty="0" smtClean="0">
                <a:sym typeface="Wingdings" panose="05000000000000000000" pitchFamily="2" charset="2"/>
              </a:rPr>
              <a:t> </a:t>
            </a:r>
            <a:r>
              <a:rPr lang="da-DK" baseline="0" dirty="0" err="1" smtClean="0">
                <a:sym typeface="Wingdings" panose="05000000000000000000" pitchFamily="2" charset="2"/>
              </a:rPr>
              <a:t>really</a:t>
            </a:r>
            <a:r>
              <a:rPr lang="da-DK" baseline="0" dirty="0" smtClean="0">
                <a:sym typeface="Wingdings" panose="05000000000000000000" pitchFamily="2" charset="2"/>
              </a:rPr>
              <a:t> </a:t>
            </a:r>
            <a:r>
              <a:rPr lang="da-DK" baseline="0" dirty="0" err="1" smtClean="0">
                <a:sym typeface="Wingdings" panose="05000000000000000000" pitchFamily="2" charset="2"/>
              </a:rPr>
              <a:t>should</a:t>
            </a:r>
            <a:r>
              <a:rPr lang="da-DK" baseline="0" dirty="0" smtClean="0">
                <a:sym typeface="Wingdings" panose="05000000000000000000" pitchFamily="2" charset="2"/>
              </a:rPr>
              <a:t> not do (</a:t>
            </a:r>
            <a:r>
              <a:rPr lang="da-DK" baseline="0" dirty="0" err="1" smtClean="0">
                <a:sym typeface="Wingdings" panose="05000000000000000000" pitchFamily="2" charset="2"/>
              </a:rPr>
              <a:t>can</a:t>
            </a:r>
            <a:r>
              <a:rPr lang="da-DK" baseline="0" dirty="0" smtClean="0">
                <a:sym typeface="Wingdings" panose="05000000000000000000" pitchFamily="2" charset="2"/>
              </a:rPr>
              <a:t> </a:t>
            </a:r>
            <a:r>
              <a:rPr lang="da-DK" baseline="0" dirty="0" err="1" smtClean="0">
                <a:sym typeface="Wingdings" panose="05000000000000000000" pitchFamily="2" charset="2"/>
              </a:rPr>
              <a:t>happen</a:t>
            </a:r>
            <a:r>
              <a:rPr lang="da-DK" baseline="0" dirty="0" smtClean="0">
                <a:sym typeface="Wingdings" panose="05000000000000000000" pitchFamily="2" charset="2"/>
              </a:rPr>
              <a:t> for </a:t>
            </a:r>
            <a:r>
              <a:rPr lang="da-DK" baseline="0" dirty="0" err="1" smtClean="0">
                <a:sym typeface="Wingdings" panose="05000000000000000000" pitchFamily="2" charset="2"/>
              </a:rPr>
              <a:t>instance</a:t>
            </a:r>
            <a:r>
              <a:rPr lang="da-DK" baseline="0" dirty="0" smtClean="0">
                <a:sym typeface="Wingdings" panose="05000000000000000000" pitchFamily="2" charset="2"/>
              </a:rPr>
              <a:t> if a </a:t>
            </a:r>
            <a:r>
              <a:rPr lang="da-DK" baseline="0" dirty="0" err="1" smtClean="0">
                <a:sym typeface="Wingdings" panose="05000000000000000000" pitchFamily="2" charset="2"/>
              </a:rPr>
              <a:t>resist</a:t>
            </a:r>
            <a:r>
              <a:rPr lang="da-DK" baseline="0" dirty="0" smtClean="0">
                <a:sym typeface="Wingdings" panose="05000000000000000000" pitchFamily="2" charset="2"/>
              </a:rPr>
              <a:t> </a:t>
            </a:r>
            <a:r>
              <a:rPr lang="da-DK" baseline="0" dirty="0" err="1" smtClean="0">
                <a:sym typeface="Wingdings" panose="05000000000000000000" pitchFamily="2" charset="2"/>
              </a:rPr>
              <a:t>was</a:t>
            </a:r>
            <a:r>
              <a:rPr lang="da-DK" baseline="0" dirty="0" smtClean="0">
                <a:sym typeface="Wingdings" panose="05000000000000000000" pitchFamily="2" charset="2"/>
              </a:rPr>
              <a:t> not </a:t>
            </a:r>
            <a:r>
              <a:rPr lang="da-DK" baseline="0" dirty="0" err="1" smtClean="0">
                <a:sym typeface="Wingdings" panose="05000000000000000000" pitchFamily="2" charset="2"/>
              </a:rPr>
              <a:t>properly</a:t>
            </a:r>
            <a:r>
              <a:rPr lang="da-DK" baseline="0" dirty="0" smtClean="0">
                <a:sym typeface="Wingdings" panose="05000000000000000000" pitchFamily="2" charset="2"/>
              </a:rPr>
              <a:t> </a:t>
            </a:r>
            <a:r>
              <a:rPr lang="da-DK" baseline="0" dirty="0" err="1" smtClean="0">
                <a:sym typeface="Wingdings" panose="05000000000000000000" pitchFamily="2" charset="2"/>
              </a:rPr>
              <a:t>baked</a:t>
            </a:r>
            <a:r>
              <a:rPr lang="da-DK" baseline="0" dirty="0" smtClean="0">
                <a:sym typeface="Wingdings" panose="05000000000000000000" pitchFamily="2" charset="2"/>
              </a:rPr>
              <a:t>)</a:t>
            </a:r>
          </a:p>
          <a:p>
            <a:r>
              <a:rPr lang="da-DK" b="1" baseline="0" dirty="0" smtClean="0">
                <a:sym typeface="Wingdings" panose="05000000000000000000" pitchFamily="2" charset="2"/>
              </a:rPr>
              <a:t>For </a:t>
            </a:r>
            <a:r>
              <a:rPr lang="da-DK" b="1" baseline="0" dirty="0" err="1" smtClean="0">
                <a:sym typeface="Wingdings" panose="05000000000000000000" pitchFamily="2" charset="2"/>
              </a:rPr>
              <a:t>such</a:t>
            </a:r>
            <a:r>
              <a:rPr lang="da-DK" b="1" baseline="0" dirty="0" smtClean="0">
                <a:sym typeface="Wingdings" panose="05000000000000000000" pitchFamily="2" charset="2"/>
              </a:rPr>
              <a:t> </a:t>
            </a:r>
            <a:r>
              <a:rPr lang="da-DK" b="1" baseline="0" dirty="0" err="1" smtClean="0">
                <a:sym typeface="Wingdings" panose="05000000000000000000" pitchFamily="2" charset="2"/>
              </a:rPr>
              <a:t>things</a:t>
            </a:r>
            <a:r>
              <a:rPr lang="da-DK" b="1" baseline="0" dirty="0" smtClean="0">
                <a:sym typeface="Wingdings" panose="05000000000000000000" pitchFamily="2" charset="2"/>
              </a:rPr>
              <a:t>, check the </a:t>
            </a:r>
            <a:r>
              <a:rPr lang="da-DK" b="1" baseline="0" dirty="0" err="1" smtClean="0">
                <a:sym typeface="Wingdings" panose="05000000000000000000" pitchFamily="2" charset="2"/>
              </a:rPr>
              <a:t>cross-contamination</a:t>
            </a:r>
            <a:r>
              <a:rPr lang="da-DK" b="1" baseline="0" dirty="0" smtClean="0">
                <a:sym typeface="Wingdings" panose="05000000000000000000" pitchFamily="2" charset="2"/>
              </a:rPr>
              <a:t> </a:t>
            </a:r>
            <a:r>
              <a:rPr lang="da-DK" b="1" baseline="0" dirty="0" err="1" smtClean="0">
                <a:sym typeface="Wingdings" panose="05000000000000000000" pitchFamily="2" charset="2"/>
              </a:rPr>
              <a:t>sheets</a:t>
            </a:r>
            <a:r>
              <a:rPr lang="da-DK" b="1" baseline="0" dirty="0" smtClean="0">
                <a:sym typeface="Wingdings" panose="05000000000000000000" pitchFamily="2" charset="2"/>
              </a:rPr>
              <a:t> </a:t>
            </a:r>
            <a:r>
              <a:rPr lang="da-DK" b="1" baseline="0" dirty="0" err="1" smtClean="0">
                <a:sym typeface="Wingdings" panose="05000000000000000000" pitchFamily="2" charset="2"/>
              </a:rPr>
              <a:t>found</a:t>
            </a:r>
            <a:r>
              <a:rPr lang="da-DK" b="1" baseline="0" dirty="0" smtClean="0">
                <a:sym typeface="Wingdings" panose="05000000000000000000" pitchFamily="2" charset="2"/>
              </a:rPr>
              <a:t> in Labmanager to </a:t>
            </a:r>
            <a:r>
              <a:rPr lang="da-DK" b="1" baseline="0" dirty="0" err="1" smtClean="0">
                <a:sym typeface="Wingdings" panose="05000000000000000000" pitchFamily="2" charset="2"/>
              </a:rPr>
              <a:t>make</a:t>
            </a:r>
            <a:r>
              <a:rPr lang="da-DK" b="1" baseline="0" dirty="0" smtClean="0">
                <a:sym typeface="Wingdings" panose="05000000000000000000" pitchFamily="2" charset="2"/>
              </a:rPr>
              <a:t> sure </a:t>
            </a:r>
            <a:r>
              <a:rPr lang="da-DK" b="1" baseline="0" dirty="0" err="1" smtClean="0">
                <a:sym typeface="Wingdings" panose="05000000000000000000" pitchFamily="2" charset="2"/>
              </a:rPr>
              <a:t>there</a:t>
            </a:r>
            <a:r>
              <a:rPr lang="da-DK" b="1" baseline="0" dirty="0" smtClean="0">
                <a:sym typeface="Wingdings" panose="05000000000000000000" pitchFamily="2" charset="2"/>
              </a:rPr>
              <a:t> </a:t>
            </a:r>
            <a:r>
              <a:rPr lang="da-DK" b="1" baseline="0" dirty="0" err="1" smtClean="0">
                <a:sym typeface="Wingdings" panose="05000000000000000000" pitchFamily="2" charset="2"/>
              </a:rPr>
              <a:t>will</a:t>
            </a:r>
            <a:r>
              <a:rPr lang="da-DK" b="1" baseline="0" dirty="0" smtClean="0">
                <a:sym typeface="Wingdings" panose="05000000000000000000" pitchFamily="2" charset="2"/>
              </a:rPr>
              <a:t> not </a:t>
            </a:r>
            <a:r>
              <a:rPr lang="da-DK" b="1" baseline="0" dirty="0" err="1" smtClean="0">
                <a:sym typeface="Wingdings" panose="05000000000000000000" pitchFamily="2" charset="2"/>
              </a:rPr>
              <a:t>be</a:t>
            </a:r>
            <a:r>
              <a:rPr lang="da-DK" b="1" baseline="0" dirty="0" smtClean="0">
                <a:sym typeface="Wingdings" panose="05000000000000000000" pitchFamily="2" charset="2"/>
              </a:rPr>
              <a:t> a problem for </a:t>
            </a:r>
            <a:r>
              <a:rPr lang="da-DK" b="1" baseline="0" dirty="0" err="1" smtClean="0">
                <a:sym typeface="Wingdings" panose="05000000000000000000" pitchFamily="2" charset="2"/>
              </a:rPr>
              <a:t>your</a:t>
            </a:r>
            <a:r>
              <a:rPr lang="da-DK" b="1" baseline="0" dirty="0" smtClean="0">
                <a:sym typeface="Wingdings" panose="05000000000000000000" pitchFamily="2" charset="2"/>
              </a:rPr>
              <a:t> </a:t>
            </a:r>
            <a:r>
              <a:rPr lang="da-DK" b="1" baseline="0" dirty="0" err="1" smtClean="0">
                <a:sym typeface="Wingdings" panose="05000000000000000000" pitchFamily="2" charset="2"/>
              </a:rPr>
              <a:t>application</a:t>
            </a:r>
            <a:r>
              <a:rPr lang="da-DK" baseline="0" dirty="0" smtClean="0">
                <a:sym typeface="Wingdings" panose="05000000000000000000" pitchFamily="2" charset="2"/>
              </a:rPr>
              <a:t> </a:t>
            </a:r>
            <a:endParaRPr lang="da-DK" baseline="0" dirty="0" smtClean="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da-DK"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178914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US" altLang="da-DK" dirty="0" smtClean="0">
              <a:ea typeface="ＭＳ Ｐゴシック" pitchFamily="34" charset="-128"/>
            </a:endParaRPr>
          </a:p>
          <a:p>
            <a:pPr eaLnBrk="1" hangingPunct="1"/>
            <a:r>
              <a:rPr lang="en-US" altLang="da-DK" b="1" dirty="0" smtClean="0">
                <a:ea typeface="ＭＳ Ｐゴシック" pitchFamily="34" charset="-128"/>
              </a:rPr>
              <a:t>SEM course</a:t>
            </a:r>
            <a:r>
              <a:rPr lang="en-US" altLang="da-DK" b="1" baseline="0" dirty="0" smtClean="0">
                <a:ea typeface="ＭＳ Ｐゴシック" pitchFamily="34" charset="-128"/>
              </a:rPr>
              <a:t> contents</a:t>
            </a:r>
            <a:endParaRPr lang="en-US" altLang="da-DK" b="1" dirty="0" smtClean="0">
              <a:ea typeface="ＭＳ Ｐゴシック" pitchFamily="34" charset="-128"/>
            </a:endParaRPr>
          </a:p>
        </p:txBody>
      </p:sp>
    </p:spTree>
    <p:extLst>
      <p:ext uri="{BB962C8B-B14F-4D97-AF65-F5344CB8AC3E}">
        <p14:creationId xmlns:p14="http://schemas.microsoft.com/office/powerpoint/2010/main" val="355600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da-DK" baseline="0" dirty="0" smtClean="0"/>
              <a:t>Thin film </a:t>
            </a:r>
            <a:r>
              <a:rPr lang="da-DK" baseline="0" dirty="0" err="1" smtClean="0"/>
              <a:t>can</a:t>
            </a:r>
            <a:r>
              <a:rPr lang="da-DK" baseline="0" dirty="0" smtClean="0"/>
              <a:t> </a:t>
            </a:r>
            <a:r>
              <a:rPr lang="da-DK" baseline="0" dirty="0" err="1" smtClean="0"/>
              <a:t>be</a:t>
            </a:r>
            <a:r>
              <a:rPr lang="da-DK" baseline="0" dirty="0" smtClean="0"/>
              <a:t> made </a:t>
            </a:r>
            <a:r>
              <a:rPr lang="da-DK" baseline="0" dirty="0" err="1" smtClean="0"/>
              <a:t>either</a:t>
            </a:r>
            <a:r>
              <a:rPr lang="da-DK" baseline="0" dirty="0" smtClean="0"/>
              <a:t> by </a:t>
            </a:r>
            <a:r>
              <a:rPr lang="da-DK" baseline="0" dirty="0" err="1" smtClean="0"/>
              <a:t>growth</a:t>
            </a:r>
            <a:r>
              <a:rPr lang="da-DK" baseline="0" dirty="0" smtClean="0"/>
              <a:t> or </a:t>
            </a:r>
            <a:r>
              <a:rPr lang="da-DK" baseline="0" dirty="0" err="1" smtClean="0"/>
              <a:t>deposition</a:t>
            </a:r>
            <a:r>
              <a:rPr lang="da-DK" baseline="0" dirty="0" smtClean="0"/>
              <a:t>.</a:t>
            </a:r>
          </a:p>
          <a:p>
            <a:endParaRPr lang="da-DK" baseline="0" dirty="0" smtClean="0"/>
          </a:p>
          <a:p>
            <a:r>
              <a:rPr lang="da-DK" baseline="0" dirty="0" smtClean="0"/>
              <a:t>By </a:t>
            </a:r>
            <a:r>
              <a:rPr lang="da-DK" baseline="0" dirty="0" err="1" smtClean="0"/>
              <a:t>growth</a:t>
            </a:r>
            <a:r>
              <a:rPr lang="da-DK" baseline="0" dirty="0" smtClean="0"/>
              <a:t>, the film </a:t>
            </a:r>
            <a:r>
              <a:rPr lang="da-DK" baseline="0" dirty="0" err="1" smtClean="0"/>
              <a:t>will</a:t>
            </a:r>
            <a:r>
              <a:rPr lang="da-DK" baseline="0" dirty="0" smtClean="0"/>
              <a:t> </a:t>
            </a:r>
            <a:r>
              <a:rPr lang="da-DK" baseline="0" dirty="0" err="1" smtClean="0"/>
              <a:t>be</a:t>
            </a:r>
            <a:r>
              <a:rPr lang="da-DK" baseline="0" dirty="0" smtClean="0"/>
              <a:t> made from an </a:t>
            </a:r>
            <a:r>
              <a:rPr lang="da-DK" baseline="0" dirty="0" err="1" smtClean="0"/>
              <a:t>adding</a:t>
            </a:r>
            <a:r>
              <a:rPr lang="da-DK" baseline="0" dirty="0" smtClean="0"/>
              <a:t> gas plus </a:t>
            </a:r>
            <a:r>
              <a:rPr lang="da-DK" baseline="0" dirty="0" err="1" smtClean="0"/>
              <a:t>surface</a:t>
            </a:r>
            <a:r>
              <a:rPr lang="da-DK" baseline="0" dirty="0" smtClean="0"/>
              <a:t> atoms and </a:t>
            </a:r>
            <a:r>
              <a:rPr lang="da-DK" baseline="0" dirty="0" err="1" smtClean="0"/>
              <a:t>that</a:t>
            </a:r>
            <a:r>
              <a:rPr lang="da-DK" baseline="0" dirty="0" smtClean="0"/>
              <a:t> </a:t>
            </a:r>
            <a:r>
              <a:rPr lang="da-DK" baseline="0" dirty="0" err="1" smtClean="0"/>
              <a:t>will</a:t>
            </a:r>
            <a:r>
              <a:rPr lang="da-DK" baseline="0" dirty="0" smtClean="0"/>
              <a:t> </a:t>
            </a:r>
            <a:r>
              <a:rPr lang="da-DK" baseline="0" dirty="0" err="1" smtClean="0"/>
              <a:t>consumes</a:t>
            </a:r>
            <a:r>
              <a:rPr lang="da-DK" baseline="0" dirty="0" smtClean="0"/>
              <a:t> the </a:t>
            </a:r>
            <a:r>
              <a:rPr lang="da-DK" baseline="0" dirty="0" err="1" smtClean="0"/>
              <a:t>substrate</a:t>
            </a:r>
            <a:r>
              <a:rPr lang="da-DK" baseline="0" dirty="0" smtClean="0"/>
              <a:t>. </a:t>
            </a:r>
          </a:p>
          <a:p>
            <a:r>
              <a:rPr lang="da-DK" baseline="0" dirty="0" smtClean="0"/>
              <a:t>The most </a:t>
            </a:r>
            <a:r>
              <a:rPr lang="da-DK" baseline="0" dirty="0" err="1" smtClean="0"/>
              <a:t>common</a:t>
            </a:r>
            <a:r>
              <a:rPr lang="da-DK" baseline="0" dirty="0" smtClean="0"/>
              <a:t> film </a:t>
            </a:r>
            <a:r>
              <a:rPr lang="da-DK" baseline="0" dirty="0" err="1" smtClean="0"/>
              <a:t>that</a:t>
            </a:r>
            <a:r>
              <a:rPr lang="da-DK" baseline="0" dirty="0" smtClean="0"/>
              <a:t> made by </a:t>
            </a:r>
            <a:r>
              <a:rPr lang="da-DK" baseline="0" dirty="0" err="1" smtClean="0"/>
              <a:t>growth</a:t>
            </a:r>
            <a:r>
              <a:rPr lang="da-DK" baseline="0" dirty="0" smtClean="0"/>
              <a:t> is a </a:t>
            </a:r>
            <a:r>
              <a:rPr lang="da-DK" baseline="0" dirty="0" err="1" smtClean="0"/>
              <a:t>Silicon</a:t>
            </a:r>
            <a:r>
              <a:rPr lang="da-DK" baseline="0" dirty="0" smtClean="0"/>
              <a:t> </a:t>
            </a:r>
            <a:r>
              <a:rPr lang="da-DK" baseline="0" dirty="0" err="1" smtClean="0"/>
              <a:t>dioxcide</a:t>
            </a:r>
            <a:r>
              <a:rPr lang="da-DK" baseline="0" dirty="0" smtClean="0"/>
              <a:t> film and it </a:t>
            </a:r>
            <a:r>
              <a:rPr lang="da-DK" baseline="0" dirty="0" err="1" smtClean="0"/>
              <a:t>can</a:t>
            </a:r>
            <a:r>
              <a:rPr lang="da-DK" baseline="0" dirty="0" smtClean="0"/>
              <a:t> </a:t>
            </a:r>
            <a:r>
              <a:rPr lang="da-DK" baseline="0" dirty="0" err="1" smtClean="0"/>
              <a:t>be</a:t>
            </a:r>
            <a:r>
              <a:rPr lang="da-DK" baseline="0" dirty="0" smtClean="0"/>
              <a:t> made by </a:t>
            </a:r>
            <a:r>
              <a:rPr lang="da-DK" baseline="0" dirty="0" err="1" smtClean="0"/>
              <a:t>using</a:t>
            </a:r>
            <a:r>
              <a:rPr lang="da-DK" baseline="0" dirty="0" smtClean="0"/>
              <a:t> </a:t>
            </a:r>
            <a:r>
              <a:rPr lang="da-DK" baseline="0" dirty="0" err="1" smtClean="0"/>
              <a:t>silicon</a:t>
            </a:r>
            <a:r>
              <a:rPr lang="da-DK" baseline="0" dirty="0" smtClean="0"/>
              <a:t> </a:t>
            </a:r>
            <a:r>
              <a:rPr lang="da-DK" baseline="0" dirty="0" err="1" smtClean="0"/>
              <a:t>wafer</a:t>
            </a:r>
            <a:r>
              <a:rPr lang="da-DK" baseline="0" dirty="0" smtClean="0"/>
              <a:t> as a </a:t>
            </a:r>
            <a:r>
              <a:rPr lang="da-DK" baseline="0" dirty="0" err="1" smtClean="0"/>
              <a:t>substrate</a:t>
            </a:r>
            <a:r>
              <a:rPr lang="da-DK" baseline="0" dirty="0" smtClean="0"/>
              <a:t> and </a:t>
            </a:r>
            <a:r>
              <a:rPr lang="da-DK" baseline="0" dirty="0" err="1" smtClean="0"/>
              <a:t>adding</a:t>
            </a:r>
            <a:r>
              <a:rPr lang="da-DK" baseline="0" dirty="0" smtClean="0"/>
              <a:t> oxygen gas in a hot </a:t>
            </a:r>
            <a:r>
              <a:rPr lang="da-DK" baseline="0" dirty="0" err="1" smtClean="0"/>
              <a:t>environment</a:t>
            </a:r>
            <a:r>
              <a:rPr lang="da-DK" baseline="0" dirty="0" smtClean="0"/>
              <a:t>.  The oxygen atom </a:t>
            </a:r>
            <a:r>
              <a:rPr lang="da-DK" baseline="0" dirty="0" err="1" smtClean="0"/>
              <a:t>will</a:t>
            </a:r>
            <a:r>
              <a:rPr lang="da-DK" baseline="0" dirty="0" smtClean="0"/>
              <a:t> </a:t>
            </a:r>
            <a:r>
              <a:rPr lang="da-DK" baseline="0" dirty="0" err="1" smtClean="0"/>
              <a:t>react</a:t>
            </a:r>
            <a:r>
              <a:rPr lang="da-DK" baseline="0" dirty="0" smtClean="0"/>
              <a:t> with </a:t>
            </a:r>
            <a:r>
              <a:rPr lang="da-DK" baseline="0" dirty="0" err="1" smtClean="0"/>
              <a:t>silicon</a:t>
            </a:r>
            <a:r>
              <a:rPr lang="da-DK" baseline="0" dirty="0" smtClean="0"/>
              <a:t> atom and form SiO</a:t>
            </a:r>
            <a:r>
              <a:rPr lang="da-DK" sz="1200" baseline="-25000" dirty="0"/>
              <a:t>2</a:t>
            </a:r>
            <a:r>
              <a:rPr lang="da-DK" sz="1200" dirty="0"/>
              <a:t> .  </a:t>
            </a:r>
          </a:p>
          <a:p>
            <a:endParaRPr lang="da-DK" sz="1200" dirty="0"/>
          </a:p>
          <a:p>
            <a:r>
              <a:rPr lang="da-DK" sz="1200" dirty="0"/>
              <a:t>By </a:t>
            </a:r>
            <a:r>
              <a:rPr lang="da-DK" sz="1200" dirty="0" err="1"/>
              <a:t>deposition</a:t>
            </a:r>
            <a:r>
              <a:rPr lang="da-DK" sz="1200" dirty="0"/>
              <a:t>, the film </a:t>
            </a:r>
            <a:r>
              <a:rPr lang="da-DK" sz="1200" dirty="0" err="1"/>
              <a:t>will</a:t>
            </a:r>
            <a:r>
              <a:rPr lang="da-DK" sz="1200" dirty="0"/>
              <a:t> </a:t>
            </a:r>
            <a:r>
              <a:rPr lang="da-DK" sz="1200" dirty="0" err="1"/>
              <a:t>be</a:t>
            </a:r>
            <a:r>
              <a:rPr lang="da-DK" sz="1200" dirty="0"/>
              <a:t> made by just </a:t>
            </a:r>
            <a:r>
              <a:rPr lang="da-DK" sz="1200" dirty="0" err="1"/>
              <a:t>depositing</a:t>
            </a:r>
            <a:r>
              <a:rPr lang="da-DK" sz="1200" dirty="0"/>
              <a:t> on a </a:t>
            </a:r>
            <a:r>
              <a:rPr lang="da-DK" sz="1200" dirty="0" err="1"/>
              <a:t>substrate</a:t>
            </a:r>
            <a:r>
              <a:rPr lang="da-DK" sz="1200" dirty="0"/>
              <a:t> </a:t>
            </a:r>
            <a:r>
              <a:rPr lang="da-DK" sz="1200" dirty="0" err="1"/>
              <a:t>without</a:t>
            </a:r>
            <a:r>
              <a:rPr lang="da-DK" sz="1200" dirty="0"/>
              <a:t> </a:t>
            </a:r>
            <a:r>
              <a:rPr lang="da-DK" sz="1200" dirty="0" err="1"/>
              <a:t>any</a:t>
            </a:r>
            <a:r>
              <a:rPr lang="da-DK" sz="1200" dirty="0"/>
              <a:t> </a:t>
            </a:r>
            <a:r>
              <a:rPr lang="da-DK" sz="1200" dirty="0" err="1"/>
              <a:t>reaction</a:t>
            </a:r>
            <a:r>
              <a:rPr lang="da-DK" sz="1200" dirty="0"/>
              <a:t> with the </a:t>
            </a:r>
            <a:r>
              <a:rPr lang="da-DK" sz="1200" dirty="0" err="1"/>
              <a:t>substrate</a:t>
            </a:r>
            <a:r>
              <a:rPr lang="da-DK" sz="1200" dirty="0"/>
              <a:t>. </a:t>
            </a:r>
            <a:endParaRPr lang="da-DK" sz="1200" baseline="-2500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da-DK"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461399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da-DK" altLang="da-DK" dirty="0" smtClean="0">
              <a:ea typeface="ＭＳ Ｐゴシック" pitchFamily="34" charset="-128"/>
            </a:endParaRPr>
          </a:p>
          <a:p>
            <a:r>
              <a:rPr lang="da-DK" altLang="da-DK" b="1" dirty="0" smtClean="0">
                <a:ea typeface="ＭＳ Ｐゴシック" pitchFamily="34" charset="-128"/>
              </a:rPr>
              <a:t>Learning</a:t>
            </a:r>
            <a:r>
              <a:rPr lang="da-DK" altLang="da-DK" b="1" baseline="0" dirty="0" smtClean="0">
                <a:ea typeface="ＭＳ Ｐゴシック" pitchFamily="34" charset="-128"/>
              </a:rPr>
              <a:t> </a:t>
            </a:r>
            <a:r>
              <a:rPr lang="da-DK" altLang="da-DK" b="1" baseline="0" dirty="0" err="1" smtClean="0">
                <a:ea typeface="ＭＳ Ｐゴシック" pitchFamily="34" charset="-128"/>
              </a:rPr>
              <a:t>goals</a:t>
            </a:r>
            <a:r>
              <a:rPr lang="da-DK" altLang="da-DK" b="1" baseline="0" dirty="0" smtClean="0">
                <a:ea typeface="ＭＳ Ｐゴシック" pitchFamily="34" charset="-128"/>
              </a:rPr>
              <a:t>:</a:t>
            </a:r>
          </a:p>
          <a:p>
            <a:pPr marL="171707" indent="-171707">
              <a:buFontTx/>
              <a:buChar char="-"/>
            </a:pPr>
            <a:r>
              <a:rPr lang="da-DK" altLang="da-DK" b="0" baseline="0" dirty="0" smtClean="0">
                <a:ea typeface="ＭＳ Ｐゴシック" pitchFamily="34" charset="-128"/>
              </a:rPr>
              <a:t>A list of </a:t>
            </a:r>
            <a:r>
              <a:rPr lang="da-DK" altLang="da-DK" b="0" baseline="0" dirty="0" err="1" smtClean="0">
                <a:ea typeface="ＭＳ Ｐゴシック" pitchFamily="34" charset="-128"/>
              </a:rPr>
              <a:t>what</a:t>
            </a:r>
            <a:r>
              <a:rPr lang="da-DK" altLang="da-DK" b="0" baseline="0" dirty="0" smtClean="0">
                <a:ea typeface="ＭＳ Ｐゴシック" pitchFamily="34" charset="-128"/>
              </a:rPr>
              <a:t> </a:t>
            </a:r>
            <a:r>
              <a:rPr lang="da-DK" altLang="da-DK" b="0" baseline="0" dirty="0" err="1" smtClean="0">
                <a:ea typeface="ＭＳ Ｐゴシック" pitchFamily="34" charset="-128"/>
              </a:rPr>
              <a:t>we</a:t>
            </a:r>
            <a:r>
              <a:rPr lang="da-DK" altLang="da-DK" b="0" baseline="0" dirty="0" smtClean="0">
                <a:ea typeface="ＭＳ Ｐゴシック" pitchFamily="34" charset="-128"/>
              </a:rPr>
              <a:t> </a:t>
            </a:r>
            <a:r>
              <a:rPr lang="da-DK" altLang="da-DK" b="0" baseline="0" dirty="0" err="1" smtClean="0">
                <a:ea typeface="ＭＳ Ｐゴシック" pitchFamily="34" charset="-128"/>
              </a:rPr>
              <a:t>expect</a:t>
            </a:r>
            <a:r>
              <a:rPr lang="da-DK" altLang="da-DK" b="0" baseline="0" dirty="0" smtClean="0">
                <a:ea typeface="ＭＳ Ｐゴシック" pitchFamily="34" charset="-128"/>
              </a:rPr>
              <a:t> </a:t>
            </a:r>
            <a:r>
              <a:rPr lang="da-DK" altLang="da-DK" b="0" baseline="0" dirty="0" err="1" smtClean="0">
                <a:ea typeface="ＭＳ Ｐゴシック" pitchFamily="34" charset="-128"/>
              </a:rPr>
              <a:t>you</a:t>
            </a:r>
            <a:r>
              <a:rPr lang="da-DK" altLang="da-DK" b="0" baseline="0" dirty="0" smtClean="0">
                <a:ea typeface="ＭＳ Ｐゴシック" pitchFamily="34" charset="-128"/>
              </a:rPr>
              <a:t> to </a:t>
            </a:r>
            <a:r>
              <a:rPr lang="da-DK" altLang="da-DK" b="0" baseline="0" dirty="0" err="1" smtClean="0">
                <a:ea typeface="ＭＳ Ｐゴシック" pitchFamily="34" charset="-128"/>
              </a:rPr>
              <a:t>learn</a:t>
            </a:r>
            <a:r>
              <a:rPr lang="da-DK" altLang="da-DK" b="0" baseline="0" dirty="0" smtClean="0">
                <a:ea typeface="ＭＳ Ｐゴシック" pitchFamily="34" charset="-128"/>
              </a:rPr>
              <a:t> from </a:t>
            </a:r>
            <a:r>
              <a:rPr lang="da-DK" altLang="da-DK" b="0" baseline="0" dirty="0" err="1" smtClean="0">
                <a:ea typeface="ＭＳ Ｐゴシック" pitchFamily="34" charset="-128"/>
              </a:rPr>
              <a:t>this</a:t>
            </a:r>
            <a:r>
              <a:rPr lang="da-DK" altLang="da-DK" b="0" baseline="0" dirty="0" smtClean="0">
                <a:ea typeface="ＭＳ Ｐゴシック" pitchFamily="34" charset="-128"/>
              </a:rPr>
              <a:t> </a:t>
            </a:r>
            <a:r>
              <a:rPr lang="da-DK" altLang="da-DK" b="0" baseline="0" dirty="0" err="1" smtClean="0">
                <a:ea typeface="ＭＳ Ｐゴシック" pitchFamily="34" charset="-128"/>
              </a:rPr>
              <a:t>course</a:t>
            </a:r>
            <a:endParaRPr lang="da-DK" altLang="da-DK" b="0" baseline="0" dirty="0" smtClean="0">
              <a:ea typeface="ＭＳ Ｐゴシック" pitchFamily="34" charset="-128"/>
            </a:endParaRPr>
          </a:p>
          <a:p>
            <a:pPr marL="171707" indent="-171707">
              <a:buFontTx/>
              <a:buChar char="-"/>
            </a:pPr>
            <a:endParaRPr lang="da-DK"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629651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da-DK" baseline="0" dirty="0" err="1" smtClean="0"/>
              <a:t>Only</a:t>
            </a:r>
            <a:r>
              <a:rPr lang="da-DK" baseline="0" dirty="0" smtClean="0"/>
              <a:t> </a:t>
            </a:r>
            <a:r>
              <a:rPr lang="da-DK" baseline="0" dirty="0" err="1" smtClean="0"/>
              <a:t>techniques</a:t>
            </a:r>
            <a:r>
              <a:rPr lang="da-DK" baseline="0" dirty="0" smtClean="0"/>
              <a:t> at </a:t>
            </a:r>
            <a:r>
              <a:rPr lang="da-DK" baseline="0" dirty="0" err="1" smtClean="0"/>
              <a:t>Danchip</a:t>
            </a:r>
            <a:endParaRPr lang="da-DK"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da-DK"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131626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US" altLang="da-DK" dirty="0" smtClean="0">
              <a:ea typeface="ＭＳ Ｐゴシック" pitchFamily="34" charset="-128"/>
            </a:endParaRPr>
          </a:p>
          <a:p>
            <a:pPr eaLnBrk="1" hangingPunct="1"/>
            <a:r>
              <a:rPr lang="en-US" altLang="da-DK" b="1" dirty="0" smtClean="0">
                <a:ea typeface="ＭＳ Ｐゴシック" pitchFamily="34" charset="-128"/>
              </a:rPr>
              <a:t>SEM course</a:t>
            </a:r>
            <a:r>
              <a:rPr lang="en-US" altLang="da-DK" b="1" baseline="0" dirty="0" smtClean="0">
                <a:ea typeface="ＭＳ Ｐゴシック" pitchFamily="34" charset="-128"/>
              </a:rPr>
              <a:t> contents</a:t>
            </a:r>
            <a:endParaRPr lang="en-US" altLang="da-DK" b="1" dirty="0" smtClean="0">
              <a:ea typeface="ＭＳ Ｐゴシック" pitchFamily="34" charset="-128"/>
            </a:endParaRPr>
          </a:p>
        </p:txBody>
      </p:sp>
    </p:spTree>
    <p:extLst>
      <p:ext uri="{BB962C8B-B14F-4D97-AF65-F5344CB8AC3E}">
        <p14:creationId xmlns:p14="http://schemas.microsoft.com/office/powerpoint/2010/main" val="910276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US" altLang="da-DK" dirty="0" smtClean="0">
              <a:ea typeface="ＭＳ Ｐゴシック" pitchFamily="34" charset="-128"/>
            </a:endParaRPr>
          </a:p>
          <a:p>
            <a:pPr eaLnBrk="1" hangingPunct="1"/>
            <a:r>
              <a:rPr lang="en-US" altLang="da-DK" b="1" dirty="0" smtClean="0">
                <a:ea typeface="ＭＳ Ｐゴシック" pitchFamily="34" charset="-128"/>
              </a:rPr>
              <a:t>SEM course</a:t>
            </a:r>
            <a:r>
              <a:rPr lang="en-US" altLang="da-DK" b="1" baseline="0" dirty="0" smtClean="0">
                <a:ea typeface="ＭＳ Ｐゴシック" pitchFamily="34" charset="-128"/>
              </a:rPr>
              <a:t> contents</a:t>
            </a:r>
            <a:endParaRPr lang="en-US" altLang="da-DK" b="1" dirty="0" smtClean="0">
              <a:ea typeface="ＭＳ Ｐゴシック" pitchFamily="34" charset="-128"/>
            </a:endParaRPr>
          </a:p>
        </p:txBody>
      </p:sp>
    </p:spTree>
    <p:extLst>
      <p:ext uri="{BB962C8B-B14F-4D97-AF65-F5344CB8AC3E}">
        <p14:creationId xmlns:p14="http://schemas.microsoft.com/office/powerpoint/2010/main" val="2122217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255948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da-DK" altLang="da-DK" dirty="0" smtClean="0">
                <a:ea typeface="ＭＳ Ｐゴシック" pitchFamily="34" charset="-128"/>
              </a:rPr>
              <a:t>Gate</a:t>
            </a:r>
            <a:r>
              <a:rPr lang="da-DK" altLang="da-DK" baseline="0" dirty="0" smtClean="0">
                <a:ea typeface="ＭＳ Ｐゴシック" pitchFamily="34" charset="-128"/>
              </a:rPr>
              <a:t> </a:t>
            </a:r>
            <a:r>
              <a:rPr lang="da-DK" altLang="da-DK" baseline="0" dirty="0" err="1" smtClean="0">
                <a:ea typeface="ＭＳ Ｐゴシック" pitchFamily="34" charset="-128"/>
              </a:rPr>
              <a:t>oxide</a:t>
            </a:r>
            <a:r>
              <a:rPr lang="da-DK" altLang="da-DK" baseline="0" dirty="0" smtClean="0">
                <a:ea typeface="ＭＳ Ｐゴシック" pitchFamily="34" charset="-128"/>
              </a:rPr>
              <a:t>: </a:t>
            </a:r>
            <a:r>
              <a:rPr lang="da-DK" altLang="da-DK" baseline="0" dirty="0" err="1" smtClean="0">
                <a:ea typeface="ＭＳ Ｐゴシック" pitchFamily="34" charset="-128"/>
              </a:rPr>
              <a:t>Very</a:t>
            </a:r>
            <a:r>
              <a:rPr lang="da-DK" altLang="da-DK" baseline="0" dirty="0" smtClean="0">
                <a:ea typeface="ＭＳ Ｐゴシック" pitchFamily="34" charset="-128"/>
              </a:rPr>
              <a:t> </a:t>
            </a:r>
            <a:r>
              <a:rPr lang="da-DK" altLang="da-DK" baseline="0" dirty="0" err="1" smtClean="0">
                <a:ea typeface="ＭＳ Ｐゴシック" pitchFamily="34" charset="-128"/>
              </a:rPr>
              <a:t>thin</a:t>
            </a:r>
            <a:r>
              <a:rPr lang="da-DK" altLang="da-DK" baseline="0" dirty="0" smtClean="0">
                <a:ea typeface="ＭＳ Ｐゴシック" pitchFamily="34" charset="-128"/>
              </a:rPr>
              <a:t> </a:t>
            </a:r>
            <a:r>
              <a:rPr lang="da-DK" altLang="da-DK" baseline="0" dirty="0" err="1" smtClean="0">
                <a:ea typeface="ＭＳ Ｐゴシック" pitchFamily="34" charset="-128"/>
              </a:rPr>
              <a:t>thermal</a:t>
            </a:r>
            <a:r>
              <a:rPr lang="da-DK" altLang="da-DK" baseline="0" dirty="0" smtClean="0">
                <a:ea typeface="ＭＳ Ｐゴシック" pitchFamily="34" charset="-128"/>
              </a:rPr>
              <a:t> </a:t>
            </a:r>
            <a:r>
              <a:rPr lang="da-DK" altLang="da-DK" baseline="0" dirty="0" err="1" smtClean="0">
                <a:ea typeface="ＭＳ Ｐゴシック" pitchFamily="34" charset="-128"/>
              </a:rPr>
              <a:t>oxide</a:t>
            </a:r>
            <a:r>
              <a:rPr lang="da-DK" altLang="da-DK" baseline="0" dirty="0" smtClean="0">
                <a:ea typeface="ＭＳ Ｐゴシック" pitchFamily="34" charset="-128"/>
              </a:rPr>
              <a:t> </a:t>
            </a:r>
            <a:r>
              <a:rPr lang="da-DK" altLang="da-DK" baseline="0" dirty="0" err="1" smtClean="0">
                <a:ea typeface="ＭＳ Ｐゴシック" pitchFamily="34" charset="-128"/>
              </a:rPr>
              <a:t>located</a:t>
            </a:r>
            <a:r>
              <a:rPr lang="da-DK" altLang="da-DK" baseline="0" dirty="0" smtClean="0">
                <a:ea typeface="ＭＳ Ｐゴシック" pitchFamily="34" charset="-128"/>
              </a:rPr>
              <a:t> over the gate or </a:t>
            </a:r>
            <a:r>
              <a:rPr lang="da-DK" altLang="da-DK" baseline="0" dirty="0" err="1" smtClean="0">
                <a:ea typeface="ＭＳ Ｐゴシック" pitchFamily="34" charset="-128"/>
              </a:rPr>
              <a:t>active</a:t>
            </a:r>
            <a:r>
              <a:rPr lang="da-DK" altLang="da-DK" baseline="0" dirty="0" smtClean="0">
                <a:ea typeface="ＭＳ Ｐゴシック" pitchFamily="34" charset="-128"/>
              </a:rPr>
              <a:t> region of </a:t>
            </a:r>
            <a:r>
              <a:rPr lang="da-DK" altLang="da-DK" baseline="0" dirty="0" err="1" smtClean="0">
                <a:ea typeface="ＭＳ Ｐゴシック" pitchFamily="34" charset="-128"/>
              </a:rPr>
              <a:t>individual</a:t>
            </a:r>
            <a:r>
              <a:rPr lang="da-DK" altLang="da-DK" baseline="0" dirty="0" smtClean="0">
                <a:ea typeface="ＭＳ Ｐゴシック" pitchFamily="34" charset="-128"/>
              </a:rPr>
              <a:t> resistors</a:t>
            </a:r>
          </a:p>
          <a:p>
            <a:endParaRPr lang="da-DK" altLang="da-DK" baseline="0"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74905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876635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da-DK" sz="1400" b="1" dirty="0" smtClean="0"/>
              <a:t>How to generate </a:t>
            </a:r>
            <a:r>
              <a:rPr lang="da-DK" sz="1400" b="1" dirty="0" err="1" smtClean="0"/>
              <a:t>water</a:t>
            </a:r>
            <a:r>
              <a:rPr lang="da-DK" sz="1400" b="1" dirty="0" smtClean="0"/>
              <a:t> </a:t>
            </a:r>
            <a:r>
              <a:rPr lang="da-DK" sz="1400" b="1" dirty="0" err="1" smtClean="0"/>
              <a:t>vapour</a:t>
            </a:r>
            <a:r>
              <a:rPr lang="da-DK" sz="1400" b="1" dirty="0" smtClean="0"/>
              <a:t> for </a:t>
            </a:r>
            <a:r>
              <a:rPr lang="da-DK" sz="1400" b="1" dirty="0" err="1" smtClean="0"/>
              <a:t>wet</a:t>
            </a:r>
            <a:r>
              <a:rPr lang="da-DK" sz="1400" b="1" dirty="0" smtClean="0"/>
              <a:t> oxidation</a:t>
            </a:r>
          </a:p>
          <a:p>
            <a:pPr marL="171450" indent="-171450">
              <a:buFont typeface="Arial" panose="020B0604020202020204" pitchFamily="34" charset="0"/>
              <a:buChar char="•"/>
            </a:pPr>
            <a:r>
              <a:rPr lang="da-DK" sz="1400" dirty="0" err="1" smtClean="0"/>
              <a:t>Torch</a:t>
            </a:r>
            <a:r>
              <a:rPr lang="da-DK" sz="1400" dirty="0" smtClean="0"/>
              <a:t>: </a:t>
            </a:r>
            <a:r>
              <a:rPr lang="da-DK" sz="1400" i="1" dirty="0" smtClean="0"/>
              <a:t>H</a:t>
            </a:r>
            <a:r>
              <a:rPr lang="da-DK" sz="1400" i="1" baseline="-25000" dirty="0" smtClean="0"/>
              <a:t>2</a:t>
            </a:r>
            <a:r>
              <a:rPr lang="da-DK" sz="1400" i="1" dirty="0" smtClean="0"/>
              <a:t> and O</a:t>
            </a:r>
            <a:r>
              <a:rPr lang="da-DK" sz="1400" i="1" baseline="-25000" dirty="0" smtClean="0"/>
              <a:t>2</a:t>
            </a:r>
            <a:r>
              <a:rPr lang="da-DK" sz="1400" i="1" dirty="0" smtClean="0"/>
              <a:t> </a:t>
            </a:r>
            <a:r>
              <a:rPr lang="da-DK" sz="1400" i="1" dirty="0" err="1" smtClean="0"/>
              <a:t>are</a:t>
            </a:r>
            <a:r>
              <a:rPr lang="da-DK" sz="1400" i="1" dirty="0" smtClean="0"/>
              <a:t> </a:t>
            </a:r>
            <a:r>
              <a:rPr lang="da-DK" sz="1400" i="1" dirty="0" err="1" smtClean="0"/>
              <a:t>combined</a:t>
            </a:r>
            <a:r>
              <a:rPr lang="da-DK" sz="1400" i="1" dirty="0" smtClean="0"/>
              <a:t> in a </a:t>
            </a:r>
            <a:r>
              <a:rPr lang="da-DK" sz="1400" i="1" dirty="0" err="1" smtClean="0"/>
              <a:t>heated</a:t>
            </a:r>
            <a:r>
              <a:rPr lang="da-DK" sz="1400" i="1" dirty="0" smtClean="0"/>
              <a:t> to &gt; 800˚C  </a:t>
            </a:r>
            <a:r>
              <a:rPr lang="da-DK" sz="1400" i="1" dirty="0" err="1" smtClean="0"/>
              <a:t>quartz</a:t>
            </a:r>
            <a:r>
              <a:rPr lang="da-DK" sz="1400" i="1" dirty="0" smtClean="0"/>
              <a:t> </a:t>
            </a:r>
            <a:r>
              <a:rPr lang="da-DK" sz="1400" i="1" dirty="0" err="1" smtClean="0"/>
              <a:t>torch</a:t>
            </a:r>
            <a:r>
              <a:rPr lang="da-DK" sz="1400" i="1" dirty="0" smtClean="0"/>
              <a:t>. H</a:t>
            </a:r>
            <a:r>
              <a:rPr lang="da-DK" sz="1400" i="1" baseline="-25000" dirty="0" smtClean="0"/>
              <a:t>2</a:t>
            </a:r>
            <a:r>
              <a:rPr lang="da-DK" sz="1400" i="1" dirty="0" smtClean="0"/>
              <a:t> </a:t>
            </a:r>
            <a:r>
              <a:rPr lang="da-DK" sz="1400" i="1" dirty="0" err="1" smtClean="0"/>
              <a:t>ignites</a:t>
            </a:r>
            <a:r>
              <a:rPr lang="da-DK" sz="1400" i="1" dirty="0" smtClean="0"/>
              <a:t> and </a:t>
            </a:r>
            <a:r>
              <a:rPr lang="da-DK" sz="1400" i="1" dirty="0" err="1" smtClean="0"/>
              <a:t>burn</a:t>
            </a:r>
            <a:r>
              <a:rPr lang="da-DK" sz="1400" i="1" dirty="0" smtClean="0"/>
              <a:t> </a:t>
            </a:r>
            <a:r>
              <a:rPr lang="da-DK" sz="1400" i="1" dirty="0" err="1" smtClean="0"/>
              <a:t>swith</a:t>
            </a:r>
            <a:r>
              <a:rPr lang="da-DK" sz="1400" i="1" dirty="0" smtClean="0"/>
              <a:t> O</a:t>
            </a:r>
            <a:r>
              <a:rPr lang="da-DK" sz="1400" i="1" baseline="-25000" dirty="0" smtClean="0"/>
              <a:t>2</a:t>
            </a:r>
            <a:r>
              <a:rPr lang="da-DK" sz="1400" i="1" dirty="0" smtClean="0"/>
              <a:t> </a:t>
            </a:r>
            <a:r>
              <a:rPr lang="da-DK" sz="1400" i="1" dirty="0" err="1" smtClean="0"/>
              <a:t>into</a:t>
            </a:r>
            <a:r>
              <a:rPr lang="da-DK" sz="1400" i="1" dirty="0" smtClean="0"/>
              <a:t> </a:t>
            </a:r>
            <a:r>
              <a:rPr lang="da-DK" sz="1400" i="1" dirty="0" err="1" smtClean="0"/>
              <a:t>steam</a:t>
            </a:r>
            <a:r>
              <a:rPr lang="da-DK" sz="1400" i="1" dirty="0" smtClean="0"/>
              <a:t> (2 H</a:t>
            </a:r>
            <a:r>
              <a:rPr lang="da-DK" sz="1400" i="1" baseline="-25000" dirty="0" smtClean="0"/>
              <a:t>2</a:t>
            </a:r>
            <a:r>
              <a:rPr lang="da-DK" sz="1400" i="1" dirty="0" smtClean="0"/>
              <a:t> + 1 O</a:t>
            </a:r>
            <a:r>
              <a:rPr lang="da-DK" sz="1400" i="1" baseline="-25000" dirty="0" smtClean="0"/>
              <a:t>2</a:t>
            </a:r>
            <a:r>
              <a:rPr lang="da-DK" sz="1400" i="1" dirty="0" smtClean="0"/>
              <a:t> </a:t>
            </a:r>
            <a:r>
              <a:rPr lang="da-DK" sz="1400" i="1" dirty="0" smtClean="0">
                <a:latin typeface="Arial"/>
                <a:cs typeface="Arial"/>
              </a:rPr>
              <a:t>→ </a:t>
            </a:r>
            <a:r>
              <a:rPr lang="da-DK" sz="1400" i="1" dirty="0" smtClean="0"/>
              <a:t>2 H</a:t>
            </a:r>
            <a:r>
              <a:rPr lang="da-DK" sz="1400" i="1" baseline="-25000" dirty="0" smtClean="0"/>
              <a:t>2 </a:t>
            </a:r>
            <a:r>
              <a:rPr lang="da-DK" sz="1400" i="1" dirty="0" smtClean="0"/>
              <a:t>O)</a:t>
            </a:r>
          </a:p>
          <a:p>
            <a:pPr marL="171450" indent="-171450">
              <a:buFont typeface="Arial" panose="020B0604020202020204" pitchFamily="34" charset="0"/>
              <a:buChar char="•"/>
            </a:pPr>
            <a:r>
              <a:rPr lang="da-DK" sz="1400" dirty="0" err="1" smtClean="0"/>
              <a:t>Steamer</a:t>
            </a:r>
            <a:r>
              <a:rPr lang="da-DK" sz="1400" dirty="0" smtClean="0"/>
              <a:t>: </a:t>
            </a:r>
            <a:r>
              <a:rPr lang="da-DK" sz="1400" i="1" dirty="0" err="1" smtClean="0"/>
              <a:t>Steam</a:t>
            </a:r>
            <a:r>
              <a:rPr lang="da-DK" sz="1400" i="1" dirty="0" smtClean="0"/>
              <a:t> is </a:t>
            </a:r>
            <a:r>
              <a:rPr lang="da-DK" sz="1400" i="1" dirty="0" err="1" smtClean="0"/>
              <a:t>generated</a:t>
            </a:r>
            <a:r>
              <a:rPr lang="da-DK" sz="1400" i="1" dirty="0" smtClean="0"/>
              <a:t> from DI </a:t>
            </a:r>
            <a:r>
              <a:rPr lang="da-DK" sz="1400" i="1" dirty="0" err="1" smtClean="0"/>
              <a:t>water</a:t>
            </a:r>
            <a:r>
              <a:rPr lang="da-DK" sz="1400" i="1" dirty="0" smtClean="0"/>
              <a:t> by a </a:t>
            </a:r>
            <a:r>
              <a:rPr lang="da-DK" sz="1400" i="1" dirty="0" err="1" smtClean="0"/>
              <a:t>heater</a:t>
            </a:r>
            <a:r>
              <a:rPr lang="da-DK" sz="1400" i="1" dirty="0" smtClean="0"/>
              <a:t>. The </a:t>
            </a:r>
            <a:r>
              <a:rPr lang="da-DK" sz="1400" i="1" dirty="0" err="1" smtClean="0"/>
              <a:t>steam</a:t>
            </a:r>
            <a:r>
              <a:rPr lang="da-DK" sz="1400" i="1" dirty="0" smtClean="0"/>
              <a:t> is </a:t>
            </a:r>
            <a:r>
              <a:rPr lang="da-DK" sz="1400" i="1" dirty="0" err="1" smtClean="0"/>
              <a:t>purified</a:t>
            </a:r>
            <a:r>
              <a:rPr lang="da-DK" sz="1400" i="1" dirty="0" smtClean="0"/>
              <a:t> by a </a:t>
            </a:r>
            <a:r>
              <a:rPr lang="da-DK" sz="1400" i="1" dirty="0" err="1" smtClean="0"/>
              <a:t>membrane</a:t>
            </a:r>
            <a:r>
              <a:rPr lang="da-DK" sz="1400" i="1" dirty="0" smtClean="0"/>
              <a:t>, </a:t>
            </a:r>
            <a:r>
              <a:rPr lang="da-DK" sz="1400" i="1" dirty="0" err="1" smtClean="0"/>
              <a:t>that</a:t>
            </a:r>
            <a:r>
              <a:rPr lang="da-DK" sz="1400" i="1" dirty="0" smtClean="0"/>
              <a:t> </a:t>
            </a:r>
            <a:r>
              <a:rPr lang="da-DK" sz="1400" i="1" dirty="0" err="1" smtClean="0"/>
              <a:t>only</a:t>
            </a:r>
            <a:r>
              <a:rPr lang="da-DK" sz="1400" i="1" dirty="0" smtClean="0"/>
              <a:t> </a:t>
            </a:r>
            <a:r>
              <a:rPr lang="da-DK" sz="1400" i="1" dirty="0" err="1" smtClean="0"/>
              <a:t>allows</a:t>
            </a:r>
            <a:r>
              <a:rPr lang="da-DK" sz="1400" i="1" dirty="0" smtClean="0"/>
              <a:t> </a:t>
            </a:r>
            <a:r>
              <a:rPr lang="da-DK" sz="1400" i="1" dirty="0" err="1" smtClean="0"/>
              <a:t>water</a:t>
            </a:r>
            <a:r>
              <a:rPr lang="da-DK" sz="1400" i="1" dirty="0" smtClean="0"/>
              <a:t> </a:t>
            </a:r>
            <a:r>
              <a:rPr lang="da-DK" sz="1400" i="1" dirty="0" err="1" smtClean="0"/>
              <a:t>molecules</a:t>
            </a:r>
            <a:r>
              <a:rPr lang="da-DK" sz="1400" i="1" dirty="0" smtClean="0"/>
              <a:t> to </a:t>
            </a:r>
            <a:r>
              <a:rPr lang="da-DK" sz="1400" i="1" dirty="0" err="1" smtClean="0"/>
              <a:t>pass</a:t>
            </a:r>
            <a:endParaRPr lang="da-DK" sz="1400" i="1" dirty="0" smtClean="0"/>
          </a:p>
          <a:p>
            <a:pPr marL="171450" indent="-171450">
              <a:buFont typeface="Arial" panose="020B0604020202020204" pitchFamily="34" charset="0"/>
              <a:buChar char="•"/>
            </a:pPr>
            <a:r>
              <a:rPr lang="da-DK" sz="1400" dirty="0" err="1" smtClean="0"/>
              <a:t>Bubbler</a:t>
            </a:r>
            <a:r>
              <a:rPr lang="da-DK" sz="1400" dirty="0" smtClean="0"/>
              <a:t>: </a:t>
            </a:r>
            <a:r>
              <a:rPr lang="da-DK" sz="1400" i="1" dirty="0" smtClean="0"/>
              <a:t>N</a:t>
            </a:r>
            <a:r>
              <a:rPr lang="da-DK" sz="1400" i="1" baseline="-25000" dirty="0" smtClean="0"/>
              <a:t>2 </a:t>
            </a:r>
            <a:r>
              <a:rPr lang="da-DK" sz="1400" i="1" dirty="0" smtClean="0"/>
              <a:t> or O</a:t>
            </a:r>
            <a:r>
              <a:rPr lang="da-DK" sz="1400" i="1" baseline="-25000" dirty="0" smtClean="0"/>
              <a:t>2  </a:t>
            </a:r>
            <a:r>
              <a:rPr lang="da-DK" sz="1400" i="1" dirty="0" smtClean="0"/>
              <a:t>is </a:t>
            </a:r>
            <a:r>
              <a:rPr lang="da-DK" sz="1400" i="1" dirty="0" err="1" smtClean="0"/>
              <a:t>carrier</a:t>
            </a:r>
            <a:r>
              <a:rPr lang="da-DK" sz="1400" i="1" dirty="0" smtClean="0"/>
              <a:t> gas is </a:t>
            </a:r>
            <a:r>
              <a:rPr lang="da-DK" sz="1400" i="1" dirty="0" err="1" smtClean="0"/>
              <a:t>bubbled</a:t>
            </a:r>
            <a:r>
              <a:rPr lang="da-DK" sz="1400" i="1" dirty="0" smtClean="0"/>
              <a:t> </a:t>
            </a:r>
            <a:r>
              <a:rPr lang="da-DK" sz="1400" i="1" dirty="0" err="1" smtClean="0"/>
              <a:t>through</a:t>
            </a:r>
            <a:r>
              <a:rPr lang="da-DK" sz="1400" i="1" dirty="0" smtClean="0"/>
              <a:t> a </a:t>
            </a:r>
            <a:r>
              <a:rPr lang="da-DK" sz="1400" i="1" dirty="0" err="1" smtClean="0"/>
              <a:t>bubbler</a:t>
            </a:r>
            <a:r>
              <a:rPr lang="da-DK" sz="1400" i="1" dirty="0" smtClean="0"/>
              <a:t> with DI </a:t>
            </a:r>
            <a:r>
              <a:rPr lang="da-DK" sz="1400" i="1" dirty="0" err="1" smtClean="0"/>
              <a:t>water</a:t>
            </a:r>
            <a:r>
              <a:rPr lang="da-DK" sz="1400" i="1" dirty="0" smtClean="0"/>
              <a:t> </a:t>
            </a:r>
            <a:r>
              <a:rPr lang="da-DK" sz="1400" i="1" dirty="0" err="1" smtClean="0"/>
              <a:t>near</a:t>
            </a:r>
            <a:r>
              <a:rPr lang="da-DK" sz="1400" i="1" dirty="0" smtClean="0"/>
              <a:t> the </a:t>
            </a:r>
            <a:r>
              <a:rPr lang="da-DK" sz="1400" i="1" dirty="0" err="1" smtClean="0"/>
              <a:t>boiling</a:t>
            </a:r>
            <a:r>
              <a:rPr lang="da-DK" sz="1400" i="1" dirty="0" smtClean="0"/>
              <a:t> point. The </a:t>
            </a:r>
            <a:r>
              <a:rPr lang="da-DK" sz="1400" i="1" dirty="0" err="1" smtClean="0"/>
              <a:t>water</a:t>
            </a:r>
            <a:r>
              <a:rPr lang="da-DK" sz="1400" i="1" dirty="0" smtClean="0"/>
              <a:t> </a:t>
            </a:r>
            <a:r>
              <a:rPr lang="da-DK" sz="1400" i="1" dirty="0" err="1" smtClean="0"/>
              <a:t>vapor</a:t>
            </a:r>
            <a:r>
              <a:rPr lang="da-DK" sz="1400" i="1" dirty="0" smtClean="0"/>
              <a:t> is </a:t>
            </a:r>
            <a:r>
              <a:rPr lang="da-DK" sz="1400" i="1" dirty="0" err="1" smtClean="0"/>
              <a:t>heated</a:t>
            </a:r>
            <a:r>
              <a:rPr lang="da-DK" sz="1400" i="1" dirty="0" smtClean="0"/>
              <a:t> </a:t>
            </a:r>
            <a:r>
              <a:rPr lang="da-DK" sz="1400" i="1" dirty="0" err="1" smtClean="0"/>
              <a:t>further</a:t>
            </a:r>
            <a:r>
              <a:rPr lang="da-DK" sz="1400" i="1" dirty="0" smtClean="0"/>
              <a:t> to </a:t>
            </a:r>
            <a:r>
              <a:rPr lang="da-DK" sz="1400" i="1" dirty="0" err="1" smtClean="0"/>
              <a:t>obtain</a:t>
            </a:r>
            <a:r>
              <a:rPr lang="da-DK" sz="1400" i="1" dirty="0" smtClean="0"/>
              <a:t> </a:t>
            </a:r>
            <a:r>
              <a:rPr lang="da-DK" sz="1400" i="1" dirty="0" err="1" smtClean="0"/>
              <a:t>steam</a:t>
            </a:r>
            <a:r>
              <a:rPr lang="da-DK" sz="1400" i="1" dirty="0" smtClean="0"/>
              <a:t> </a:t>
            </a:r>
            <a:endParaRPr lang="da-DK" i="1" dirty="0" smtClean="0"/>
          </a:p>
          <a:p>
            <a:endParaRPr lang="en-US" sz="1400" b="0" i="0" kern="1200" dirty="0" smtClean="0">
              <a:solidFill>
                <a:schemeClr val="tx1"/>
              </a:solidFill>
              <a:effectLst/>
              <a:latin typeface="Verdana" pitchFamily="34" charset="0"/>
              <a:ea typeface="ＭＳ Ｐゴシック" pitchFamily="-80" charset="-128"/>
              <a:cs typeface="ＭＳ Ｐゴシック" charset="0"/>
            </a:endParaRPr>
          </a:p>
          <a:p>
            <a:endParaRPr lang="en-US" sz="1400" b="0" i="0" kern="1200" dirty="0" smtClean="0">
              <a:solidFill>
                <a:schemeClr val="tx1"/>
              </a:solidFill>
              <a:effectLst/>
              <a:latin typeface="Verdana" pitchFamily="34" charset="0"/>
              <a:ea typeface="ＭＳ Ｐゴシック" pitchFamily="-80" charset="-128"/>
              <a:cs typeface="ＭＳ Ｐゴシック" charset="0"/>
            </a:endParaRPr>
          </a:p>
          <a:p>
            <a:r>
              <a:rPr lang="en-US" sz="1400" b="0" i="0" kern="1200" dirty="0" smtClean="0">
                <a:solidFill>
                  <a:schemeClr val="tx1"/>
                </a:solidFill>
                <a:effectLst/>
                <a:latin typeface="Verdana" pitchFamily="34" charset="0"/>
                <a:ea typeface="ＭＳ Ｐゴシック" pitchFamily="-80" charset="-128"/>
                <a:cs typeface="ＭＳ Ｐゴシック" charset="0"/>
              </a:rPr>
              <a:t>The RHS adds controlled amounts of pure water vapor directly into any carrier gas stream. Needing only filtered house de-ionized (DI) water and power, the system delivers precise amounts of water vapor into atmospheric processes. </a:t>
            </a:r>
            <a:br>
              <a:rPr lang="en-US" sz="1400" b="0" i="0" kern="1200" dirty="0" smtClean="0">
                <a:solidFill>
                  <a:schemeClr val="tx1"/>
                </a:solidFill>
                <a:effectLst/>
                <a:latin typeface="Verdana" pitchFamily="34" charset="0"/>
                <a:ea typeface="ＭＳ Ｐゴシック" pitchFamily="-80" charset="-128"/>
                <a:cs typeface="ＭＳ Ｐゴシック" charset="0"/>
              </a:rPr>
            </a:br>
            <a:r>
              <a:rPr lang="en-US" sz="1400" b="0" i="0" kern="1200" dirty="0" smtClean="0">
                <a:solidFill>
                  <a:schemeClr val="tx1"/>
                </a:solidFill>
                <a:effectLst/>
                <a:latin typeface="Verdana" pitchFamily="34" charset="0"/>
                <a:ea typeface="ＭＳ Ｐゴシック" pitchFamily="-80" charset="-128"/>
                <a:cs typeface="ＭＳ Ｐゴシック" charset="0"/>
              </a:rPr>
              <a:t>The RHS is an integrated water vapor delivery system featuring adaptive closed loop control. Process parameters are set through automated process recipes or the controller touchscreen. Internal pressure, flow and temperature sensors provide feedback to the control system, which automatically adjusts operations to maintain required temperature and concentration stability. </a:t>
            </a:r>
            <a:br>
              <a:rPr lang="en-US" sz="1400" b="0" i="0" kern="1200" dirty="0" smtClean="0">
                <a:solidFill>
                  <a:schemeClr val="tx1"/>
                </a:solidFill>
                <a:effectLst/>
                <a:latin typeface="Verdana" pitchFamily="34" charset="0"/>
                <a:ea typeface="ＭＳ Ｐゴシック" pitchFamily="-80" charset="-128"/>
                <a:cs typeface="ＭＳ Ｐゴシック" charset="0"/>
              </a:rPr>
            </a:br>
            <a:r>
              <a:rPr lang="en-US" sz="1400" b="0" i="0" kern="1200" dirty="0" smtClean="0">
                <a:solidFill>
                  <a:schemeClr val="tx1"/>
                </a:solidFill>
                <a:effectLst/>
                <a:latin typeface="Verdana" pitchFamily="34" charset="0"/>
                <a:ea typeface="ＭＳ Ｐゴシック" pitchFamily="-80" charset="-128"/>
                <a:cs typeface="ＭＳ Ｐゴシック" charset="0"/>
              </a:rPr>
              <a:t>The RHS consists of a non-porous membrane that excludes particles, micro-droplets, volatile gases, and other opposite charged species from being transferred to the carrier gas and ensures only water vapor is added. The membrane selects only the source gas molecules. Other contaminants in the liquid source cannot permeate across the membrane or enter the carrier gas stream, resulting in a saturated product that is consistent and pure.</a:t>
            </a:r>
            <a:br>
              <a:rPr lang="en-US" sz="1400" b="0" i="0" kern="1200" dirty="0" smtClean="0">
                <a:solidFill>
                  <a:schemeClr val="tx1"/>
                </a:solidFill>
                <a:effectLst/>
                <a:latin typeface="Verdana" pitchFamily="34" charset="0"/>
                <a:ea typeface="ＭＳ Ｐゴシック" pitchFamily="-80" charset="-128"/>
                <a:cs typeface="ＭＳ Ｐゴシック" charset="0"/>
              </a:rPr>
            </a:br>
            <a:endParaRPr lang="en-US" sz="1400" b="0" i="0" kern="1200" dirty="0" smtClean="0">
              <a:solidFill>
                <a:schemeClr val="tx1"/>
              </a:solidFill>
              <a:effectLst/>
              <a:latin typeface="Verdana" pitchFamily="34" charset="0"/>
              <a:ea typeface="ＭＳ Ｐゴシック" pitchFamily="-80" charset="-128"/>
              <a:cs typeface="ＭＳ Ｐゴシック" charset="0"/>
            </a:endParaRPr>
          </a:p>
          <a:p>
            <a:r>
              <a:rPr lang="en-US" dirty="0" smtClean="0"/>
              <a:t/>
            </a:r>
            <a:br>
              <a:rPr lang="en-US" dirty="0" smtClean="0"/>
            </a:br>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674046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385367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mc:AlternateContent xmlns:mc="http://schemas.openxmlformats.org/markup-compatibility/2006" xmlns:a14="http://schemas.microsoft.com/office/drawing/2010/main">
        <mc:Choice Requires="a14">
          <p:sp>
            <p:nvSpPr>
              <p:cNvPr id="117763" name="Notes Placeholder 2"/>
              <p:cNvSpPr>
                <a:spLocks noGrp="1"/>
              </p:cNvSpPr>
              <p:nvPr>
                <p:ph type="body" idx="1"/>
              </p:nvPr>
            </p:nvSpPr>
            <p:spPr>
              <a:noFill/>
            </p:spPr>
            <p:txBody>
              <a:bodyPr/>
              <a:lstStyle/>
              <a:p>
                <a:endParaRPr lang="da-DK" altLang="da-DK" i="1" dirty="0" smtClean="0">
                  <a:ea typeface="ＭＳ Ｐゴシック" pitchFamily="34" charset="-128"/>
                </a:endParaRPr>
              </a:p>
            </p:txBody>
          </p:sp>
        </mc:Choice>
        <mc:Fallback xmlns="">
          <p:sp>
            <p:nvSpPr>
              <p:cNvPr id="117763" name="Notes Placeholder 2"/>
              <p:cNvSpPr>
                <a:spLocks noGrp="1"/>
              </p:cNvSpPr>
              <p:nvPr>
                <p:ph type="body" idx="1"/>
              </p:nvPr>
            </p:nvSpPr>
            <p:spPr>
              <a:noFill/>
            </p:spPr>
            <p:txBody>
              <a:bodyPr/>
              <a:lstStyle/>
              <a:p>
                <a:r>
                  <a:rPr lang="da-DK" altLang="da-DK" i="1" dirty="0" smtClean="0">
                    <a:ea typeface="ＭＳ Ｐゴシック" pitchFamily="34" charset="-128"/>
                  </a:rPr>
                  <a:t>Færdig</a:t>
                </a:r>
              </a:p>
              <a:p>
                <a:endParaRPr lang="da-DK" altLang="da-DK" i="1" dirty="0" smtClean="0">
                  <a:ea typeface="ＭＳ Ｐゴシック" pitchFamily="34" charset="-128"/>
                </a:endParaRPr>
              </a:p>
              <a:p>
                <a:r>
                  <a:rPr lang="da-DK" sz="1200" dirty="0" smtClean="0">
                    <a:solidFill>
                      <a:schemeClr val="bg1">
                        <a:lumMod val="65000"/>
                      </a:schemeClr>
                    </a:solidFill>
                  </a:rPr>
                  <a:t>The </a:t>
                </a:r>
                <a:r>
                  <a:rPr lang="da-DK" sz="1200" dirty="0" err="1" smtClean="0">
                    <a:solidFill>
                      <a:schemeClr val="bg1">
                        <a:lumMod val="65000"/>
                      </a:schemeClr>
                    </a:solidFill>
                  </a:rPr>
                  <a:t>higher</a:t>
                </a:r>
                <a:r>
                  <a:rPr lang="da-DK" sz="1200" dirty="0" smtClean="0">
                    <a:solidFill>
                      <a:schemeClr val="bg1">
                        <a:lumMod val="65000"/>
                      </a:schemeClr>
                    </a:solidFill>
                  </a:rPr>
                  <a:t> the temperature is, the faster the </a:t>
                </a:r>
                <a:r>
                  <a:rPr lang="da-DK" sz="1200" dirty="0" err="1" smtClean="0">
                    <a:solidFill>
                      <a:schemeClr val="bg1">
                        <a:lumMod val="65000"/>
                      </a:schemeClr>
                    </a:solidFill>
                  </a:rPr>
                  <a:t>reaction</a:t>
                </a:r>
                <a:r>
                  <a:rPr lang="da-DK" sz="1200" dirty="0" smtClean="0">
                    <a:solidFill>
                      <a:schemeClr val="bg1">
                        <a:lumMod val="65000"/>
                      </a:schemeClr>
                    </a:solidFill>
                  </a:rPr>
                  <a:t> the </a:t>
                </a:r>
                <a:r>
                  <a:rPr lang="da-DK" sz="1200" dirty="0" err="1" smtClean="0">
                    <a:solidFill>
                      <a:schemeClr val="bg1">
                        <a:lumMod val="65000"/>
                      </a:schemeClr>
                    </a:solidFill>
                  </a:rPr>
                  <a:t>reaction</a:t>
                </a:r>
                <a:r>
                  <a:rPr lang="da-DK" sz="1200" dirty="0" smtClean="0">
                    <a:solidFill>
                      <a:schemeClr val="bg1">
                        <a:lumMod val="65000"/>
                      </a:schemeClr>
                    </a:solidFill>
                  </a:rPr>
                  <a:t> </a:t>
                </a:r>
                <a:r>
                  <a:rPr lang="da-DK" sz="1200" dirty="0" err="1" smtClean="0">
                    <a:solidFill>
                      <a:schemeClr val="bg1">
                        <a:lumMod val="65000"/>
                      </a:schemeClr>
                    </a:solidFill>
                  </a:rPr>
                  <a:t>takes</a:t>
                </a:r>
                <a:r>
                  <a:rPr lang="da-DK" sz="1200" dirty="0" smtClean="0">
                    <a:solidFill>
                      <a:schemeClr val="bg1">
                        <a:lumMod val="65000"/>
                      </a:schemeClr>
                    </a:solidFill>
                  </a:rPr>
                  <a:t> </a:t>
                </a:r>
                <a:r>
                  <a:rPr lang="da-DK" sz="1200" dirty="0" err="1" smtClean="0">
                    <a:solidFill>
                      <a:schemeClr val="bg1">
                        <a:lumMod val="65000"/>
                      </a:schemeClr>
                    </a:solidFill>
                  </a:rPr>
                  <a:t>place</a:t>
                </a:r>
                <a:r>
                  <a:rPr lang="da-DK" sz="1200" dirty="0" smtClean="0">
                    <a:solidFill>
                      <a:schemeClr val="bg1">
                        <a:lumMod val="65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0" dirty="0" smtClean="0"/>
                  <a:t>The oxygen atoms diffuse </a:t>
                </a:r>
                <a:r>
                  <a:rPr lang="da-DK" sz="1200" i="0" dirty="0" err="1" smtClean="0"/>
                  <a:t>throgh</a:t>
                </a:r>
                <a:r>
                  <a:rPr lang="da-DK" sz="1200" i="0" dirty="0" smtClean="0"/>
                  <a:t> the present </a:t>
                </a:r>
                <a:r>
                  <a:rPr lang="da-DK" sz="1200" i="0" dirty="0" err="1" smtClean="0"/>
                  <a:t>oxide</a:t>
                </a:r>
                <a:r>
                  <a:rPr lang="da-DK" sz="1200" i="0" dirty="0" smtClean="0"/>
                  <a:t> at </a:t>
                </a:r>
                <a:r>
                  <a:rPr lang="da-DK" sz="1200" i="0" dirty="0" err="1" smtClean="0"/>
                  <a:t>high</a:t>
                </a:r>
                <a:r>
                  <a:rPr lang="da-DK" sz="1200" i="0" dirty="0" smtClean="0"/>
                  <a:t> temperature to </a:t>
                </a:r>
                <a:r>
                  <a:rPr lang="da-DK" sz="1200" i="0" dirty="0" err="1" smtClean="0"/>
                  <a:t>reach</a:t>
                </a:r>
                <a:r>
                  <a:rPr lang="da-DK" sz="1200" i="0" dirty="0" smtClean="0"/>
                  <a:t> the Si, and the </a:t>
                </a:r>
                <a:r>
                  <a:rPr lang="da-DK" sz="1200" i="0" dirty="0" err="1" smtClean="0"/>
                  <a:t>higher</a:t>
                </a:r>
                <a:r>
                  <a:rPr lang="da-DK" sz="1200" i="0" dirty="0" smtClean="0"/>
                  <a:t> the temperature is, the faster </a:t>
                </a:r>
                <a:r>
                  <a:rPr lang="da-DK" sz="1200" i="0" dirty="0" err="1" smtClean="0"/>
                  <a:t>this</a:t>
                </a:r>
                <a:r>
                  <a:rPr lang="da-DK" sz="1200" i="0" dirty="0" smtClean="0"/>
                  <a:t> </a:t>
                </a:r>
                <a:r>
                  <a:rPr lang="da-DK" sz="1200" i="0" dirty="0" err="1" smtClean="0"/>
                  <a:t>reaction</a:t>
                </a:r>
                <a:r>
                  <a:rPr lang="da-DK" sz="1200" i="0" dirty="0" smtClean="0"/>
                  <a:t> </a:t>
                </a:r>
                <a:r>
                  <a:rPr lang="da-DK" sz="1200" i="0" dirty="0" err="1" smtClean="0"/>
                  <a:t>takes</a:t>
                </a:r>
                <a:r>
                  <a:rPr lang="da-DK" sz="1200" i="0" dirty="0" smtClean="0"/>
                  <a:t> </a:t>
                </a:r>
                <a:r>
                  <a:rPr lang="da-DK" sz="1200" i="0" dirty="0" err="1" smtClean="0"/>
                  <a:t>place</a:t>
                </a:r>
                <a:endParaRPr lang="da-DK" sz="1200" i="0" dirty="0" smtClean="0"/>
              </a:p>
              <a:p>
                <a:endParaRPr lang="da-DK" sz="1200" dirty="0" smtClean="0">
                  <a:solidFill>
                    <a:schemeClr val="bg1">
                      <a:lumMod val="65000"/>
                    </a:schemeClr>
                  </a:solidFill>
                </a:endParaRPr>
              </a:p>
              <a:p>
                <a:r>
                  <a:rPr lang="da-DK" sz="1200" dirty="0" smtClean="0">
                    <a:solidFill>
                      <a:schemeClr val="bg1">
                        <a:lumMod val="65000"/>
                      </a:schemeClr>
                    </a:solidFill>
                  </a:rPr>
                  <a:t>– Diffusion </a:t>
                </a:r>
                <a:r>
                  <a:rPr lang="da-DK" sz="1200" dirty="0" err="1" smtClean="0">
                    <a:solidFill>
                      <a:schemeClr val="bg1">
                        <a:lumMod val="65000"/>
                      </a:schemeClr>
                    </a:solidFill>
                  </a:rPr>
                  <a:t>through</a:t>
                </a:r>
                <a:r>
                  <a:rPr lang="da-DK" sz="1200" dirty="0" smtClean="0">
                    <a:solidFill>
                      <a:schemeClr val="bg1">
                        <a:lumMod val="65000"/>
                      </a:schemeClr>
                    </a:solidFill>
                  </a:rPr>
                  <a:t> the SiO2 </a:t>
                </a:r>
                <a:r>
                  <a:rPr lang="da-DK" sz="1200" dirty="0" err="1" smtClean="0">
                    <a:solidFill>
                      <a:schemeClr val="bg1">
                        <a:lumMod val="65000"/>
                      </a:schemeClr>
                    </a:solidFill>
                  </a:rPr>
                  <a:t>layer</a:t>
                </a:r>
                <a:r>
                  <a:rPr lang="da-DK" sz="1200" dirty="0" smtClean="0">
                    <a:solidFill>
                      <a:schemeClr val="bg1">
                        <a:lumMod val="65000"/>
                      </a:schemeClr>
                    </a:solidFill>
                  </a:rPr>
                  <a:t> or </a:t>
                </a:r>
                <a:r>
                  <a:rPr lang="da-DK" sz="1200" dirty="0" err="1" smtClean="0">
                    <a:solidFill>
                      <a:schemeClr val="bg1">
                        <a:lumMod val="65000"/>
                      </a:schemeClr>
                    </a:solidFill>
                  </a:rPr>
                  <a:t>reaction</a:t>
                </a:r>
                <a:r>
                  <a:rPr lang="da-DK" sz="1200" dirty="0" smtClean="0">
                    <a:solidFill>
                      <a:schemeClr val="bg1">
                        <a:lumMod val="65000"/>
                      </a:schemeClr>
                    </a:solidFill>
                  </a:rPr>
                  <a:t> at the Si </a:t>
                </a:r>
                <a:r>
                  <a:rPr lang="da-DK" sz="1200" dirty="0" err="1" smtClean="0">
                    <a:solidFill>
                      <a:schemeClr val="bg1">
                        <a:lumMod val="65000"/>
                      </a:schemeClr>
                    </a:solidFill>
                  </a:rPr>
                  <a:t>surface</a:t>
                </a:r>
                <a:r>
                  <a:rPr lang="da-DK" sz="1200" dirty="0" smtClean="0">
                    <a:solidFill>
                      <a:schemeClr val="bg1">
                        <a:lumMod val="65000"/>
                      </a:schemeClr>
                    </a:solidFill>
                  </a:rPr>
                  <a:t>?</a:t>
                </a:r>
              </a:p>
              <a:p>
                <a:r>
                  <a:rPr lang="en-US" sz="1200" dirty="0" smtClean="0">
                    <a:solidFill>
                      <a:schemeClr val="bg1">
                        <a:lumMod val="65000"/>
                      </a:schemeClr>
                    </a:solidFill>
                  </a:rPr>
                  <a:t>~ 1000 x higher solubility enhances oxidation rate (C*) </a:t>
                </a:r>
                <a:endParaRPr lang="da-DK" sz="1200" dirty="0" smtClean="0">
                  <a:solidFill>
                    <a:schemeClr val="bg1">
                      <a:lumMod val="65000"/>
                    </a:schemeClr>
                  </a:solidFill>
                </a:endParaRPr>
              </a:p>
              <a:p>
                <a:endParaRPr lang="da-DK" altLang="da-DK" i="1" dirty="0" smtClean="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sz="1200" dirty="0" smtClean="0">
                    <a:latin typeface="Arial" panose="020B0604020202020204" pitchFamily="34" charset="0"/>
                  </a:rPr>
                  <a:t>the </a:t>
                </a:r>
                <a:r>
                  <a:rPr lang="da-DK" altLang="da-DK" sz="1200" dirty="0" err="1">
                    <a:latin typeface="Arial" panose="020B0604020202020204" pitchFamily="34" charset="0"/>
                  </a:rPr>
                  <a:t>diffusivity</a:t>
                </a:r>
                <a:r>
                  <a:rPr lang="da-DK" altLang="da-DK" sz="1200" dirty="0">
                    <a:latin typeface="Arial" panose="020B0604020202020204" pitchFamily="34" charset="0"/>
                  </a:rPr>
                  <a:t> (</a:t>
                </a:r>
                <a:r>
                  <a:rPr lang="da-DK" altLang="da-DK" sz="1200" dirty="0">
                    <a:latin typeface="Century Schoolbook" panose="02040604050505020304" pitchFamily="18" charset="0"/>
                  </a:rPr>
                  <a:t> D </a:t>
                </a:r>
                <a:r>
                  <a:rPr lang="da-DK" altLang="da-DK" sz="800" dirty="0"/>
                  <a:t>)</a:t>
                </a:r>
                <a:r>
                  <a:rPr lang="da-DK" altLang="da-DK" sz="1200" dirty="0"/>
                  <a:t> of oxygen and </a:t>
                </a:r>
                <a:r>
                  <a:rPr lang="da-DK" altLang="da-DK" sz="1200" dirty="0" err="1"/>
                  <a:t>water</a:t>
                </a:r>
                <a:r>
                  <a:rPr lang="da-DK" altLang="da-DK" sz="1200" dirty="0"/>
                  <a:t> </a:t>
                </a:r>
                <a:r>
                  <a:rPr lang="da-DK" altLang="da-DK" sz="1200" dirty="0" err="1"/>
                  <a:t>through</a:t>
                </a:r>
                <a:r>
                  <a:rPr lang="da-DK" altLang="da-DK" sz="1200" dirty="0"/>
                  <a:t> the </a:t>
                </a:r>
                <a:r>
                  <a:rPr lang="da-DK" altLang="da-DK" sz="1200" dirty="0" err="1"/>
                  <a:t>oxide</a:t>
                </a:r>
                <a:r>
                  <a:rPr lang="da-DK" altLang="da-DK" sz="1200" dirty="0"/>
                  <a:t> </a:t>
                </a:r>
                <a:r>
                  <a:rPr lang="da-DK" altLang="da-DK" sz="1200" dirty="0" err="1"/>
                  <a:t>depends</a:t>
                </a:r>
                <a:r>
                  <a:rPr lang="da-DK" altLang="da-DK" sz="1200" dirty="0"/>
                  <a:t> </a:t>
                </a:r>
                <a:r>
                  <a:rPr lang="da-DK" altLang="da-DK" sz="1200" dirty="0" err="1"/>
                  <a:t>greatly</a:t>
                </a:r>
                <a:r>
                  <a:rPr lang="da-DK" altLang="da-DK" sz="1200" dirty="0"/>
                  <a:t> on temperature </a:t>
                </a:r>
                <a:r>
                  <a:rPr lang="da-DK" altLang="da-DK" sz="1200" i="0">
                    <a:solidFill>
                      <a:srgbClr val="FF0000"/>
                    </a:solidFill>
                    <a:latin typeface="Cambria Math" panose="02040503050406030204" pitchFamily="18" charset="0"/>
                  </a:rPr>
                  <a:t>𝐷</a:t>
                </a:r>
                <a:r>
                  <a:rPr lang="da-DK" altLang="da-DK" sz="1200" i="0">
                    <a:solidFill>
                      <a:srgbClr val="FF0000"/>
                    </a:solidFill>
                    <a:latin typeface="Cambria Math" panose="02040503050406030204" pitchFamily="18" charset="0"/>
                    <a:ea typeface="Cambria Math" panose="02040503050406030204" pitchFamily="18" charset="0"/>
                  </a:rPr>
                  <a:t>∝𝑒^(−𝑐/𝑇)</a:t>
                </a:r>
                <a:r>
                  <a:rPr lang="da-DK" altLang="da-DK" sz="1200" dirty="0">
                    <a:latin typeface="Century Schoolbook" panose="02040604050505020304" pitchFamily="18" charset="0"/>
                  </a:rPr>
                  <a:t>.  C parameters independent on </a:t>
                </a:r>
                <a:r>
                  <a:rPr lang="da-DK" altLang="da-DK" sz="1200" dirty="0" smtClean="0">
                    <a:latin typeface="Century Schoolbook" panose="02040604050505020304" pitchFamily="18" charset="0"/>
                  </a:rPr>
                  <a:t>temperature</a:t>
                </a:r>
                <a:endParaRPr lang="da-DK" altLang="da-DK" i="1" dirty="0" smtClean="0">
                  <a:ea typeface="ＭＳ Ｐゴシック" pitchFamily="34" charset="-128"/>
                </a:endParaRPr>
              </a:p>
            </p:txBody>
          </p:sp>
        </mc:Fallback>
      </mc:AlternateContent>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922720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da-DK"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237230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da-DK" altLang="da-DK" dirty="0" smtClean="0">
              <a:ea typeface="ＭＳ Ｐゴシック" pitchFamily="34" charset="-128"/>
            </a:endParaRPr>
          </a:p>
          <a:p>
            <a:r>
              <a:rPr lang="da-DK" altLang="da-DK" b="1" dirty="0" smtClean="0">
                <a:ea typeface="ＭＳ Ｐゴシック" pitchFamily="34" charset="-128"/>
              </a:rPr>
              <a:t>Learning</a:t>
            </a:r>
            <a:r>
              <a:rPr lang="da-DK" altLang="da-DK" b="1" baseline="0" dirty="0" smtClean="0">
                <a:ea typeface="ＭＳ Ｐゴシック" pitchFamily="34" charset="-128"/>
              </a:rPr>
              <a:t> </a:t>
            </a:r>
            <a:r>
              <a:rPr lang="da-DK" altLang="da-DK" b="1" baseline="0" dirty="0" err="1" smtClean="0">
                <a:ea typeface="ＭＳ Ｐゴシック" pitchFamily="34" charset="-128"/>
              </a:rPr>
              <a:t>goals</a:t>
            </a:r>
            <a:r>
              <a:rPr lang="da-DK" altLang="da-DK" b="1" baseline="0" dirty="0" smtClean="0">
                <a:ea typeface="ＭＳ Ｐゴシック" pitchFamily="34" charset="-128"/>
              </a:rPr>
              <a:t>:</a:t>
            </a:r>
          </a:p>
          <a:p>
            <a:pPr marL="171707" indent="-171707">
              <a:buFontTx/>
              <a:buChar char="-"/>
            </a:pPr>
            <a:r>
              <a:rPr lang="da-DK" altLang="da-DK" b="0" baseline="0" dirty="0" smtClean="0">
                <a:ea typeface="ＭＳ Ｐゴシック" pitchFamily="34" charset="-128"/>
              </a:rPr>
              <a:t>A list of </a:t>
            </a:r>
            <a:r>
              <a:rPr lang="da-DK" altLang="da-DK" b="0" baseline="0" dirty="0" err="1" smtClean="0">
                <a:ea typeface="ＭＳ Ｐゴシック" pitchFamily="34" charset="-128"/>
              </a:rPr>
              <a:t>what</a:t>
            </a:r>
            <a:r>
              <a:rPr lang="da-DK" altLang="da-DK" b="0" baseline="0" dirty="0" smtClean="0">
                <a:ea typeface="ＭＳ Ｐゴシック" pitchFamily="34" charset="-128"/>
              </a:rPr>
              <a:t> </a:t>
            </a:r>
            <a:r>
              <a:rPr lang="da-DK" altLang="da-DK" b="0" baseline="0" dirty="0" err="1" smtClean="0">
                <a:ea typeface="ＭＳ Ｐゴシック" pitchFamily="34" charset="-128"/>
              </a:rPr>
              <a:t>we</a:t>
            </a:r>
            <a:r>
              <a:rPr lang="da-DK" altLang="da-DK" b="0" baseline="0" dirty="0" smtClean="0">
                <a:ea typeface="ＭＳ Ｐゴシック" pitchFamily="34" charset="-128"/>
              </a:rPr>
              <a:t> </a:t>
            </a:r>
            <a:r>
              <a:rPr lang="da-DK" altLang="da-DK" b="0" baseline="0" dirty="0" err="1" smtClean="0">
                <a:ea typeface="ＭＳ Ｐゴシック" pitchFamily="34" charset="-128"/>
              </a:rPr>
              <a:t>expect</a:t>
            </a:r>
            <a:r>
              <a:rPr lang="da-DK" altLang="da-DK" b="0" baseline="0" dirty="0" smtClean="0">
                <a:ea typeface="ＭＳ Ｐゴシック" pitchFamily="34" charset="-128"/>
              </a:rPr>
              <a:t> </a:t>
            </a:r>
            <a:r>
              <a:rPr lang="da-DK" altLang="da-DK" b="0" baseline="0" dirty="0" err="1" smtClean="0">
                <a:ea typeface="ＭＳ Ｐゴシック" pitchFamily="34" charset="-128"/>
              </a:rPr>
              <a:t>you</a:t>
            </a:r>
            <a:r>
              <a:rPr lang="da-DK" altLang="da-DK" b="0" baseline="0" dirty="0" smtClean="0">
                <a:ea typeface="ＭＳ Ｐゴシック" pitchFamily="34" charset="-128"/>
              </a:rPr>
              <a:t> to </a:t>
            </a:r>
            <a:r>
              <a:rPr lang="da-DK" altLang="da-DK" b="0" baseline="0" dirty="0" err="1" smtClean="0">
                <a:ea typeface="ＭＳ Ｐゴシック" pitchFamily="34" charset="-128"/>
              </a:rPr>
              <a:t>learn</a:t>
            </a:r>
            <a:r>
              <a:rPr lang="da-DK" altLang="da-DK" b="0" baseline="0" dirty="0" smtClean="0">
                <a:ea typeface="ＭＳ Ｐゴシック" pitchFamily="34" charset="-128"/>
              </a:rPr>
              <a:t> from </a:t>
            </a:r>
            <a:r>
              <a:rPr lang="da-DK" altLang="da-DK" b="0" baseline="0" dirty="0" err="1" smtClean="0">
                <a:ea typeface="ＭＳ Ｐゴシック" pitchFamily="34" charset="-128"/>
              </a:rPr>
              <a:t>this</a:t>
            </a:r>
            <a:r>
              <a:rPr lang="da-DK" altLang="da-DK" b="0" baseline="0" dirty="0" smtClean="0">
                <a:ea typeface="ＭＳ Ｐゴシック" pitchFamily="34" charset="-128"/>
              </a:rPr>
              <a:t> </a:t>
            </a:r>
            <a:r>
              <a:rPr lang="da-DK" altLang="da-DK" b="0" baseline="0" dirty="0" err="1" smtClean="0">
                <a:ea typeface="ＭＳ Ｐゴシック" pitchFamily="34" charset="-128"/>
              </a:rPr>
              <a:t>course</a:t>
            </a:r>
            <a:endParaRPr lang="da-DK" altLang="da-DK" b="0" baseline="0" dirty="0" smtClean="0">
              <a:ea typeface="ＭＳ Ｐゴシック" pitchFamily="34" charset="-128"/>
            </a:endParaRPr>
          </a:p>
          <a:p>
            <a:pPr marL="171707" indent="-171707">
              <a:buFontTx/>
              <a:buChar char="-"/>
            </a:pPr>
            <a:endParaRPr lang="da-DK"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188643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sz="1400" dirty="0" smtClean="0"/>
              <a:t>In </a:t>
            </a:r>
            <a:r>
              <a:rPr lang="da-DK" sz="1400" dirty="0" err="1" smtClean="0"/>
              <a:t>wet</a:t>
            </a:r>
            <a:r>
              <a:rPr lang="da-DK" sz="1400" dirty="0" smtClean="0"/>
              <a:t> </a:t>
            </a:r>
            <a:r>
              <a:rPr lang="da-DK" sz="1400" dirty="0" err="1" smtClean="0"/>
              <a:t>oxides</a:t>
            </a:r>
            <a:r>
              <a:rPr lang="da-DK" sz="1400" dirty="0" smtClean="0"/>
              <a:t>, hydrogen atoms </a:t>
            </a:r>
            <a:r>
              <a:rPr lang="da-DK" sz="1400" dirty="0" err="1" smtClean="0"/>
              <a:t>liberated</a:t>
            </a:r>
            <a:r>
              <a:rPr lang="da-DK" sz="1400" dirty="0" smtClean="0"/>
              <a:t> by the </a:t>
            </a:r>
            <a:r>
              <a:rPr lang="da-DK" sz="1400" dirty="0" err="1" smtClean="0"/>
              <a:t>decomposition</a:t>
            </a:r>
            <a:r>
              <a:rPr lang="da-DK" sz="1400" dirty="0" smtClean="0"/>
              <a:t> of the </a:t>
            </a:r>
            <a:r>
              <a:rPr lang="da-DK" sz="1400" dirty="0" err="1" smtClean="0"/>
              <a:t>water</a:t>
            </a:r>
            <a:r>
              <a:rPr lang="da-DK" sz="1400" dirty="0" smtClean="0"/>
              <a:t> </a:t>
            </a:r>
            <a:r>
              <a:rPr lang="da-DK" sz="1400" dirty="0" err="1" smtClean="0"/>
              <a:t>molecules</a:t>
            </a:r>
            <a:r>
              <a:rPr lang="da-DK" sz="1400" dirty="0" smtClean="0"/>
              <a:t> </a:t>
            </a:r>
            <a:r>
              <a:rPr lang="da-DK" sz="1400" dirty="0" err="1" smtClean="0"/>
              <a:t>during</a:t>
            </a:r>
            <a:r>
              <a:rPr lang="da-DK" sz="1400" dirty="0" smtClean="0"/>
              <a:t> oxidation, </a:t>
            </a:r>
            <a:r>
              <a:rPr lang="da-DK" sz="1400" dirty="0" err="1" smtClean="0"/>
              <a:t>produce</a:t>
            </a:r>
            <a:r>
              <a:rPr lang="da-DK" sz="1400" dirty="0" smtClean="0"/>
              <a:t> </a:t>
            </a:r>
            <a:r>
              <a:rPr lang="da-DK" sz="1400" dirty="0" err="1" smtClean="0"/>
              <a:t>imperfections</a:t>
            </a:r>
            <a:r>
              <a:rPr lang="da-DK" sz="1400" dirty="0" smtClean="0"/>
              <a:t> </a:t>
            </a:r>
            <a:r>
              <a:rPr lang="da-DK" sz="1400" dirty="0" err="1" smtClean="0"/>
              <a:t>that</a:t>
            </a:r>
            <a:r>
              <a:rPr lang="da-DK" sz="1400" dirty="0" smtClean="0"/>
              <a:t> </a:t>
            </a:r>
            <a:r>
              <a:rPr lang="da-DK" sz="1400" dirty="0" err="1" smtClean="0"/>
              <a:t>degrade</a:t>
            </a:r>
            <a:r>
              <a:rPr lang="da-DK" sz="1400" dirty="0" smtClean="0"/>
              <a:t> the </a:t>
            </a:r>
            <a:r>
              <a:rPr lang="da-DK" sz="1400" dirty="0" err="1" smtClean="0"/>
              <a:t>oxide</a:t>
            </a:r>
            <a:r>
              <a:rPr lang="da-DK" sz="1400" dirty="0" smtClean="0"/>
              <a:t> </a:t>
            </a:r>
            <a:r>
              <a:rPr lang="da-DK" sz="1400" dirty="0" err="1" smtClean="0"/>
              <a:t>quality</a:t>
            </a:r>
            <a:r>
              <a:rPr lang="da-DK" sz="1400" dirty="0" smtClean="0"/>
              <a:t> </a:t>
            </a:r>
            <a:r>
              <a:rPr lang="da-DK" sz="1400" dirty="0" err="1" smtClean="0"/>
              <a:t>somewhat</a:t>
            </a:r>
            <a:r>
              <a:rPr lang="da-DK" sz="1400" dirty="0" smtClean="0"/>
              <a:t> </a:t>
            </a:r>
          </a:p>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da-DK"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86578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745635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317165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038544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da-DK" sz="1400" kern="1200" dirty="0" err="1" smtClean="0">
                <a:solidFill>
                  <a:prstClr val="black"/>
                </a:solidFill>
                <a:latin typeface="Calibri" panose="020F0502020204030204"/>
                <a:ea typeface="ＭＳ Ｐゴシック" pitchFamily="-80" charset="-128"/>
                <a:cs typeface="ＭＳ Ｐゴシック" charset="0"/>
              </a:rPr>
              <a:t>Flux</a:t>
            </a:r>
            <a:r>
              <a:rPr lang="da-DK" sz="1400" kern="1200" dirty="0" smtClean="0">
                <a:solidFill>
                  <a:prstClr val="black"/>
                </a:solidFill>
                <a:latin typeface="Calibri" panose="020F0502020204030204"/>
                <a:ea typeface="ＭＳ Ｐゴシック" pitchFamily="-80" charset="-128"/>
                <a:cs typeface="ＭＳ Ｐゴシック" charset="0"/>
              </a:rPr>
              <a:t>: </a:t>
            </a:r>
            <a:r>
              <a:rPr lang="da-DK" sz="1400" kern="1200" dirty="0" err="1" smtClean="0">
                <a:solidFill>
                  <a:prstClr val="black"/>
                </a:solidFill>
                <a:latin typeface="Calibri" panose="020F0502020204030204"/>
                <a:ea typeface="ＭＳ Ｐゴシック" pitchFamily="-80" charset="-128"/>
                <a:cs typeface="ＭＳ Ｐゴシック" charset="0"/>
              </a:rPr>
              <a:t>Number</a:t>
            </a:r>
            <a:r>
              <a:rPr lang="da-DK" sz="1400" kern="1200" dirty="0" smtClean="0">
                <a:solidFill>
                  <a:prstClr val="black"/>
                </a:solidFill>
                <a:latin typeface="Calibri" panose="020F0502020204030204"/>
                <a:ea typeface="ＭＳ Ｐゴシック" pitchFamily="-80" charset="-128"/>
                <a:cs typeface="ＭＳ Ｐゴシック" charset="0"/>
              </a:rPr>
              <a:t> of </a:t>
            </a:r>
            <a:r>
              <a:rPr lang="da-DK" sz="1400" kern="1200" dirty="0" err="1" smtClean="0">
                <a:solidFill>
                  <a:prstClr val="black"/>
                </a:solidFill>
                <a:latin typeface="Calibri" panose="020F0502020204030204"/>
                <a:ea typeface="ＭＳ Ｐゴシック" pitchFamily="-80" charset="-128"/>
                <a:cs typeface="ＭＳ Ｐゴシック" charset="0"/>
              </a:rPr>
              <a:t>molecules</a:t>
            </a:r>
            <a:r>
              <a:rPr lang="da-DK" sz="1400" kern="1200" dirty="0" smtClean="0">
                <a:solidFill>
                  <a:prstClr val="black"/>
                </a:solidFill>
                <a:latin typeface="Calibri" panose="020F0502020204030204"/>
                <a:ea typeface="ＭＳ Ｐゴシック" pitchFamily="-80" charset="-128"/>
                <a:cs typeface="ＭＳ Ｐゴシック" charset="0"/>
              </a:rPr>
              <a:t> per </a:t>
            </a:r>
            <a:r>
              <a:rPr lang="da-DK" sz="1400" kern="1200" dirty="0" err="1" smtClean="0">
                <a:solidFill>
                  <a:prstClr val="black"/>
                </a:solidFill>
                <a:latin typeface="Calibri" panose="020F0502020204030204"/>
                <a:ea typeface="ＭＳ Ｐゴシック" pitchFamily="-80" charset="-128"/>
                <a:cs typeface="ＭＳ Ｐゴシック" charset="0"/>
              </a:rPr>
              <a:t>second</a:t>
            </a:r>
            <a:r>
              <a:rPr lang="da-DK" sz="1400" kern="1200" dirty="0" smtClean="0">
                <a:solidFill>
                  <a:prstClr val="black"/>
                </a:solidFill>
                <a:latin typeface="Calibri" panose="020F0502020204030204"/>
                <a:ea typeface="ＭＳ Ｐゴシック" pitchFamily="-80" charset="-128"/>
                <a:cs typeface="ＭＳ Ｐゴシック" charset="0"/>
              </a:rPr>
              <a:t> per cm</a:t>
            </a:r>
            <a:r>
              <a:rPr lang="da-DK" sz="1400" kern="1200" baseline="30000" dirty="0" smtClean="0">
                <a:solidFill>
                  <a:prstClr val="black"/>
                </a:solidFill>
                <a:latin typeface="Calibri" panose="020F0502020204030204"/>
                <a:ea typeface="ＭＳ Ｐゴシック" pitchFamily="-80" charset="-128"/>
                <a:cs typeface="ＭＳ Ｐゴシック" charset="0"/>
              </a:rPr>
              <a:t>2</a:t>
            </a:r>
            <a:r>
              <a:rPr lang="da-DK" sz="1400" kern="1200" dirty="0" smtClean="0">
                <a:solidFill>
                  <a:prstClr val="black"/>
                </a:solidFill>
                <a:latin typeface="Calibri" panose="020F0502020204030204"/>
                <a:ea typeface="ＭＳ Ｐゴシック" pitchFamily="-80" charset="-128"/>
                <a:cs typeface="ＭＳ Ｐゴシック" charset="0"/>
              </a:rPr>
              <a:t> (1/(cm</a:t>
            </a:r>
            <a:r>
              <a:rPr lang="da-DK" sz="1400" kern="1200" baseline="30000" dirty="0" smtClean="0">
                <a:solidFill>
                  <a:prstClr val="black"/>
                </a:solidFill>
                <a:latin typeface="Calibri" panose="020F0502020204030204"/>
                <a:ea typeface="ＭＳ Ｐゴシック" pitchFamily="-80" charset="-128"/>
                <a:cs typeface="ＭＳ Ｐゴシック" charset="0"/>
              </a:rPr>
              <a:t>2</a:t>
            </a:r>
            <a:r>
              <a:rPr lang="da-DK" sz="1400" kern="1200" dirty="0" smtClean="0">
                <a:solidFill>
                  <a:prstClr val="black"/>
                </a:solidFill>
                <a:latin typeface="Calibri" panose="020F0502020204030204"/>
                <a:ea typeface="ＭＳ Ｐゴシック" pitchFamily="-80" charset="-128"/>
                <a:cs typeface="ＭＳ Ｐゴシック" charset="0"/>
              </a:rPr>
              <a:t>*s))</a:t>
            </a:r>
          </a:p>
          <a:p>
            <a:pPr defTabSz="914583" eaLnBrk="1" fontAlgn="auto" hangingPunct="1">
              <a:spcBef>
                <a:spcPts val="0"/>
              </a:spcBef>
              <a:spcAft>
                <a:spcPts val="0"/>
              </a:spcAft>
            </a:pPr>
            <a:endParaRPr lang="da-DK" sz="1400" kern="1200" dirty="0" smtClean="0">
              <a:solidFill>
                <a:prstClr val="black"/>
              </a:solidFill>
              <a:latin typeface="Calibri" panose="020F0502020204030204"/>
              <a:ea typeface="ＭＳ Ｐゴシック" pitchFamily="-80" charset="-128"/>
              <a:cs typeface="ＭＳ Ｐゴシック" charset="0"/>
            </a:endParaRPr>
          </a:p>
          <a:p>
            <a:pPr marL="0" marR="0" lvl="0" indent="0" algn="l" defTabSz="914583" rtl="0" eaLnBrk="1" fontAlgn="auto" latinLnBrk="0" hangingPunct="1">
              <a:lnSpc>
                <a:spcPct val="100000"/>
              </a:lnSpc>
              <a:spcBef>
                <a:spcPts val="0"/>
              </a:spcBef>
              <a:spcAft>
                <a:spcPts val="0"/>
              </a:spcAft>
              <a:buClrTx/>
              <a:buSzTx/>
              <a:buFontTx/>
              <a:buNone/>
              <a:tabLst/>
              <a:defRPr/>
            </a:pPr>
            <a:r>
              <a:rPr lang="da-DK" sz="1400" kern="1200" dirty="0" smtClean="0">
                <a:solidFill>
                  <a:prstClr val="black"/>
                </a:solidFill>
                <a:latin typeface="Calibri" panose="020F0502020204030204"/>
                <a:ea typeface="ＭＳ Ｐゴシック" pitchFamily="-80" charset="-128"/>
                <a:cs typeface="ＭＳ Ｐゴシック" charset="0"/>
              </a:rPr>
              <a:t>The </a:t>
            </a:r>
            <a:r>
              <a:rPr lang="da-DK" sz="1400" kern="1200" dirty="0" err="1" smtClean="0">
                <a:solidFill>
                  <a:prstClr val="black"/>
                </a:solidFill>
                <a:latin typeface="Calibri" panose="020F0502020204030204"/>
                <a:ea typeface="ＭＳ Ｐゴシック" pitchFamily="-80" charset="-128"/>
                <a:cs typeface="ＭＳ Ｐゴシック" charset="0"/>
              </a:rPr>
              <a:t>fluxes</a:t>
            </a:r>
            <a:r>
              <a:rPr lang="da-DK" sz="1400" kern="1200" dirty="0" smtClean="0">
                <a:solidFill>
                  <a:prstClr val="black"/>
                </a:solidFill>
                <a:latin typeface="Calibri" panose="020F0502020204030204"/>
                <a:ea typeface="ＭＳ Ｐゴシック" pitchFamily="-80" charset="-128"/>
                <a:cs typeface="ＭＳ Ｐゴシック" charset="0"/>
              </a:rPr>
              <a:t> </a:t>
            </a:r>
            <a:r>
              <a:rPr lang="da-DK" sz="1400" kern="1200" dirty="0" err="1" smtClean="0">
                <a:solidFill>
                  <a:prstClr val="black"/>
                </a:solidFill>
                <a:latin typeface="Calibri" panose="020F0502020204030204"/>
                <a:ea typeface="ＭＳ Ｐゴシック" pitchFamily="-80" charset="-128"/>
                <a:cs typeface="ＭＳ Ｐゴシック" charset="0"/>
              </a:rPr>
              <a:t>are</a:t>
            </a:r>
            <a:r>
              <a:rPr lang="da-DK" sz="1400" kern="1200" dirty="0" smtClean="0">
                <a:solidFill>
                  <a:prstClr val="black"/>
                </a:solidFill>
                <a:latin typeface="Calibri" panose="020F0502020204030204"/>
                <a:ea typeface="ＭＳ Ｐゴシック" pitchFamily="-80" charset="-128"/>
                <a:cs typeface="ＭＳ Ｐゴシック" charset="0"/>
              </a:rPr>
              <a:t> </a:t>
            </a:r>
            <a:r>
              <a:rPr lang="da-DK" sz="1400" kern="1200" dirty="0" err="1" smtClean="0">
                <a:solidFill>
                  <a:prstClr val="black"/>
                </a:solidFill>
                <a:latin typeface="Calibri" panose="020F0502020204030204"/>
                <a:ea typeface="ＭＳ Ｐゴシック" pitchFamily="-80" charset="-128"/>
                <a:cs typeface="ＭＳ Ｐゴシック" charset="0"/>
              </a:rPr>
              <a:t>related</a:t>
            </a:r>
            <a:r>
              <a:rPr lang="da-DK" sz="1400" kern="1200" dirty="0" smtClean="0">
                <a:solidFill>
                  <a:prstClr val="black"/>
                </a:solidFill>
                <a:latin typeface="Calibri" panose="020F0502020204030204"/>
                <a:ea typeface="ＭＳ Ｐゴシック" pitchFamily="-80" charset="-128"/>
                <a:cs typeface="ＭＳ Ｐゴシック" charset="0"/>
              </a:rPr>
              <a:t> to the </a:t>
            </a:r>
            <a:r>
              <a:rPr lang="da-DK" sz="1400" kern="1200" dirty="0" err="1" smtClean="0">
                <a:solidFill>
                  <a:prstClr val="black"/>
                </a:solidFill>
                <a:latin typeface="Calibri" panose="020F0502020204030204"/>
                <a:ea typeface="ＭＳ Ｐゴシック" pitchFamily="-80" charset="-128"/>
                <a:cs typeface="ＭＳ Ｐゴシック" charset="0"/>
              </a:rPr>
              <a:t>concentration</a:t>
            </a:r>
            <a:r>
              <a:rPr lang="da-DK" sz="1400" kern="1200" dirty="0" smtClean="0">
                <a:solidFill>
                  <a:prstClr val="black"/>
                </a:solidFill>
                <a:latin typeface="Calibri" panose="020F0502020204030204"/>
                <a:ea typeface="ＭＳ Ｐゴシック" pitchFamily="-80" charset="-128"/>
                <a:cs typeface="ＭＳ Ｐゴシック" charset="0"/>
              </a:rPr>
              <a:t> of the </a:t>
            </a:r>
            <a:r>
              <a:rPr lang="da-DK" sz="1400" kern="1200" dirty="0" err="1" smtClean="0">
                <a:solidFill>
                  <a:prstClr val="black"/>
                </a:solidFill>
                <a:latin typeface="Calibri" panose="020F0502020204030204"/>
                <a:ea typeface="ＭＳ Ｐゴシック" pitchFamily="-80" charset="-128"/>
                <a:cs typeface="ＭＳ Ｐゴシック" charset="0"/>
              </a:rPr>
              <a:t>oxidants</a:t>
            </a:r>
            <a:r>
              <a:rPr lang="da-DK" sz="1400" kern="1200" dirty="0" smtClean="0">
                <a:solidFill>
                  <a:prstClr val="black"/>
                </a:solidFill>
                <a:latin typeface="Calibri" panose="020F0502020204030204"/>
                <a:ea typeface="ＭＳ Ｐゴシック" pitchFamily="-80" charset="-128"/>
                <a:cs typeface="ＭＳ Ｐゴシック" charset="0"/>
              </a:rPr>
              <a:t> in the </a:t>
            </a:r>
            <a:r>
              <a:rPr lang="da-DK" sz="1400" kern="1200" dirty="0" err="1" smtClean="0">
                <a:solidFill>
                  <a:prstClr val="black"/>
                </a:solidFill>
                <a:latin typeface="Calibri" panose="020F0502020204030204"/>
                <a:ea typeface="ＭＳ Ｐゴシック" pitchFamily="-80" charset="-128"/>
                <a:cs typeface="ＭＳ Ｐゴシック" charset="0"/>
              </a:rPr>
              <a:t>various</a:t>
            </a:r>
            <a:r>
              <a:rPr lang="da-DK" sz="1400" kern="1200" dirty="0" smtClean="0">
                <a:solidFill>
                  <a:prstClr val="black"/>
                </a:solidFill>
                <a:latin typeface="Calibri" panose="020F0502020204030204"/>
                <a:ea typeface="ＭＳ Ｐゴシック" pitchFamily="-80" charset="-128"/>
                <a:cs typeface="ＭＳ Ｐゴシック" charset="0"/>
              </a:rPr>
              <a:t> regions:</a:t>
            </a:r>
          </a:p>
          <a:p>
            <a:pPr defTabSz="914583" eaLnBrk="1" fontAlgn="auto" hangingPunct="1">
              <a:spcBef>
                <a:spcPts val="0"/>
              </a:spcBef>
              <a:spcAft>
                <a:spcPts val="0"/>
              </a:spcAft>
            </a:pPr>
            <a:endParaRPr lang="da-DK" sz="1400" kern="1200" dirty="0" smtClean="0">
              <a:solidFill>
                <a:prstClr val="black"/>
              </a:solidFill>
              <a:latin typeface="Calibri" panose="020F0502020204030204"/>
              <a:ea typeface="ＭＳ Ｐゴシック" pitchFamily="-80" charset="-128"/>
              <a:cs typeface="ＭＳ Ｐゴシック" charset="0"/>
            </a:endParaRPr>
          </a:p>
          <a:p>
            <a:pPr defTabSz="914583" eaLnBrk="1" fontAlgn="auto" hangingPunct="1">
              <a:spcBef>
                <a:spcPts val="0"/>
              </a:spcBef>
              <a:spcAft>
                <a:spcPts val="0"/>
              </a:spcAft>
            </a:pPr>
            <a:r>
              <a:rPr lang="da-DK" sz="1400" kern="1200" dirty="0" smtClean="0">
                <a:solidFill>
                  <a:prstClr val="black"/>
                </a:solidFill>
                <a:latin typeface="Calibri" panose="020F0502020204030204"/>
                <a:ea typeface="ＭＳ Ｐゴシック" pitchFamily="-80" charset="-128"/>
                <a:cs typeface="ＭＳ Ｐゴシック" charset="0"/>
              </a:rPr>
              <a:t>C_G: </a:t>
            </a:r>
            <a:r>
              <a:rPr lang="da-DK" sz="1400" kern="1200" dirty="0" err="1" smtClean="0">
                <a:solidFill>
                  <a:prstClr val="black"/>
                </a:solidFill>
                <a:latin typeface="Calibri" panose="020F0502020204030204"/>
                <a:ea typeface="ＭＳ Ｐゴシック" pitchFamily="-80" charset="-128"/>
                <a:cs typeface="ＭＳ Ｐゴシック" charset="0"/>
              </a:rPr>
              <a:t>Concentration</a:t>
            </a:r>
            <a:r>
              <a:rPr lang="da-DK" sz="1400" kern="1200" dirty="0" smtClean="0">
                <a:solidFill>
                  <a:prstClr val="black"/>
                </a:solidFill>
                <a:latin typeface="Calibri" panose="020F0502020204030204"/>
                <a:ea typeface="ＭＳ Ｐゴシック" pitchFamily="-80" charset="-128"/>
                <a:cs typeface="ＭＳ Ｐゴシック" charset="0"/>
              </a:rPr>
              <a:t> of </a:t>
            </a:r>
            <a:r>
              <a:rPr lang="da-DK" sz="1400" kern="1200" dirty="0" err="1" smtClean="0">
                <a:solidFill>
                  <a:prstClr val="black"/>
                </a:solidFill>
                <a:latin typeface="Calibri" panose="020F0502020204030204"/>
                <a:ea typeface="ＭＳ Ｐゴシック" pitchFamily="-80" charset="-128"/>
                <a:cs typeface="ＭＳ Ｐゴシック" charset="0"/>
              </a:rPr>
              <a:t>oxidants</a:t>
            </a:r>
            <a:r>
              <a:rPr lang="da-DK" sz="1400" kern="1200" dirty="0" smtClean="0">
                <a:solidFill>
                  <a:prstClr val="black"/>
                </a:solidFill>
                <a:latin typeface="Calibri" panose="020F0502020204030204"/>
                <a:ea typeface="ＭＳ Ｐゴシック" pitchFamily="-80" charset="-128"/>
                <a:cs typeface="ＭＳ Ｐゴシック" charset="0"/>
              </a:rPr>
              <a:t> in the bulk of the gas</a:t>
            </a:r>
          </a:p>
          <a:p>
            <a:pPr defTabSz="914583" eaLnBrk="1" fontAlgn="auto" hangingPunct="1">
              <a:spcBef>
                <a:spcPts val="0"/>
              </a:spcBef>
              <a:spcAft>
                <a:spcPts val="0"/>
              </a:spcAft>
            </a:pPr>
            <a:r>
              <a:rPr lang="da-DK" sz="1400" kern="1200" dirty="0" smtClean="0">
                <a:solidFill>
                  <a:prstClr val="black"/>
                </a:solidFill>
                <a:latin typeface="Calibri" panose="020F0502020204030204"/>
                <a:ea typeface="ＭＳ Ｐゴシック" pitchFamily="-80" charset="-128"/>
                <a:cs typeface="ＭＳ Ｐゴシック" charset="0"/>
              </a:rPr>
              <a:t>C_S: </a:t>
            </a:r>
            <a:r>
              <a:rPr lang="da-DK" sz="1400" kern="1200" dirty="0" err="1" smtClean="0">
                <a:solidFill>
                  <a:prstClr val="black"/>
                </a:solidFill>
                <a:latin typeface="Calibri" panose="020F0502020204030204"/>
                <a:ea typeface="ＭＳ Ｐゴシック" pitchFamily="-80" charset="-128"/>
                <a:cs typeface="ＭＳ Ｐゴシック" charset="0"/>
              </a:rPr>
              <a:t>Concentration</a:t>
            </a:r>
            <a:r>
              <a:rPr lang="da-DK" sz="1400" kern="1200" dirty="0" smtClean="0">
                <a:solidFill>
                  <a:prstClr val="black"/>
                </a:solidFill>
                <a:latin typeface="Calibri" panose="020F0502020204030204"/>
                <a:ea typeface="ＭＳ Ｐゴシック" pitchFamily="-80" charset="-128"/>
                <a:cs typeface="ＭＳ Ｐゴシック" charset="0"/>
              </a:rPr>
              <a:t> of </a:t>
            </a:r>
            <a:r>
              <a:rPr lang="da-DK" sz="1400" kern="1200" dirty="0" err="1" smtClean="0">
                <a:solidFill>
                  <a:prstClr val="black"/>
                </a:solidFill>
                <a:latin typeface="Calibri" panose="020F0502020204030204"/>
                <a:ea typeface="ＭＳ Ｐゴシック" pitchFamily="-80" charset="-128"/>
                <a:cs typeface="ＭＳ Ｐゴシック" charset="0"/>
              </a:rPr>
              <a:t>oxidants</a:t>
            </a:r>
            <a:r>
              <a:rPr lang="da-DK" sz="1400" kern="1200" dirty="0" smtClean="0">
                <a:solidFill>
                  <a:prstClr val="black"/>
                </a:solidFill>
                <a:latin typeface="Calibri" panose="020F0502020204030204"/>
                <a:ea typeface="ＭＳ Ｐゴシック" pitchFamily="-80" charset="-128"/>
                <a:cs typeface="ＭＳ Ｐゴシック" charset="0"/>
              </a:rPr>
              <a:t> right </a:t>
            </a:r>
            <a:r>
              <a:rPr lang="da-DK" sz="1400" kern="1200" dirty="0" err="1" smtClean="0">
                <a:solidFill>
                  <a:prstClr val="black"/>
                </a:solidFill>
                <a:latin typeface="Calibri" panose="020F0502020204030204"/>
                <a:ea typeface="ＭＳ Ｐゴシック" pitchFamily="-80" charset="-128"/>
                <a:cs typeface="ＭＳ Ｐゴシック" charset="0"/>
              </a:rPr>
              <a:t>next</a:t>
            </a:r>
            <a:r>
              <a:rPr lang="da-DK" sz="1400" kern="1200" dirty="0" smtClean="0">
                <a:solidFill>
                  <a:prstClr val="black"/>
                </a:solidFill>
                <a:latin typeface="Calibri" panose="020F0502020204030204"/>
                <a:ea typeface="ＭＳ Ｐゴシック" pitchFamily="-80" charset="-128"/>
                <a:cs typeface="ＭＳ Ｐゴシック" charset="0"/>
              </a:rPr>
              <a:t> to the gas-</a:t>
            </a:r>
            <a:r>
              <a:rPr lang="da-DK" sz="1400" kern="1200" dirty="0" err="1" smtClean="0">
                <a:solidFill>
                  <a:prstClr val="black"/>
                </a:solidFill>
                <a:latin typeface="Calibri" panose="020F0502020204030204"/>
                <a:ea typeface="ＭＳ Ｐゴシック" pitchFamily="-80" charset="-128"/>
                <a:cs typeface="ＭＳ Ｐゴシック" charset="0"/>
              </a:rPr>
              <a:t>oxide</a:t>
            </a:r>
            <a:r>
              <a:rPr lang="da-DK" sz="1400" kern="1200" dirty="0" smtClean="0">
                <a:solidFill>
                  <a:prstClr val="black"/>
                </a:solidFill>
                <a:latin typeface="Calibri" panose="020F0502020204030204"/>
                <a:ea typeface="ＭＳ Ｐゴシック" pitchFamily="-80" charset="-128"/>
                <a:cs typeface="ＭＳ Ｐゴシック" charset="0"/>
              </a:rPr>
              <a:t> interface</a:t>
            </a:r>
          </a:p>
          <a:p>
            <a:pPr defTabSz="914583" eaLnBrk="1" fontAlgn="auto" hangingPunct="1">
              <a:spcBef>
                <a:spcPts val="0"/>
              </a:spcBef>
              <a:spcAft>
                <a:spcPts val="0"/>
              </a:spcAft>
            </a:pPr>
            <a:r>
              <a:rPr lang="da-DK" sz="1400" kern="1200" dirty="0" smtClean="0">
                <a:solidFill>
                  <a:prstClr val="black"/>
                </a:solidFill>
                <a:latin typeface="Calibri" panose="020F0502020204030204"/>
                <a:ea typeface="ＭＳ Ｐゴシック" pitchFamily="-80" charset="-128"/>
                <a:cs typeface="ＭＳ Ｐゴシック" charset="0"/>
              </a:rPr>
              <a:t>C_O: </a:t>
            </a:r>
            <a:r>
              <a:rPr lang="da-DK" sz="1400" kern="1200" dirty="0" err="1" smtClean="0">
                <a:solidFill>
                  <a:prstClr val="black"/>
                </a:solidFill>
                <a:latin typeface="Calibri" panose="020F0502020204030204"/>
                <a:ea typeface="ＭＳ Ｐゴシック" pitchFamily="-80" charset="-128"/>
                <a:cs typeface="ＭＳ Ｐゴシック" charset="0"/>
              </a:rPr>
              <a:t>Contration</a:t>
            </a:r>
            <a:r>
              <a:rPr lang="da-DK" sz="1400" kern="1200" dirty="0" smtClean="0">
                <a:solidFill>
                  <a:prstClr val="black"/>
                </a:solidFill>
                <a:latin typeface="Calibri" panose="020F0502020204030204"/>
                <a:ea typeface="ＭＳ Ｐゴシック" pitchFamily="-80" charset="-128"/>
                <a:cs typeface="ＭＳ Ｐゴシック" charset="0"/>
              </a:rPr>
              <a:t> of </a:t>
            </a:r>
            <a:r>
              <a:rPr lang="da-DK" sz="1400" kern="1200" dirty="0" err="1" smtClean="0">
                <a:solidFill>
                  <a:prstClr val="black"/>
                </a:solidFill>
                <a:latin typeface="Calibri" panose="020F0502020204030204"/>
                <a:ea typeface="ＭＳ Ｐゴシック" pitchFamily="-80" charset="-128"/>
                <a:cs typeface="ＭＳ Ｐゴシック" charset="0"/>
              </a:rPr>
              <a:t>oxidants</a:t>
            </a:r>
            <a:r>
              <a:rPr lang="da-DK" sz="1400" kern="1200" dirty="0" smtClean="0">
                <a:solidFill>
                  <a:prstClr val="black"/>
                </a:solidFill>
                <a:latin typeface="Calibri" panose="020F0502020204030204"/>
                <a:ea typeface="ＭＳ Ｐゴシック" pitchFamily="-80" charset="-128"/>
                <a:cs typeface="ＭＳ Ｐゴシック" charset="0"/>
              </a:rPr>
              <a:t> at the </a:t>
            </a:r>
            <a:r>
              <a:rPr lang="da-DK" sz="1400" kern="1200" dirty="0" err="1" smtClean="0">
                <a:solidFill>
                  <a:prstClr val="black"/>
                </a:solidFill>
                <a:latin typeface="Calibri" panose="020F0502020204030204"/>
                <a:ea typeface="ＭＳ Ｐゴシック" pitchFamily="-80" charset="-128"/>
                <a:cs typeface="ＭＳ Ｐゴシック" charset="0"/>
              </a:rPr>
              <a:t>outher</a:t>
            </a:r>
            <a:r>
              <a:rPr lang="da-DK" sz="1400" kern="1200" dirty="0" smtClean="0">
                <a:solidFill>
                  <a:prstClr val="black"/>
                </a:solidFill>
                <a:latin typeface="Calibri" panose="020F0502020204030204"/>
                <a:ea typeface="ＭＳ Ｐゴシック" pitchFamily="-80" charset="-128"/>
                <a:cs typeface="ＭＳ Ｐゴシック" charset="0"/>
              </a:rPr>
              <a:t> </a:t>
            </a:r>
            <a:r>
              <a:rPr lang="da-DK" sz="1400" kern="1200" dirty="0" err="1" smtClean="0">
                <a:solidFill>
                  <a:prstClr val="black"/>
                </a:solidFill>
                <a:latin typeface="Calibri" panose="020F0502020204030204"/>
                <a:ea typeface="ＭＳ Ｐゴシック" pitchFamily="-80" charset="-128"/>
                <a:cs typeface="ＭＳ Ｐゴシック" charset="0"/>
              </a:rPr>
              <a:t>oxide</a:t>
            </a:r>
            <a:r>
              <a:rPr lang="da-DK" sz="1400" kern="1200" dirty="0" smtClean="0">
                <a:solidFill>
                  <a:prstClr val="black"/>
                </a:solidFill>
                <a:latin typeface="Calibri" panose="020F0502020204030204"/>
                <a:ea typeface="ＭＳ Ｐゴシック" pitchFamily="-80" charset="-128"/>
                <a:cs typeface="ＭＳ Ｐゴシック" charset="0"/>
              </a:rPr>
              <a:t> </a:t>
            </a:r>
            <a:r>
              <a:rPr lang="da-DK" sz="1400" kern="1200" dirty="0" err="1" smtClean="0">
                <a:solidFill>
                  <a:prstClr val="black"/>
                </a:solidFill>
                <a:latin typeface="Calibri" panose="020F0502020204030204"/>
                <a:ea typeface="ＭＳ Ｐゴシック" pitchFamily="-80" charset="-128"/>
                <a:cs typeface="ＭＳ Ｐゴシック" charset="0"/>
              </a:rPr>
              <a:t>surface</a:t>
            </a:r>
            <a:r>
              <a:rPr lang="da-DK" sz="1400" kern="1200" dirty="0" smtClean="0">
                <a:solidFill>
                  <a:prstClr val="black"/>
                </a:solidFill>
                <a:latin typeface="Calibri" panose="020F0502020204030204"/>
                <a:ea typeface="ＭＳ Ｐゴシック" pitchFamily="-80" charset="-128"/>
                <a:cs typeface="ＭＳ Ｐゴシック" charset="0"/>
              </a:rPr>
              <a:t> </a:t>
            </a:r>
          </a:p>
          <a:p>
            <a:pPr defTabSz="914583" eaLnBrk="1" fontAlgn="auto" hangingPunct="1">
              <a:spcBef>
                <a:spcPts val="0"/>
              </a:spcBef>
              <a:spcAft>
                <a:spcPts val="0"/>
              </a:spcAft>
            </a:pPr>
            <a:r>
              <a:rPr lang="da-DK" sz="1400" kern="1200" dirty="0" err="1" smtClean="0">
                <a:solidFill>
                  <a:prstClr val="black"/>
                </a:solidFill>
                <a:latin typeface="Calibri" panose="020F0502020204030204"/>
                <a:ea typeface="ＭＳ Ｐゴシック" pitchFamily="-80" charset="-128"/>
                <a:cs typeface="ＭＳ Ｐゴシック" charset="0"/>
              </a:rPr>
              <a:t>C_i</a:t>
            </a:r>
            <a:r>
              <a:rPr lang="da-DK" sz="1400" kern="1200" dirty="0" smtClean="0">
                <a:solidFill>
                  <a:prstClr val="black"/>
                </a:solidFill>
                <a:latin typeface="Calibri" panose="020F0502020204030204"/>
                <a:ea typeface="ＭＳ Ｐゴシック" pitchFamily="-80" charset="-128"/>
                <a:cs typeface="ＭＳ Ｐゴシック" charset="0"/>
              </a:rPr>
              <a:t>: </a:t>
            </a:r>
            <a:r>
              <a:rPr lang="da-DK" sz="1400" kern="1200" dirty="0" err="1" smtClean="0">
                <a:solidFill>
                  <a:prstClr val="black"/>
                </a:solidFill>
                <a:latin typeface="Calibri" panose="020F0502020204030204"/>
                <a:ea typeface="ＭＳ Ｐゴシック" pitchFamily="-80" charset="-128"/>
                <a:cs typeface="ＭＳ Ｐゴシック" charset="0"/>
              </a:rPr>
              <a:t>Contration</a:t>
            </a:r>
            <a:r>
              <a:rPr lang="da-DK" sz="1400" kern="1200" dirty="0" smtClean="0">
                <a:solidFill>
                  <a:prstClr val="black"/>
                </a:solidFill>
                <a:latin typeface="Calibri" panose="020F0502020204030204"/>
                <a:ea typeface="ＭＳ Ｐゴシック" pitchFamily="-80" charset="-128"/>
                <a:cs typeface="ＭＳ Ｐゴシック" charset="0"/>
              </a:rPr>
              <a:t> of </a:t>
            </a:r>
            <a:r>
              <a:rPr lang="da-DK" sz="1400" kern="1200" dirty="0" err="1" smtClean="0">
                <a:solidFill>
                  <a:prstClr val="black"/>
                </a:solidFill>
                <a:latin typeface="Calibri" panose="020F0502020204030204"/>
                <a:ea typeface="ＭＳ Ｐゴシック" pitchFamily="-80" charset="-128"/>
                <a:cs typeface="ＭＳ Ｐゴシック" charset="0"/>
              </a:rPr>
              <a:t>oxidants</a:t>
            </a:r>
            <a:r>
              <a:rPr lang="da-DK" sz="1400" kern="1200" dirty="0" smtClean="0">
                <a:solidFill>
                  <a:prstClr val="black"/>
                </a:solidFill>
                <a:latin typeface="Calibri" panose="020F0502020204030204"/>
                <a:ea typeface="ＭＳ Ｐゴシック" pitchFamily="-80" charset="-128"/>
                <a:cs typeface="ＭＳ Ｐゴシック" charset="0"/>
              </a:rPr>
              <a:t> at the </a:t>
            </a:r>
            <a:r>
              <a:rPr lang="da-DK" sz="1400" kern="1200" dirty="0" err="1" smtClean="0">
                <a:solidFill>
                  <a:prstClr val="black"/>
                </a:solidFill>
                <a:latin typeface="Calibri" panose="020F0502020204030204"/>
                <a:ea typeface="ＭＳ Ｐゴシック" pitchFamily="-80" charset="-128"/>
                <a:cs typeface="ＭＳ Ｐゴシック" charset="0"/>
              </a:rPr>
              <a:t>inner</a:t>
            </a:r>
            <a:r>
              <a:rPr lang="da-DK" sz="1400" kern="1200" dirty="0" smtClean="0">
                <a:solidFill>
                  <a:prstClr val="black"/>
                </a:solidFill>
                <a:latin typeface="Calibri" panose="020F0502020204030204"/>
                <a:ea typeface="ＭＳ Ｐゴシック" pitchFamily="-80" charset="-128"/>
                <a:cs typeface="ＭＳ Ｐゴシック" charset="0"/>
              </a:rPr>
              <a:t> </a:t>
            </a:r>
            <a:r>
              <a:rPr lang="da-DK" sz="1400" kern="1200" dirty="0" err="1" smtClean="0">
                <a:solidFill>
                  <a:prstClr val="black"/>
                </a:solidFill>
                <a:latin typeface="Calibri" panose="020F0502020204030204"/>
                <a:ea typeface="ＭＳ Ｐゴシック" pitchFamily="-80" charset="-128"/>
                <a:cs typeface="ＭＳ Ｐゴシック" charset="0"/>
              </a:rPr>
              <a:t>oxide</a:t>
            </a:r>
            <a:r>
              <a:rPr lang="da-DK" sz="1400" kern="1200" dirty="0" smtClean="0">
                <a:solidFill>
                  <a:prstClr val="black"/>
                </a:solidFill>
                <a:latin typeface="Calibri" panose="020F0502020204030204"/>
                <a:ea typeface="ＭＳ Ｐゴシック" pitchFamily="-80" charset="-128"/>
                <a:cs typeface="ＭＳ Ｐゴシック" charset="0"/>
              </a:rPr>
              <a:t> </a:t>
            </a:r>
            <a:r>
              <a:rPr lang="da-DK" sz="1400" kern="1200" dirty="0" err="1" smtClean="0">
                <a:solidFill>
                  <a:prstClr val="black"/>
                </a:solidFill>
                <a:latin typeface="Calibri" panose="020F0502020204030204"/>
                <a:ea typeface="ＭＳ Ｐゴシック" pitchFamily="-80" charset="-128"/>
                <a:cs typeface="ＭＳ Ｐゴシック" charset="0"/>
              </a:rPr>
              <a:t>surface</a:t>
            </a:r>
            <a:r>
              <a:rPr lang="da-DK" sz="1400" kern="1200" dirty="0" smtClean="0">
                <a:solidFill>
                  <a:prstClr val="black"/>
                </a:solidFill>
                <a:latin typeface="Calibri" panose="020F0502020204030204"/>
                <a:ea typeface="ＭＳ Ｐゴシック" pitchFamily="-80" charset="-128"/>
                <a:cs typeface="ＭＳ Ｐゴシック" charset="0"/>
              </a:rPr>
              <a:t> </a:t>
            </a:r>
          </a:p>
          <a:p>
            <a:pPr defTabSz="914583" eaLnBrk="1" fontAlgn="auto" hangingPunct="1">
              <a:spcBef>
                <a:spcPts val="0"/>
              </a:spcBef>
              <a:spcAft>
                <a:spcPts val="0"/>
              </a:spcAft>
            </a:pPr>
            <a:endParaRPr lang="da-DK" sz="1400" kern="1200" dirty="0" smtClean="0">
              <a:solidFill>
                <a:prstClr val="black"/>
              </a:solidFill>
              <a:latin typeface="Calibri" panose="020F0502020204030204"/>
              <a:ea typeface="ＭＳ Ｐゴシック" pitchFamily="-80" charset="-128"/>
              <a:cs typeface="ＭＳ Ｐゴシック" charset="0"/>
            </a:endParaRPr>
          </a:p>
          <a:p>
            <a:pPr defTabSz="914583" eaLnBrk="1" fontAlgn="auto" hangingPunct="1">
              <a:spcBef>
                <a:spcPts val="0"/>
              </a:spcBef>
              <a:spcAft>
                <a:spcPts val="0"/>
              </a:spcAft>
            </a:pPr>
            <a:r>
              <a:rPr lang="da-DK" sz="1400" kern="1200" dirty="0" smtClean="0">
                <a:solidFill>
                  <a:prstClr val="black"/>
                </a:solidFill>
                <a:latin typeface="Calibri" panose="020F0502020204030204"/>
                <a:ea typeface="ＭＳ Ｐゴシック" pitchFamily="-80" charset="-128"/>
                <a:cs typeface="ＭＳ Ｐゴシック" charset="0"/>
              </a:rPr>
              <a:t>C*: </a:t>
            </a:r>
            <a:r>
              <a:rPr lang="da-DK" sz="1400" kern="1200" dirty="0" err="1" smtClean="0">
                <a:solidFill>
                  <a:prstClr val="black"/>
                </a:solidFill>
                <a:latin typeface="Calibri" panose="020F0502020204030204"/>
                <a:ea typeface="ＭＳ Ｐゴシック" pitchFamily="-80" charset="-128"/>
                <a:cs typeface="ＭＳ Ｐゴシック" charset="0"/>
              </a:rPr>
              <a:t>Eqiulibrium</a:t>
            </a:r>
            <a:r>
              <a:rPr lang="da-DK" sz="1400" kern="1200" dirty="0" smtClean="0">
                <a:solidFill>
                  <a:prstClr val="black"/>
                </a:solidFill>
                <a:latin typeface="Calibri" panose="020F0502020204030204"/>
                <a:ea typeface="ＭＳ Ｐゴシック" pitchFamily="-80" charset="-128"/>
                <a:cs typeface="ＭＳ Ｐゴシック" charset="0"/>
              </a:rPr>
              <a:t> </a:t>
            </a:r>
            <a:r>
              <a:rPr lang="da-DK" sz="1400" kern="1200" dirty="0" err="1" smtClean="0">
                <a:solidFill>
                  <a:prstClr val="black"/>
                </a:solidFill>
                <a:latin typeface="Calibri" panose="020F0502020204030204"/>
                <a:ea typeface="ＭＳ Ｐゴシック" pitchFamily="-80" charset="-128"/>
                <a:cs typeface="ＭＳ Ｐゴシック" charset="0"/>
              </a:rPr>
              <a:t>concentration</a:t>
            </a:r>
            <a:r>
              <a:rPr lang="da-DK" sz="1400" kern="1200" dirty="0" smtClean="0">
                <a:solidFill>
                  <a:prstClr val="black"/>
                </a:solidFill>
                <a:latin typeface="Calibri" panose="020F0502020204030204"/>
                <a:ea typeface="ＭＳ Ｐゴシック" pitchFamily="-80" charset="-128"/>
                <a:cs typeface="ＭＳ Ｐゴシック" charset="0"/>
              </a:rPr>
              <a:t> of the </a:t>
            </a:r>
            <a:r>
              <a:rPr lang="da-DK" sz="1400" kern="1200" dirty="0" err="1" smtClean="0">
                <a:solidFill>
                  <a:prstClr val="black"/>
                </a:solidFill>
                <a:latin typeface="Calibri" panose="020F0502020204030204"/>
                <a:ea typeface="ＭＳ Ｐゴシック" pitchFamily="-80" charset="-128"/>
                <a:cs typeface="ＭＳ Ｐゴシック" charset="0"/>
              </a:rPr>
              <a:t>oxidizing</a:t>
            </a:r>
            <a:r>
              <a:rPr lang="da-DK" sz="1400" kern="1200" dirty="0" smtClean="0">
                <a:solidFill>
                  <a:prstClr val="black"/>
                </a:solidFill>
                <a:latin typeface="Calibri" panose="020F0502020204030204"/>
                <a:ea typeface="ＭＳ Ｐゴシック" pitchFamily="-80" charset="-128"/>
                <a:cs typeface="ＭＳ Ｐゴシック" charset="0"/>
              </a:rPr>
              <a:t> species in the </a:t>
            </a:r>
            <a:r>
              <a:rPr lang="da-DK" sz="1400" kern="1200" dirty="0" err="1" smtClean="0">
                <a:solidFill>
                  <a:prstClr val="black"/>
                </a:solidFill>
                <a:latin typeface="Calibri" panose="020F0502020204030204"/>
                <a:ea typeface="ＭＳ Ｐゴシック" pitchFamily="-80" charset="-128"/>
                <a:cs typeface="ＭＳ Ｐゴシック" charset="0"/>
              </a:rPr>
              <a:t>oxide</a:t>
            </a:r>
            <a:r>
              <a:rPr lang="da-DK" sz="1400" kern="1200" dirty="0" smtClean="0">
                <a:solidFill>
                  <a:prstClr val="black"/>
                </a:solidFill>
                <a:latin typeface="Calibri" panose="020F0502020204030204"/>
                <a:ea typeface="ＭＳ Ｐゴシック" pitchFamily="-80" charset="-128"/>
                <a:cs typeface="ＭＳ Ｐゴシック" charset="0"/>
              </a:rPr>
              <a:t> </a:t>
            </a:r>
          </a:p>
          <a:p>
            <a:pPr defTabSz="914583" eaLnBrk="1" fontAlgn="auto" hangingPunct="1">
              <a:spcBef>
                <a:spcPts val="0"/>
              </a:spcBef>
              <a:spcAft>
                <a:spcPts val="0"/>
              </a:spcAft>
            </a:pPr>
            <a:endParaRPr lang="da-DK" sz="1400" kern="1200" dirty="0" smtClean="0">
              <a:solidFill>
                <a:prstClr val="black"/>
              </a:solidFill>
              <a:latin typeface="Calibri" panose="020F0502020204030204"/>
              <a:ea typeface="ＭＳ Ｐゴシック" pitchFamily="-80" charset="-128"/>
              <a:cs typeface="ＭＳ Ｐゴシック" charset="0"/>
            </a:endParaRPr>
          </a:p>
          <a:p>
            <a:pPr defTabSz="914583" eaLnBrk="1" fontAlgn="auto" hangingPunct="1">
              <a:spcBef>
                <a:spcPts val="0"/>
              </a:spcBef>
              <a:spcAft>
                <a:spcPts val="0"/>
              </a:spcAft>
            </a:pPr>
            <a:r>
              <a:rPr lang="da-DK" sz="1400" kern="1200" dirty="0" smtClean="0">
                <a:solidFill>
                  <a:prstClr val="black"/>
                </a:solidFill>
                <a:latin typeface="Calibri" panose="020F0502020204030204"/>
                <a:ea typeface="ＭＳ Ｐゴシック" pitchFamily="-80" charset="-128"/>
                <a:cs typeface="ＭＳ Ｐゴシック" charset="0"/>
              </a:rPr>
              <a:t>1. </a:t>
            </a:r>
          </a:p>
          <a:p>
            <a:pPr defTabSz="914583" eaLnBrk="1" fontAlgn="auto" hangingPunct="1">
              <a:spcBef>
                <a:spcPts val="0"/>
              </a:spcBef>
              <a:spcAft>
                <a:spcPts val="0"/>
              </a:spcAft>
            </a:pPr>
            <a:r>
              <a:rPr lang="da-DK" sz="1400" kern="1200" dirty="0" err="1" smtClean="0">
                <a:solidFill>
                  <a:prstClr val="black"/>
                </a:solidFill>
                <a:latin typeface="Calibri" panose="020F0502020204030204"/>
                <a:ea typeface="ＭＳ Ｐゴシック" pitchFamily="-80" charset="-128"/>
                <a:cs typeface="ＭＳ Ｐゴシック" charset="0"/>
              </a:rPr>
              <a:t>h_G</a:t>
            </a:r>
            <a:r>
              <a:rPr lang="da-DK" sz="1400" kern="1200" dirty="0" smtClean="0">
                <a:solidFill>
                  <a:prstClr val="black"/>
                </a:solidFill>
                <a:latin typeface="Calibri" panose="020F0502020204030204"/>
                <a:ea typeface="ＭＳ Ｐゴシック" pitchFamily="-80" charset="-128"/>
                <a:cs typeface="ＭＳ Ｐゴシック" charset="0"/>
              </a:rPr>
              <a:t>:</a:t>
            </a:r>
            <a:r>
              <a:rPr lang="da-DK" sz="1400" kern="1200" baseline="0" dirty="0" smtClean="0">
                <a:solidFill>
                  <a:prstClr val="black"/>
                </a:solidFill>
                <a:latin typeface="Calibri" panose="020F0502020204030204"/>
                <a:ea typeface="ＭＳ Ｐゴシック" pitchFamily="-80" charset="-128"/>
                <a:cs typeface="ＭＳ Ｐゴシック" charset="0"/>
              </a:rPr>
              <a:t> Proportional </a:t>
            </a:r>
            <a:r>
              <a:rPr lang="da-DK" sz="1400" kern="1200" baseline="0" dirty="0" err="1" smtClean="0">
                <a:solidFill>
                  <a:prstClr val="black"/>
                </a:solidFill>
                <a:latin typeface="Calibri" panose="020F0502020204030204"/>
                <a:ea typeface="ＭＳ Ｐゴシック" pitchFamily="-80" charset="-128"/>
                <a:cs typeface="ＭＳ Ｐゴシック" charset="0"/>
              </a:rPr>
              <a:t>constant</a:t>
            </a:r>
            <a:r>
              <a:rPr lang="da-DK" sz="1400" kern="1200" baseline="0" dirty="0" smtClean="0">
                <a:solidFill>
                  <a:prstClr val="black"/>
                </a:solidFill>
                <a:latin typeface="Calibri" panose="020F0502020204030204"/>
                <a:ea typeface="ＭＳ Ｐゴシック" pitchFamily="-80" charset="-128"/>
                <a:cs typeface="ＭＳ Ｐゴシック" charset="0"/>
              </a:rPr>
              <a:t>/gas </a:t>
            </a:r>
            <a:r>
              <a:rPr lang="da-DK" sz="1400" kern="1200" baseline="0" dirty="0" err="1" smtClean="0">
                <a:solidFill>
                  <a:prstClr val="black"/>
                </a:solidFill>
                <a:latin typeface="Calibri" panose="020F0502020204030204"/>
                <a:ea typeface="ＭＳ Ｐゴシック" pitchFamily="-80" charset="-128"/>
                <a:cs typeface="ＭＳ Ｐゴシック" charset="0"/>
              </a:rPr>
              <a:t>phase</a:t>
            </a:r>
            <a:r>
              <a:rPr lang="da-DK" sz="1400" kern="1200" baseline="0" dirty="0" smtClean="0">
                <a:solidFill>
                  <a:prstClr val="black"/>
                </a:solidFill>
                <a:latin typeface="Calibri" panose="020F0502020204030204"/>
                <a:ea typeface="ＭＳ Ｐゴシック" pitchFamily="-80" charset="-128"/>
                <a:cs typeface="ＭＳ Ｐゴシック" charset="0"/>
              </a:rPr>
              <a:t> </a:t>
            </a:r>
            <a:r>
              <a:rPr lang="da-DK" sz="1400" kern="1200" baseline="0" dirty="0" err="1" smtClean="0">
                <a:solidFill>
                  <a:prstClr val="black"/>
                </a:solidFill>
                <a:latin typeface="Calibri" panose="020F0502020204030204"/>
                <a:ea typeface="ＭＳ Ｐゴシック" pitchFamily="-80" charset="-128"/>
                <a:cs typeface="ＭＳ Ｐゴシック" charset="0"/>
              </a:rPr>
              <a:t>mass</a:t>
            </a:r>
            <a:r>
              <a:rPr lang="da-DK" sz="1400" kern="1200" baseline="0" dirty="0" smtClean="0">
                <a:solidFill>
                  <a:prstClr val="black"/>
                </a:solidFill>
                <a:latin typeface="Calibri" panose="020F0502020204030204"/>
                <a:ea typeface="ＭＳ Ｐゴシック" pitchFamily="-80" charset="-128"/>
                <a:cs typeface="ＭＳ Ｐゴシック" charset="0"/>
              </a:rPr>
              <a:t> transfer </a:t>
            </a:r>
            <a:r>
              <a:rPr lang="da-DK" sz="1400" kern="1200" baseline="0" dirty="0" err="1" smtClean="0">
                <a:solidFill>
                  <a:prstClr val="black"/>
                </a:solidFill>
                <a:latin typeface="Calibri" panose="020F0502020204030204"/>
                <a:ea typeface="ＭＳ Ｐゴシック" pitchFamily="-80" charset="-128"/>
                <a:cs typeface="ＭＳ Ｐゴシック" charset="0"/>
              </a:rPr>
              <a:t>coefficient</a:t>
            </a:r>
            <a:endParaRPr lang="da-DK" sz="1400" kern="1200" baseline="0" dirty="0" smtClean="0">
              <a:solidFill>
                <a:prstClr val="black"/>
              </a:solidFill>
              <a:latin typeface="Calibri" panose="020F0502020204030204"/>
              <a:ea typeface="ＭＳ Ｐゴシック" pitchFamily="-80" charset="-128"/>
              <a:cs typeface="ＭＳ Ｐゴシック" charset="0"/>
            </a:endParaRPr>
          </a:p>
          <a:p>
            <a:pPr defTabSz="914583" eaLnBrk="1" fontAlgn="auto" hangingPunct="1">
              <a:spcBef>
                <a:spcPts val="0"/>
              </a:spcBef>
              <a:spcAft>
                <a:spcPts val="0"/>
              </a:spcAft>
            </a:pPr>
            <a:r>
              <a:rPr lang="da-DK" sz="1400" kern="1200" baseline="0" dirty="0" smtClean="0">
                <a:solidFill>
                  <a:prstClr val="black"/>
                </a:solidFill>
                <a:latin typeface="Calibri" panose="020F0502020204030204"/>
                <a:ea typeface="ＭＳ Ｐゴシック" pitchFamily="-80" charset="-128"/>
                <a:cs typeface="ＭＳ Ｐゴシック" charset="0"/>
              </a:rPr>
              <a:t>Ideal gas </a:t>
            </a:r>
            <a:r>
              <a:rPr lang="da-DK" sz="1400" kern="1200" baseline="0" dirty="0" err="1" smtClean="0">
                <a:solidFill>
                  <a:prstClr val="black"/>
                </a:solidFill>
                <a:latin typeface="Calibri" panose="020F0502020204030204"/>
                <a:ea typeface="ＭＳ Ｐゴシック" pitchFamily="-80" charset="-128"/>
                <a:cs typeface="ＭＳ Ｐゴシック" charset="0"/>
              </a:rPr>
              <a:t>law</a:t>
            </a:r>
            <a:r>
              <a:rPr lang="da-DK" sz="1400" kern="1200" baseline="0" dirty="0" smtClean="0">
                <a:solidFill>
                  <a:prstClr val="black"/>
                </a:solidFill>
                <a:latin typeface="Calibri" panose="020F0502020204030204"/>
                <a:ea typeface="ＭＳ Ｐゴシック" pitchFamily="-80" charset="-128"/>
                <a:cs typeface="ＭＳ Ｐゴシック" charset="0"/>
              </a:rPr>
              <a:t>: F1=(</a:t>
            </a:r>
            <a:r>
              <a:rPr lang="da-DK" sz="1400" kern="1200" baseline="0" dirty="0" err="1" smtClean="0">
                <a:solidFill>
                  <a:prstClr val="black"/>
                </a:solidFill>
                <a:latin typeface="Calibri" panose="020F0502020204030204"/>
                <a:ea typeface="ＭＳ Ｐゴシック" pitchFamily="-80" charset="-128"/>
                <a:cs typeface="ＭＳ Ｐゴシック" charset="0"/>
              </a:rPr>
              <a:t>h_G</a:t>
            </a:r>
            <a:r>
              <a:rPr lang="da-DK" sz="1400" kern="1200" baseline="0" dirty="0" smtClean="0">
                <a:solidFill>
                  <a:prstClr val="black"/>
                </a:solidFill>
                <a:latin typeface="Calibri" panose="020F0502020204030204"/>
                <a:ea typeface="ＭＳ Ｐゴシック" pitchFamily="-80" charset="-128"/>
                <a:cs typeface="ＭＳ Ｐゴシック" charset="0"/>
              </a:rPr>
              <a:t>/(kT))*(P_G-P_S)</a:t>
            </a:r>
          </a:p>
          <a:p>
            <a:pPr defTabSz="914583" eaLnBrk="1" fontAlgn="auto" hangingPunct="1">
              <a:spcBef>
                <a:spcPts val="0"/>
              </a:spcBef>
              <a:spcAft>
                <a:spcPts val="0"/>
              </a:spcAft>
            </a:pPr>
            <a:r>
              <a:rPr lang="da-DK" sz="1400" kern="1200" baseline="0" dirty="0" err="1" smtClean="0">
                <a:solidFill>
                  <a:prstClr val="black"/>
                </a:solidFill>
                <a:latin typeface="Calibri" panose="020F0502020204030204"/>
                <a:ea typeface="ＭＳ Ｐゴシック" pitchFamily="-80" charset="-128"/>
                <a:cs typeface="ＭＳ Ｐゴシック" charset="0"/>
              </a:rPr>
              <a:t>Henri’s</a:t>
            </a:r>
            <a:r>
              <a:rPr lang="da-DK" sz="1400" kern="1200" baseline="0" dirty="0" smtClean="0">
                <a:solidFill>
                  <a:prstClr val="black"/>
                </a:solidFill>
                <a:latin typeface="Calibri" panose="020F0502020204030204"/>
                <a:ea typeface="ＭＳ Ｐゴシック" pitchFamily="-80" charset="-128"/>
                <a:cs typeface="ＭＳ Ｐゴシック" charset="0"/>
              </a:rPr>
              <a:t> </a:t>
            </a:r>
            <a:r>
              <a:rPr lang="da-DK" sz="1400" kern="1200" baseline="0" dirty="0" err="1" smtClean="0">
                <a:solidFill>
                  <a:prstClr val="black"/>
                </a:solidFill>
                <a:latin typeface="Calibri" panose="020F0502020204030204"/>
                <a:ea typeface="ＭＳ Ｐゴシック" pitchFamily="-80" charset="-128"/>
                <a:cs typeface="ＭＳ Ｐゴシック" charset="0"/>
              </a:rPr>
              <a:t>law</a:t>
            </a:r>
            <a:r>
              <a:rPr lang="da-DK" sz="1400" kern="1200" baseline="0" dirty="0" smtClean="0">
                <a:solidFill>
                  <a:prstClr val="black"/>
                </a:solidFill>
                <a:latin typeface="Calibri" panose="020F0502020204030204"/>
                <a:ea typeface="ＭＳ Ｐゴシック" pitchFamily="-80" charset="-128"/>
                <a:cs typeface="ＭＳ Ｐゴシック" charset="0"/>
              </a:rPr>
              <a:t>: In </a:t>
            </a:r>
            <a:r>
              <a:rPr lang="da-DK" sz="1400" kern="1200" baseline="0" dirty="0" err="1" smtClean="0">
                <a:solidFill>
                  <a:prstClr val="black"/>
                </a:solidFill>
                <a:latin typeface="Calibri" panose="020F0502020204030204"/>
                <a:ea typeface="ＭＳ Ｐゴシック" pitchFamily="-80" charset="-128"/>
                <a:cs typeface="ＭＳ Ｐゴシック" charset="0"/>
              </a:rPr>
              <a:t>equilibrium</a:t>
            </a:r>
            <a:r>
              <a:rPr lang="da-DK" sz="1400" kern="1200" baseline="0" dirty="0" smtClean="0">
                <a:solidFill>
                  <a:prstClr val="black"/>
                </a:solidFill>
                <a:latin typeface="Calibri" panose="020F0502020204030204"/>
                <a:ea typeface="ＭＳ Ｐゴシック" pitchFamily="-80" charset="-128"/>
                <a:cs typeface="ＭＳ Ｐゴシック" charset="0"/>
              </a:rPr>
              <a:t>, the </a:t>
            </a:r>
            <a:r>
              <a:rPr lang="da-DK" sz="1400" kern="1200" baseline="0" dirty="0" err="1" smtClean="0">
                <a:solidFill>
                  <a:prstClr val="black"/>
                </a:solidFill>
                <a:latin typeface="Calibri" panose="020F0502020204030204"/>
                <a:ea typeface="ＭＳ Ｐゴシック" pitchFamily="-80" charset="-128"/>
                <a:cs typeface="ＭＳ Ｐゴシック" charset="0"/>
              </a:rPr>
              <a:t>concentration</a:t>
            </a:r>
            <a:r>
              <a:rPr lang="da-DK" sz="1400" kern="1200" baseline="0" dirty="0" smtClean="0">
                <a:solidFill>
                  <a:prstClr val="black"/>
                </a:solidFill>
                <a:latin typeface="Calibri" panose="020F0502020204030204"/>
                <a:ea typeface="ＭＳ Ｐゴシック" pitchFamily="-80" charset="-128"/>
                <a:cs typeface="ＭＳ Ｐゴシック" charset="0"/>
              </a:rPr>
              <a:t> of species </a:t>
            </a:r>
            <a:r>
              <a:rPr lang="da-DK" sz="1400" kern="1200" baseline="0" dirty="0" err="1" smtClean="0">
                <a:solidFill>
                  <a:prstClr val="black"/>
                </a:solidFill>
                <a:latin typeface="Calibri" panose="020F0502020204030204"/>
                <a:ea typeface="ＭＳ Ｐゴシック" pitchFamily="-80" charset="-128"/>
                <a:cs typeface="ＭＳ Ｐゴシック" charset="0"/>
              </a:rPr>
              <a:t>within</a:t>
            </a:r>
            <a:r>
              <a:rPr lang="da-DK" sz="1400" kern="1200" baseline="0" dirty="0" smtClean="0">
                <a:solidFill>
                  <a:prstClr val="black"/>
                </a:solidFill>
                <a:latin typeface="Calibri" panose="020F0502020204030204"/>
                <a:ea typeface="ＭＳ Ｐゴシック" pitchFamily="-80" charset="-128"/>
                <a:cs typeface="ＭＳ Ｐゴシック" charset="0"/>
              </a:rPr>
              <a:t> a solid is proportional to the </a:t>
            </a:r>
            <a:r>
              <a:rPr lang="da-DK" sz="1400" kern="1200" baseline="0" dirty="0" err="1" smtClean="0">
                <a:solidFill>
                  <a:prstClr val="black"/>
                </a:solidFill>
                <a:latin typeface="Calibri" panose="020F0502020204030204"/>
                <a:ea typeface="ＭＳ Ｐゴシック" pitchFamily="-80" charset="-128"/>
                <a:cs typeface="ＭＳ Ｐゴシック" charset="0"/>
              </a:rPr>
              <a:t>partial</a:t>
            </a:r>
            <a:r>
              <a:rPr lang="da-DK" sz="1400" kern="1200" baseline="0" dirty="0" smtClean="0">
                <a:solidFill>
                  <a:prstClr val="black"/>
                </a:solidFill>
                <a:latin typeface="Calibri" panose="020F0502020204030204"/>
                <a:ea typeface="ＭＳ Ｐゴシック" pitchFamily="-80" charset="-128"/>
                <a:cs typeface="ＭＳ Ｐゴシック" charset="0"/>
              </a:rPr>
              <a:t> pressure of </a:t>
            </a:r>
            <a:r>
              <a:rPr lang="da-DK" sz="1400" kern="1200" baseline="0" dirty="0" err="1" smtClean="0">
                <a:solidFill>
                  <a:prstClr val="black"/>
                </a:solidFill>
                <a:latin typeface="Calibri" panose="020F0502020204030204"/>
                <a:ea typeface="ＭＳ Ｐゴシック" pitchFamily="-80" charset="-128"/>
                <a:cs typeface="ＭＳ Ｐゴシック" charset="0"/>
              </a:rPr>
              <a:t>that</a:t>
            </a:r>
            <a:r>
              <a:rPr lang="da-DK" sz="1400" kern="1200" baseline="0" dirty="0" smtClean="0">
                <a:solidFill>
                  <a:prstClr val="black"/>
                </a:solidFill>
                <a:latin typeface="Calibri" panose="020F0502020204030204"/>
                <a:ea typeface="ＭＳ Ｐゴシック" pitchFamily="-80" charset="-128"/>
                <a:cs typeface="ＭＳ Ｐゴシック" charset="0"/>
              </a:rPr>
              <a:t> species in the </a:t>
            </a:r>
            <a:r>
              <a:rPr lang="da-DK" sz="1400" kern="1200" baseline="0" dirty="0" err="1" smtClean="0">
                <a:solidFill>
                  <a:prstClr val="black"/>
                </a:solidFill>
                <a:latin typeface="Calibri" panose="020F0502020204030204"/>
                <a:ea typeface="ＭＳ Ｐゴシック" pitchFamily="-80" charset="-128"/>
                <a:cs typeface="ＭＳ Ｐゴシック" charset="0"/>
              </a:rPr>
              <a:t>sorrounding</a:t>
            </a:r>
            <a:r>
              <a:rPr lang="da-DK" sz="1400" kern="1200" baseline="0" dirty="0" smtClean="0">
                <a:solidFill>
                  <a:prstClr val="black"/>
                </a:solidFill>
                <a:latin typeface="Calibri" panose="020F0502020204030204"/>
                <a:ea typeface="ＭＳ Ｐゴシック" pitchFamily="-80" charset="-128"/>
                <a:cs typeface="ＭＳ Ｐゴシック" charset="0"/>
              </a:rPr>
              <a:t> gas)</a:t>
            </a:r>
          </a:p>
          <a:p>
            <a:pPr defTabSz="914583" eaLnBrk="1" fontAlgn="auto" hangingPunct="1">
              <a:spcBef>
                <a:spcPts val="0"/>
              </a:spcBef>
              <a:spcAft>
                <a:spcPts val="0"/>
              </a:spcAft>
            </a:pPr>
            <a:endParaRPr lang="da-DK" sz="1400" kern="1200" baseline="0" dirty="0" smtClean="0">
              <a:solidFill>
                <a:prstClr val="black"/>
              </a:solidFill>
              <a:latin typeface="Calibri" panose="020F0502020204030204"/>
              <a:ea typeface="ＭＳ Ｐゴシック" pitchFamily="-80" charset="-128"/>
              <a:cs typeface="ＭＳ Ｐゴシック" charset="0"/>
            </a:endParaRPr>
          </a:p>
          <a:p>
            <a:pPr defTabSz="914583" eaLnBrk="1" fontAlgn="auto" hangingPunct="1">
              <a:spcBef>
                <a:spcPts val="0"/>
              </a:spcBef>
              <a:spcAft>
                <a:spcPts val="0"/>
              </a:spcAft>
            </a:pPr>
            <a:r>
              <a:rPr lang="da-DK" sz="1400" kern="1200" baseline="0" dirty="0" smtClean="0">
                <a:solidFill>
                  <a:prstClr val="black"/>
                </a:solidFill>
                <a:latin typeface="Calibri" panose="020F0502020204030204"/>
                <a:ea typeface="ＭＳ Ｐゴシック" pitchFamily="-80" charset="-128"/>
                <a:cs typeface="ＭＳ Ｐゴシック" charset="0"/>
              </a:rPr>
              <a:t>3. </a:t>
            </a:r>
          </a:p>
          <a:p>
            <a:pPr defTabSz="914583" eaLnBrk="1" fontAlgn="auto" hangingPunct="1">
              <a:spcBef>
                <a:spcPts val="0"/>
              </a:spcBef>
              <a:spcAft>
                <a:spcPts val="0"/>
              </a:spcAft>
            </a:pPr>
            <a:r>
              <a:rPr lang="da-DK" sz="1400" kern="1200" baseline="0" dirty="0" smtClean="0">
                <a:solidFill>
                  <a:prstClr val="black"/>
                </a:solidFill>
                <a:latin typeface="Calibri" panose="020F0502020204030204"/>
                <a:ea typeface="ＭＳ Ｐゴシック" pitchFamily="-80" charset="-128"/>
                <a:cs typeface="ＭＳ Ｐゴシック" charset="0"/>
              </a:rPr>
              <a:t>K_S: </a:t>
            </a:r>
            <a:r>
              <a:rPr lang="da-DK" sz="1400" kern="1200" baseline="0" dirty="0" err="1" smtClean="0">
                <a:solidFill>
                  <a:prstClr val="black"/>
                </a:solidFill>
                <a:latin typeface="Calibri" panose="020F0502020204030204"/>
                <a:ea typeface="ＭＳ Ｐゴシック" pitchFamily="-80" charset="-128"/>
                <a:cs typeface="ＭＳ Ｐゴシック" charset="0"/>
              </a:rPr>
              <a:t>Proprotional</a:t>
            </a:r>
            <a:r>
              <a:rPr lang="da-DK" sz="1400" kern="1200" baseline="0" dirty="0" smtClean="0">
                <a:solidFill>
                  <a:prstClr val="black"/>
                </a:solidFill>
                <a:latin typeface="Calibri" panose="020F0502020204030204"/>
                <a:ea typeface="ＭＳ Ｐゴシック" pitchFamily="-80" charset="-128"/>
                <a:cs typeface="ＭＳ Ｐゴシック" charset="0"/>
              </a:rPr>
              <a:t> </a:t>
            </a:r>
            <a:r>
              <a:rPr lang="da-DK" sz="1400" kern="1200" baseline="0" dirty="0" err="1" smtClean="0">
                <a:solidFill>
                  <a:prstClr val="black"/>
                </a:solidFill>
                <a:latin typeface="Calibri" panose="020F0502020204030204"/>
                <a:ea typeface="ＭＳ Ｐゴシック" pitchFamily="-80" charset="-128"/>
                <a:cs typeface="ＭＳ Ｐゴシック" charset="0"/>
              </a:rPr>
              <a:t>constant</a:t>
            </a:r>
            <a:r>
              <a:rPr lang="da-DK" sz="1400" kern="1200" baseline="0" dirty="0" smtClean="0">
                <a:solidFill>
                  <a:prstClr val="black"/>
                </a:solidFill>
                <a:latin typeface="Calibri" panose="020F0502020204030204"/>
                <a:ea typeface="ＭＳ Ｐゴシック" pitchFamily="-80" charset="-128"/>
                <a:cs typeface="ＭＳ Ｐゴシック" charset="0"/>
              </a:rPr>
              <a:t>/</a:t>
            </a:r>
            <a:r>
              <a:rPr lang="da-DK" sz="1400" kern="1200" baseline="0" dirty="0" err="1" smtClean="0">
                <a:solidFill>
                  <a:prstClr val="black"/>
                </a:solidFill>
                <a:latin typeface="Calibri" panose="020F0502020204030204"/>
                <a:ea typeface="ＭＳ Ｐゴシック" pitchFamily="-80" charset="-128"/>
                <a:cs typeface="ＭＳ Ｐゴシック" charset="0"/>
              </a:rPr>
              <a:t>reaction</a:t>
            </a:r>
            <a:r>
              <a:rPr lang="da-DK" sz="1400" kern="1200" baseline="0" dirty="0" smtClean="0">
                <a:solidFill>
                  <a:prstClr val="black"/>
                </a:solidFill>
                <a:latin typeface="Calibri" panose="020F0502020204030204"/>
                <a:ea typeface="ＭＳ Ｐゴシック" pitchFamily="-80" charset="-128"/>
                <a:cs typeface="ＭＳ Ｐゴシック" charset="0"/>
              </a:rPr>
              <a:t> rate </a:t>
            </a:r>
            <a:r>
              <a:rPr lang="da-DK" sz="1400" kern="1200" baseline="0" dirty="0" err="1" smtClean="0">
                <a:solidFill>
                  <a:prstClr val="black"/>
                </a:solidFill>
                <a:latin typeface="Calibri" panose="020F0502020204030204"/>
                <a:ea typeface="ＭＳ Ｐゴシック" pitchFamily="-80" charset="-128"/>
                <a:cs typeface="ＭＳ Ｐゴシック" charset="0"/>
              </a:rPr>
              <a:t>constant</a:t>
            </a:r>
            <a:endParaRPr lang="da-DK" sz="1400" kern="1200" dirty="0" smtClean="0">
              <a:solidFill>
                <a:prstClr val="black"/>
              </a:solidFill>
              <a:latin typeface="Calibri" panose="020F0502020204030204"/>
              <a:ea typeface="ＭＳ Ｐゴシック" pitchFamily="-80" charset="-128"/>
              <a:cs typeface="ＭＳ Ｐゴシック" charset="0"/>
            </a:endParaRPr>
          </a:p>
          <a:p>
            <a:endParaRPr lang="da-DK" altLang="da-DK" dirty="0" smtClean="0">
              <a:ea typeface="ＭＳ Ｐゴシック" pitchFamily="34" charset="-128"/>
            </a:endParaRPr>
          </a:p>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601545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da-DK" sz="1400" b="1" dirty="0" smtClean="0">
                <a:solidFill>
                  <a:prstClr val="black"/>
                </a:solidFill>
                <a:latin typeface="Calibri" panose="020F0502020204030204"/>
              </a:rPr>
              <a:t>Three </a:t>
            </a:r>
            <a:r>
              <a:rPr lang="da-DK" sz="1400" b="1" dirty="0" err="1" smtClean="0">
                <a:solidFill>
                  <a:prstClr val="black"/>
                </a:solidFill>
                <a:latin typeface="Calibri" panose="020F0502020204030204"/>
              </a:rPr>
              <a:t>are</a:t>
            </a:r>
            <a:r>
              <a:rPr lang="da-DK" sz="1400" b="1" dirty="0" smtClean="0">
                <a:solidFill>
                  <a:prstClr val="black"/>
                </a:solidFill>
                <a:latin typeface="Calibri" panose="020F0502020204030204"/>
              </a:rPr>
              <a:t> </a:t>
            </a:r>
            <a:r>
              <a:rPr lang="da-DK" sz="1400" b="1" dirty="0" err="1" smtClean="0">
                <a:solidFill>
                  <a:prstClr val="black"/>
                </a:solidFill>
                <a:latin typeface="Calibri" panose="020F0502020204030204"/>
              </a:rPr>
              <a:t>three</a:t>
            </a:r>
            <a:r>
              <a:rPr lang="da-DK" sz="1400" b="1" dirty="0" smtClean="0">
                <a:solidFill>
                  <a:prstClr val="black"/>
                </a:solidFill>
                <a:latin typeface="Calibri" panose="020F0502020204030204"/>
              </a:rPr>
              <a:t> rates to </a:t>
            </a:r>
            <a:r>
              <a:rPr lang="da-DK" sz="1400" b="1" dirty="0" err="1" smtClean="0">
                <a:solidFill>
                  <a:prstClr val="black"/>
                </a:solidFill>
                <a:latin typeface="Calibri" panose="020F0502020204030204"/>
              </a:rPr>
              <a:t>consider</a:t>
            </a:r>
            <a:r>
              <a:rPr lang="da-DK" sz="1400" b="1" dirty="0" smtClean="0">
                <a:solidFill>
                  <a:prstClr val="black"/>
                </a:solidFill>
                <a:latin typeface="Calibri" panose="020F0502020204030204"/>
              </a:rPr>
              <a:t>:</a:t>
            </a:r>
          </a:p>
          <a:p>
            <a:pPr defTabSz="914583" eaLnBrk="1" fontAlgn="auto" hangingPunct="1">
              <a:spcBef>
                <a:spcPts val="0"/>
              </a:spcBef>
              <a:spcAft>
                <a:spcPts val="0"/>
              </a:spcAft>
            </a:pPr>
            <a:endParaRPr lang="da-DK" sz="1400" b="1" dirty="0" smtClean="0">
              <a:solidFill>
                <a:prstClr val="black"/>
              </a:solidFill>
              <a:latin typeface="Calibri" panose="020F0502020204030204"/>
            </a:endParaRPr>
          </a:p>
          <a:p>
            <a:pPr marL="342969" indent="-342969" defTabSz="914583" eaLnBrk="1" fontAlgn="auto" hangingPunct="1">
              <a:spcBef>
                <a:spcPts val="0"/>
              </a:spcBef>
              <a:spcAft>
                <a:spcPts val="0"/>
              </a:spcAft>
              <a:buFontTx/>
              <a:buAutoNum type="arabicPeriod"/>
            </a:pPr>
            <a:r>
              <a:rPr lang="da-DK" sz="1400" dirty="0" smtClean="0">
                <a:solidFill>
                  <a:prstClr val="black"/>
                </a:solidFill>
                <a:latin typeface="Calibri" panose="020F0502020204030204"/>
              </a:rPr>
              <a:t>The rate at </a:t>
            </a:r>
            <a:r>
              <a:rPr lang="da-DK" sz="1400" dirty="0" err="1" smtClean="0">
                <a:solidFill>
                  <a:prstClr val="black"/>
                </a:solidFill>
                <a:latin typeface="Calibri" panose="020F0502020204030204"/>
              </a:rPr>
              <a:t>which</a:t>
            </a:r>
            <a:r>
              <a:rPr lang="da-DK" sz="1400" dirty="0" smtClean="0">
                <a:solidFill>
                  <a:prstClr val="black"/>
                </a:solidFill>
                <a:latin typeface="Calibri" panose="020F0502020204030204"/>
              </a:rPr>
              <a:t> the gas </a:t>
            </a:r>
            <a:r>
              <a:rPr lang="da-DK" sz="1400" dirty="0" err="1" smtClean="0">
                <a:solidFill>
                  <a:prstClr val="black"/>
                </a:solidFill>
                <a:latin typeface="Calibri" panose="020F0502020204030204"/>
              </a:rPr>
              <a:t>molecules</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arrive</a:t>
            </a:r>
            <a:r>
              <a:rPr lang="da-DK" sz="1400" dirty="0" smtClean="0">
                <a:solidFill>
                  <a:prstClr val="black"/>
                </a:solidFill>
                <a:latin typeface="Calibri" panose="020F0502020204030204"/>
              </a:rPr>
              <a:t> at </a:t>
            </a:r>
            <a:r>
              <a:rPr lang="da-DK" sz="1400" dirty="0" err="1" smtClean="0">
                <a:solidFill>
                  <a:prstClr val="black"/>
                </a:solidFill>
                <a:latin typeface="Calibri" panose="020F0502020204030204"/>
              </a:rPr>
              <a:t>surface</a:t>
            </a:r>
            <a:endParaRPr lang="da-DK" sz="1400" dirty="0" smtClean="0">
              <a:solidFill>
                <a:prstClr val="black"/>
              </a:solidFill>
              <a:latin typeface="Calibri" panose="020F0502020204030204"/>
            </a:endParaRPr>
          </a:p>
          <a:p>
            <a:pPr marL="342969" indent="-342969" defTabSz="914583" eaLnBrk="1" fontAlgn="auto" hangingPunct="1">
              <a:spcBef>
                <a:spcPts val="0"/>
              </a:spcBef>
              <a:spcAft>
                <a:spcPts val="0"/>
              </a:spcAft>
              <a:buFontTx/>
              <a:buAutoNum type="arabicPeriod"/>
            </a:pPr>
            <a:r>
              <a:rPr lang="da-DK" sz="1400" dirty="0" smtClean="0">
                <a:solidFill>
                  <a:prstClr val="black"/>
                </a:solidFill>
                <a:latin typeface="Calibri" panose="020F0502020204030204"/>
              </a:rPr>
              <a:t>The rate at </a:t>
            </a:r>
            <a:r>
              <a:rPr lang="da-DK" sz="1400" dirty="0" err="1" smtClean="0">
                <a:solidFill>
                  <a:prstClr val="black"/>
                </a:solidFill>
                <a:latin typeface="Calibri" panose="020F0502020204030204"/>
              </a:rPr>
              <a:t>which</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molecules</a:t>
            </a:r>
            <a:r>
              <a:rPr lang="da-DK" sz="1400" dirty="0" smtClean="0">
                <a:solidFill>
                  <a:prstClr val="black"/>
                </a:solidFill>
                <a:latin typeface="Calibri" panose="020F0502020204030204"/>
              </a:rPr>
              <a:t> diffuse </a:t>
            </a:r>
            <a:r>
              <a:rPr lang="da-DK" sz="1400" dirty="0" err="1" smtClean="0">
                <a:solidFill>
                  <a:prstClr val="black"/>
                </a:solidFill>
                <a:latin typeface="Calibri" panose="020F0502020204030204"/>
              </a:rPr>
              <a:t>through</a:t>
            </a:r>
            <a:r>
              <a:rPr lang="da-DK" sz="1400" dirty="0" smtClean="0">
                <a:solidFill>
                  <a:prstClr val="black"/>
                </a:solidFill>
                <a:latin typeface="Calibri" panose="020F0502020204030204"/>
              </a:rPr>
              <a:t> the </a:t>
            </a:r>
            <a:r>
              <a:rPr lang="da-DK" sz="1400" dirty="0" err="1" smtClean="0">
                <a:solidFill>
                  <a:prstClr val="black"/>
                </a:solidFill>
                <a:latin typeface="Calibri" panose="020F0502020204030204"/>
              </a:rPr>
              <a:t>already</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formed</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oxide</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layer</a:t>
            </a:r>
            <a:endParaRPr lang="da-DK" sz="1400" dirty="0" smtClean="0">
              <a:solidFill>
                <a:prstClr val="black"/>
              </a:solidFill>
              <a:latin typeface="Calibri" panose="020F0502020204030204"/>
            </a:endParaRPr>
          </a:p>
          <a:p>
            <a:pPr marL="342969" indent="-342969" defTabSz="914583" eaLnBrk="1" fontAlgn="auto" hangingPunct="1">
              <a:spcBef>
                <a:spcPts val="0"/>
              </a:spcBef>
              <a:spcAft>
                <a:spcPts val="0"/>
              </a:spcAft>
              <a:buFontTx/>
              <a:buAutoNum type="arabicPeriod"/>
            </a:pPr>
            <a:r>
              <a:rPr lang="da-DK" sz="1400" dirty="0" smtClean="0">
                <a:solidFill>
                  <a:prstClr val="black"/>
                </a:solidFill>
                <a:latin typeface="Calibri" panose="020F0502020204030204"/>
              </a:rPr>
              <a:t>The rate at </a:t>
            </a:r>
            <a:r>
              <a:rPr lang="da-DK" sz="1400" dirty="0" err="1" smtClean="0">
                <a:solidFill>
                  <a:prstClr val="black"/>
                </a:solidFill>
                <a:latin typeface="Calibri" panose="020F0502020204030204"/>
              </a:rPr>
              <a:t>which</a:t>
            </a:r>
            <a:r>
              <a:rPr lang="da-DK" sz="1400" dirty="0" smtClean="0">
                <a:solidFill>
                  <a:prstClr val="black"/>
                </a:solidFill>
                <a:latin typeface="Calibri" panose="020F0502020204030204"/>
              </a:rPr>
              <a:t> the </a:t>
            </a:r>
            <a:r>
              <a:rPr lang="da-DK" sz="1400" dirty="0" err="1" smtClean="0">
                <a:solidFill>
                  <a:prstClr val="black"/>
                </a:solidFill>
                <a:latin typeface="Calibri" panose="020F0502020204030204"/>
              </a:rPr>
              <a:t>reaction</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occurs</a:t>
            </a:r>
            <a:r>
              <a:rPr lang="da-DK" sz="1400" dirty="0" smtClean="0">
                <a:solidFill>
                  <a:prstClr val="black"/>
                </a:solidFill>
                <a:latin typeface="Calibri" panose="020F0502020204030204"/>
              </a:rPr>
              <a:t> at the interface</a:t>
            </a:r>
          </a:p>
          <a:p>
            <a:pPr marL="342969" indent="-342969" defTabSz="914583" eaLnBrk="1" fontAlgn="auto" hangingPunct="1">
              <a:spcBef>
                <a:spcPts val="0"/>
              </a:spcBef>
              <a:spcAft>
                <a:spcPts val="0"/>
              </a:spcAft>
              <a:buFontTx/>
              <a:buAutoNum type="arabicPeriod"/>
            </a:pPr>
            <a:endParaRPr lang="da-DK" sz="1400" dirty="0" smtClean="0">
              <a:solidFill>
                <a:prstClr val="black"/>
              </a:solidFill>
              <a:latin typeface="Calibri" panose="020F0502020204030204"/>
            </a:endParaRPr>
          </a:p>
          <a:p>
            <a:pPr defTabSz="914583" eaLnBrk="1" fontAlgn="auto" hangingPunct="1">
              <a:spcBef>
                <a:spcPts val="0"/>
              </a:spcBef>
              <a:spcAft>
                <a:spcPts val="0"/>
              </a:spcAft>
            </a:pPr>
            <a:r>
              <a:rPr lang="da-DK" sz="1400" dirty="0" smtClean="0">
                <a:solidFill>
                  <a:prstClr val="black"/>
                </a:solidFill>
                <a:latin typeface="Calibri" panose="020F0502020204030204"/>
              </a:rPr>
              <a:t>In </a:t>
            </a:r>
            <a:r>
              <a:rPr lang="da-DK" sz="1400" dirty="0" err="1" smtClean="0">
                <a:solidFill>
                  <a:prstClr val="black"/>
                </a:solidFill>
                <a:latin typeface="Calibri" panose="020F0502020204030204"/>
              </a:rPr>
              <a:t>steady-state</a:t>
            </a:r>
            <a:r>
              <a:rPr lang="da-DK" sz="1400" dirty="0" smtClean="0">
                <a:solidFill>
                  <a:prstClr val="black"/>
                </a:solidFill>
                <a:latin typeface="Calibri" panose="020F0502020204030204"/>
              </a:rPr>
              <a:t>, all </a:t>
            </a:r>
            <a:r>
              <a:rPr lang="da-DK" sz="1400" dirty="0" err="1" smtClean="0">
                <a:solidFill>
                  <a:prstClr val="black"/>
                </a:solidFill>
                <a:latin typeface="Calibri" panose="020F0502020204030204"/>
              </a:rPr>
              <a:t>three</a:t>
            </a:r>
            <a:r>
              <a:rPr lang="da-DK" sz="1400" dirty="0" smtClean="0">
                <a:solidFill>
                  <a:prstClr val="black"/>
                </a:solidFill>
                <a:latin typeface="Calibri" panose="020F0502020204030204"/>
              </a:rPr>
              <a:t> rates </a:t>
            </a:r>
            <a:r>
              <a:rPr lang="da-DK" sz="1400" dirty="0" err="1" smtClean="0">
                <a:solidFill>
                  <a:prstClr val="black"/>
                </a:solidFill>
                <a:latin typeface="Calibri" panose="020F0502020204030204"/>
              </a:rPr>
              <a:t>are</a:t>
            </a:r>
            <a:r>
              <a:rPr lang="da-DK" sz="1400" dirty="0" smtClean="0">
                <a:solidFill>
                  <a:prstClr val="black"/>
                </a:solidFill>
                <a:latin typeface="Calibri" panose="020F0502020204030204"/>
              </a:rPr>
              <a:t> the same. </a:t>
            </a:r>
            <a:r>
              <a:rPr lang="da-DK" sz="1400" dirty="0" err="1" smtClean="0">
                <a:solidFill>
                  <a:prstClr val="black"/>
                </a:solidFill>
                <a:latin typeface="Calibri" panose="020F0502020204030204"/>
              </a:rPr>
              <a:t>Then</a:t>
            </a:r>
            <a:r>
              <a:rPr lang="da-DK" sz="1400" dirty="0" smtClean="0">
                <a:solidFill>
                  <a:prstClr val="black"/>
                </a:solidFill>
                <a:latin typeface="Calibri" panose="020F0502020204030204"/>
              </a:rPr>
              <a:t> the </a:t>
            </a:r>
            <a:r>
              <a:rPr lang="da-DK" sz="1400" dirty="0" err="1" smtClean="0">
                <a:solidFill>
                  <a:prstClr val="black"/>
                </a:solidFill>
                <a:latin typeface="Calibri" panose="020F0502020204030204"/>
              </a:rPr>
              <a:t>slowest</a:t>
            </a:r>
            <a:r>
              <a:rPr lang="da-DK" sz="1400" dirty="0" smtClean="0">
                <a:solidFill>
                  <a:prstClr val="black"/>
                </a:solidFill>
                <a:latin typeface="Calibri" panose="020F0502020204030204"/>
              </a:rPr>
              <a:t> rate </a:t>
            </a:r>
            <a:r>
              <a:rPr lang="da-DK" sz="1400" dirty="0" err="1" smtClean="0">
                <a:solidFill>
                  <a:prstClr val="black"/>
                </a:solidFill>
                <a:latin typeface="Calibri" panose="020F0502020204030204"/>
              </a:rPr>
              <a:t>becomes</a:t>
            </a:r>
            <a:r>
              <a:rPr lang="da-DK" sz="1400" dirty="0" smtClean="0">
                <a:solidFill>
                  <a:prstClr val="black"/>
                </a:solidFill>
                <a:latin typeface="Calibri" panose="020F0502020204030204"/>
              </a:rPr>
              <a:t> the </a:t>
            </a:r>
            <a:r>
              <a:rPr lang="da-DK" sz="1400" dirty="0" err="1" smtClean="0">
                <a:solidFill>
                  <a:prstClr val="black"/>
                </a:solidFill>
                <a:latin typeface="Calibri" panose="020F0502020204030204"/>
              </a:rPr>
              <a:t>limiting</a:t>
            </a:r>
            <a:r>
              <a:rPr lang="da-DK" sz="1400" dirty="0" smtClean="0">
                <a:solidFill>
                  <a:prstClr val="black"/>
                </a:solidFill>
                <a:latin typeface="Calibri" panose="020F0502020204030204"/>
              </a:rPr>
              <a:t> factor </a:t>
            </a:r>
            <a:r>
              <a:rPr lang="da-DK" sz="1400" dirty="0" err="1" smtClean="0">
                <a:solidFill>
                  <a:prstClr val="black"/>
                </a:solidFill>
                <a:latin typeface="Calibri" panose="020F0502020204030204"/>
              </a:rPr>
              <a:t>that</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determines</a:t>
            </a:r>
            <a:r>
              <a:rPr lang="da-DK" sz="1400" dirty="0" smtClean="0">
                <a:solidFill>
                  <a:prstClr val="black"/>
                </a:solidFill>
                <a:latin typeface="Calibri" panose="020F0502020204030204"/>
              </a:rPr>
              <a:t> the overall </a:t>
            </a:r>
            <a:r>
              <a:rPr lang="da-DK" sz="1400" dirty="0" err="1" smtClean="0">
                <a:solidFill>
                  <a:prstClr val="black"/>
                </a:solidFill>
                <a:latin typeface="Calibri" panose="020F0502020204030204"/>
              </a:rPr>
              <a:t>growth</a:t>
            </a:r>
            <a:r>
              <a:rPr lang="da-DK" sz="1400" dirty="0" smtClean="0">
                <a:solidFill>
                  <a:prstClr val="black"/>
                </a:solidFill>
                <a:latin typeface="Calibri" panose="020F0502020204030204"/>
              </a:rPr>
              <a:t> rate</a:t>
            </a:r>
          </a:p>
          <a:p>
            <a:pPr defTabSz="914583" eaLnBrk="1" fontAlgn="auto" hangingPunct="1">
              <a:spcBef>
                <a:spcPts val="0"/>
              </a:spcBef>
              <a:spcAft>
                <a:spcPts val="0"/>
              </a:spcAft>
            </a:pPr>
            <a:endParaRPr lang="da-DK" sz="1400" b="1" dirty="0" smtClean="0">
              <a:solidFill>
                <a:prstClr val="black"/>
              </a:solidFill>
              <a:latin typeface="Calibri" panose="020F0502020204030204"/>
            </a:endParaRPr>
          </a:p>
          <a:p>
            <a:pPr defTabSz="914583" eaLnBrk="1" fontAlgn="auto" hangingPunct="1">
              <a:spcBef>
                <a:spcPts val="0"/>
              </a:spcBef>
              <a:spcAft>
                <a:spcPts val="0"/>
              </a:spcAft>
            </a:pPr>
            <a:endParaRPr lang="da-DK" sz="1400" b="1" dirty="0" smtClean="0">
              <a:solidFill>
                <a:prstClr val="black"/>
              </a:solidFill>
              <a:latin typeface="Calibri" panose="020F0502020204030204"/>
            </a:endParaRPr>
          </a:p>
          <a:p>
            <a:pPr marL="342969" indent="-342969" defTabSz="914583" eaLnBrk="1" fontAlgn="auto" hangingPunct="1">
              <a:spcBef>
                <a:spcPts val="0"/>
              </a:spcBef>
              <a:spcAft>
                <a:spcPts val="0"/>
              </a:spcAft>
              <a:buFontTx/>
              <a:buAutoNum type="arabicPeriod"/>
            </a:pPr>
            <a:r>
              <a:rPr lang="da-DK" sz="1400" i="1" dirty="0" smtClean="0">
                <a:solidFill>
                  <a:prstClr val="black"/>
                </a:solidFill>
                <a:latin typeface="Calibri" panose="020F0502020204030204"/>
              </a:rPr>
              <a:t>Not a </a:t>
            </a:r>
            <a:r>
              <a:rPr lang="da-DK" sz="1400" i="1" dirty="0" err="1" smtClean="0">
                <a:solidFill>
                  <a:prstClr val="black"/>
                </a:solidFill>
                <a:latin typeface="Calibri" panose="020F0502020204030204"/>
              </a:rPr>
              <a:t>limiting</a:t>
            </a:r>
            <a:r>
              <a:rPr lang="da-DK" sz="1400" i="1" dirty="0" smtClean="0">
                <a:solidFill>
                  <a:prstClr val="black"/>
                </a:solidFill>
                <a:latin typeface="Calibri" panose="020F0502020204030204"/>
              </a:rPr>
              <a:t> factor</a:t>
            </a:r>
          </a:p>
          <a:p>
            <a:pPr marL="342969" indent="-342969" defTabSz="914583" eaLnBrk="1" fontAlgn="auto" hangingPunct="1">
              <a:spcBef>
                <a:spcPts val="0"/>
              </a:spcBef>
              <a:spcAft>
                <a:spcPts val="0"/>
              </a:spcAft>
              <a:buFontTx/>
              <a:buAutoNum type="arabicPeriod"/>
            </a:pPr>
            <a:r>
              <a:rPr lang="da-DK" sz="1400" i="1" dirty="0" err="1" smtClean="0">
                <a:solidFill>
                  <a:prstClr val="black"/>
                </a:solidFill>
                <a:latin typeface="Calibri" panose="020F0502020204030204"/>
              </a:rPr>
              <a:t>Limiting</a:t>
            </a:r>
            <a:r>
              <a:rPr lang="da-DK" sz="1400" i="1" dirty="0" smtClean="0">
                <a:solidFill>
                  <a:prstClr val="black"/>
                </a:solidFill>
                <a:latin typeface="Calibri" panose="020F0502020204030204"/>
              </a:rPr>
              <a:t> factor in the </a:t>
            </a:r>
            <a:r>
              <a:rPr lang="da-DK" sz="1400" i="1" dirty="0" err="1" smtClean="0">
                <a:solidFill>
                  <a:prstClr val="black"/>
                </a:solidFill>
                <a:latin typeface="Calibri" panose="020F0502020204030204"/>
              </a:rPr>
              <a:t>parabolic</a:t>
            </a:r>
            <a:r>
              <a:rPr lang="da-DK" sz="1400" i="1" dirty="0" smtClean="0">
                <a:solidFill>
                  <a:prstClr val="black"/>
                </a:solidFill>
                <a:latin typeface="Calibri" panose="020F0502020204030204"/>
              </a:rPr>
              <a:t> </a:t>
            </a:r>
            <a:r>
              <a:rPr lang="da-DK" sz="1400" i="1" dirty="0" err="1" smtClean="0">
                <a:solidFill>
                  <a:prstClr val="black"/>
                </a:solidFill>
                <a:latin typeface="Calibri" panose="020F0502020204030204"/>
              </a:rPr>
              <a:t>growth</a:t>
            </a:r>
            <a:r>
              <a:rPr lang="da-DK" sz="1400" i="1" dirty="0" smtClean="0">
                <a:solidFill>
                  <a:prstClr val="black"/>
                </a:solidFill>
                <a:latin typeface="Calibri" panose="020F0502020204030204"/>
              </a:rPr>
              <a:t> regime</a:t>
            </a:r>
          </a:p>
          <a:p>
            <a:pPr marL="342969" indent="-342969" defTabSz="914583" eaLnBrk="1" fontAlgn="auto" hangingPunct="1">
              <a:spcBef>
                <a:spcPts val="0"/>
              </a:spcBef>
              <a:spcAft>
                <a:spcPts val="0"/>
              </a:spcAft>
              <a:buFontTx/>
              <a:buAutoNum type="arabicPeriod"/>
            </a:pPr>
            <a:r>
              <a:rPr lang="da-DK" sz="1400" i="1" dirty="0" err="1" smtClean="0">
                <a:solidFill>
                  <a:prstClr val="black"/>
                </a:solidFill>
                <a:latin typeface="Calibri" panose="020F0502020204030204"/>
              </a:rPr>
              <a:t>Limiting</a:t>
            </a:r>
            <a:r>
              <a:rPr lang="da-DK" sz="1400" i="1" dirty="0" smtClean="0">
                <a:solidFill>
                  <a:prstClr val="black"/>
                </a:solidFill>
                <a:latin typeface="Calibri" panose="020F0502020204030204"/>
              </a:rPr>
              <a:t> factor in the </a:t>
            </a:r>
            <a:r>
              <a:rPr lang="da-DK" sz="1400" i="1" dirty="0" err="1" smtClean="0">
                <a:solidFill>
                  <a:prstClr val="black"/>
                </a:solidFill>
                <a:latin typeface="Calibri" panose="020F0502020204030204"/>
              </a:rPr>
              <a:t>linear</a:t>
            </a:r>
            <a:r>
              <a:rPr lang="da-DK" sz="1400" i="1" dirty="0" smtClean="0">
                <a:solidFill>
                  <a:prstClr val="black"/>
                </a:solidFill>
                <a:latin typeface="Calibri" panose="020F0502020204030204"/>
              </a:rPr>
              <a:t> </a:t>
            </a:r>
            <a:r>
              <a:rPr lang="da-DK" sz="1400" i="1" dirty="0" err="1" smtClean="0">
                <a:solidFill>
                  <a:prstClr val="black"/>
                </a:solidFill>
                <a:latin typeface="Calibri" panose="020F0502020204030204"/>
              </a:rPr>
              <a:t>growth</a:t>
            </a:r>
            <a:r>
              <a:rPr lang="da-DK" sz="1400" i="1" dirty="0" smtClean="0">
                <a:solidFill>
                  <a:prstClr val="black"/>
                </a:solidFill>
                <a:latin typeface="Calibri" panose="020F0502020204030204"/>
              </a:rPr>
              <a:t> regime </a:t>
            </a:r>
          </a:p>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217473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da-DK" sz="1400" kern="1200" dirty="0" smtClean="0">
                <a:solidFill>
                  <a:prstClr val="black"/>
                </a:solidFill>
                <a:latin typeface="Calibri" panose="020F0502020204030204"/>
                <a:ea typeface="ＭＳ Ｐゴシック" pitchFamily="-80" charset="-128"/>
                <a:cs typeface="ＭＳ Ｐゴシック" charset="0"/>
              </a:rPr>
              <a:t>The Deal-Grove model </a:t>
            </a:r>
            <a:r>
              <a:rPr lang="da-DK" sz="1400" kern="1200" dirty="0" err="1" smtClean="0">
                <a:solidFill>
                  <a:prstClr val="black"/>
                </a:solidFill>
                <a:latin typeface="Calibri" panose="020F0502020204030204"/>
                <a:ea typeface="ＭＳ Ｐゴシック" pitchFamily="-80" charset="-128"/>
                <a:cs typeface="ＭＳ Ｐゴシック" charset="0"/>
              </a:rPr>
              <a:t>matematically</a:t>
            </a:r>
            <a:r>
              <a:rPr lang="da-DK" sz="1400" kern="1200" dirty="0" smtClean="0">
                <a:solidFill>
                  <a:prstClr val="black"/>
                </a:solidFill>
                <a:latin typeface="Calibri" panose="020F0502020204030204"/>
                <a:ea typeface="ＭＳ Ｐゴシック" pitchFamily="-80" charset="-128"/>
                <a:cs typeface="ＭＳ Ｐゴシック" charset="0"/>
              </a:rPr>
              <a:t> </a:t>
            </a:r>
            <a:r>
              <a:rPr lang="da-DK" sz="1400" kern="1200" dirty="0" err="1" smtClean="0">
                <a:solidFill>
                  <a:prstClr val="black"/>
                </a:solidFill>
                <a:latin typeface="Calibri" panose="020F0502020204030204"/>
                <a:ea typeface="ＭＳ Ｐゴシック" pitchFamily="-80" charset="-128"/>
                <a:cs typeface="ＭＳ Ｐゴシック" charset="0"/>
              </a:rPr>
              <a:t>describes</a:t>
            </a:r>
            <a:r>
              <a:rPr lang="da-DK" sz="1400" kern="1200" dirty="0" smtClean="0">
                <a:solidFill>
                  <a:prstClr val="black"/>
                </a:solidFill>
                <a:latin typeface="Calibri" panose="020F0502020204030204"/>
                <a:ea typeface="ＭＳ Ｐゴシック" pitchFamily="-80" charset="-128"/>
                <a:cs typeface="ＭＳ Ｐゴシック" charset="0"/>
              </a:rPr>
              <a:t> the </a:t>
            </a:r>
            <a:r>
              <a:rPr lang="da-DK" sz="1400" kern="1200" dirty="0" err="1" smtClean="0">
                <a:solidFill>
                  <a:prstClr val="black"/>
                </a:solidFill>
                <a:latin typeface="Calibri" panose="020F0502020204030204"/>
                <a:ea typeface="ＭＳ Ｐゴシック" pitchFamily="-80" charset="-128"/>
                <a:cs typeface="ＭＳ Ｐゴシック" charset="0"/>
              </a:rPr>
              <a:t>growth</a:t>
            </a:r>
            <a:r>
              <a:rPr lang="da-DK" sz="1400" kern="1200" dirty="0" smtClean="0">
                <a:solidFill>
                  <a:prstClr val="black"/>
                </a:solidFill>
                <a:latin typeface="Calibri" panose="020F0502020204030204"/>
                <a:ea typeface="ＭＳ Ｐゴシック" pitchFamily="-80" charset="-128"/>
                <a:cs typeface="ＭＳ Ｐゴシック" charset="0"/>
              </a:rPr>
              <a:t> of an </a:t>
            </a:r>
            <a:r>
              <a:rPr lang="da-DK" sz="1400" kern="1200" dirty="0" err="1" smtClean="0">
                <a:solidFill>
                  <a:prstClr val="black"/>
                </a:solidFill>
                <a:latin typeface="Calibri" panose="020F0502020204030204"/>
                <a:ea typeface="ＭＳ Ｐゴシック" pitchFamily="-80" charset="-128"/>
                <a:cs typeface="ＭＳ Ｐゴシック" charset="0"/>
              </a:rPr>
              <a:t>oxide</a:t>
            </a:r>
            <a:r>
              <a:rPr lang="da-DK" sz="1400" kern="1200" dirty="0" smtClean="0">
                <a:solidFill>
                  <a:prstClr val="black"/>
                </a:solidFill>
                <a:latin typeface="Calibri" panose="020F0502020204030204"/>
                <a:ea typeface="ＭＳ Ｐゴシック" pitchFamily="-80" charset="-128"/>
                <a:cs typeface="ＭＳ Ｐゴシック" charset="0"/>
              </a:rPr>
              <a:t> </a:t>
            </a:r>
            <a:r>
              <a:rPr lang="da-DK" sz="1400" kern="1200" dirty="0" err="1" smtClean="0">
                <a:solidFill>
                  <a:prstClr val="black"/>
                </a:solidFill>
                <a:latin typeface="Calibri" panose="020F0502020204030204"/>
                <a:ea typeface="ＭＳ Ｐゴシック" pitchFamily="-80" charset="-128"/>
                <a:cs typeface="ＭＳ Ｐゴシック" charset="0"/>
              </a:rPr>
              <a:t>layer</a:t>
            </a:r>
            <a:r>
              <a:rPr lang="da-DK" sz="1400" kern="1200" dirty="0" smtClean="0">
                <a:solidFill>
                  <a:prstClr val="black"/>
                </a:solidFill>
                <a:latin typeface="Calibri" panose="020F0502020204030204"/>
                <a:ea typeface="ＭＳ Ｐゴシック" pitchFamily="-80" charset="-128"/>
                <a:cs typeface="ＭＳ Ｐゴシック" charset="0"/>
              </a:rPr>
              <a:t> on a Si </a:t>
            </a:r>
            <a:r>
              <a:rPr lang="da-DK" sz="1400" kern="1200" dirty="0" err="1" smtClean="0">
                <a:solidFill>
                  <a:prstClr val="black"/>
                </a:solidFill>
                <a:latin typeface="Calibri" panose="020F0502020204030204"/>
                <a:ea typeface="ＭＳ Ｐゴシック" pitchFamily="-80" charset="-128"/>
                <a:cs typeface="ＭＳ Ｐゴシック" charset="0"/>
              </a:rPr>
              <a:t>substrate</a:t>
            </a:r>
            <a:endParaRPr lang="da-DK" sz="1400" kern="1200" dirty="0" smtClean="0">
              <a:solidFill>
                <a:prstClr val="black"/>
              </a:solidFill>
              <a:latin typeface="Calibri" panose="020F0502020204030204"/>
              <a:ea typeface="ＭＳ Ｐゴシック" pitchFamily="-80" charset="-128"/>
              <a:cs typeface="ＭＳ Ｐゴシック" charset="0"/>
            </a:endParaRPr>
          </a:p>
          <a:p>
            <a:pPr defTabSz="914583" eaLnBrk="1" fontAlgn="auto" hangingPunct="1">
              <a:spcBef>
                <a:spcPts val="0"/>
              </a:spcBef>
              <a:spcAft>
                <a:spcPts val="0"/>
              </a:spcAft>
            </a:pPr>
            <a:endParaRPr lang="da-DK" sz="1400" kern="1200" dirty="0" smtClean="0">
              <a:solidFill>
                <a:prstClr val="black"/>
              </a:solidFill>
              <a:latin typeface="Calibri" panose="020F0502020204030204"/>
              <a:ea typeface="ＭＳ Ｐゴシック" pitchFamily="-80" charset="-128"/>
              <a:cs typeface="ＭＳ Ｐゴシック" charset="0"/>
            </a:endParaRPr>
          </a:p>
          <a:p>
            <a:pPr defTabSz="914583" eaLnBrk="1" fontAlgn="auto" hangingPunct="1">
              <a:spcBef>
                <a:spcPts val="0"/>
              </a:spcBef>
              <a:spcAft>
                <a:spcPts val="0"/>
              </a:spcAft>
            </a:pPr>
            <a:r>
              <a:rPr lang="da-DK" sz="1400" kern="1200" dirty="0" smtClean="0">
                <a:solidFill>
                  <a:prstClr val="black"/>
                </a:solidFill>
                <a:latin typeface="Calibri" panose="020F0502020204030204"/>
                <a:ea typeface="ＭＳ Ｐゴシック" pitchFamily="-80" charset="-128"/>
                <a:cs typeface="ＭＳ Ｐゴシック" charset="0"/>
              </a:rPr>
              <a:t>The model </a:t>
            </a:r>
            <a:r>
              <a:rPr lang="da-DK" sz="1400" kern="1200" dirty="0" err="1" smtClean="0">
                <a:solidFill>
                  <a:prstClr val="black"/>
                </a:solidFill>
                <a:latin typeface="Calibri" panose="020F0502020204030204"/>
                <a:ea typeface="ＭＳ Ｐゴシック" pitchFamily="-80" charset="-128"/>
                <a:cs typeface="ＭＳ Ｐゴシック" charset="0"/>
              </a:rPr>
              <a:t>assumes</a:t>
            </a:r>
            <a:r>
              <a:rPr lang="da-DK" sz="1400" kern="1200" dirty="0" smtClean="0">
                <a:solidFill>
                  <a:prstClr val="black"/>
                </a:solidFill>
                <a:latin typeface="Calibri" panose="020F0502020204030204"/>
                <a:ea typeface="ＭＳ Ｐゴシック" pitchFamily="-80" charset="-128"/>
                <a:cs typeface="ＭＳ Ｐゴシック" charset="0"/>
              </a:rPr>
              <a:t> </a:t>
            </a:r>
            <a:r>
              <a:rPr lang="da-DK" sz="1400" kern="1200" dirty="0" err="1" smtClean="0">
                <a:solidFill>
                  <a:prstClr val="black"/>
                </a:solidFill>
                <a:latin typeface="Calibri" panose="020F0502020204030204"/>
                <a:ea typeface="ＭＳ Ｐゴシック" pitchFamily="-80" charset="-128"/>
                <a:cs typeface="ＭＳ Ｐゴシック" charset="0"/>
              </a:rPr>
              <a:t>that</a:t>
            </a:r>
            <a:r>
              <a:rPr lang="da-DK" sz="1400" kern="1200" dirty="0" smtClean="0">
                <a:solidFill>
                  <a:prstClr val="black"/>
                </a:solidFill>
                <a:latin typeface="Calibri" panose="020F0502020204030204"/>
                <a:ea typeface="ＭＳ Ｐゴシック" pitchFamily="-80" charset="-128"/>
                <a:cs typeface="ＭＳ Ｐゴシック" charset="0"/>
              </a:rPr>
              <a:t> the oxidation </a:t>
            </a:r>
            <a:r>
              <a:rPr lang="da-DK" sz="1400" kern="1200" dirty="0" err="1" smtClean="0">
                <a:solidFill>
                  <a:prstClr val="black"/>
                </a:solidFill>
                <a:latin typeface="Calibri" panose="020F0502020204030204"/>
                <a:ea typeface="ＭＳ Ｐゴシック" pitchFamily="-80" charset="-128"/>
                <a:cs typeface="ＭＳ Ｐゴシック" charset="0"/>
              </a:rPr>
              <a:t>reaction</a:t>
            </a:r>
            <a:r>
              <a:rPr lang="da-DK" sz="1400" kern="1200" dirty="0" smtClean="0">
                <a:solidFill>
                  <a:prstClr val="black"/>
                </a:solidFill>
                <a:latin typeface="Calibri" panose="020F0502020204030204"/>
                <a:ea typeface="ＭＳ Ｐゴシック" pitchFamily="-80" charset="-128"/>
                <a:cs typeface="ＭＳ Ｐゴシック" charset="0"/>
              </a:rPr>
              <a:t> </a:t>
            </a:r>
            <a:r>
              <a:rPr lang="da-DK" sz="1400" kern="1200" dirty="0" err="1" smtClean="0">
                <a:solidFill>
                  <a:prstClr val="black"/>
                </a:solidFill>
                <a:latin typeface="Calibri" panose="020F0502020204030204"/>
                <a:ea typeface="ＭＳ Ｐゴシック" pitchFamily="-80" charset="-128"/>
                <a:cs typeface="ＭＳ Ｐゴシック" charset="0"/>
              </a:rPr>
              <a:t>occurs</a:t>
            </a:r>
            <a:r>
              <a:rPr lang="da-DK" sz="1400" kern="1200" dirty="0" smtClean="0">
                <a:solidFill>
                  <a:prstClr val="black"/>
                </a:solidFill>
                <a:latin typeface="Calibri" panose="020F0502020204030204"/>
                <a:ea typeface="ＭＳ Ｐゴシック" pitchFamily="-80" charset="-128"/>
                <a:cs typeface="ＭＳ Ｐゴシック" charset="0"/>
              </a:rPr>
              <a:t> a the interface </a:t>
            </a:r>
            <a:r>
              <a:rPr lang="da-DK" sz="1400" kern="1200" dirty="0" err="1" smtClean="0">
                <a:solidFill>
                  <a:prstClr val="black"/>
                </a:solidFill>
                <a:latin typeface="Calibri" panose="020F0502020204030204"/>
                <a:ea typeface="ＭＳ Ｐゴシック" pitchFamily="-80" charset="-128"/>
                <a:cs typeface="ＭＳ Ｐゴシック" charset="0"/>
              </a:rPr>
              <a:t>between</a:t>
            </a:r>
            <a:r>
              <a:rPr lang="da-DK" sz="1400" kern="1200" dirty="0" smtClean="0">
                <a:solidFill>
                  <a:prstClr val="black"/>
                </a:solidFill>
                <a:latin typeface="Calibri" panose="020F0502020204030204"/>
                <a:ea typeface="ＭＳ Ｐゴシック" pitchFamily="-80" charset="-128"/>
                <a:cs typeface="ＭＳ Ｐゴシック" charset="0"/>
              </a:rPr>
              <a:t> the </a:t>
            </a:r>
            <a:r>
              <a:rPr lang="da-DK" sz="1400" kern="1200" dirty="0" err="1" smtClean="0">
                <a:solidFill>
                  <a:prstClr val="black"/>
                </a:solidFill>
                <a:latin typeface="Calibri" panose="020F0502020204030204"/>
                <a:ea typeface="ＭＳ Ｐゴシック" pitchFamily="-80" charset="-128"/>
                <a:cs typeface="ＭＳ Ｐゴシック" charset="0"/>
              </a:rPr>
              <a:t>oxide</a:t>
            </a:r>
            <a:r>
              <a:rPr lang="da-DK" sz="1400" kern="1200" dirty="0" smtClean="0">
                <a:solidFill>
                  <a:prstClr val="black"/>
                </a:solidFill>
                <a:latin typeface="Calibri" panose="020F0502020204030204"/>
                <a:ea typeface="ＭＳ Ｐゴシック" pitchFamily="-80" charset="-128"/>
                <a:cs typeface="ＭＳ Ｐゴシック" charset="0"/>
              </a:rPr>
              <a:t> </a:t>
            </a:r>
            <a:r>
              <a:rPr lang="da-DK" sz="1400" kern="1200" dirty="0" err="1" smtClean="0">
                <a:solidFill>
                  <a:prstClr val="black"/>
                </a:solidFill>
                <a:latin typeface="Calibri" panose="020F0502020204030204"/>
                <a:ea typeface="ＭＳ Ｐゴシック" pitchFamily="-80" charset="-128"/>
                <a:cs typeface="ＭＳ Ｐゴシック" charset="0"/>
              </a:rPr>
              <a:t>layer</a:t>
            </a:r>
            <a:r>
              <a:rPr lang="da-DK" sz="1400" kern="1200" dirty="0" smtClean="0">
                <a:solidFill>
                  <a:prstClr val="black"/>
                </a:solidFill>
                <a:latin typeface="Calibri" panose="020F0502020204030204"/>
                <a:ea typeface="ＭＳ Ｐゴシック" pitchFamily="-80" charset="-128"/>
                <a:cs typeface="ＭＳ Ｐゴシック" charset="0"/>
              </a:rPr>
              <a:t> and the Si </a:t>
            </a:r>
            <a:r>
              <a:rPr lang="da-DK" sz="1400" kern="1200" dirty="0" err="1" smtClean="0">
                <a:solidFill>
                  <a:prstClr val="black"/>
                </a:solidFill>
                <a:latin typeface="Calibri" panose="020F0502020204030204"/>
                <a:ea typeface="ＭＳ Ｐゴシック" pitchFamily="-80" charset="-128"/>
                <a:cs typeface="ＭＳ Ｐゴシック" charset="0"/>
              </a:rPr>
              <a:t>surface</a:t>
            </a:r>
            <a:endParaRPr lang="da-DK" sz="1400" kern="1200" dirty="0" smtClean="0">
              <a:solidFill>
                <a:prstClr val="black"/>
              </a:solidFill>
              <a:latin typeface="Calibri" panose="020F0502020204030204"/>
              <a:ea typeface="ＭＳ Ｐゴシック" pitchFamily="-80" charset="-128"/>
              <a:cs typeface="ＭＳ Ｐゴシック" charset="0"/>
            </a:endParaRPr>
          </a:p>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171298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77971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927895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3670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da-DK" altLang="da-DK" dirty="0" smtClean="0">
              <a:ea typeface="ＭＳ Ｐゴシック" pitchFamily="34" charset="-128"/>
            </a:endParaRPr>
          </a:p>
          <a:p>
            <a:r>
              <a:rPr lang="da-DK" altLang="da-DK" b="1" dirty="0" smtClean="0">
                <a:ea typeface="ＭＳ Ｐゴシック" pitchFamily="34" charset="-128"/>
              </a:rPr>
              <a:t>Learning</a:t>
            </a:r>
            <a:r>
              <a:rPr lang="da-DK" altLang="da-DK" b="1" baseline="0" dirty="0" smtClean="0">
                <a:ea typeface="ＭＳ Ｐゴシック" pitchFamily="34" charset="-128"/>
              </a:rPr>
              <a:t> </a:t>
            </a:r>
            <a:r>
              <a:rPr lang="da-DK" altLang="da-DK" b="1" baseline="0" dirty="0" err="1" smtClean="0">
                <a:ea typeface="ＭＳ Ｐゴシック" pitchFamily="34" charset="-128"/>
              </a:rPr>
              <a:t>goals</a:t>
            </a:r>
            <a:r>
              <a:rPr lang="da-DK" altLang="da-DK" b="1" baseline="0" dirty="0" smtClean="0">
                <a:ea typeface="ＭＳ Ｐゴシック" pitchFamily="34" charset="-128"/>
              </a:rPr>
              <a:t>:</a:t>
            </a:r>
          </a:p>
          <a:p>
            <a:pPr marL="171707" indent="-171707">
              <a:buFontTx/>
              <a:buChar char="-"/>
            </a:pPr>
            <a:r>
              <a:rPr lang="da-DK" altLang="da-DK" b="0" baseline="0" dirty="0" smtClean="0">
                <a:ea typeface="ＭＳ Ｐゴシック" pitchFamily="34" charset="-128"/>
              </a:rPr>
              <a:t>A list of </a:t>
            </a:r>
            <a:r>
              <a:rPr lang="da-DK" altLang="da-DK" b="0" baseline="0" dirty="0" err="1" smtClean="0">
                <a:ea typeface="ＭＳ Ｐゴシック" pitchFamily="34" charset="-128"/>
              </a:rPr>
              <a:t>what</a:t>
            </a:r>
            <a:r>
              <a:rPr lang="da-DK" altLang="da-DK" b="0" baseline="0" dirty="0" smtClean="0">
                <a:ea typeface="ＭＳ Ｐゴシック" pitchFamily="34" charset="-128"/>
              </a:rPr>
              <a:t> </a:t>
            </a:r>
            <a:r>
              <a:rPr lang="da-DK" altLang="da-DK" b="0" baseline="0" dirty="0" err="1" smtClean="0">
                <a:ea typeface="ＭＳ Ｐゴシック" pitchFamily="34" charset="-128"/>
              </a:rPr>
              <a:t>we</a:t>
            </a:r>
            <a:r>
              <a:rPr lang="da-DK" altLang="da-DK" b="0" baseline="0" dirty="0" smtClean="0">
                <a:ea typeface="ＭＳ Ｐゴシック" pitchFamily="34" charset="-128"/>
              </a:rPr>
              <a:t> </a:t>
            </a:r>
            <a:r>
              <a:rPr lang="da-DK" altLang="da-DK" b="0" baseline="0" dirty="0" err="1" smtClean="0">
                <a:ea typeface="ＭＳ Ｐゴシック" pitchFamily="34" charset="-128"/>
              </a:rPr>
              <a:t>expect</a:t>
            </a:r>
            <a:r>
              <a:rPr lang="da-DK" altLang="da-DK" b="0" baseline="0" dirty="0" smtClean="0">
                <a:ea typeface="ＭＳ Ｐゴシック" pitchFamily="34" charset="-128"/>
              </a:rPr>
              <a:t> </a:t>
            </a:r>
            <a:r>
              <a:rPr lang="da-DK" altLang="da-DK" b="0" baseline="0" dirty="0" err="1" smtClean="0">
                <a:ea typeface="ＭＳ Ｐゴシック" pitchFamily="34" charset="-128"/>
              </a:rPr>
              <a:t>you</a:t>
            </a:r>
            <a:r>
              <a:rPr lang="da-DK" altLang="da-DK" b="0" baseline="0" dirty="0" smtClean="0">
                <a:ea typeface="ＭＳ Ｐゴシック" pitchFamily="34" charset="-128"/>
              </a:rPr>
              <a:t> to </a:t>
            </a:r>
            <a:r>
              <a:rPr lang="da-DK" altLang="da-DK" b="0" baseline="0" dirty="0" err="1" smtClean="0">
                <a:ea typeface="ＭＳ Ｐゴシック" pitchFamily="34" charset="-128"/>
              </a:rPr>
              <a:t>learn</a:t>
            </a:r>
            <a:r>
              <a:rPr lang="da-DK" altLang="da-DK" b="0" baseline="0" dirty="0" smtClean="0">
                <a:ea typeface="ＭＳ Ｐゴシック" pitchFamily="34" charset="-128"/>
              </a:rPr>
              <a:t> from </a:t>
            </a:r>
            <a:r>
              <a:rPr lang="da-DK" altLang="da-DK" b="0" baseline="0" dirty="0" err="1" smtClean="0">
                <a:ea typeface="ＭＳ Ｐゴシック" pitchFamily="34" charset="-128"/>
              </a:rPr>
              <a:t>this</a:t>
            </a:r>
            <a:r>
              <a:rPr lang="da-DK" altLang="da-DK" b="0" baseline="0" dirty="0" smtClean="0">
                <a:ea typeface="ＭＳ Ｐゴシック" pitchFamily="34" charset="-128"/>
              </a:rPr>
              <a:t> </a:t>
            </a:r>
            <a:r>
              <a:rPr lang="da-DK" altLang="da-DK" b="0" baseline="0" dirty="0" err="1" smtClean="0">
                <a:ea typeface="ＭＳ Ｐゴシック" pitchFamily="34" charset="-128"/>
              </a:rPr>
              <a:t>course</a:t>
            </a:r>
            <a:endParaRPr lang="da-DK" altLang="da-DK" b="0" baseline="0" dirty="0" smtClean="0">
              <a:ea typeface="ＭＳ Ｐゴシック" pitchFamily="34" charset="-128"/>
            </a:endParaRPr>
          </a:p>
          <a:p>
            <a:pPr marL="171707" indent="-171707">
              <a:buFontTx/>
              <a:buChar char="-"/>
            </a:pPr>
            <a:endParaRPr lang="da-DK"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178709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496610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da-DK" altLang="da-DK" dirty="0" err="1" smtClean="0">
                <a:ea typeface="ＭＳ Ｐゴシック" pitchFamily="34" charset="-128"/>
              </a:rPr>
              <a:t>Silicon</a:t>
            </a:r>
            <a:r>
              <a:rPr lang="da-DK" altLang="da-DK" dirty="0" smtClean="0">
                <a:ea typeface="ＭＳ Ｐゴシック" pitchFamily="34" charset="-128"/>
              </a:rPr>
              <a:t> </a:t>
            </a:r>
            <a:r>
              <a:rPr lang="da-DK" altLang="da-DK" dirty="0" err="1" smtClean="0">
                <a:ea typeface="ＭＳ Ｐゴシック" pitchFamily="34" charset="-128"/>
              </a:rPr>
              <a:t>dioxide</a:t>
            </a:r>
            <a:r>
              <a:rPr lang="da-DK" altLang="da-DK" baseline="0" dirty="0" smtClean="0">
                <a:ea typeface="ＭＳ Ｐゴシック" pitchFamily="34" charset="-128"/>
              </a:rPr>
              <a:t> has a </a:t>
            </a:r>
            <a:r>
              <a:rPr lang="da-DK" altLang="da-DK" baseline="0" dirty="0" err="1" smtClean="0">
                <a:ea typeface="ＭＳ Ｐゴシック" pitchFamily="34" charset="-128"/>
              </a:rPr>
              <a:t>tetrahedal</a:t>
            </a:r>
            <a:r>
              <a:rPr lang="da-DK" altLang="da-DK" baseline="0" dirty="0" smtClean="0">
                <a:ea typeface="ＭＳ Ｐゴシック" pitchFamily="34" charset="-128"/>
              </a:rPr>
              <a:t> </a:t>
            </a:r>
            <a:r>
              <a:rPr lang="da-DK" altLang="da-DK" baseline="0" dirty="0" err="1" smtClean="0">
                <a:ea typeface="ＭＳ Ｐゴシック" pitchFamily="34" charset="-128"/>
              </a:rPr>
              <a:t>structure</a:t>
            </a:r>
            <a:r>
              <a:rPr lang="da-DK" altLang="da-DK" baseline="0" dirty="0" smtClean="0">
                <a:ea typeface="ＭＳ Ｐゴシック" pitchFamily="34" charset="-128"/>
              </a:rPr>
              <a:t> </a:t>
            </a:r>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289954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980368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732293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6573261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da-DK" altLang="da-DK" i="1" dirty="0" smtClean="0">
                <a:ea typeface="ＭＳ Ｐゴシック" pitchFamily="34" charset="-128"/>
              </a:rPr>
              <a:t>Færdig</a:t>
            </a: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45218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648352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altLang="da-DK" sz="1200" dirty="0" smtClean="0">
              <a:latin typeface="Arial" panose="020B0604020202020204" pitchFamily="34" charset="0"/>
            </a:endParaRPr>
          </a:p>
          <a:p>
            <a:r>
              <a:rPr lang="da-DK" altLang="da-DK" dirty="0" smtClean="0">
                <a:ea typeface="ＭＳ Ｐゴシック" pitchFamily="34" charset="-128"/>
              </a:rPr>
              <a:t>In</a:t>
            </a:r>
            <a:r>
              <a:rPr lang="da-DK" altLang="da-DK" baseline="0" dirty="0" smtClean="0">
                <a:ea typeface="ＭＳ Ｐゴシック" pitchFamily="34" charset="-128"/>
              </a:rPr>
              <a:t> </a:t>
            </a:r>
            <a:r>
              <a:rPr lang="da-DK" altLang="da-DK" baseline="0" dirty="0" err="1" smtClean="0">
                <a:ea typeface="ＭＳ Ｐゴシック" pitchFamily="34" charset="-128"/>
              </a:rPr>
              <a:t>parabolic</a:t>
            </a:r>
            <a:r>
              <a:rPr lang="da-DK" altLang="da-DK" baseline="0" dirty="0" smtClean="0">
                <a:ea typeface="ＭＳ Ｐゴシック" pitchFamily="34" charset="-128"/>
              </a:rPr>
              <a:t> rate regime, the </a:t>
            </a:r>
            <a:r>
              <a:rPr lang="da-DK" altLang="da-DK" baseline="0" dirty="0" err="1" smtClean="0">
                <a:ea typeface="ＭＳ Ｐゴシック" pitchFamily="34" charset="-128"/>
              </a:rPr>
              <a:t>curves</a:t>
            </a:r>
            <a:r>
              <a:rPr lang="da-DK" altLang="da-DK" baseline="0" dirty="0" smtClean="0">
                <a:ea typeface="ＭＳ Ｐゴシック" pitchFamily="34" charset="-128"/>
              </a:rPr>
              <a:t> </a:t>
            </a:r>
            <a:r>
              <a:rPr lang="da-DK" altLang="da-DK" baseline="0" dirty="0" err="1" smtClean="0">
                <a:ea typeface="ＭＳ Ｐゴシック" pitchFamily="34" charset="-128"/>
              </a:rPr>
              <a:t>come</a:t>
            </a:r>
            <a:r>
              <a:rPr lang="da-DK" altLang="da-DK" baseline="0" dirty="0" smtClean="0">
                <a:ea typeface="ＭＳ Ｐゴシック" pitchFamily="34" charset="-128"/>
              </a:rPr>
              <a:t> </a:t>
            </a:r>
            <a:r>
              <a:rPr lang="da-DK" altLang="da-DK" baseline="0" dirty="0" err="1" smtClean="0">
                <a:ea typeface="ＭＳ Ｐゴシック" pitchFamily="34" charset="-128"/>
              </a:rPr>
              <a:t>closer</a:t>
            </a:r>
            <a:r>
              <a:rPr lang="da-DK" altLang="da-DK" baseline="0" dirty="0" smtClean="0">
                <a:ea typeface="ＭＳ Ｐゴシック" pitchFamily="34" charset="-128"/>
              </a:rPr>
              <a:t> </a:t>
            </a:r>
            <a:r>
              <a:rPr lang="da-DK" altLang="da-DK" baseline="0" dirty="0" err="1" smtClean="0">
                <a:ea typeface="ＭＳ Ｐゴシック" pitchFamily="34" charset="-128"/>
              </a:rPr>
              <a:t>together</a:t>
            </a:r>
            <a:r>
              <a:rPr lang="da-DK" altLang="da-DK" baseline="0" dirty="0" smtClean="0">
                <a:ea typeface="ＭＳ Ｐゴシック" pitchFamily="34" charset="-128"/>
              </a:rPr>
              <a:t>, </a:t>
            </a:r>
            <a:r>
              <a:rPr lang="da-DK" altLang="da-DK" baseline="0" dirty="0" err="1" smtClean="0">
                <a:ea typeface="ＭＳ Ｐゴシック" pitchFamily="34" charset="-128"/>
              </a:rPr>
              <a:t>because</a:t>
            </a:r>
            <a:r>
              <a:rPr lang="da-DK" altLang="da-DK" baseline="0" dirty="0" smtClean="0">
                <a:ea typeface="ＭＳ Ｐゴシック" pitchFamily="34" charset="-128"/>
              </a:rPr>
              <a:t> the oxidation rate is diffusion dependent </a:t>
            </a:r>
          </a:p>
          <a:p>
            <a:endParaRPr lang="da-DK" altLang="da-DK" baseline="0" dirty="0" smtClean="0">
              <a:ea typeface="ＭＳ Ｐゴシック" pitchFamily="34" charset="-128"/>
            </a:endParaRPr>
          </a:p>
          <a:p>
            <a:r>
              <a:rPr lang="en-US" dirty="0" smtClean="0"/>
              <a:t>of silicon atoms available for the reaction. It was found experimentally that surfaces which provide more available reaction sites to silicon have a higher oxidation rate [</a:t>
            </a:r>
            <a:r>
              <a:rPr lang="en-US" dirty="0" smtClean="0">
                <a:hlinkClick r:id="rId3"/>
              </a:rPr>
              <a:t>122</a:t>
            </a:r>
            <a:r>
              <a:rPr lang="en-US" dirty="0" smtClean="0"/>
              <a:t>]. The ratio for the parabolic rate constant in silicon crystal orientations (111):(100) was found to be 1.68:1.</a:t>
            </a:r>
          </a:p>
          <a:p>
            <a:r>
              <a:rPr lang="en-US" dirty="0" smtClean="0"/>
              <a:t>Similarly, it has been suggested that the ratio for the parabolic rate constant in crystal orientations (110):(100) is approximately 1.45:1, noticeable on thicker oxide along sidewall surfaces.</a:t>
            </a:r>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887437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8669256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sz="1200" dirty="0" smtClean="0"/>
          </a:p>
          <a:p>
            <a:r>
              <a:rPr lang="da-DK" sz="1200" dirty="0" smtClean="0">
                <a:solidFill>
                  <a:srgbClr val="FF0000"/>
                </a:solidFill>
              </a:rPr>
              <a:t>Virker </a:t>
            </a:r>
            <a:r>
              <a:rPr lang="da-DK" sz="1200" dirty="0" err="1" smtClean="0">
                <a:solidFill>
                  <a:srgbClr val="FF0000"/>
                </a:solidFill>
              </a:rPr>
              <a:t>annealing</a:t>
            </a:r>
            <a:r>
              <a:rPr lang="da-DK" sz="1200" dirty="0" smtClean="0">
                <a:solidFill>
                  <a:srgbClr val="FF0000"/>
                </a:solidFill>
              </a:rPr>
              <a:t> med N2? H2/</a:t>
            </a:r>
            <a:r>
              <a:rPr lang="da-DK" sz="1200" dirty="0" err="1" smtClean="0">
                <a:solidFill>
                  <a:srgbClr val="FF0000"/>
                </a:solidFill>
              </a:rPr>
              <a:t>forming</a:t>
            </a:r>
            <a:r>
              <a:rPr lang="da-DK" sz="1200" dirty="0" smtClean="0">
                <a:solidFill>
                  <a:srgbClr val="FF0000"/>
                </a:solidFill>
              </a:rPr>
              <a:t> gas bedst</a:t>
            </a:r>
          </a:p>
          <a:p>
            <a:endParaRPr lang="da-DK" altLang="da-DK" sz="1200" dirty="0" smtClean="0">
              <a:solidFill>
                <a:srgbClr val="FF0000"/>
              </a:solidFill>
              <a:ea typeface="ＭＳ Ｐゴシック" pitchFamily="34" charset="-128"/>
            </a:endParaRPr>
          </a:p>
          <a:p>
            <a:r>
              <a:rPr lang="da-DK" sz="1200" b="1" dirty="0" smtClean="0"/>
              <a:t>Advantages of the </a:t>
            </a:r>
            <a:r>
              <a:rPr lang="da-DK" sz="1200" b="1" dirty="0" err="1" smtClean="0"/>
              <a:t>annealing</a:t>
            </a:r>
            <a:r>
              <a:rPr lang="da-DK" sz="1200" b="1" dirty="0" smtClean="0"/>
              <a:t>:</a:t>
            </a:r>
          </a:p>
          <a:p>
            <a:pPr marL="285664" indent="-285664">
              <a:buFont typeface="Arial" panose="020B0604020202020204" pitchFamily="34" charset="0"/>
              <a:buChar char="•"/>
            </a:pPr>
            <a:r>
              <a:rPr lang="da-DK" sz="1200" dirty="0" err="1" smtClean="0"/>
              <a:t>Improved</a:t>
            </a:r>
            <a:r>
              <a:rPr lang="da-DK" sz="1200" dirty="0" smtClean="0"/>
              <a:t> the </a:t>
            </a:r>
            <a:r>
              <a:rPr lang="da-DK" sz="1200" dirty="0" err="1" smtClean="0"/>
              <a:t>oxide</a:t>
            </a:r>
            <a:r>
              <a:rPr lang="da-DK" sz="1200" dirty="0" smtClean="0"/>
              <a:t> </a:t>
            </a:r>
            <a:r>
              <a:rPr lang="da-DK" sz="1200" dirty="0" err="1" smtClean="0"/>
              <a:t>density</a:t>
            </a:r>
            <a:endParaRPr lang="da-DK" sz="1200" dirty="0" smtClean="0"/>
          </a:p>
          <a:p>
            <a:pPr marL="285664" indent="-285664">
              <a:buFont typeface="Arial" panose="020B0604020202020204" pitchFamily="34" charset="0"/>
              <a:buChar char="•"/>
            </a:pPr>
            <a:r>
              <a:rPr lang="da-DK" sz="1200" dirty="0" err="1" smtClean="0"/>
              <a:t>Repair</a:t>
            </a:r>
            <a:r>
              <a:rPr lang="da-DK" sz="1200" dirty="0" smtClean="0"/>
              <a:t> </a:t>
            </a:r>
            <a:r>
              <a:rPr lang="da-DK" sz="1200" dirty="0" err="1" smtClean="0"/>
              <a:t>atomic</a:t>
            </a:r>
            <a:r>
              <a:rPr lang="da-DK" sz="1200" dirty="0" smtClean="0"/>
              <a:t> </a:t>
            </a:r>
            <a:r>
              <a:rPr lang="da-DK" sz="1200" dirty="0" err="1" smtClean="0"/>
              <a:t>defects</a:t>
            </a:r>
            <a:r>
              <a:rPr lang="da-DK" sz="1200" dirty="0" smtClean="0"/>
              <a:t> </a:t>
            </a:r>
            <a:r>
              <a:rPr lang="da-DK" sz="1200" dirty="0" err="1" smtClean="0"/>
              <a:t>within</a:t>
            </a:r>
            <a:r>
              <a:rPr lang="da-DK" sz="1200" dirty="0" smtClean="0"/>
              <a:t> the </a:t>
            </a:r>
            <a:r>
              <a:rPr lang="da-DK" sz="1200" dirty="0" err="1" smtClean="0"/>
              <a:t>crystal</a:t>
            </a:r>
            <a:r>
              <a:rPr lang="da-DK" sz="1200" dirty="0" smtClean="0"/>
              <a:t> </a:t>
            </a:r>
            <a:r>
              <a:rPr lang="da-DK" sz="1200" dirty="0" err="1" smtClean="0"/>
              <a:t>structure</a:t>
            </a:r>
            <a:r>
              <a:rPr lang="da-DK" sz="1200" dirty="0" smtClean="0"/>
              <a:t> </a:t>
            </a:r>
            <a:r>
              <a:rPr lang="da-DK" sz="1200" dirty="0" smtClean="0">
                <a:solidFill>
                  <a:srgbClr val="FF0000"/>
                </a:solidFill>
              </a:rPr>
              <a:t>(from the Si </a:t>
            </a:r>
            <a:r>
              <a:rPr lang="da-DK" sz="1200" dirty="0" err="1" smtClean="0">
                <a:solidFill>
                  <a:srgbClr val="FF0000"/>
                </a:solidFill>
              </a:rPr>
              <a:t>wafer</a:t>
            </a:r>
            <a:r>
              <a:rPr lang="da-DK" sz="1200" dirty="0" smtClean="0">
                <a:solidFill>
                  <a:srgbClr val="FF0000"/>
                </a:solidFill>
              </a:rPr>
              <a:t> </a:t>
            </a:r>
            <a:r>
              <a:rPr lang="da-DK" sz="1200" dirty="0" err="1" smtClean="0">
                <a:solidFill>
                  <a:srgbClr val="FF0000"/>
                </a:solidFill>
              </a:rPr>
              <a:t>microsctructure</a:t>
            </a:r>
            <a:r>
              <a:rPr lang="da-DK" sz="1200" dirty="0" smtClean="0">
                <a:solidFill>
                  <a:srgbClr val="FF0000"/>
                </a:solidFill>
              </a:rPr>
              <a:t>?)</a:t>
            </a:r>
          </a:p>
          <a:p>
            <a:pPr marL="285664" indent="-285664">
              <a:buFont typeface="Arial" panose="020B0604020202020204" pitchFamily="34" charset="0"/>
              <a:buChar char="•"/>
            </a:pPr>
            <a:r>
              <a:rPr lang="da-DK" sz="1200" dirty="0" err="1" smtClean="0"/>
              <a:t>Remove</a:t>
            </a:r>
            <a:r>
              <a:rPr lang="da-DK" sz="1200" dirty="0" smtClean="0"/>
              <a:t> </a:t>
            </a:r>
            <a:r>
              <a:rPr lang="da-DK" sz="1200" dirty="0" err="1" smtClean="0"/>
              <a:t>dangling</a:t>
            </a:r>
            <a:r>
              <a:rPr lang="da-DK" sz="1200" dirty="0" smtClean="0"/>
              <a:t> </a:t>
            </a:r>
            <a:r>
              <a:rPr lang="da-DK" sz="1200" dirty="0" err="1" smtClean="0"/>
              <a:t>bonds</a:t>
            </a:r>
            <a:r>
              <a:rPr lang="da-DK" sz="1200" dirty="0" smtClean="0"/>
              <a:t> at the Si-SiO</a:t>
            </a:r>
            <a:r>
              <a:rPr lang="da-DK" sz="1200" baseline="-25000" dirty="0" smtClean="0"/>
              <a:t>2</a:t>
            </a:r>
            <a:r>
              <a:rPr lang="da-DK" sz="1200" dirty="0" smtClean="0"/>
              <a:t> interface</a:t>
            </a:r>
          </a:p>
          <a:p>
            <a:pPr marL="285664" indent="-285664">
              <a:buFont typeface="Arial" panose="020B0604020202020204" pitchFamily="34" charset="0"/>
              <a:buChar char="•"/>
            </a:pPr>
            <a:r>
              <a:rPr lang="da-DK" sz="1200" dirty="0" err="1" smtClean="0"/>
              <a:t>Reduce</a:t>
            </a:r>
            <a:r>
              <a:rPr lang="da-DK" sz="1200" dirty="0" smtClean="0"/>
              <a:t> </a:t>
            </a:r>
            <a:r>
              <a:rPr lang="da-DK" sz="1200" dirty="0" err="1" smtClean="0"/>
              <a:t>vacancies</a:t>
            </a:r>
            <a:r>
              <a:rPr lang="da-DK" sz="1200" dirty="0" smtClean="0"/>
              <a:t> and </a:t>
            </a:r>
            <a:r>
              <a:rPr lang="da-DK" sz="1200" dirty="0" err="1" smtClean="0"/>
              <a:t>dislocations</a:t>
            </a:r>
            <a:r>
              <a:rPr lang="da-DK" sz="1200" dirty="0" smtClean="0"/>
              <a:t> at </a:t>
            </a:r>
            <a:r>
              <a:rPr lang="da-DK" sz="1200" dirty="0" err="1" smtClean="0"/>
              <a:t>grain</a:t>
            </a:r>
            <a:r>
              <a:rPr lang="da-DK" sz="1200" dirty="0" smtClean="0"/>
              <a:t> </a:t>
            </a:r>
            <a:r>
              <a:rPr lang="da-DK" sz="1200" dirty="0" err="1" smtClean="0"/>
              <a:t>boundaries</a:t>
            </a:r>
            <a:endParaRPr lang="da-DK" sz="1200" dirty="0" smtClean="0"/>
          </a:p>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628189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US" altLang="da-DK" dirty="0" smtClean="0">
              <a:ea typeface="ＭＳ Ｐゴシック" pitchFamily="34" charset="-128"/>
            </a:endParaRPr>
          </a:p>
          <a:p>
            <a:pPr eaLnBrk="1" hangingPunct="1"/>
            <a:r>
              <a:rPr lang="en-US" altLang="da-DK" b="1" dirty="0" smtClean="0">
                <a:ea typeface="ＭＳ Ｐゴシック" pitchFamily="34" charset="-128"/>
              </a:rPr>
              <a:t>SEM course</a:t>
            </a:r>
            <a:r>
              <a:rPr lang="en-US" altLang="da-DK" b="1" baseline="0" dirty="0" smtClean="0">
                <a:ea typeface="ＭＳ Ｐゴシック" pitchFamily="34" charset="-128"/>
              </a:rPr>
              <a:t> contents</a:t>
            </a:r>
            <a:endParaRPr lang="en-US" altLang="da-DK" b="1" dirty="0" smtClean="0">
              <a:ea typeface="ＭＳ Ｐゴシック" pitchFamily="34" charset="-128"/>
            </a:endParaRPr>
          </a:p>
        </p:txBody>
      </p:sp>
    </p:spTree>
    <p:extLst>
      <p:ext uri="{BB962C8B-B14F-4D97-AF65-F5344CB8AC3E}">
        <p14:creationId xmlns:p14="http://schemas.microsoft.com/office/powerpoint/2010/main" val="10923242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465225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a-DK"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6783288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US" altLang="da-DK" dirty="0" smtClean="0">
              <a:ea typeface="ＭＳ Ｐゴシック" pitchFamily="34" charset="-128"/>
            </a:endParaRPr>
          </a:p>
          <a:p>
            <a:pPr eaLnBrk="1" hangingPunct="1"/>
            <a:r>
              <a:rPr lang="en-US" altLang="da-DK" b="1" dirty="0" smtClean="0">
                <a:ea typeface="ＭＳ Ｐゴシック" pitchFamily="34" charset="-128"/>
              </a:rPr>
              <a:t>SEM course</a:t>
            </a:r>
            <a:r>
              <a:rPr lang="en-US" altLang="da-DK" b="1" baseline="0" dirty="0" smtClean="0">
                <a:ea typeface="ＭＳ Ｐゴシック" pitchFamily="34" charset="-128"/>
              </a:rPr>
              <a:t> contents</a:t>
            </a:r>
            <a:endParaRPr lang="en-US" altLang="da-DK" b="1" dirty="0" smtClean="0">
              <a:ea typeface="ＭＳ Ｐゴシック" pitchFamily="34" charset="-128"/>
            </a:endParaRPr>
          </a:p>
        </p:txBody>
      </p:sp>
    </p:spTree>
    <p:extLst>
      <p:ext uri="{BB962C8B-B14F-4D97-AF65-F5344CB8AC3E}">
        <p14:creationId xmlns:p14="http://schemas.microsoft.com/office/powerpoint/2010/main" val="6420939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da-DK"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5913575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sz="1400" dirty="0" smtClean="0"/>
              <a:t>The </a:t>
            </a:r>
            <a:r>
              <a:rPr lang="da-DK" sz="1400" dirty="0" err="1" smtClean="0"/>
              <a:t>plating</a:t>
            </a:r>
            <a:r>
              <a:rPr lang="da-DK" sz="1400" dirty="0" smtClean="0"/>
              <a:t> </a:t>
            </a:r>
            <a:r>
              <a:rPr lang="da-DK" sz="1400" dirty="0" err="1" smtClean="0"/>
              <a:t>bath</a:t>
            </a:r>
            <a:r>
              <a:rPr lang="da-DK" sz="1400" dirty="0" smtClean="0"/>
              <a:t> is an </a:t>
            </a:r>
            <a:r>
              <a:rPr lang="da-DK" sz="1400" dirty="0" err="1" smtClean="0"/>
              <a:t>aqueous</a:t>
            </a:r>
            <a:r>
              <a:rPr lang="da-DK" sz="1400" dirty="0" smtClean="0"/>
              <a:t> solution of </a:t>
            </a:r>
            <a:r>
              <a:rPr lang="da-DK" sz="1400" dirty="0" err="1" smtClean="0"/>
              <a:t>nickel</a:t>
            </a:r>
            <a:r>
              <a:rPr lang="da-DK" sz="1400" dirty="0" smtClean="0"/>
              <a:t> </a:t>
            </a:r>
            <a:r>
              <a:rPr lang="da-DK" sz="1400" dirty="0" err="1" smtClean="0"/>
              <a:t>sulfamate</a:t>
            </a:r>
            <a:r>
              <a:rPr lang="da-DK" sz="1400" dirty="0" smtClean="0"/>
              <a:t>, </a:t>
            </a:r>
            <a:r>
              <a:rPr lang="da-DK" sz="1400" dirty="0" err="1" smtClean="0"/>
              <a:t>borid</a:t>
            </a:r>
            <a:r>
              <a:rPr lang="da-DK" sz="1400" dirty="0" smtClean="0"/>
              <a:t> </a:t>
            </a:r>
            <a:r>
              <a:rPr lang="da-DK" sz="1400" dirty="0" err="1" smtClean="0"/>
              <a:t>acid</a:t>
            </a:r>
            <a:r>
              <a:rPr lang="da-DK" sz="1400" dirty="0" smtClean="0"/>
              <a:t> and </a:t>
            </a:r>
            <a:r>
              <a:rPr lang="da-DK" sz="1400" dirty="0" err="1" smtClean="0"/>
              <a:t>sulfamate</a:t>
            </a:r>
            <a:r>
              <a:rPr lang="da-DK" sz="1400" dirty="0" smtClean="0"/>
              <a:t> </a:t>
            </a:r>
            <a:r>
              <a:rPr lang="da-DK" sz="1400" dirty="0" err="1" smtClean="0"/>
              <a:t>acid</a:t>
            </a:r>
            <a:r>
              <a:rPr lang="da-DK" sz="1400" dirty="0" smtClean="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sz="1400" dirty="0" smtClean="0"/>
          </a:p>
          <a:p>
            <a:r>
              <a:rPr lang="da-DK" altLang="da-DK" sz="1400" dirty="0" smtClean="0"/>
              <a:t>Ni ions </a:t>
            </a:r>
            <a:r>
              <a:rPr lang="da-DK" altLang="da-DK" sz="1400" dirty="0" err="1" smtClean="0"/>
              <a:t>are</a:t>
            </a:r>
            <a:r>
              <a:rPr lang="da-DK" altLang="da-DK" sz="1400" dirty="0" smtClean="0"/>
              <a:t> </a:t>
            </a:r>
            <a:r>
              <a:rPr lang="da-DK" altLang="da-DK" sz="1400" dirty="0" err="1" smtClean="0"/>
              <a:t>transported</a:t>
            </a:r>
            <a:r>
              <a:rPr lang="da-DK" altLang="da-DK" sz="1400" dirty="0" smtClean="0"/>
              <a:t> from anode to cathode </a:t>
            </a:r>
          </a:p>
          <a:p>
            <a:r>
              <a:rPr lang="da-DK" altLang="da-DK" sz="1400" dirty="0" smtClean="0"/>
              <a:t>Ni is </a:t>
            </a:r>
            <a:r>
              <a:rPr lang="da-DK" altLang="da-DK" sz="1400" dirty="0" err="1" smtClean="0"/>
              <a:t>deposited</a:t>
            </a:r>
            <a:r>
              <a:rPr lang="da-DK" altLang="da-DK" sz="1400" dirty="0" smtClean="0"/>
              <a:t> at the cathode, </a:t>
            </a:r>
            <a:r>
              <a:rPr lang="da-DK" altLang="da-DK" sz="1400" dirty="0" err="1" smtClean="0"/>
              <a:t>when</a:t>
            </a:r>
            <a:r>
              <a:rPr lang="da-DK" altLang="da-DK" sz="1400" dirty="0" smtClean="0"/>
              <a:t> </a:t>
            </a:r>
            <a:r>
              <a:rPr lang="da-DK" altLang="da-DK" sz="1400" dirty="0" err="1" smtClean="0"/>
              <a:t>positively</a:t>
            </a:r>
            <a:r>
              <a:rPr lang="da-DK" altLang="da-DK" sz="1400" dirty="0" smtClean="0"/>
              <a:t> changed Ni ions </a:t>
            </a:r>
            <a:r>
              <a:rPr lang="da-DK" altLang="da-DK" sz="1400" dirty="0" err="1" smtClean="0"/>
              <a:t>are</a:t>
            </a:r>
            <a:r>
              <a:rPr lang="da-DK" altLang="da-DK" sz="1400" dirty="0" smtClean="0"/>
              <a:t> </a:t>
            </a:r>
            <a:r>
              <a:rPr lang="da-DK" altLang="da-DK" sz="1400" dirty="0" err="1" smtClean="0"/>
              <a:t>discharged</a:t>
            </a:r>
            <a:endParaRPr lang="da-DK" altLang="da-DK" sz="14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sz="1400" dirty="0" smtClean="0"/>
          </a:p>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da-DK"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42765398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da-DK" altLang="da-DK" dirty="0" err="1" smtClean="0">
                <a:ea typeface="ＭＳ Ｐゴシック" pitchFamily="34" charset="-128"/>
              </a:rPr>
              <a:t>Nickel</a:t>
            </a:r>
            <a:r>
              <a:rPr lang="da-DK" altLang="da-DK" dirty="0" smtClean="0">
                <a:ea typeface="ＭＳ Ｐゴシック" pitchFamily="34" charset="-128"/>
              </a:rPr>
              <a:t>-Vanadium</a:t>
            </a:r>
            <a:r>
              <a:rPr lang="da-DK" altLang="da-DK" baseline="0" dirty="0" smtClean="0">
                <a:ea typeface="ＭＳ Ｐゴシック" pitchFamily="34" charset="-128"/>
              </a:rPr>
              <a:t> is </a:t>
            </a:r>
            <a:r>
              <a:rPr lang="da-DK" altLang="da-DK" baseline="0" dirty="0" err="1" smtClean="0">
                <a:ea typeface="ＭＳ Ｐゴシック" pitchFamily="34" charset="-128"/>
              </a:rPr>
              <a:t>used</a:t>
            </a:r>
            <a:r>
              <a:rPr lang="da-DK" altLang="da-DK" baseline="0" dirty="0" smtClean="0">
                <a:ea typeface="ＭＳ Ｐゴシック" pitchFamily="34" charset="-128"/>
              </a:rPr>
              <a:t>, </a:t>
            </a:r>
            <a:r>
              <a:rPr lang="da-DK" altLang="da-DK" baseline="0" dirty="0" err="1" smtClean="0">
                <a:ea typeface="ＭＳ Ｐゴシック" pitchFamily="34" charset="-128"/>
              </a:rPr>
              <a:t>becaue</a:t>
            </a:r>
            <a:r>
              <a:rPr lang="da-DK" altLang="da-DK" baseline="0" dirty="0" smtClean="0">
                <a:ea typeface="ＭＳ Ｐゴシック" pitchFamily="34" charset="-128"/>
              </a:rPr>
              <a:t> </a:t>
            </a:r>
            <a:r>
              <a:rPr lang="da-DK" altLang="da-DK" baseline="0" dirty="0" err="1" smtClean="0">
                <a:ea typeface="ＭＳ Ｐゴシック" pitchFamily="34" charset="-128"/>
              </a:rPr>
              <a:t>nickel</a:t>
            </a:r>
            <a:r>
              <a:rPr lang="da-DK" altLang="da-DK" baseline="0" dirty="0" smtClean="0">
                <a:ea typeface="ＭＳ Ｐゴシック" pitchFamily="34" charset="-128"/>
              </a:rPr>
              <a:t> is </a:t>
            </a:r>
            <a:r>
              <a:rPr lang="da-DK" altLang="da-DK" baseline="0" dirty="0" err="1" smtClean="0">
                <a:ea typeface="ＭＳ Ｐゴシック" pitchFamily="34" charset="-128"/>
              </a:rPr>
              <a:t>oxidizing</a:t>
            </a:r>
            <a:r>
              <a:rPr lang="da-DK" altLang="da-DK" baseline="0" dirty="0" smtClean="0">
                <a:ea typeface="ＭＳ Ｐゴシック" pitchFamily="34" charset="-128"/>
              </a:rPr>
              <a:t> </a:t>
            </a:r>
            <a:r>
              <a:rPr lang="da-DK" altLang="da-DK" baseline="0" dirty="0" err="1" smtClean="0">
                <a:ea typeface="ＭＳ Ｐゴシック" pitchFamily="34" charset="-128"/>
              </a:rPr>
              <a:t>too</a:t>
            </a:r>
            <a:r>
              <a:rPr lang="da-DK" altLang="da-DK" baseline="0" dirty="0" smtClean="0">
                <a:ea typeface="ＭＳ Ｐゴシック" pitchFamily="34" charset="-128"/>
              </a:rPr>
              <a:t> fast and </a:t>
            </a:r>
            <a:r>
              <a:rPr lang="da-DK" altLang="da-DK" baseline="0" dirty="0" err="1" smtClean="0">
                <a:ea typeface="ＭＳ Ｐゴシック" pitchFamily="34" charset="-128"/>
              </a:rPr>
              <a:t>becomes</a:t>
            </a:r>
            <a:r>
              <a:rPr lang="da-DK" altLang="da-DK" baseline="0" dirty="0" smtClean="0">
                <a:ea typeface="ＭＳ Ｐゴシック" pitchFamily="34" charset="-128"/>
              </a:rPr>
              <a:t> non-</a:t>
            </a:r>
            <a:r>
              <a:rPr lang="da-DK" altLang="da-DK" baseline="0" dirty="0" err="1" smtClean="0">
                <a:ea typeface="ＭＳ Ｐゴシック" pitchFamily="34" charset="-128"/>
              </a:rPr>
              <a:t>conductive</a:t>
            </a:r>
            <a:endParaRPr lang="da-DK" altLang="da-DK" baseline="0" dirty="0" smtClean="0">
              <a:ea typeface="ＭＳ Ｐゴシック" pitchFamily="34" charset="-128"/>
            </a:endParaRPr>
          </a:p>
          <a:p>
            <a:endParaRPr lang="da-DK" altLang="da-DK" baseline="0" dirty="0" smtClean="0">
              <a:ea typeface="ＭＳ Ｐゴシック" pitchFamily="34" charset="-128"/>
            </a:endParaRPr>
          </a:p>
          <a:p>
            <a:r>
              <a:rPr lang="da-DK" altLang="da-DK" baseline="0" dirty="0" smtClean="0">
                <a:ea typeface="ＭＳ Ｐゴシック" pitchFamily="34" charset="-128"/>
              </a:rPr>
              <a:t>Au </a:t>
            </a:r>
            <a:r>
              <a:rPr lang="da-DK" altLang="da-DK" baseline="0" dirty="0" err="1" smtClean="0">
                <a:ea typeface="ＭＳ Ｐゴシック" pitchFamily="34" charset="-128"/>
              </a:rPr>
              <a:t>alone</a:t>
            </a:r>
            <a:r>
              <a:rPr lang="da-DK" altLang="da-DK" baseline="0" dirty="0" smtClean="0">
                <a:ea typeface="ＭＳ Ｐゴシック" pitchFamily="34" charset="-128"/>
              </a:rPr>
              <a:t> on Si is not </a:t>
            </a:r>
            <a:r>
              <a:rPr lang="da-DK" altLang="da-DK" baseline="0" dirty="0" err="1" smtClean="0">
                <a:ea typeface="ＭＳ Ｐゴシック" pitchFamily="34" charset="-128"/>
              </a:rPr>
              <a:t>allowed</a:t>
            </a:r>
            <a:r>
              <a:rPr lang="da-DK" altLang="da-DK" baseline="0" dirty="0" smtClean="0">
                <a:ea typeface="ＭＳ Ｐゴシック" pitchFamily="34" charset="-128"/>
              </a:rPr>
              <a:t> (</a:t>
            </a:r>
            <a:r>
              <a:rPr lang="en-US" dirty="0" smtClean="0">
                <a:effectLst/>
              </a:rPr>
              <a:t>poor adhesion, delaminates and causes clogging of filters). </a:t>
            </a:r>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da-DK"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831375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da-DK"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7415777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da-DK"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1493001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da-DK"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da-DK"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da-DK"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569224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US" altLang="da-DK" dirty="0" smtClean="0">
              <a:ea typeface="ＭＳ Ｐゴシック" pitchFamily="34" charset="-128"/>
            </a:endParaRPr>
          </a:p>
          <a:p>
            <a:pPr eaLnBrk="1" hangingPunct="1"/>
            <a:r>
              <a:rPr lang="en-US" altLang="da-DK" b="1" dirty="0" smtClean="0">
                <a:ea typeface="ＭＳ Ｐゴシック" pitchFamily="34" charset="-128"/>
              </a:rPr>
              <a:t>SEM course</a:t>
            </a:r>
            <a:r>
              <a:rPr lang="en-US" altLang="da-DK" b="1" baseline="0" dirty="0" smtClean="0">
                <a:ea typeface="ＭＳ Ｐゴシック" pitchFamily="34" charset="-128"/>
              </a:rPr>
              <a:t> contents</a:t>
            </a:r>
            <a:endParaRPr lang="en-US" altLang="da-DK" b="1" dirty="0" smtClean="0">
              <a:ea typeface="ＭＳ Ｐゴシック" pitchFamily="34" charset="-128"/>
            </a:endParaRPr>
          </a:p>
        </p:txBody>
      </p:sp>
    </p:spTree>
    <p:extLst>
      <p:ext uri="{BB962C8B-B14F-4D97-AF65-F5344CB8AC3E}">
        <p14:creationId xmlns:p14="http://schemas.microsoft.com/office/powerpoint/2010/main" val="165843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da-DK" baseline="0" dirty="0" err="1" smtClean="0"/>
              <a:t>What</a:t>
            </a:r>
            <a:r>
              <a:rPr lang="da-DK" baseline="0" dirty="0" smtClean="0"/>
              <a:t> is a </a:t>
            </a:r>
            <a:r>
              <a:rPr lang="da-DK" baseline="0" dirty="0" err="1" smtClean="0"/>
              <a:t>thin</a:t>
            </a:r>
            <a:r>
              <a:rPr lang="da-DK" baseline="0" dirty="0" smtClean="0"/>
              <a:t> film and </a:t>
            </a:r>
            <a:r>
              <a:rPr lang="da-DK" baseline="0" dirty="0" err="1" smtClean="0"/>
              <a:t>how</a:t>
            </a:r>
            <a:r>
              <a:rPr lang="da-DK" baseline="0" dirty="0" smtClean="0"/>
              <a:t> </a:t>
            </a:r>
            <a:r>
              <a:rPr lang="da-DK" baseline="0" dirty="0" err="1" smtClean="0"/>
              <a:t>thin</a:t>
            </a:r>
            <a:r>
              <a:rPr lang="da-DK" baseline="0" dirty="0" smtClean="0"/>
              <a:t> </a:t>
            </a:r>
            <a:r>
              <a:rPr lang="da-DK" baseline="0" dirty="0" err="1" smtClean="0"/>
              <a:t>can</a:t>
            </a:r>
            <a:r>
              <a:rPr lang="da-DK" baseline="0" dirty="0" smtClean="0"/>
              <a:t> the film </a:t>
            </a:r>
            <a:r>
              <a:rPr lang="da-DK" baseline="0" dirty="0" err="1" smtClean="0"/>
              <a:t>be</a:t>
            </a:r>
            <a:r>
              <a:rPr lang="da-DK" baseline="0" dirty="0" smtClean="0"/>
              <a:t> so </a:t>
            </a:r>
            <a:r>
              <a:rPr lang="da-DK" baseline="0" dirty="0" err="1" smtClean="0"/>
              <a:t>that</a:t>
            </a:r>
            <a:r>
              <a:rPr lang="da-DK" baseline="0" dirty="0" smtClean="0"/>
              <a:t> </a:t>
            </a:r>
            <a:r>
              <a:rPr lang="da-DK" baseline="0" dirty="0" err="1" smtClean="0"/>
              <a:t>we</a:t>
            </a:r>
            <a:r>
              <a:rPr lang="da-DK" baseline="0" dirty="0" smtClean="0"/>
              <a:t> </a:t>
            </a:r>
            <a:r>
              <a:rPr lang="da-DK" baseline="0" dirty="0" err="1" smtClean="0"/>
              <a:t>consider</a:t>
            </a:r>
            <a:r>
              <a:rPr lang="da-DK" baseline="0" dirty="0" smtClean="0"/>
              <a:t> as a </a:t>
            </a:r>
            <a:r>
              <a:rPr lang="da-DK" baseline="0" dirty="0" err="1" smtClean="0"/>
              <a:t>thin</a:t>
            </a:r>
            <a:r>
              <a:rPr lang="da-DK" baseline="0" dirty="0" smtClean="0"/>
              <a:t> film ?</a:t>
            </a:r>
          </a:p>
          <a:p>
            <a:endParaRPr lang="da-DK" baseline="0" dirty="0" smtClean="0"/>
          </a:p>
          <a:p>
            <a:r>
              <a:rPr lang="da-DK" baseline="0" dirty="0" smtClean="0"/>
              <a:t>The top image </a:t>
            </a:r>
            <a:r>
              <a:rPr lang="da-DK" baseline="0" dirty="0" err="1" smtClean="0"/>
              <a:t>showing</a:t>
            </a:r>
            <a:r>
              <a:rPr lang="da-DK" baseline="0" dirty="0" smtClean="0"/>
              <a:t> </a:t>
            </a:r>
            <a:r>
              <a:rPr lang="da-DK" baseline="0" dirty="0" err="1" smtClean="0"/>
              <a:t>atoming</a:t>
            </a:r>
            <a:r>
              <a:rPr lang="da-DK" baseline="0" dirty="0" smtClean="0"/>
              <a:t> separation on a </a:t>
            </a:r>
            <a:r>
              <a:rPr lang="da-DK" baseline="0" dirty="0" err="1" smtClean="0"/>
              <a:t>substrate</a:t>
            </a:r>
            <a:r>
              <a:rPr lang="da-DK" baseline="0" dirty="0" smtClean="0"/>
              <a:t> and the </a:t>
            </a:r>
            <a:r>
              <a:rPr lang="da-DK" baseline="0" dirty="0" err="1" smtClean="0"/>
              <a:t>thickness</a:t>
            </a:r>
            <a:r>
              <a:rPr lang="da-DK" baseline="0" dirty="0" smtClean="0"/>
              <a:t> </a:t>
            </a:r>
            <a:r>
              <a:rPr lang="da-DK" baseline="0" dirty="0" err="1" smtClean="0"/>
              <a:t>can</a:t>
            </a:r>
            <a:r>
              <a:rPr lang="da-DK" baseline="0" dirty="0" smtClean="0"/>
              <a:t> </a:t>
            </a:r>
            <a:r>
              <a:rPr lang="da-DK" baseline="0" dirty="0" err="1" smtClean="0"/>
              <a:t>be</a:t>
            </a:r>
            <a:r>
              <a:rPr lang="da-DK" baseline="0" dirty="0" smtClean="0"/>
              <a:t> from A to a </a:t>
            </a:r>
            <a:r>
              <a:rPr lang="da-DK" baseline="0" dirty="0" err="1" smtClean="0"/>
              <a:t>few</a:t>
            </a:r>
            <a:r>
              <a:rPr lang="da-DK" baseline="0" dirty="0" smtClean="0"/>
              <a:t> </a:t>
            </a:r>
            <a:r>
              <a:rPr lang="da-DK" baseline="0" dirty="0" err="1" smtClean="0"/>
              <a:t>nanometers</a:t>
            </a:r>
            <a:r>
              <a:rPr lang="da-DK" baseline="0" dirty="0" smtClean="0"/>
              <a:t> so </a:t>
            </a:r>
            <a:r>
              <a:rPr lang="da-DK" baseline="0" dirty="0" err="1" smtClean="0"/>
              <a:t>this’s</a:t>
            </a:r>
            <a:r>
              <a:rPr lang="da-DK" baseline="0" dirty="0" smtClean="0"/>
              <a:t> </a:t>
            </a:r>
            <a:r>
              <a:rPr lang="da-DK" baseline="0" dirty="0" err="1" smtClean="0"/>
              <a:t>too</a:t>
            </a:r>
            <a:r>
              <a:rPr lang="da-DK" baseline="0" dirty="0" smtClean="0"/>
              <a:t> </a:t>
            </a:r>
            <a:r>
              <a:rPr lang="da-DK" baseline="0" dirty="0" err="1" smtClean="0"/>
              <a:t>thin</a:t>
            </a:r>
            <a:r>
              <a:rPr lang="da-DK" baseline="0" dirty="0" smtClean="0"/>
              <a:t> </a:t>
            </a:r>
            <a:r>
              <a:rPr lang="da-DK" baseline="0" dirty="0" err="1" smtClean="0"/>
              <a:t>too</a:t>
            </a:r>
            <a:r>
              <a:rPr lang="da-DK" baseline="0" dirty="0" smtClean="0"/>
              <a:t> </a:t>
            </a:r>
            <a:r>
              <a:rPr lang="da-DK" baseline="0" dirty="0" err="1" smtClean="0"/>
              <a:t>be</a:t>
            </a:r>
            <a:r>
              <a:rPr lang="da-DK" baseline="0" dirty="0" smtClean="0"/>
              <a:t> a </a:t>
            </a:r>
            <a:r>
              <a:rPr lang="da-DK" baseline="0" dirty="0" err="1" smtClean="0"/>
              <a:t>thin</a:t>
            </a:r>
            <a:r>
              <a:rPr lang="da-DK" baseline="0" dirty="0" smtClean="0"/>
              <a:t> film.</a:t>
            </a:r>
          </a:p>
          <a:p>
            <a:endParaRPr lang="da-DK" baseline="0" dirty="0" smtClean="0"/>
          </a:p>
          <a:p>
            <a:r>
              <a:rPr lang="da-DK" baseline="0" dirty="0" smtClean="0"/>
              <a:t>And </a:t>
            </a:r>
            <a:r>
              <a:rPr lang="da-DK" baseline="0" dirty="0" err="1" smtClean="0"/>
              <a:t>when</a:t>
            </a:r>
            <a:r>
              <a:rPr lang="da-DK" baseline="0" dirty="0" smtClean="0"/>
              <a:t> </a:t>
            </a:r>
            <a:r>
              <a:rPr lang="da-DK" baseline="0" dirty="0" err="1" smtClean="0"/>
              <a:t>there</a:t>
            </a:r>
            <a:r>
              <a:rPr lang="da-DK" baseline="0" dirty="0" smtClean="0"/>
              <a:t> is more </a:t>
            </a:r>
            <a:r>
              <a:rPr lang="da-DK" baseline="0" dirty="0" err="1" smtClean="0"/>
              <a:t>material</a:t>
            </a:r>
            <a:r>
              <a:rPr lang="da-DK" baseline="0" dirty="0" smtClean="0"/>
              <a:t> on the </a:t>
            </a:r>
            <a:r>
              <a:rPr lang="da-DK" baseline="0" dirty="0" err="1" smtClean="0"/>
              <a:t>substrate</a:t>
            </a:r>
            <a:r>
              <a:rPr lang="da-DK" baseline="0" dirty="0" smtClean="0"/>
              <a:t> </a:t>
            </a:r>
            <a:r>
              <a:rPr lang="da-DK" baseline="0" dirty="0" err="1" smtClean="0"/>
              <a:t>then</a:t>
            </a:r>
            <a:r>
              <a:rPr lang="da-DK" baseline="0" dirty="0" smtClean="0"/>
              <a:t> it </a:t>
            </a:r>
            <a:r>
              <a:rPr lang="da-DK" baseline="0" dirty="0" err="1" smtClean="0"/>
              <a:t>will</a:t>
            </a:r>
            <a:r>
              <a:rPr lang="da-DK" baseline="0" dirty="0" smtClean="0"/>
              <a:t> start to form a film. So a </a:t>
            </a:r>
            <a:r>
              <a:rPr lang="da-DK" baseline="0" dirty="0" err="1" smtClean="0"/>
              <a:t>thin</a:t>
            </a:r>
            <a:r>
              <a:rPr lang="da-DK" baseline="0" dirty="0" smtClean="0"/>
              <a:t> film </a:t>
            </a:r>
            <a:r>
              <a:rPr lang="da-DK" baseline="0" dirty="0" err="1" smtClean="0"/>
              <a:t>can</a:t>
            </a:r>
            <a:r>
              <a:rPr lang="da-DK" baseline="0" dirty="0" smtClean="0"/>
              <a:t> </a:t>
            </a:r>
            <a:r>
              <a:rPr lang="da-DK" baseline="0" dirty="0" err="1" smtClean="0"/>
              <a:t>be</a:t>
            </a:r>
            <a:r>
              <a:rPr lang="da-DK" baseline="0" dirty="0" smtClean="0"/>
              <a:t> from a </a:t>
            </a:r>
            <a:r>
              <a:rPr lang="da-DK" baseline="0" dirty="0" err="1" smtClean="0"/>
              <a:t>monolayer</a:t>
            </a:r>
            <a:r>
              <a:rPr lang="da-DK" baseline="0" dirty="0" smtClean="0"/>
              <a:t> to </a:t>
            </a:r>
            <a:r>
              <a:rPr lang="da-DK" baseline="0" dirty="0" err="1" smtClean="0"/>
              <a:t>several</a:t>
            </a:r>
            <a:r>
              <a:rPr lang="da-DK" baseline="0" dirty="0" smtClean="0"/>
              <a:t> </a:t>
            </a:r>
            <a:r>
              <a:rPr lang="da-DK" baseline="0" dirty="0" err="1" smtClean="0"/>
              <a:t>microns</a:t>
            </a:r>
            <a:r>
              <a:rPr lang="da-DK" baseline="0" dirty="0" smtClean="0"/>
              <a:t> or </a:t>
            </a:r>
            <a:r>
              <a:rPr lang="da-DK" baseline="0" dirty="0" err="1" smtClean="0"/>
              <a:t>until</a:t>
            </a:r>
            <a:r>
              <a:rPr lang="da-DK" baseline="0" dirty="0" smtClean="0"/>
              <a:t> </a:t>
            </a:r>
            <a:r>
              <a:rPr lang="da-DK" baseline="0" dirty="0" err="1" smtClean="0"/>
              <a:t>approaching</a:t>
            </a:r>
            <a:r>
              <a:rPr lang="da-DK" baseline="0" dirty="0" smtClean="0"/>
              <a:t> bulk </a:t>
            </a:r>
            <a:r>
              <a:rPr lang="da-DK" baseline="0" dirty="0" err="1" smtClean="0"/>
              <a:t>material</a:t>
            </a:r>
            <a:r>
              <a:rPr lang="da-DK" baseline="0" dirty="0" smtClean="0"/>
              <a:t> properties. Thin films have a </a:t>
            </a:r>
            <a:r>
              <a:rPr lang="da-DK" baseline="0" dirty="0" err="1" smtClean="0"/>
              <a:t>very</a:t>
            </a:r>
            <a:r>
              <a:rPr lang="da-DK" baseline="0" dirty="0" smtClean="0"/>
              <a:t> </a:t>
            </a:r>
            <a:r>
              <a:rPr lang="da-DK" baseline="0" dirty="0" err="1" smtClean="0"/>
              <a:t>high</a:t>
            </a:r>
            <a:r>
              <a:rPr lang="da-DK" baseline="0" dirty="0" smtClean="0"/>
              <a:t> </a:t>
            </a:r>
            <a:r>
              <a:rPr lang="da-DK" baseline="0" dirty="0" err="1" smtClean="0"/>
              <a:t>surface</a:t>
            </a:r>
            <a:r>
              <a:rPr lang="da-DK" baseline="0" dirty="0" smtClean="0"/>
              <a:t> to </a:t>
            </a:r>
            <a:r>
              <a:rPr lang="da-DK" baseline="0" dirty="0" err="1" smtClean="0"/>
              <a:t>volume</a:t>
            </a:r>
            <a:r>
              <a:rPr lang="da-DK" baseline="0" dirty="0" smtClean="0"/>
              <a:t> ratio.</a:t>
            </a:r>
          </a:p>
          <a:p>
            <a:r>
              <a:rPr lang="da-DK" baseline="0" dirty="0" err="1" smtClean="0"/>
              <a:t>What</a:t>
            </a:r>
            <a:r>
              <a:rPr lang="da-DK" baseline="0" dirty="0" smtClean="0"/>
              <a:t> is so </a:t>
            </a:r>
            <a:r>
              <a:rPr lang="da-DK" baseline="0" dirty="0" err="1" smtClean="0"/>
              <a:t>special</a:t>
            </a:r>
            <a:r>
              <a:rPr lang="da-DK" baseline="0" dirty="0" smtClean="0"/>
              <a:t> </a:t>
            </a:r>
            <a:r>
              <a:rPr lang="da-DK" baseline="0" dirty="0" err="1" smtClean="0"/>
              <a:t>about</a:t>
            </a:r>
            <a:r>
              <a:rPr lang="da-DK" baseline="0" dirty="0" smtClean="0"/>
              <a:t> </a:t>
            </a:r>
            <a:r>
              <a:rPr lang="da-DK" baseline="0" dirty="0" err="1" smtClean="0"/>
              <a:t>thin</a:t>
            </a:r>
            <a:r>
              <a:rPr lang="da-DK" baseline="0" dirty="0" smtClean="0"/>
              <a:t> films? </a:t>
            </a:r>
            <a:r>
              <a:rPr lang="da-DK" baseline="0" dirty="0" err="1" smtClean="0"/>
              <a:t>They</a:t>
            </a:r>
            <a:r>
              <a:rPr lang="da-DK" baseline="0" dirty="0" smtClean="0"/>
              <a:t> </a:t>
            </a:r>
            <a:r>
              <a:rPr lang="da-DK" baseline="0" dirty="0" err="1" smtClean="0"/>
              <a:t>can</a:t>
            </a:r>
            <a:r>
              <a:rPr lang="da-DK" baseline="0" dirty="0" smtClean="0"/>
              <a:t> have </a:t>
            </a:r>
            <a:r>
              <a:rPr lang="da-DK" baseline="0" dirty="0" err="1" smtClean="0"/>
              <a:t>some</a:t>
            </a:r>
            <a:r>
              <a:rPr lang="da-DK" baseline="0" dirty="0" smtClean="0"/>
              <a:t> properties </a:t>
            </a:r>
            <a:r>
              <a:rPr lang="da-DK" baseline="0" dirty="0" err="1" smtClean="0"/>
              <a:t>that</a:t>
            </a:r>
            <a:r>
              <a:rPr lang="da-DK" baseline="0" dirty="0" smtClean="0"/>
              <a:t> </a:t>
            </a:r>
            <a:r>
              <a:rPr lang="da-DK" baseline="0" dirty="0" err="1" smtClean="0"/>
              <a:t>different</a:t>
            </a:r>
            <a:r>
              <a:rPr lang="da-DK" baseline="0" dirty="0" smtClean="0"/>
              <a:t> from bulk. </a:t>
            </a:r>
          </a:p>
          <a:p>
            <a:endParaRPr lang="da-DK" baseline="0" dirty="0" smtClean="0"/>
          </a:p>
          <a:p>
            <a:r>
              <a:rPr lang="en-US" baseline="0" dirty="0" smtClean="0"/>
              <a:t>Once a film is above a critical thickness, it behaves essentially as a bulk material</a:t>
            </a:r>
          </a:p>
          <a:p>
            <a:r>
              <a:rPr lang="en-US" baseline="0" dirty="0" smtClean="0"/>
              <a:t>Depending on the property, however, this critical thickness ranges from 100 Angstroms (e.g. electronic </a:t>
            </a:r>
            <a:r>
              <a:rPr lang="en-US" baseline="0" dirty="0" err="1" smtClean="0"/>
              <a:t>bandstructure</a:t>
            </a:r>
            <a:r>
              <a:rPr lang="en-US" baseline="0" dirty="0" smtClean="0"/>
              <a:t>) to</a:t>
            </a:r>
          </a:p>
          <a:p>
            <a:r>
              <a:rPr lang="en-US" baseline="0" dirty="0" smtClean="0"/>
              <a:t>several microns (e.g. internal stress)</a:t>
            </a:r>
            <a:endParaRPr lang="da-DK" baseline="0" dirty="0" smtClean="0"/>
          </a:p>
          <a:p>
            <a:endParaRPr lang="da-DK" baseline="0" dirty="0" smtClean="0"/>
          </a:p>
          <a:p>
            <a:r>
              <a:rPr lang="da-DK" baseline="0" dirty="0" smtClean="0"/>
              <a:t>Bulk(a </a:t>
            </a:r>
            <a:r>
              <a:rPr lang="da-DK" baseline="0" dirty="0" err="1" smtClean="0"/>
              <a:t>thick</a:t>
            </a:r>
            <a:r>
              <a:rPr lang="da-DK" baseline="0" dirty="0" smtClean="0"/>
              <a:t> </a:t>
            </a:r>
            <a:r>
              <a:rPr lang="da-DK" baseline="0" dirty="0" err="1" smtClean="0"/>
              <a:t>layer</a:t>
            </a:r>
            <a:r>
              <a:rPr lang="da-DK" baseline="0" dirty="0" smtClean="0"/>
              <a:t> of film) : the </a:t>
            </a:r>
            <a:r>
              <a:rPr lang="da-DK" baseline="0" dirty="0" err="1" smtClean="0"/>
              <a:t>material</a:t>
            </a:r>
            <a:r>
              <a:rPr lang="da-DK" baseline="0" dirty="0" smtClean="0"/>
              <a:t> properties </a:t>
            </a:r>
            <a:r>
              <a:rPr lang="da-DK" baseline="0" dirty="0" err="1" smtClean="0"/>
              <a:t>will</a:t>
            </a:r>
            <a:r>
              <a:rPr lang="da-DK" baseline="0" dirty="0" smtClean="0"/>
              <a:t> </a:t>
            </a:r>
            <a:r>
              <a:rPr lang="da-DK" baseline="0" dirty="0" err="1" smtClean="0"/>
              <a:t>be</a:t>
            </a:r>
            <a:r>
              <a:rPr lang="da-DK" baseline="0" dirty="0" smtClean="0"/>
              <a:t> the same as bulk properties. </a:t>
            </a:r>
          </a:p>
          <a:p>
            <a:endParaRPr lang="da-DK" baseline="0" dirty="0" smtClean="0"/>
          </a:p>
          <a:p>
            <a:r>
              <a:rPr lang="da-DK" baseline="0" dirty="0" err="1" smtClean="0"/>
              <a:t>Because</a:t>
            </a:r>
            <a:r>
              <a:rPr lang="da-DK" baseline="0" dirty="0" smtClean="0"/>
              <a:t> </a:t>
            </a:r>
            <a:r>
              <a:rPr lang="da-DK" baseline="0" dirty="0" err="1" smtClean="0"/>
              <a:t>thin</a:t>
            </a:r>
            <a:r>
              <a:rPr lang="da-DK" baseline="0" dirty="0" smtClean="0"/>
              <a:t> films </a:t>
            </a:r>
            <a:r>
              <a:rPr lang="da-DK" baseline="0" dirty="0" err="1" smtClean="0"/>
              <a:t>are</a:t>
            </a:r>
            <a:r>
              <a:rPr lang="da-DK" baseline="0" dirty="0" smtClean="0"/>
              <a:t> so </a:t>
            </a:r>
            <a:r>
              <a:rPr lang="da-DK" baseline="0" dirty="0" err="1" smtClean="0"/>
              <a:t>thin</a:t>
            </a:r>
            <a:r>
              <a:rPr lang="da-DK" baseline="0" dirty="0" smtClean="0"/>
              <a:t> and </a:t>
            </a:r>
            <a:r>
              <a:rPr lang="da-DK" baseline="0" dirty="0" err="1" smtClean="0"/>
              <a:t>it’s</a:t>
            </a:r>
            <a:r>
              <a:rPr lang="da-DK" baseline="0" dirty="0" smtClean="0"/>
              <a:t> not </a:t>
            </a:r>
            <a:r>
              <a:rPr lang="da-DK" baseline="0" dirty="0" err="1" smtClean="0"/>
              <a:t>easy</a:t>
            </a:r>
            <a:r>
              <a:rPr lang="da-DK" baseline="0" dirty="0" smtClean="0"/>
              <a:t> to handle and </a:t>
            </a:r>
            <a:r>
              <a:rPr lang="da-DK" baseline="0" dirty="0" err="1" smtClean="0"/>
              <a:t>that</a:t>
            </a:r>
            <a:r>
              <a:rPr lang="da-DK" baseline="0" dirty="0" smtClean="0"/>
              <a:t> the </a:t>
            </a:r>
            <a:r>
              <a:rPr lang="da-DK" baseline="0" dirty="0" err="1" smtClean="0"/>
              <a:t>reason</a:t>
            </a:r>
            <a:r>
              <a:rPr lang="da-DK" baseline="0" dirty="0" smtClean="0"/>
              <a:t> </a:t>
            </a:r>
            <a:r>
              <a:rPr lang="da-DK" baseline="0" dirty="0" err="1" smtClean="0"/>
              <a:t>we</a:t>
            </a:r>
            <a:r>
              <a:rPr lang="da-DK" baseline="0" dirty="0" smtClean="0"/>
              <a:t> </a:t>
            </a:r>
            <a:r>
              <a:rPr lang="da-DK" baseline="0" dirty="0" err="1" smtClean="0"/>
              <a:t>need</a:t>
            </a:r>
            <a:r>
              <a:rPr lang="da-DK" baseline="0" dirty="0" smtClean="0"/>
              <a:t> to put </a:t>
            </a:r>
            <a:r>
              <a:rPr lang="da-DK" baseline="0" dirty="0" err="1" smtClean="0"/>
              <a:t>them</a:t>
            </a:r>
            <a:r>
              <a:rPr lang="da-DK" baseline="0" dirty="0" smtClean="0"/>
              <a:t> on a </a:t>
            </a:r>
            <a:r>
              <a:rPr lang="da-DK" baseline="0" dirty="0" err="1" smtClean="0"/>
              <a:t>substrate</a:t>
            </a:r>
            <a:r>
              <a:rPr lang="da-DK" baseline="0" dirty="0" smtClean="0"/>
              <a:t>. Most </a:t>
            </a:r>
            <a:r>
              <a:rPr lang="da-DK" baseline="0" dirty="0" err="1" smtClean="0"/>
              <a:t>often</a:t>
            </a:r>
            <a:r>
              <a:rPr lang="da-DK" baseline="0" dirty="0" smtClean="0"/>
              <a:t>, </a:t>
            </a:r>
            <a:r>
              <a:rPr lang="da-DK" baseline="0" dirty="0" err="1" smtClean="0"/>
              <a:t>we</a:t>
            </a:r>
            <a:r>
              <a:rPr lang="da-DK" baseline="0" dirty="0" smtClean="0"/>
              <a:t> </a:t>
            </a:r>
            <a:r>
              <a:rPr lang="da-DK" baseline="0" dirty="0" err="1" smtClean="0"/>
              <a:t>will</a:t>
            </a:r>
            <a:r>
              <a:rPr lang="da-DK" baseline="0" dirty="0" smtClean="0"/>
              <a:t> put </a:t>
            </a:r>
            <a:r>
              <a:rPr lang="da-DK" baseline="0" dirty="0" err="1" smtClean="0"/>
              <a:t>them</a:t>
            </a:r>
            <a:r>
              <a:rPr lang="da-DK" baseline="0" dirty="0" smtClean="0"/>
              <a:t> on a </a:t>
            </a:r>
            <a:r>
              <a:rPr lang="da-DK" baseline="0" dirty="0" err="1" smtClean="0"/>
              <a:t>silicon</a:t>
            </a:r>
            <a:r>
              <a:rPr lang="da-DK" baseline="0" dirty="0" smtClean="0"/>
              <a:t> </a:t>
            </a:r>
            <a:r>
              <a:rPr lang="da-DK" baseline="0" dirty="0" err="1" smtClean="0"/>
              <a:t>wafer</a:t>
            </a:r>
            <a:r>
              <a:rPr lang="da-DK" baseline="0" dirty="0" smtClean="0"/>
              <a:t> and </a:t>
            </a:r>
            <a:r>
              <a:rPr lang="da-DK" baseline="0" dirty="0" err="1" smtClean="0"/>
              <a:t>that’s</a:t>
            </a:r>
            <a:r>
              <a:rPr lang="da-DK" baseline="0" dirty="0" smtClean="0"/>
              <a:t> </a:t>
            </a:r>
            <a:r>
              <a:rPr lang="da-DK" baseline="0" dirty="0" err="1" smtClean="0"/>
              <a:t>because</a:t>
            </a:r>
            <a:r>
              <a:rPr lang="da-DK" baseline="0" dirty="0" smtClean="0"/>
              <a:t> </a:t>
            </a:r>
            <a:r>
              <a:rPr lang="da-DK" baseline="0" dirty="0" err="1" smtClean="0"/>
              <a:t>it’s</a:t>
            </a:r>
            <a:r>
              <a:rPr lang="da-DK" baseline="0" dirty="0" smtClean="0"/>
              <a:t> </a:t>
            </a:r>
            <a:r>
              <a:rPr lang="da-DK" baseline="0" dirty="0" err="1" smtClean="0"/>
              <a:t>cheap</a:t>
            </a:r>
            <a:r>
              <a:rPr lang="da-DK" baseline="0" dirty="0" smtClean="0"/>
              <a:t>, </a:t>
            </a:r>
            <a:r>
              <a:rPr lang="da-DK" baseline="0" dirty="0" err="1" smtClean="0"/>
              <a:t>easy</a:t>
            </a:r>
            <a:r>
              <a:rPr lang="da-DK" baseline="0" dirty="0" smtClean="0"/>
              <a:t> to handle and the </a:t>
            </a:r>
            <a:r>
              <a:rPr lang="da-DK" baseline="0" dirty="0" err="1" smtClean="0"/>
              <a:t>best</a:t>
            </a:r>
            <a:r>
              <a:rPr lang="da-DK" baseline="0" dirty="0" smtClean="0"/>
              <a:t> </a:t>
            </a:r>
            <a:r>
              <a:rPr lang="da-DK" baseline="0" dirty="0" err="1" smtClean="0"/>
              <a:t>understood</a:t>
            </a:r>
            <a:r>
              <a:rPr lang="da-DK" baseline="0" dirty="0" smtClean="0"/>
              <a:t> </a:t>
            </a:r>
            <a:r>
              <a:rPr lang="da-DK" baseline="0" dirty="0" err="1" smtClean="0"/>
              <a:t>material</a:t>
            </a:r>
            <a:r>
              <a:rPr lang="da-DK" baseline="0" dirty="0" smtClean="0"/>
              <a:t>.  </a:t>
            </a:r>
            <a:r>
              <a:rPr lang="da-DK" baseline="0" dirty="0" err="1" smtClean="0"/>
              <a:t>We</a:t>
            </a:r>
            <a:r>
              <a:rPr lang="da-DK" baseline="0" dirty="0" smtClean="0"/>
              <a:t> </a:t>
            </a:r>
            <a:r>
              <a:rPr lang="da-DK" baseline="0" dirty="0" err="1" smtClean="0"/>
              <a:t>can</a:t>
            </a:r>
            <a:r>
              <a:rPr lang="da-DK" baseline="0" dirty="0" smtClean="0"/>
              <a:t> </a:t>
            </a:r>
            <a:r>
              <a:rPr lang="da-DK" baseline="0" dirty="0" err="1" smtClean="0"/>
              <a:t>also</a:t>
            </a:r>
            <a:r>
              <a:rPr lang="da-DK" baseline="0" dirty="0" smtClean="0"/>
              <a:t> put </a:t>
            </a:r>
            <a:r>
              <a:rPr lang="da-DK" baseline="0" dirty="0" err="1" smtClean="0"/>
              <a:t>them</a:t>
            </a:r>
            <a:r>
              <a:rPr lang="da-DK" baseline="0" dirty="0" smtClean="0"/>
              <a:t> on </a:t>
            </a:r>
            <a:r>
              <a:rPr lang="da-DK" baseline="0" dirty="0" err="1" smtClean="0"/>
              <a:t>something</a:t>
            </a:r>
            <a:r>
              <a:rPr lang="da-DK" baseline="0" dirty="0" smtClean="0"/>
              <a:t> </a:t>
            </a:r>
            <a:r>
              <a:rPr lang="da-DK" baseline="0" dirty="0" err="1" smtClean="0"/>
              <a:t>else</a:t>
            </a:r>
            <a:r>
              <a:rPr lang="da-DK" baseline="0" dirty="0" smtClean="0"/>
              <a:t> </a:t>
            </a:r>
            <a:r>
              <a:rPr lang="da-DK" baseline="0" dirty="0" err="1" smtClean="0"/>
              <a:t>such</a:t>
            </a:r>
            <a:r>
              <a:rPr lang="da-DK" baseline="0" dirty="0" smtClean="0"/>
              <a:t> as III-V </a:t>
            </a:r>
            <a:r>
              <a:rPr lang="da-DK" baseline="0" dirty="0" err="1" smtClean="0"/>
              <a:t>material</a:t>
            </a:r>
            <a:r>
              <a:rPr lang="da-DK" baseline="0" dirty="0" smtClean="0"/>
              <a:t> (</a:t>
            </a:r>
            <a:r>
              <a:rPr lang="da-DK" baseline="0" dirty="0" err="1" smtClean="0"/>
              <a:t>InP</a:t>
            </a:r>
            <a:r>
              <a:rPr lang="da-DK" baseline="0" dirty="0" smtClean="0"/>
              <a:t>, </a:t>
            </a:r>
            <a:r>
              <a:rPr lang="da-DK" baseline="0" dirty="0" err="1" smtClean="0"/>
              <a:t>InAS</a:t>
            </a:r>
            <a:r>
              <a:rPr lang="da-DK" baseline="0" dirty="0" smtClean="0"/>
              <a:t>, </a:t>
            </a:r>
            <a:r>
              <a:rPr lang="da-DK" baseline="0" dirty="0" err="1" smtClean="0"/>
              <a:t>GeP</a:t>
            </a:r>
            <a:r>
              <a:rPr lang="da-DK" baseline="0" dirty="0" smtClean="0"/>
              <a:t>, </a:t>
            </a:r>
            <a:r>
              <a:rPr lang="da-DK" baseline="0" dirty="0" err="1" smtClean="0"/>
              <a:t>GeAs</a:t>
            </a:r>
            <a:r>
              <a:rPr lang="da-DK" baseline="0" dirty="0" smtClean="0"/>
              <a:t>…) </a:t>
            </a:r>
            <a:r>
              <a:rPr lang="da-DK" baseline="0" dirty="0" err="1" smtClean="0"/>
              <a:t>can</a:t>
            </a:r>
            <a:r>
              <a:rPr lang="da-DK" baseline="0" dirty="0" smtClean="0"/>
              <a:t> </a:t>
            </a:r>
            <a:r>
              <a:rPr lang="da-DK" baseline="0" dirty="0" err="1" smtClean="0"/>
              <a:t>also</a:t>
            </a:r>
            <a:r>
              <a:rPr lang="da-DK" baseline="0" dirty="0" smtClean="0"/>
              <a:t> put </a:t>
            </a:r>
            <a:r>
              <a:rPr lang="da-DK" baseline="0" dirty="0" err="1" smtClean="0"/>
              <a:t>them</a:t>
            </a:r>
            <a:r>
              <a:rPr lang="da-DK" baseline="0" dirty="0" smtClean="0"/>
              <a:t> on metals, </a:t>
            </a:r>
            <a:r>
              <a:rPr lang="da-DK" baseline="0" dirty="0" err="1" smtClean="0"/>
              <a:t>glass</a:t>
            </a:r>
            <a:r>
              <a:rPr lang="da-DK" baseline="0" dirty="0" smtClean="0"/>
              <a:t>, polymer or </a:t>
            </a:r>
            <a:r>
              <a:rPr lang="da-DK" baseline="0" dirty="0" err="1" smtClean="0"/>
              <a:t>ceramics</a:t>
            </a:r>
            <a:r>
              <a:rPr lang="da-DK" baseline="0" dirty="0" smtClean="0"/>
              <a:t>.</a:t>
            </a:r>
          </a:p>
          <a:p>
            <a:endParaRPr lang="da-DK"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da-DK"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990895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da-DK" baseline="0" dirty="0" smtClean="0"/>
              <a:t>Hvad er en MOS?</a:t>
            </a:r>
          </a:p>
          <a:p>
            <a:r>
              <a:rPr lang="da-DK" baseline="0" dirty="0" smtClean="0"/>
              <a:t>Måske deles op i to slides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da-DK" altLang="da-DK" sz="1200" b="0" i="0" u="none" strike="noStrike" kern="1200" cap="none" spc="0" normalizeH="0" baseline="0" noProof="0" smtClean="0">
                <a:ln>
                  <a:noFill/>
                </a:ln>
                <a:solidFill>
                  <a:prstClr val="black"/>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da-DK" altLang="da-DK" sz="1200" b="0" i="0" u="none" strike="noStrike" kern="1200" cap="none" spc="0" normalizeH="0" baseline="0" noProof="0">
              <a:ln>
                <a:noFill/>
              </a:ln>
              <a:solidFill>
                <a:prstClr val="black"/>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613734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da-DK"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da-DK"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da-DK" altLang="da-DK" sz="1200" b="0" i="0" u="none" strike="noStrike" kern="1200" cap="none" spc="0" normalizeH="0" baseline="0" noProof="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204130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smtClean="0"/>
              <a:t>Klik for at redigere titeltypografi i masteren</a:t>
            </a:r>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
        <p:nvSpPr>
          <p:cNvPr id="5"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da-DK" altLang="da-DK" sz="1100" dirty="0" smtClean="0"/>
              <a:t>Thin</a:t>
            </a:r>
            <a:r>
              <a:rPr lang="da-DK" altLang="da-DK" sz="1100" baseline="0" dirty="0" smtClean="0"/>
              <a:t> Film </a:t>
            </a:r>
            <a:r>
              <a:rPr lang="da-DK" altLang="da-DK" sz="1100" dirty="0" smtClean="0"/>
              <a:t>TPT </a:t>
            </a:r>
            <a:r>
              <a:rPr lang="da-DK" altLang="da-DK" sz="1100" dirty="0" err="1" smtClean="0"/>
              <a:t>course</a:t>
            </a:r>
            <a:endParaRPr lang="da-DK" altLang="da-DK" sz="1100" dirty="0" smtClean="0"/>
          </a:p>
        </p:txBody>
      </p:sp>
    </p:spTree>
    <p:extLst>
      <p:ext uri="{BB962C8B-B14F-4D97-AF65-F5344CB8AC3E}">
        <p14:creationId xmlns:p14="http://schemas.microsoft.com/office/powerpoint/2010/main" val="12893281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Content Placeholder 4"/>
          <p:cNvSpPr>
            <a:spLocks noGrp="1"/>
          </p:cNvSpPr>
          <p:nvPr>
            <p:ph sz="quarter" idx="10"/>
          </p:nvPr>
        </p:nvSpPr>
        <p:spPr>
          <a:xfrm>
            <a:off x="4657725" y="6597650"/>
            <a:ext cx="914400" cy="91440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7" name="Content Placeholder 6"/>
          <p:cNvSpPr>
            <a:spLocks noGrp="1"/>
          </p:cNvSpPr>
          <p:nvPr>
            <p:ph sz="quarter" idx="11"/>
          </p:nvPr>
        </p:nvSpPr>
        <p:spPr>
          <a:xfrm>
            <a:off x="11353800" y="549275"/>
            <a:ext cx="914400" cy="914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959087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smtClean="0"/>
              <a:t>Klik for at redigere titeltypografi i masteren</a:t>
            </a:r>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33279865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21140325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Content Placeholder 4"/>
          <p:cNvSpPr>
            <a:spLocks noGrp="1"/>
          </p:cNvSpPr>
          <p:nvPr>
            <p:ph sz="quarter" idx="10"/>
          </p:nvPr>
        </p:nvSpPr>
        <p:spPr>
          <a:xfrm>
            <a:off x="4657725" y="6597650"/>
            <a:ext cx="914400" cy="91440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7" name="Content Placeholder 6"/>
          <p:cNvSpPr>
            <a:spLocks noGrp="1"/>
          </p:cNvSpPr>
          <p:nvPr>
            <p:ph sz="quarter" idx="11"/>
          </p:nvPr>
        </p:nvSpPr>
        <p:spPr>
          <a:xfrm>
            <a:off x="11353800" y="549275"/>
            <a:ext cx="914400" cy="914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98335300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74688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a:prstGeom prst="rect">
            <a:avLst/>
          </a:prstGeom>
        </p:spPr>
        <p:txBody>
          <a:bodyPr/>
          <a:lstStyle>
            <a:lvl1pPr>
              <a:defRPr/>
            </a:lvl1pPr>
          </a:lstStyle>
          <a:p>
            <a:pPr lvl="0"/>
            <a:r>
              <a:rPr lang="en-GB" altLang="da-DK" noProof="0" smtClean="0"/>
              <a:t>Klik for at redigere titeltypografi i masteren</a:t>
            </a:r>
          </a:p>
        </p:txBody>
      </p:sp>
      <p:sp>
        <p:nvSpPr>
          <p:cNvPr id="5123" name="Rectangle 3"/>
          <p:cNvSpPr>
            <a:spLocks noGrp="1" noChangeArrowheads="1"/>
          </p:cNvSpPr>
          <p:nvPr>
            <p:ph type="subTitle" idx="1"/>
          </p:nvPr>
        </p:nvSpPr>
        <p:spPr>
          <a:xfrm>
            <a:off x="813011" y="2286529"/>
            <a:ext cx="8536623" cy="1753006"/>
          </a:xfrm>
          <a:prstGeom prst="rect">
            <a:avLst/>
          </a:prstGeo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18413827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2088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Content Placeholder 4"/>
          <p:cNvSpPr>
            <a:spLocks noGrp="1"/>
          </p:cNvSpPr>
          <p:nvPr>
            <p:ph sz="quarter" idx="10"/>
          </p:nvPr>
        </p:nvSpPr>
        <p:spPr>
          <a:xfrm>
            <a:off x="4657725" y="6597650"/>
            <a:ext cx="914400" cy="91440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7" name="Content Placeholder 6"/>
          <p:cNvSpPr>
            <a:spLocks noGrp="1"/>
          </p:cNvSpPr>
          <p:nvPr>
            <p:ph sz="quarter" idx="11"/>
          </p:nvPr>
        </p:nvSpPr>
        <p:spPr>
          <a:xfrm>
            <a:off x="11353800" y="549275"/>
            <a:ext cx="914400" cy="914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124701720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Content Placeholder 4"/>
          <p:cNvSpPr>
            <a:spLocks noGrp="1"/>
          </p:cNvSpPr>
          <p:nvPr>
            <p:ph sz="quarter" idx="10"/>
          </p:nvPr>
        </p:nvSpPr>
        <p:spPr>
          <a:xfrm>
            <a:off x="4657725" y="6597650"/>
            <a:ext cx="914400" cy="91440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7" name="Content Placeholder 6"/>
          <p:cNvSpPr>
            <a:spLocks noGrp="1"/>
          </p:cNvSpPr>
          <p:nvPr>
            <p:ph sz="quarter" idx="11"/>
          </p:nvPr>
        </p:nvSpPr>
        <p:spPr>
          <a:xfrm>
            <a:off x="11353800" y="549275"/>
            <a:ext cx="914400" cy="914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27594160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24007835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9" name="Footer Placeholder 2"/>
          <p:cNvSpPr>
            <a:spLocks noGrp="1"/>
          </p:cNvSpPr>
          <p:nvPr>
            <p:ph type="ftr" sz="quarter" idx="3"/>
          </p:nvPr>
        </p:nvSpPr>
        <p:spPr>
          <a:xfrm>
            <a:off x="6097588" y="6478500"/>
            <a:ext cx="3961316" cy="306071"/>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11" name="Slide Number Placeholder 3"/>
          <p:cNvSpPr>
            <a:spLocks noGrp="1"/>
          </p:cNvSpPr>
          <p:nvPr>
            <p:ph type="sldNum" sz="quarter" idx="4"/>
          </p:nvPr>
        </p:nvSpPr>
        <p:spPr>
          <a:xfrm>
            <a:off x="813012" y="6478500"/>
            <a:ext cx="408106" cy="306071"/>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da-DK" smtClean="0"/>
              <a:pPr/>
              <a:t>‹#›</a:t>
            </a:fld>
            <a:endParaRPr lang="da-DK" dirty="0"/>
          </a:p>
        </p:txBody>
      </p:sp>
      <p:sp>
        <p:nvSpPr>
          <p:cNvPr id="2" name="Rectangle 1"/>
          <p:cNvSpPr/>
          <p:nvPr userDrawn="1"/>
        </p:nvSpPr>
        <p:spPr bwMode="auto">
          <a:xfrm>
            <a:off x="1" y="-14072"/>
            <a:ext cx="12195175" cy="685958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583"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Verdana" pitchFamily="34" charset="0"/>
              <a:ea typeface="ＭＳ Ｐゴシック" pitchFamily="-80" charset="-128"/>
            </a:endParaRPr>
          </a:p>
        </p:txBody>
      </p:sp>
      <p:sp>
        <p:nvSpPr>
          <p:cNvPr id="114690" name="Rectangle 2"/>
          <p:cNvSpPr>
            <a:spLocks noGrp="1" noChangeArrowheads="1"/>
          </p:cNvSpPr>
          <p:nvPr>
            <p:ph type="ctrTitle"/>
          </p:nvPr>
        </p:nvSpPr>
        <p:spPr>
          <a:xfrm>
            <a:off x="622543" y="1295700"/>
            <a:ext cx="8729209" cy="838394"/>
          </a:xfrm>
        </p:spPr>
        <p:txBody>
          <a:bodyPr/>
          <a:lstStyle>
            <a:lvl1pPr>
              <a:defRPr>
                <a:solidFill>
                  <a:srgbClr val="000000"/>
                </a:solidFill>
              </a:defRPr>
            </a:lvl1pPr>
          </a:lstStyle>
          <a:p>
            <a:pPr lvl="0"/>
            <a:r>
              <a:rPr lang="en-US" noProof="0" smtClean="0"/>
              <a:t>Click to edit Master title style</a:t>
            </a:r>
            <a:endParaRPr lang="da-DK" noProof="0" dirty="0"/>
          </a:p>
        </p:txBody>
      </p:sp>
      <p:sp>
        <p:nvSpPr>
          <p:cNvPr id="114691" name="Rectangle 3"/>
          <p:cNvSpPr>
            <a:spLocks noGrp="1" noChangeArrowheads="1"/>
          </p:cNvSpPr>
          <p:nvPr>
            <p:ph type="subTitle" idx="1"/>
          </p:nvPr>
        </p:nvSpPr>
        <p:spPr>
          <a:xfrm>
            <a:off x="622543" y="2286529"/>
            <a:ext cx="8727091" cy="1753006"/>
          </a:xfrm>
        </p:spPr>
        <p:txBody>
          <a:bodyPr/>
          <a:lstStyle>
            <a:lvl1pPr marL="0" indent="0">
              <a:buFontTx/>
              <a:buNone/>
              <a:defRPr>
                <a:solidFill>
                  <a:srgbClr val="000000"/>
                </a:solidFill>
              </a:defRPr>
            </a:lvl1pPr>
          </a:lstStyle>
          <a:p>
            <a:pPr lvl="0"/>
            <a:r>
              <a:rPr lang="en-US" noProof="0" smtClean="0"/>
              <a:t>Click to edit Master subtitle style</a:t>
            </a:r>
            <a:endParaRPr lang="da-DK" noProof="0" dirty="0"/>
          </a:p>
        </p:txBody>
      </p:sp>
      <p:pic>
        <p:nvPicPr>
          <p:cNvPr id="3"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841" y="6030958"/>
            <a:ext cx="5214836" cy="626545"/>
          </a:xfrm>
          <a:prstGeom prst="rect">
            <a:avLst/>
          </a:prstGeom>
        </p:spPr>
      </p:pic>
      <p:sp>
        <p:nvSpPr>
          <p:cNvPr id="4" name="Frise"/>
          <p:cNvSpPr/>
          <p:nvPr userDrawn="1"/>
        </p:nvSpPr>
        <p:spPr bwMode="auto">
          <a:xfrm>
            <a:off x="7153206" y="3394042"/>
            <a:ext cx="5041969" cy="2340542"/>
          </a:xfrm>
          <a:prstGeom prst="rect">
            <a:avLst/>
          </a:prstGeom>
          <a:no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583"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Verdana" pitchFamily="34" charset="0"/>
              <a:ea typeface="ＭＳ Ｐゴシック" pitchFamily="-80" charset="-128"/>
            </a:endParaRPr>
          </a:p>
        </p:txBody>
      </p:sp>
      <p:pic>
        <p:nvPicPr>
          <p:cNvPr id="10" name="Picture 9"/>
          <p:cNvPicPr>
            <a:picLocks noChangeAspect="1"/>
          </p:cNvPicPr>
          <p:nvPr userDrawn="1"/>
        </p:nvPicPr>
        <p:blipFill>
          <a:blip r:embed="rId3"/>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4410414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Date_CustomA"/>
          <p:cNvSpPr>
            <a:spLocks noGrp="1"/>
          </p:cNvSpPr>
          <p:nvPr>
            <p:ph type="dt" sz="half" idx="10"/>
          </p:nvPr>
        </p:nvSpPr>
        <p:spPr/>
        <p:txBody>
          <a:bodyPr/>
          <a:lstStyle/>
          <a:p>
            <a:endParaRPr lang="da-DK" dirty="0"/>
          </a:p>
        </p:txBody>
      </p:sp>
      <p:sp>
        <p:nvSpPr>
          <p:cNvPr id="5" name="FLD_Presentation Title"/>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29041502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611427" y="148650"/>
            <a:ext cx="10567484" cy="1143265"/>
          </a:xfrm>
        </p:spPr>
        <p:txBody>
          <a:bodyPr/>
          <a:lstStyle/>
          <a:p>
            <a:r>
              <a:rPr lang="en-US" smtClean="0"/>
              <a:t>Click to edit Master title style</a:t>
            </a:r>
            <a:endParaRPr lang="da-DK" dirty="0"/>
          </a:p>
        </p:txBody>
      </p:sp>
      <p:sp>
        <p:nvSpPr>
          <p:cNvPr id="3" name="Content Placeholder 2"/>
          <p:cNvSpPr>
            <a:spLocks noGrp="1"/>
          </p:cNvSpPr>
          <p:nvPr>
            <p:ph sz="half" idx="1"/>
          </p:nvPr>
        </p:nvSpPr>
        <p:spPr>
          <a:xfrm>
            <a:off x="622544" y="1449723"/>
            <a:ext cx="5366257" cy="4789009"/>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4" name="Content Placeholder 3"/>
          <p:cNvSpPr>
            <a:spLocks noGrp="1"/>
          </p:cNvSpPr>
          <p:nvPr>
            <p:ph sz="half" idx="2"/>
          </p:nvPr>
        </p:nvSpPr>
        <p:spPr>
          <a:xfrm>
            <a:off x="6279426" y="1449723"/>
            <a:ext cx="5364670" cy="4789009"/>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Date_CustomA"/>
          <p:cNvSpPr>
            <a:spLocks noGrp="1"/>
          </p:cNvSpPr>
          <p:nvPr>
            <p:ph type="dt" sz="half" idx="10"/>
          </p:nvPr>
        </p:nvSpPr>
        <p:spPr/>
        <p:txBody>
          <a:bodyPr/>
          <a:lstStyle/>
          <a:p>
            <a:endParaRPr lang="da-DK" dirty="0"/>
          </a:p>
        </p:txBody>
      </p:sp>
      <p:sp>
        <p:nvSpPr>
          <p:cNvPr id="6" name="FLD_Presentation Title"/>
          <p:cNvSpPr>
            <a:spLocks noGrp="1"/>
          </p:cNvSpPr>
          <p:nvPr>
            <p:ph type="ftr" sz="quarter" idx="11"/>
          </p:nvPr>
        </p:nvSpPr>
        <p:spPr/>
        <p:txBody>
          <a:bodyPr/>
          <a:lstStyle/>
          <a:p>
            <a:endParaRPr lang="da-DK" dirty="0"/>
          </a:p>
        </p:txBody>
      </p:sp>
      <p:sp>
        <p:nvSpPr>
          <p:cNvPr id="10" name="Pladsholder til diasnummer 9"/>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27722759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dirty="0"/>
          </a:p>
        </p:txBody>
      </p:sp>
      <p:sp>
        <p:nvSpPr>
          <p:cNvPr id="3" name="Date_CustomA"/>
          <p:cNvSpPr>
            <a:spLocks noGrp="1"/>
          </p:cNvSpPr>
          <p:nvPr>
            <p:ph type="dt" sz="half" idx="10"/>
          </p:nvPr>
        </p:nvSpPr>
        <p:spPr/>
        <p:txBody>
          <a:bodyPr/>
          <a:lstStyle/>
          <a:p>
            <a:endParaRPr lang="da-DK" dirty="0"/>
          </a:p>
        </p:txBody>
      </p:sp>
      <p:sp>
        <p:nvSpPr>
          <p:cNvPr id="4" name="FLD_Presentation Title"/>
          <p:cNvSpPr>
            <a:spLocks noGrp="1"/>
          </p:cNvSpPr>
          <p:nvPr>
            <p:ph type="ftr" sz="quarter" idx="11"/>
          </p:nvPr>
        </p:nvSpPr>
        <p:spPr/>
        <p:txBody>
          <a:bodyPr/>
          <a:lstStyle/>
          <a:p>
            <a:endParaRPr lang="da-DK" dirty="0"/>
          </a:p>
        </p:txBody>
      </p:sp>
      <p:sp>
        <p:nvSpPr>
          <p:cNvPr id="8" name="Pladsholder til diasnummer 7"/>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4728771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_CustomA"/>
          <p:cNvSpPr>
            <a:spLocks noGrp="1"/>
          </p:cNvSpPr>
          <p:nvPr>
            <p:ph type="dt" sz="half" idx="10"/>
          </p:nvPr>
        </p:nvSpPr>
        <p:spPr/>
        <p:txBody>
          <a:bodyPr/>
          <a:lstStyle/>
          <a:p>
            <a:endParaRPr lang="da-DK" dirty="0"/>
          </a:p>
        </p:txBody>
      </p:sp>
      <p:sp>
        <p:nvSpPr>
          <p:cNvPr id="3" name="FLD_Presentation Title"/>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9250383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smtClean="0"/>
              <a:t>Klik for at redigere titeltypografi i masteren</a:t>
            </a:r>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9795672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Content Placeholder 4"/>
          <p:cNvSpPr>
            <a:spLocks noGrp="1"/>
          </p:cNvSpPr>
          <p:nvPr>
            <p:ph sz="quarter" idx="10"/>
          </p:nvPr>
        </p:nvSpPr>
        <p:spPr>
          <a:xfrm>
            <a:off x="4657725" y="6597650"/>
            <a:ext cx="914400" cy="91440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7" name="Content Placeholder 6"/>
          <p:cNvSpPr>
            <a:spLocks noGrp="1"/>
          </p:cNvSpPr>
          <p:nvPr>
            <p:ph sz="quarter" idx="11"/>
          </p:nvPr>
        </p:nvSpPr>
        <p:spPr>
          <a:xfrm>
            <a:off x="11353800" y="549275"/>
            <a:ext cx="914400" cy="914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Tree>
    <p:extLst>
      <p:ext uri="{BB962C8B-B14F-4D97-AF65-F5344CB8AC3E}">
        <p14:creationId xmlns:p14="http://schemas.microsoft.com/office/powerpoint/2010/main" val="41800170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smtClean="0"/>
              <a:t>Klik for at redigere titeltypografi i masteren</a:t>
            </a:r>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smtClean="0"/>
              <a:t>Klik for at redigere teksttypografierne i masteren</a:t>
            </a:r>
          </a:p>
          <a:p>
            <a:pPr lvl="1"/>
            <a:r>
              <a:rPr lang="en-GB" altLang="da-DK" smtClean="0"/>
              <a:t>Andet niveau</a:t>
            </a:r>
          </a:p>
          <a:p>
            <a:pPr lvl="2"/>
            <a:r>
              <a:rPr lang="en-GB" altLang="da-DK" smtClean="0"/>
              <a:t>Tredje niveau</a:t>
            </a:r>
          </a:p>
          <a:p>
            <a:pPr lvl="3"/>
            <a:r>
              <a:rPr lang="en-GB" altLang="da-DK" smtClean="0"/>
              <a:t>Fjerde niveau</a:t>
            </a:r>
          </a:p>
          <a:p>
            <a:pPr lvl="4"/>
            <a:r>
              <a:rPr lang="en-GB" altLang="da-DK" smtClean="0"/>
              <a:t>Femte niveau</a:t>
            </a:r>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da-DK" altLang="da-DK" sz="1100" smtClean="0"/>
          </a:p>
        </p:txBody>
      </p:sp>
      <p:sp>
        <p:nvSpPr>
          <p:cNvPr id="1030" name="Rectangle 12"/>
          <p:cNvSpPr>
            <a:spLocks noChangeArrowheads="1"/>
          </p:cNvSpPr>
          <p:nvPr/>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da-DK" altLang="da-DK" sz="1100" dirty="0" smtClean="0"/>
              <a:t>Thin</a:t>
            </a:r>
            <a:r>
              <a:rPr lang="da-DK" altLang="da-DK" sz="1100" baseline="0" dirty="0" smtClean="0"/>
              <a:t> Film </a:t>
            </a:r>
            <a:r>
              <a:rPr lang="da-DK" altLang="da-DK" sz="1100" dirty="0" smtClean="0"/>
              <a:t>TPT </a:t>
            </a:r>
            <a:r>
              <a:rPr lang="da-DK" altLang="da-DK" sz="1100" dirty="0" err="1" smtClean="0"/>
              <a:t>course</a:t>
            </a:r>
            <a:endParaRPr lang="da-DK" altLang="da-DK" sz="1100" dirty="0" smtClean="0"/>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da-DK" altLang="da-DK" sz="1100" smtClean="0"/>
              <a:pPr>
                <a:defRPr/>
              </a:pPr>
              <a:t>‹#›</a:t>
            </a:fld>
            <a:endParaRPr lang="da-DK" altLang="da-DK" sz="110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Danchip, Technical University of Denmark</a:t>
            </a:r>
          </a:p>
        </p:txBody>
      </p:sp>
      <p:pic>
        <p:nvPicPr>
          <p:cNvPr id="2" name="Picture 1"/>
          <p:cNvPicPr>
            <a:picLocks noChangeAspect="1"/>
          </p:cNvPicPr>
          <p:nvPr userDrawn="1"/>
        </p:nvPicPr>
        <p:blipFill>
          <a:blip r:embed="rId4"/>
          <a:stretch>
            <a:fillRect/>
          </a:stretch>
        </p:blipFill>
        <p:spPr>
          <a:xfrm>
            <a:off x="11498187" y="115932"/>
            <a:ext cx="489730" cy="720000"/>
          </a:xfrm>
          <a:prstGeom prst="rect">
            <a:avLst/>
          </a:prstGeom>
        </p:spPr>
      </p:pic>
    </p:spTree>
  </p:cSld>
  <p:clrMap bg1="lt1" tx1="dk1" bg2="lt2" tx2="dk2" accent1="accent1" accent2="accent2" accent3="accent3" accent4="accent4" accent5="accent5" accent6="accent6" hlink="hlink" folHlink="folHlink"/>
  <p:sldLayoutIdLst>
    <p:sldLayoutId id="2147484164" r:id="rId1"/>
    <p:sldLayoutId id="2147484161" r:id="rId2"/>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Date_CustomA"/>
          <p:cNvSpPr>
            <a:spLocks noGrp="1"/>
          </p:cNvSpPr>
          <p:nvPr>
            <p:ph type="dt" sz="half" idx="2"/>
          </p:nvPr>
        </p:nvSpPr>
        <p:spPr>
          <a:xfrm>
            <a:off x="9730107" y="6478499"/>
            <a:ext cx="1915948" cy="306071"/>
          </a:xfrm>
          <a:prstGeom prst="rect">
            <a:avLst/>
          </a:prstGeom>
        </p:spPr>
        <p:txBody>
          <a:bodyPr vert="horz" lIns="0" tIns="0" rIns="0" bIns="0" rtlCol="0" anchor="t" anchorCtr="0"/>
          <a:lstStyle>
            <a:lvl1pPr algn="r">
              <a:defRPr sz="900">
                <a:solidFill>
                  <a:srgbClr val="000000"/>
                </a:solidFill>
              </a:defRPr>
            </a:lvl1pPr>
          </a:lstStyle>
          <a:p>
            <a:endParaRPr lang="da-DK" dirty="0"/>
          </a:p>
        </p:txBody>
      </p:sp>
      <p:sp>
        <p:nvSpPr>
          <p:cNvPr id="3" name="FLD_Presentation Title"/>
          <p:cNvSpPr>
            <a:spLocks noGrp="1"/>
          </p:cNvSpPr>
          <p:nvPr>
            <p:ph type="ftr" sz="quarter" idx="3"/>
          </p:nvPr>
        </p:nvSpPr>
        <p:spPr>
          <a:xfrm>
            <a:off x="7423837" y="6478500"/>
            <a:ext cx="2306270" cy="306071"/>
          </a:xfrm>
          <a:prstGeom prst="rect">
            <a:avLst/>
          </a:prstGeom>
        </p:spPr>
        <p:txBody>
          <a:bodyPr vert="horz" lIns="0" tIns="0" rIns="0" bIns="0" rtlCol="0" anchor="t" anchorCtr="0"/>
          <a:lstStyle>
            <a:lvl1pPr algn="r">
              <a:defRPr sz="900">
                <a:solidFill>
                  <a:srgbClr val="000000"/>
                </a:solidFill>
              </a:defRPr>
            </a:lvl1pPr>
          </a:lstStyle>
          <a:p>
            <a:endParaRPr lang="da-DK" dirty="0"/>
          </a:p>
        </p:txBody>
      </p:sp>
      <p:sp>
        <p:nvSpPr>
          <p:cNvPr id="4" name="Slide Number Placeholder 3"/>
          <p:cNvSpPr>
            <a:spLocks noGrp="1"/>
          </p:cNvSpPr>
          <p:nvPr>
            <p:ph type="sldNum" sz="quarter" idx="4"/>
          </p:nvPr>
        </p:nvSpPr>
        <p:spPr>
          <a:xfrm>
            <a:off x="622543" y="6478500"/>
            <a:ext cx="598575" cy="306071"/>
          </a:xfrm>
          <a:prstGeom prst="rect">
            <a:avLst/>
          </a:prstGeom>
        </p:spPr>
        <p:txBody>
          <a:bodyPr vert="horz" lIns="0" tIns="0" rIns="0" bIns="0" rtlCol="0" anchor="t" anchorCtr="0"/>
          <a:lstStyle>
            <a:lvl1pPr algn="l">
              <a:defRPr sz="900">
                <a:solidFill>
                  <a:srgbClr val="000000"/>
                </a:solidFill>
              </a:defRPr>
            </a:lvl1pPr>
          </a:lstStyle>
          <a:p>
            <a:fld id="{103EA872-A674-449B-A120-B97244F8E91D}" type="slidenum">
              <a:rPr lang="da-DK" smtClean="0"/>
              <a:pPr/>
              <a:t>‹#›</a:t>
            </a:fld>
            <a:endParaRPr lang="da-DK" dirty="0"/>
          </a:p>
        </p:txBody>
      </p:sp>
      <p:sp>
        <p:nvSpPr>
          <p:cNvPr id="113666" name="Rectangle 2"/>
          <p:cNvSpPr>
            <a:spLocks noGrp="1" noChangeArrowheads="1"/>
          </p:cNvSpPr>
          <p:nvPr>
            <p:ph type="title"/>
          </p:nvPr>
        </p:nvSpPr>
        <p:spPr bwMode="auto">
          <a:xfrm>
            <a:off x="611427" y="148650"/>
            <a:ext cx="10567484"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smtClean="0"/>
              <a:t>Click to edit Master title style</a:t>
            </a:r>
            <a:endParaRPr lang="da-DK" dirty="0"/>
          </a:p>
        </p:txBody>
      </p:sp>
      <p:sp>
        <p:nvSpPr>
          <p:cNvPr id="113667" name="Rectangle 3"/>
          <p:cNvSpPr>
            <a:spLocks noGrp="1" noChangeArrowheads="1"/>
          </p:cNvSpPr>
          <p:nvPr>
            <p:ph type="body" idx="1"/>
          </p:nvPr>
        </p:nvSpPr>
        <p:spPr bwMode="auto">
          <a:xfrm>
            <a:off x="622543" y="1449724"/>
            <a:ext cx="11021554" cy="479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13676" name="OFF_Workarea"/>
          <p:cNvSpPr>
            <a:spLocks noChangeArrowheads="1"/>
          </p:cNvSpPr>
          <p:nvPr/>
        </p:nvSpPr>
        <p:spPr bwMode="auto">
          <a:xfrm>
            <a:off x="1319026" y="6478500"/>
            <a:ext cx="6111230"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eaLnBrk="0" hangingPunct="0">
              <a:spcBef>
                <a:spcPct val="0"/>
              </a:spcBef>
            </a:pPr>
            <a:endParaRPr lang="da-DK" sz="900" b="1" dirty="0">
              <a:solidFill>
                <a:srgbClr val="000000"/>
              </a:solidFill>
            </a:endParaRPr>
          </a:p>
        </p:txBody>
      </p:sp>
      <p:sp>
        <p:nvSpPr>
          <p:cNvPr id="10" name="TextBox 12"/>
          <p:cNvSpPr txBox="1"/>
          <p:nvPr userDrawn="1"/>
        </p:nvSpPr>
        <p:spPr>
          <a:xfrm>
            <a:off x="12430242" y="6246236"/>
            <a:ext cx="2455753" cy="600303"/>
          </a:xfrm>
          <a:prstGeom prst="rect">
            <a:avLst/>
          </a:prstGeom>
          <a:noFill/>
        </p:spPr>
        <p:txBody>
          <a:bodyPr wrap="square" rtlCol="0">
            <a:spAutoFit/>
          </a:bodyPr>
          <a:lstStyle/>
          <a:p>
            <a:pPr>
              <a:spcBef>
                <a:spcPts val="0"/>
              </a:spcBef>
            </a:pPr>
            <a:r>
              <a:rPr lang="da-DK" sz="1100" noProof="1">
                <a:solidFill>
                  <a:schemeClr val="bg2"/>
                </a:solidFill>
              </a:rPr>
              <a:t>Add or change </a:t>
            </a:r>
            <a:br>
              <a:rPr lang="da-DK" sz="1100" noProof="1">
                <a:solidFill>
                  <a:schemeClr val="bg2"/>
                </a:solidFill>
              </a:rPr>
            </a:br>
            <a:r>
              <a:rPr lang="da-DK" sz="1100" noProof="1">
                <a:solidFill>
                  <a:schemeClr val="bg2"/>
                </a:solidFill>
              </a:rPr>
              <a:t>Presentation Title or Date</a:t>
            </a:r>
          </a:p>
          <a:p>
            <a:pPr>
              <a:spcBef>
                <a:spcPts val="0"/>
              </a:spcBef>
            </a:pPr>
            <a:r>
              <a:rPr lang="da-DK" sz="1100" noProof="1">
                <a:solidFill>
                  <a:schemeClr val="bg2"/>
                </a:solidFill>
              </a:rPr>
              <a:t>via ”Insert”; ”Header &amp; Footer”</a:t>
            </a:r>
          </a:p>
        </p:txBody>
      </p:sp>
      <p:cxnSp>
        <p:nvCxnSpPr>
          <p:cNvPr id="11" name="Straight Connector 13"/>
          <p:cNvCxnSpPr/>
          <p:nvPr userDrawn="1"/>
        </p:nvCxnSpPr>
        <p:spPr bwMode="auto">
          <a:xfrm>
            <a:off x="12255399" y="6598880"/>
            <a:ext cx="192050" cy="0"/>
          </a:xfrm>
          <a:prstGeom prst="line">
            <a:avLst/>
          </a:prstGeom>
          <a:solidFill>
            <a:schemeClr val="accent1"/>
          </a:solidFill>
          <a:ln w="1905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 name="Picture 11"/>
          <p:cNvPicPr>
            <a:picLocks noChangeAspect="1"/>
          </p:cNvPicPr>
          <p:nvPr userDrawn="1"/>
        </p:nvPicPr>
        <p:blipFill>
          <a:blip r:embed="rId7"/>
          <a:stretch>
            <a:fillRect/>
          </a:stretch>
        </p:blipFill>
        <p:spPr>
          <a:xfrm>
            <a:off x="11498187" y="115932"/>
            <a:ext cx="489730" cy="720000"/>
          </a:xfrm>
          <a:prstGeom prst="rect">
            <a:avLst/>
          </a:prstGeom>
        </p:spPr>
      </p:pic>
      <p:sp>
        <p:nvSpPr>
          <p:cNvPr id="13" name="Rectangle 14"/>
          <p:cNvSpPr>
            <a:spLocks noChangeArrowheads="1"/>
          </p:cNvSpPr>
          <p:nvPr userDrawn="1"/>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sp>
        <p:nvSpPr>
          <p:cNvPr id="14"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da-DK" altLang="da-DK" sz="1100" dirty="0" smtClean="0"/>
              <a:t>Thin</a:t>
            </a:r>
            <a:r>
              <a:rPr lang="da-DK" altLang="da-DK" sz="1100" baseline="0" dirty="0" smtClean="0"/>
              <a:t> Film </a:t>
            </a:r>
            <a:r>
              <a:rPr lang="da-DK" altLang="da-DK" sz="1100" dirty="0" smtClean="0"/>
              <a:t>TPT </a:t>
            </a:r>
            <a:r>
              <a:rPr lang="da-DK" altLang="da-DK" sz="1100" dirty="0" err="1" smtClean="0"/>
              <a:t>course</a:t>
            </a:r>
            <a:endParaRPr lang="da-DK" altLang="da-DK" sz="1100" dirty="0" smtClean="0"/>
          </a:p>
        </p:txBody>
      </p:sp>
    </p:spTree>
    <p:extLst>
      <p:ext uri="{BB962C8B-B14F-4D97-AF65-F5344CB8AC3E}">
        <p14:creationId xmlns:p14="http://schemas.microsoft.com/office/powerpoint/2010/main" val="3850364987"/>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Lst>
  <p:timing>
    <p:tnLst>
      <p:par>
        <p:cTn id="1" dur="indefinite" restart="never" nodeType="tmRoot"/>
      </p:par>
    </p:tnLst>
  </p:timing>
  <p:hf hdr="0"/>
  <p:txStyles>
    <p:titleStyle>
      <a:lvl1pPr algn="l" rtl="0" eaLnBrk="1" fontAlgn="base" hangingPunct="1">
        <a:spcBef>
          <a:spcPct val="0"/>
        </a:spcBef>
        <a:spcAft>
          <a:spcPct val="0"/>
        </a:spcAft>
        <a:defRPr sz="3001"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91"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583"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874"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9166"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88951" indent="-188951" algn="l" rtl="0" eaLnBrk="1" fontAlgn="base" hangingPunct="1">
        <a:spcBef>
          <a:spcPct val="20000"/>
        </a:spcBef>
        <a:spcAft>
          <a:spcPct val="0"/>
        </a:spcAft>
        <a:buChar char="•"/>
        <a:defRPr sz="1800">
          <a:solidFill>
            <a:srgbClr val="000000"/>
          </a:solidFill>
          <a:latin typeface="+mn-lt"/>
          <a:ea typeface="+mn-ea"/>
          <a:cs typeface="+mn-cs"/>
        </a:defRPr>
      </a:lvl1pPr>
      <a:lvl2pPr marL="574790" indent="-195302" algn="l" rtl="0" eaLnBrk="1" fontAlgn="base" hangingPunct="1">
        <a:spcBef>
          <a:spcPct val="20000"/>
        </a:spcBef>
        <a:spcAft>
          <a:spcPct val="0"/>
        </a:spcAft>
        <a:buChar char="–"/>
        <a:defRPr sz="1800">
          <a:solidFill>
            <a:srgbClr val="000000"/>
          </a:solidFill>
          <a:latin typeface="+mn-lt"/>
          <a:ea typeface="+mn-ea"/>
        </a:defRPr>
      </a:lvl2pPr>
      <a:lvl3pPr marL="1279781" indent="-228646" algn="l" rtl="0" eaLnBrk="1" fontAlgn="base" hangingPunct="1">
        <a:spcBef>
          <a:spcPct val="20000"/>
        </a:spcBef>
        <a:spcAft>
          <a:spcPct val="0"/>
        </a:spcAft>
        <a:buChar char="•"/>
        <a:defRPr sz="1800">
          <a:solidFill>
            <a:srgbClr val="000000"/>
          </a:solidFill>
          <a:latin typeface="+mn-lt"/>
          <a:ea typeface="+mn-ea"/>
        </a:defRPr>
      </a:lvl3pPr>
      <a:lvl4pPr marL="1698965" indent="-228646" algn="l" rtl="0" eaLnBrk="1" fontAlgn="base" hangingPunct="1">
        <a:spcBef>
          <a:spcPct val="20000"/>
        </a:spcBef>
        <a:spcAft>
          <a:spcPct val="0"/>
        </a:spcAft>
        <a:buChar char="–"/>
        <a:defRPr sz="1800">
          <a:solidFill>
            <a:srgbClr val="000000"/>
          </a:solidFill>
          <a:latin typeface="+mn-lt"/>
          <a:ea typeface="+mn-ea"/>
        </a:defRPr>
      </a:lvl4pPr>
      <a:lvl5pPr marL="2118149" indent="-228646" algn="l" rtl="0" eaLnBrk="1" fontAlgn="base" hangingPunct="1">
        <a:spcBef>
          <a:spcPct val="20000"/>
        </a:spcBef>
        <a:spcAft>
          <a:spcPct val="0"/>
        </a:spcAft>
        <a:buChar char="»"/>
        <a:defRPr sz="1800">
          <a:solidFill>
            <a:srgbClr val="000000"/>
          </a:solidFill>
          <a:latin typeface="+mn-lt"/>
          <a:ea typeface="+mn-ea"/>
        </a:defRPr>
      </a:lvl5pPr>
      <a:lvl6pPr marL="2575440" indent="-228646" algn="l" rtl="0" eaLnBrk="1" fontAlgn="base" hangingPunct="1">
        <a:spcBef>
          <a:spcPct val="20000"/>
        </a:spcBef>
        <a:spcAft>
          <a:spcPct val="0"/>
        </a:spcAft>
        <a:buChar char="»"/>
        <a:defRPr sz="1600">
          <a:solidFill>
            <a:schemeClr val="tx1"/>
          </a:solidFill>
          <a:latin typeface="+mn-lt"/>
          <a:ea typeface="+mn-ea"/>
        </a:defRPr>
      </a:lvl6pPr>
      <a:lvl7pPr marL="3032731" indent="-228646" algn="l" rtl="0" eaLnBrk="1" fontAlgn="base" hangingPunct="1">
        <a:spcBef>
          <a:spcPct val="20000"/>
        </a:spcBef>
        <a:spcAft>
          <a:spcPct val="0"/>
        </a:spcAft>
        <a:buChar char="»"/>
        <a:defRPr sz="1600">
          <a:solidFill>
            <a:schemeClr val="tx1"/>
          </a:solidFill>
          <a:latin typeface="+mn-lt"/>
          <a:ea typeface="+mn-ea"/>
        </a:defRPr>
      </a:lvl7pPr>
      <a:lvl8pPr marL="3490023" indent="-228646" algn="l" rtl="0" eaLnBrk="1" fontAlgn="base" hangingPunct="1">
        <a:spcBef>
          <a:spcPct val="20000"/>
        </a:spcBef>
        <a:spcAft>
          <a:spcPct val="0"/>
        </a:spcAft>
        <a:buChar char="»"/>
        <a:defRPr sz="1600">
          <a:solidFill>
            <a:schemeClr val="tx1"/>
          </a:solidFill>
          <a:latin typeface="+mn-lt"/>
          <a:ea typeface="+mn-ea"/>
        </a:defRPr>
      </a:lvl8pPr>
      <a:lvl9pPr marL="3947314" indent="-228646" algn="l" rtl="0" eaLnBrk="1" fontAlgn="base" hangingPunct="1">
        <a:spcBef>
          <a:spcPct val="20000"/>
        </a:spcBef>
        <a:spcAft>
          <a:spcPct val="0"/>
        </a:spcAft>
        <a:buChar char="»"/>
        <a:defRPr sz="1600">
          <a:solidFill>
            <a:schemeClr val="tx1"/>
          </a:solidFill>
          <a:latin typeface="+mn-lt"/>
          <a:ea typeface="+mn-ea"/>
        </a:defRPr>
      </a:lvl9pPr>
    </p:bodyStyle>
    <p:otherStyle>
      <a:defPPr>
        <a:defRPr lang="da-DK"/>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smtClean="0"/>
              <a:t>Klik for at redigere titeltypografi i masteren</a:t>
            </a:r>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smtClean="0"/>
              <a:t>Klik for at redigere teksttypografierne i masteren</a:t>
            </a:r>
          </a:p>
          <a:p>
            <a:pPr lvl="1"/>
            <a:r>
              <a:rPr lang="en-GB" altLang="da-DK" smtClean="0"/>
              <a:t>Andet niveau</a:t>
            </a:r>
          </a:p>
          <a:p>
            <a:pPr lvl="2"/>
            <a:r>
              <a:rPr lang="en-GB" altLang="da-DK" smtClean="0"/>
              <a:t>Tredje niveau</a:t>
            </a:r>
          </a:p>
          <a:p>
            <a:pPr lvl="3"/>
            <a:r>
              <a:rPr lang="en-GB" altLang="da-DK" smtClean="0"/>
              <a:t>Fjerde niveau</a:t>
            </a:r>
          </a:p>
          <a:p>
            <a:pPr lvl="4"/>
            <a:r>
              <a:rPr lang="en-GB" altLang="da-DK" smtClean="0"/>
              <a:t>Femte niveau</a:t>
            </a:r>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da-DK" altLang="da-DK" sz="1100" smtClean="0"/>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da-DK" altLang="da-DK" sz="1100" smtClean="0"/>
              <a:pPr>
                <a:defRPr/>
              </a:pPr>
              <a:t>‹#›</a:t>
            </a:fld>
            <a:endParaRPr lang="da-DK" altLang="da-DK" sz="110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9" name="Picture 8"/>
          <p:cNvPicPr>
            <a:picLocks noChangeAspect="1"/>
          </p:cNvPicPr>
          <p:nvPr userDrawn="1"/>
        </p:nvPicPr>
        <p:blipFill>
          <a:blip r:embed="rId5"/>
          <a:stretch>
            <a:fillRect/>
          </a:stretch>
        </p:blipFill>
        <p:spPr>
          <a:xfrm>
            <a:off x="11498187" y="115932"/>
            <a:ext cx="489730" cy="720000"/>
          </a:xfrm>
          <a:prstGeom prst="rect">
            <a:avLst/>
          </a:prstGeom>
        </p:spPr>
      </p:pic>
      <p:sp>
        <p:nvSpPr>
          <p:cNvPr id="8"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da-DK" altLang="da-DK" sz="1100" dirty="0" smtClean="0"/>
              <a:t>Thin</a:t>
            </a:r>
            <a:r>
              <a:rPr lang="da-DK" altLang="da-DK" sz="1100" baseline="0" dirty="0" smtClean="0"/>
              <a:t> Film </a:t>
            </a:r>
            <a:r>
              <a:rPr lang="da-DK" altLang="da-DK" sz="1100" dirty="0" smtClean="0"/>
              <a:t>TPT </a:t>
            </a:r>
            <a:r>
              <a:rPr lang="da-DK" altLang="da-DK" sz="1100" dirty="0" err="1" smtClean="0"/>
              <a:t>course</a:t>
            </a:r>
            <a:endParaRPr lang="da-DK" altLang="da-DK" sz="1100" dirty="0" smtClean="0"/>
          </a:p>
        </p:txBody>
      </p:sp>
    </p:spTree>
    <p:extLst>
      <p:ext uri="{BB962C8B-B14F-4D97-AF65-F5344CB8AC3E}">
        <p14:creationId xmlns:p14="http://schemas.microsoft.com/office/powerpoint/2010/main" val="4103849911"/>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43" r:id="rId3"/>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smtClean="0"/>
              <a:t>Klik for at redigere titeltypografi i masteren</a:t>
            </a:r>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smtClean="0"/>
              <a:t>Klik for at redigere teksttypografierne i masteren</a:t>
            </a:r>
          </a:p>
          <a:p>
            <a:pPr lvl="1"/>
            <a:r>
              <a:rPr lang="en-GB" altLang="da-DK" smtClean="0"/>
              <a:t>Andet niveau</a:t>
            </a:r>
          </a:p>
          <a:p>
            <a:pPr lvl="2"/>
            <a:r>
              <a:rPr lang="en-GB" altLang="da-DK" smtClean="0"/>
              <a:t>Tredje niveau</a:t>
            </a:r>
          </a:p>
          <a:p>
            <a:pPr lvl="3"/>
            <a:r>
              <a:rPr lang="en-GB" altLang="da-DK" smtClean="0"/>
              <a:t>Fjerde niveau</a:t>
            </a:r>
          </a:p>
          <a:p>
            <a:pPr lvl="4"/>
            <a:r>
              <a:rPr lang="en-GB" altLang="da-DK" smtClean="0"/>
              <a:t>Femte niveau</a:t>
            </a:r>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da-DK" altLang="da-DK" sz="1100" smtClean="0"/>
          </a:p>
        </p:txBody>
      </p:sp>
      <p:sp>
        <p:nvSpPr>
          <p:cNvPr id="1030" name="Rectangle 12"/>
          <p:cNvSpPr>
            <a:spLocks noChangeArrowheads="1"/>
          </p:cNvSpPr>
          <p:nvPr/>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da-DK" altLang="da-DK" sz="1100" dirty="0" smtClean="0"/>
              <a:t>Thin Film TPT </a:t>
            </a:r>
            <a:r>
              <a:rPr lang="da-DK" altLang="da-DK" sz="1100" dirty="0" err="1" smtClean="0"/>
              <a:t>course</a:t>
            </a:r>
            <a:endParaRPr lang="da-DK" altLang="da-DK" sz="1100" dirty="0" smtClean="0"/>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da-DK" altLang="da-DK" sz="1100" smtClean="0"/>
              <a:pPr>
                <a:defRPr/>
              </a:pPr>
              <a:t>‹#›</a:t>
            </a:fld>
            <a:endParaRPr lang="da-DK" altLang="da-DK" sz="110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9" name="Picture 8"/>
          <p:cNvPicPr>
            <a:picLocks noChangeAspect="1"/>
          </p:cNvPicPr>
          <p:nvPr userDrawn="1"/>
        </p:nvPicPr>
        <p:blipFill>
          <a:blip r:embed="rId6"/>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353324229"/>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2" r:id="rId3"/>
    <p:sldLayoutId id="2147484237" r:id="rId4"/>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11"/>
          <p:cNvSpPr>
            <a:spLocks noChangeArrowheads="1"/>
          </p:cNvSpPr>
          <p:nvPr/>
        </p:nvSpPr>
        <p:spPr bwMode="auto">
          <a:xfrm>
            <a:off x="10160539" y="6478503"/>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da-DK" altLang="da-DK" sz="1100" smtClean="0"/>
          </a:p>
        </p:txBody>
      </p:sp>
      <p:sp>
        <p:nvSpPr>
          <p:cNvPr id="1031" name="Rectangle 13"/>
          <p:cNvSpPr>
            <a:spLocks noChangeArrowheads="1"/>
          </p:cNvSpPr>
          <p:nvPr/>
        </p:nvSpPr>
        <p:spPr bwMode="auto">
          <a:xfrm>
            <a:off x="813012" y="6478503"/>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da-DK" altLang="da-DK" sz="1100" smtClean="0"/>
              <a:pPr>
                <a:defRPr/>
              </a:pPr>
              <a:t>‹#›</a:t>
            </a:fld>
            <a:endParaRPr lang="da-DK" altLang="da-DK" sz="1100" smtClean="0"/>
          </a:p>
        </p:txBody>
      </p:sp>
      <p:sp>
        <p:nvSpPr>
          <p:cNvPr id="1032" name="Rectangle 14"/>
          <p:cNvSpPr>
            <a:spLocks noChangeArrowheads="1"/>
          </p:cNvSpPr>
          <p:nvPr/>
        </p:nvSpPr>
        <p:spPr bwMode="auto">
          <a:xfrm>
            <a:off x="1319037" y="6478503"/>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6" name="Picture 5"/>
          <p:cNvPicPr>
            <a:picLocks noChangeAspect="1"/>
          </p:cNvPicPr>
          <p:nvPr userDrawn="1"/>
        </p:nvPicPr>
        <p:blipFill>
          <a:blip r:embed="rId6"/>
          <a:stretch>
            <a:fillRect/>
          </a:stretch>
        </p:blipFill>
        <p:spPr>
          <a:xfrm>
            <a:off x="11498187" y="115932"/>
            <a:ext cx="489730" cy="720000"/>
          </a:xfrm>
          <a:prstGeom prst="rect">
            <a:avLst/>
          </a:prstGeom>
        </p:spPr>
      </p:pic>
      <p:sp>
        <p:nvSpPr>
          <p:cNvPr id="7"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da-DK" altLang="da-DK" sz="1100" dirty="0" smtClean="0"/>
              <a:t>Thin</a:t>
            </a:r>
            <a:r>
              <a:rPr lang="da-DK" altLang="da-DK" sz="1100" baseline="0" dirty="0" smtClean="0"/>
              <a:t> Film </a:t>
            </a:r>
            <a:r>
              <a:rPr lang="da-DK" altLang="da-DK" sz="1100" dirty="0" smtClean="0"/>
              <a:t>TPT </a:t>
            </a:r>
            <a:r>
              <a:rPr lang="da-DK" altLang="da-DK" sz="1100" dirty="0" err="1" smtClean="0"/>
              <a:t>course</a:t>
            </a:r>
            <a:endParaRPr lang="da-DK" altLang="da-DK" sz="1100" dirty="0" smtClean="0"/>
          </a:p>
        </p:txBody>
      </p:sp>
      <p:sp>
        <p:nvSpPr>
          <p:cNvPr id="8"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da-DK" altLang="da-DK" sz="1100" dirty="0" smtClean="0"/>
              <a:t>Thin Film TPT </a:t>
            </a:r>
            <a:r>
              <a:rPr lang="da-DK" altLang="da-DK" sz="1100" dirty="0" err="1" smtClean="0"/>
              <a:t>course</a:t>
            </a:r>
            <a:endParaRPr lang="da-DK" altLang="da-DK" sz="1100" dirty="0" smtClean="0"/>
          </a:p>
        </p:txBody>
      </p:sp>
      <p:sp>
        <p:nvSpPr>
          <p:cNvPr id="9" name="Rectangle 13"/>
          <p:cNvSpPr>
            <a:spLocks noChangeArrowheads="1"/>
          </p:cNvSpPr>
          <p:nvPr userDrawn="1"/>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da-DK" altLang="da-DK" sz="1100" smtClean="0"/>
              <a:pPr>
                <a:defRPr/>
              </a:pPr>
              <a:t>‹#›</a:t>
            </a:fld>
            <a:endParaRPr lang="da-DK" altLang="da-DK" sz="1100" smtClean="0"/>
          </a:p>
        </p:txBody>
      </p:sp>
      <p:sp>
        <p:nvSpPr>
          <p:cNvPr id="10" name="Rectangle 14"/>
          <p:cNvSpPr>
            <a:spLocks noChangeArrowheads="1"/>
          </p:cNvSpPr>
          <p:nvPr userDrawn="1"/>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spTree>
    <p:extLst>
      <p:ext uri="{BB962C8B-B14F-4D97-AF65-F5344CB8AC3E}">
        <p14:creationId xmlns:p14="http://schemas.microsoft.com/office/powerpoint/2010/main" val="527014026"/>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40" r:id="rId3"/>
    <p:sldLayoutId id="2147484242" r:id="rId4"/>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111"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224"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2335"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6447"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824" indent="-224824"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3919" indent="-232382"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275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152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029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4407" indent="-272056" algn="l" rtl="0" fontAlgn="base">
        <a:spcBef>
          <a:spcPct val="20000"/>
        </a:spcBef>
        <a:spcAft>
          <a:spcPct val="0"/>
        </a:spcAft>
        <a:buChar char="»"/>
        <a:defRPr sz="1900">
          <a:solidFill>
            <a:schemeClr val="tx1"/>
          </a:solidFill>
          <a:latin typeface="+mn-lt"/>
          <a:ea typeface="+mn-ea"/>
        </a:defRPr>
      </a:lvl6pPr>
      <a:lvl7pPr marL="3608519" indent="-272056" algn="l" rtl="0" fontAlgn="base">
        <a:spcBef>
          <a:spcPct val="20000"/>
        </a:spcBef>
        <a:spcAft>
          <a:spcPct val="0"/>
        </a:spcAft>
        <a:buChar char="»"/>
        <a:defRPr sz="1900">
          <a:solidFill>
            <a:schemeClr val="tx1"/>
          </a:solidFill>
          <a:latin typeface="+mn-lt"/>
          <a:ea typeface="+mn-ea"/>
        </a:defRPr>
      </a:lvl7pPr>
      <a:lvl8pPr marL="4152631" indent="-272056" algn="l" rtl="0" fontAlgn="base">
        <a:spcBef>
          <a:spcPct val="20000"/>
        </a:spcBef>
        <a:spcAft>
          <a:spcPct val="0"/>
        </a:spcAft>
        <a:buChar char="»"/>
        <a:defRPr sz="1900">
          <a:solidFill>
            <a:schemeClr val="tx1"/>
          </a:solidFill>
          <a:latin typeface="+mn-lt"/>
          <a:ea typeface="+mn-ea"/>
        </a:defRPr>
      </a:lvl8pPr>
      <a:lvl9pPr marL="4696742" indent="-272056"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224" rtl="0" eaLnBrk="1" latinLnBrk="0" hangingPunct="1">
        <a:defRPr sz="2100" kern="1200">
          <a:solidFill>
            <a:schemeClr val="tx1"/>
          </a:solidFill>
          <a:latin typeface="+mn-lt"/>
          <a:ea typeface="+mn-ea"/>
          <a:cs typeface="+mn-cs"/>
        </a:defRPr>
      </a:lvl1pPr>
      <a:lvl2pPr marL="544111" algn="l" defTabSz="1088224" rtl="0" eaLnBrk="1" latinLnBrk="0" hangingPunct="1">
        <a:defRPr sz="2100" kern="1200">
          <a:solidFill>
            <a:schemeClr val="tx1"/>
          </a:solidFill>
          <a:latin typeface="+mn-lt"/>
          <a:ea typeface="+mn-ea"/>
          <a:cs typeface="+mn-cs"/>
        </a:defRPr>
      </a:lvl2pPr>
      <a:lvl3pPr marL="1088224" algn="l" defTabSz="1088224" rtl="0" eaLnBrk="1" latinLnBrk="0" hangingPunct="1">
        <a:defRPr sz="2100" kern="1200">
          <a:solidFill>
            <a:schemeClr val="tx1"/>
          </a:solidFill>
          <a:latin typeface="+mn-lt"/>
          <a:ea typeface="+mn-ea"/>
          <a:cs typeface="+mn-cs"/>
        </a:defRPr>
      </a:lvl3pPr>
      <a:lvl4pPr marL="1632335" algn="l" defTabSz="1088224" rtl="0" eaLnBrk="1" latinLnBrk="0" hangingPunct="1">
        <a:defRPr sz="2100" kern="1200">
          <a:solidFill>
            <a:schemeClr val="tx1"/>
          </a:solidFill>
          <a:latin typeface="+mn-lt"/>
          <a:ea typeface="+mn-ea"/>
          <a:cs typeface="+mn-cs"/>
        </a:defRPr>
      </a:lvl4pPr>
      <a:lvl5pPr marL="2176447" algn="l" defTabSz="1088224" rtl="0" eaLnBrk="1" latinLnBrk="0" hangingPunct="1">
        <a:defRPr sz="2100" kern="1200">
          <a:solidFill>
            <a:schemeClr val="tx1"/>
          </a:solidFill>
          <a:latin typeface="+mn-lt"/>
          <a:ea typeface="+mn-ea"/>
          <a:cs typeface="+mn-cs"/>
        </a:defRPr>
      </a:lvl5pPr>
      <a:lvl6pPr marL="2720559" algn="l" defTabSz="1088224" rtl="0" eaLnBrk="1" latinLnBrk="0" hangingPunct="1">
        <a:defRPr sz="2100" kern="1200">
          <a:solidFill>
            <a:schemeClr val="tx1"/>
          </a:solidFill>
          <a:latin typeface="+mn-lt"/>
          <a:ea typeface="+mn-ea"/>
          <a:cs typeface="+mn-cs"/>
        </a:defRPr>
      </a:lvl6pPr>
      <a:lvl7pPr marL="3264671" algn="l" defTabSz="1088224" rtl="0" eaLnBrk="1" latinLnBrk="0" hangingPunct="1">
        <a:defRPr sz="2100" kern="1200">
          <a:solidFill>
            <a:schemeClr val="tx1"/>
          </a:solidFill>
          <a:latin typeface="+mn-lt"/>
          <a:ea typeface="+mn-ea"/>
          <a:cs typeface="+mn-cs"/>
        </a:defRPr>
      </a:lvl7pPr>
      <a:lvl8pPr marL="3808783" algn="l" defTabSz="1088224" rtl="0" eaLnBrk="1" latinLnBrk="0" hangingPunct="1">
        <a:defRPr sz="2100" kern="1200">
          <a:solidFill>
            <a:schemeClr val="tx1"/>
          </a:solidFill>
          <a:latin typeface="+mn-lt"/>
          <a:ea typeface="+mn-ea"/>
          <a:cs typeface="+mn-cs"/>
        </a:defRPr>
      </a:lvl8pPr>
      <a:lvl9pPr marL="4352893" algn="l" defTabSz="108822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hyperlink" Target="mailto:thinfilm@danchip.dtu.dk"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2.jpeg"/><Relationship Id="rId11" Type="http://schemas.openxmlformats.org/officeDocument/2006/relationships/image" Target="../media/image16.jpeg"/><Relationship Id="rId5" Type="http://schemas.openxmlformats.org/officeDocument/2006/relationships/image" Target="../media/image11.jpeg"/><Relationship Id="rId10" Type="http://schemas.openxmlformats.org/officeDocument/2006/relationships/hyperlink" Target="http://www.dtu.dk/Service/Telefonbog/Person?id=50474&amp;cpid=236126" TargetMode="External"/><Relationship Id="rId4" Type="http://schemas.openxmlformats.org/officeDocument/2006/relationships/image" Target="../media/image10.jpeg"/><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image" Target="../media/image23.tif"/><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3.jp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59.jp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530.png"/><Relationship Id="rId5" Type="http://schemas.openxmlformats.org/officeDocument/2006/relationships/image" Target="../media/image69.pn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73.tiff"/><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72.tiff"/><Relationship Id="rId5" Type="http://schemas.openxmlformats.org/officeDocument/2006/relationships/image" Target="../media/image71.png"/><Relationship Id="rId4" Type="http://schemas.openxmlformats.org/officeDocument/2006/relationships/image" Target="../media/image70.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79.jpg"/></Relationships>
</file>

<file path=ppt/slides/_rels/slide5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82.jpg"/><Relationship Id="rId4" Type="http://schemas.openxmlformats.org/officeDocument/2006/relationships/image" Target="../media/image81.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16.xml"/><Relationship Id="rId6" Type="http://schemas.openxmlformats.org/officeDocument/2006/relationships/image" Target="../media/image710.png"/><Relationship Id="rId5" Type="http://schemas.openxmlformats.org/officeDocument/2006/relationships/image" Target="../media/image700.png"/><Relationship Id="rId4" Type="http://schemas.openxmlformats.org/officeDocument/2006/relationships/image" Target="../media/image690.png"/></Relationships>
</file>

<file path=ppt/slides/_rels/slide62.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93.jpeg"/><Relationship Id="rId2" Type="http://schemas.openxmlformats.org/officeDocument/2006/relationships/notesSlide" Target="../notesSlides/notesSlide58.xml"/><Relationship Id="rId1" Type="http://schemas.openxmlformats.org/officeDocument/2006/relationships/slideLayout" Target="../slideLayouts/slideLayout16.xml"/><Relationship Id="rId6" Type="http://schemas.openxmlformats.org/officeDocument/2006/relationships/image" Target="../media/image92.jpeg"/><Relationship Id="rId5" Type="http://schemas.openxmlformats.org/officeDocument/2006/relationships/hyperlink" Target="http://www.dtu.dk/Service/Telefonbog/Person?id=14263&amp;cpid=87045" TargetMode="External"/><Relationship Id="rId4" Type="http://schemas.openxmlformats.org/officeDocument/2006/relationships/image" Target="../media/image91.jpeg"/></Relationships>
</file>

<file path=ppt/slides/_rels/slide63.xml.rels><?xml version="1.0" encoding="UTF-8" standalone="yes"?>
<Relationships xmlns="http://schemas.openxmlformats.org/package/2006/relationships"><Relationship Id="rId3" Type="http://schemas.openxmlformats.org/officeDocument/2006/relationships/hyperlink" Target="mailto:training@nanolab.dtu.dk" TargetMode="External"/><Relationship Id="rId2" Type="http://schemas.openxmlformats.org/officeDocument/2006/relationships/hyperlink" Target="mailto:thinfilm@nanolab.dtu.d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288032" y="1485578"/>
            <a:ext cx="11570195" cy="838394"/>
          </a:xfrm>
        </p:spPr>
        <p:txBody>
          <a:bodyPr/>
          <a:lstStyle/>
          <a:p>
            <a:pPr algn="ctr" eaLnBrk="1" hangingPunct="1"/>
            <a:r>
              <a:rPr lang="da-DK" altLang="da-DK" sz="8000" dirty="0" smtClean="0">
                <a:ea typeface="ＭＳ Ｐゴシック" pitchFamily="34" charset="-128"/>
                <a:cs typeface="Arial" charset="0"/>
              </a:rPr>
              <a:t>Thin film </a:t>
            </a:r>
            <a:r>
              <a:rPr lang="da-DK" altLang="da-DK" sz="4400" dirty="0" smtClean="0">
                <a:ea typeface="ＭＳ Ｐゴシック" pitchFamily="34" charset="-128"/>
                <a:cs typeface="Arial" charset="0"/>
              </a:rPr>
              <a:t/>
            </a:r>
            <a:br>
              <a:rPr lang="da-DK" altLang="da-DK" sz="4400" dirty="0" smtClean="0">
                <a:ea typeface="ＭＳ Ｐゴシック" pitchFamily="34" charset="-128"/>
                <a:cs typeface="Arial" charset="0"/>
              </a:rPr>
            </a:br>
            <a:r>
              <a:rPr lang="da-DK" altLang="da-DK" sz="4400" dirty="0">
                <a:ea typeface="ＭＳ Ｐゴシック" pitchFamily="34" charset="-128"/>
                <a:cs typeface="Arial" charset="0"/>
              </a:rPr>
              <a:t>T</a:t>
            </a:r>
            <a:r>
              <a:rPr lang="da-DK" altLang="da-DK" sz="4400" dirty="0" smtClean="0">
                <a:ea typeface="ＭＳ Ｐゴシック" pitchFamily="34" charset="-128"/>
                <a:cs typeface="Arial" charset="0"/>
              </a:rPr>
              <a:t>ool </a:t>
            </a:r>
            <a:r>
              <a:rPr lang="da-DK" altLang="da-DK" sz="4400" dirty="0" err="1" smtClean="0">
                <a:ea typeface="ＭＳ Ｐゴシック" pitchFamily="34" charset="-128"/>
                <a:cs typeface="Arial" charset="0"/>
              </a:rPr>
              <a:t>package</a:t>
            </a:r>
            <a:r>
              <a:rPr lang="da-DK" altLang="da-DK" sz="4400" dirty="0" smtClean="0">
                <a:ea typeface="ＭＳ Ｐゴシック" pitchFamily="34" charset="-128"/>
                <a:cs typeface="Arial" charset="0"/>
              </a:rPr>
              <a:t> </a:t>
            </a:r>
            <a:r>
              <a:rPr lang="da-DK" altLang="da-DK" sz="4400" dirty="0" err="1" smtClean="0">
                <a:ea typeface="ＭＳ Ｐゴシック" pitchFamily="34" charset="-128"/>
                <a:cs typeface="Arial" charset="0"/>
              </a:rPr>
              <a:t>training</a:t>
            </a:r>
            <a:r>
              <a:rPr lang="da-DK" altLang="da-DK" sz="4400" dirty="0" smtClean="0">
                <a:ea typeface="ＭＳ Ｐゴシック" pitchFamily="34" charset="-128"/>
                <a:cs typeface="Arial" charset="0"/>
              </a:rPr>
              <a:t> (TPT) </a:t>
            </a:r>
            <a:r>
              <a:rPr lang="da-DK" altLang="da-DK" sz="4400" dirty="0" err="1" smtClean="0">
                <a:ea typeface="ＭＳ Ｐゴシック" pitchFamily="34" charset="-128"/>
                <a:cs typeface="Arial" charset="0"/>
              </a:rPr>
              <a:t>course</a:t>
            </a:r>
            <a:r>
              <a:rPr lang="da-DK" altLang="da-DK" sz="4400" dirty="0" smtClean="0">
                <a:ea typeface="ＭＳ Ｐゴシック" pitchFamily="34" charset="-128"/>
                <a:cs typeface="Arial" charset="0"/>
              </a:rPr>
              <a:t> at DTU </a:t>
            </a:r>
            <a:r>
              <a:rPr lang="da-DK" altLang="da-DK" sz="4400" dirty="0" err="1" smtClean="0">
                <a:ea typeface="ＭＳ Ｐゴシック" pitchFamily="34" charset="-128"/>
                <a:cs typeface="Arial" charset="0"/>
              </a:rPr>
              <a:t>Nanolab</a:t>
            </a:r>
            <a:r>
              <a:rPr lang="da-DK" altLang="da-DK" sz="4400" dirty="0" smtClean="0">
                <a:ea typeface="ＭＳ Ｐゴシック" pitchFamily="34" charset="-128"/>
                <a:cs typeface="Arial" charset="0"/>
              </a:rPr>
              <a:t/>
            </a:r>
            <a:br>
              <a:rPr lang="da-DK" altLang="da-DK" sz="4400" dirty="0" smtClean="0">
                <a:ea typeface="ＭＳ Ｐゴシック" pitchFamily="34" charset="-128"/>
                <a:cs typeface="Arial" charset="0"/>
              </a:rPr>
            </a:br>
            <a:r>
              <a:rPr lang="da-DK" altLang="da-DK" sz="4400" dirty="0">
                <a:ea typeface="ＭＳ Ｐゴシック" pitchFamily="34" charset="-128"/>
                <a:cs typeface="Arial" charset="0"/>
              </a:rPr>
              <a:t/>
            </a:r>
            <a:br>
              <a:rPr lang="da-DK" altLang="da-DK" sz="4400" dirty="0">
                <a:ea typeface="ＭＳ Ｐゴシック" pitchFamily="34" charset="-128"/>
                <a:cs typeface="Arial" charset="0"/>
              </a:rPr>
            </a:br>
            <a:r>
              <a:rPr lang="da-DK" altLang="da-DK" sz="4400" dirty="0" smtClean="0">
                <a:ea typeface="ＭＳ Ｐゴシック" pitchFamily="34" charset="-128"/>
                <a:cs typeface="Arial" charset="0"/>
              </a:rPr>
              <a:t>1</a:t>
            </a:r>
            <a:r>
              <a:rPr lang="da-DK" altLang="da-DK" sz="4400" baseline="30000" dirty="0" smtClean="0">
                <a:ea typeface="ＭＳ Ｐゴシック" pitchFamily="34" charset="-128"/>
                <a:cs typeface="Arial" charset="0"/>
              </a:rPr>
              <a:t>st</a:t>
            </a:r>
            <a:r>
              <a:rPr lang="da-DK" altLang="da-DK" sz="4400" dirty="0" smtClean="0">
                <a:ea typeface="ＭＳ Ｐゴシック" pitchFamily="34" charset="-128"/>
                <a:cs typeface="Arial" charset="0"/>
              </a:rPr>
              <a:t> part</a:t>
            </a:r>
            <a:r>
              <a:rPr lang="da-DK" altLang="da-DK" dirty="0" smtClean="0">
                <a:ea typeface="ＭＳ Ｐゴシック" pitchFamily="34" charset="-128"/>
                <a:cs typeface="Arial" charset="0"/>
              </a:rPr>
              <a:t/>
            </a:r>
            <a:br>
              <a:rPr lang="da-DK" altLang="da-DK" dirty="0" smtClean="0">
                <a:ea typeface="ＭＳ Ｐゴシック" pitchFamily="34" charset="-128"/>
                <a:cs typeface="Arial" charset="0"/>
              </a:rPr>
            </a:br>
            <a:r>
              <a:rPr lang="da-DK" altLang="da-DK" dirty="0">
                <a:ea typeface="ＭＳ Ｐゴシック" pitchFamily="34" charset="-128"/>
                <a:cs typeface="Arial" charset="0"/>
              </a:rPr>
              <a:t/>
            </a:r>
            <a:br>
              <a:rPr lang="da-DK" altLang="da-DK" dirty="0">
                <a:ea typeface="ＭＳ Ｐゴシック" pitchFamily="34" charset="-128"/>
                <a:cs typeface="Arial" charset="0"/>
              </a:rPr>
            </a:br>
            <a:r>
              <a:rPr lang="da-DK" altLang="da-DK" dirty="0">
                <a:ea typeface="ＭＳ Ｐゴシック" pitchFamily="34" charset="-128"/>
                <a:cs typeface="Arial" charset="0"/>
              </a:rPr>
              <a:t/>
            </a:r>
            <a:br>
              <a:rPr lang="da-DK" altLang="da-DK" dirty="0">
                <a:ea typeface="ＭＳ Ｐゴシック" pitchFamily="34" charset="-128"/>
                <a:cs typeface="Arial" charset="0"/>
              </a:rPr>
            </a:br>
            <a:r>
              <a:rPr lang="da-DK" altLang="da-DK" sz="1600" dirty="0" smtClean="0">
                <a:ea typeface="ＭＳ Ｐゴシック" pitchFamily="34" charset="-128"/>
                <a:cs typeface="Arial" charset="0"/>
              </a:rPr>
              <a:t>Ma</a:t>
            </a:r>
            <a:r>
              <a:rPr lang="da-DK" altLang="da-DK" sz="1600" dirty="0">
                <a:ea typeface="ＭＳ Ｐゴシック" pitchFamily="34" charset="-128"/>
                <a:cs typeface="Arial" charset="0"/>
              </a:rPr>
              <a:t>y</a:t>
            </a:r>
            <a:r>
              <a:rPr lang="da-DK" altLang="da-DK" sz="1600" dirty="0" smtClean="0">
                <a:ea typeface="ＭＳ Ｐゴシック" pitchFamily="34" charset="-128"/>
                <a:cs typeface="Arial" charset="0"/>
              </a:rPr>
              <a:t> 2019</a:t>
            </a:r>
            <a:br>
              <a:rPr lang="da-DK" altLang="da-DK" sz="1600" dirty="0" smtClean="0">
                <a:ea typeface="ＭＳ Ｐゴシック" pitchFamily="34" charset="-128"/>
                <a:cs typeface="Arial" charset="0"/>
              </a:rPr>
            </a:br>
            <a:r>
              <a:rPr lang="da-DK" altLang="da-DK" sz="1200" dirty="0">
                <a:ea typeface="ＭＳ Ｐゴシック" pitchFamily="34" charset="-128"/>
                <a:cs typeface="Arial" charset="0"/>
              </a:rPr>
              <a:t/>
            </a:r>
            <a:br>
              <a:rPr lang="da-DK" altLang="da-DK" sz="1200" dirty="0">
                <a:ea typeface="ＭＳ Ｐゴシック" pitchFamily="34" charset="-128"/>
                <a:cs typeface="Arial" charset="0"/>
              </a:rPr>
            </a:br>
            <a:r>
              <a:rPr lang="da-DK" altLang="da-DK" sz="1200" dirty="0">
                <a:ea typeface="ＭＳ Ｐゴシック" pitchFamily="34" charset="-128"/>
                <a:cs typeface="Arial" charset="0"/>
              </a:rPr>
              <a:t/>
            </a:r>
            <a:br>
              <a:rPr lang="da-DK" altLang="da-DK" sz="1200" dirty="0">
                <a:ea typeface="ＭＳ Ｐゴシック" pitchFamily="34" charset="-128"/>
                <a:cs typeface="Arial" charset="0"/>
              </a:rPr>
            </a:br>
            <a:endParaRPr lang="da-DK" altLang="da-DK" sz="1200" dirty="0">
              <a:ea typeface="ＭＳ Ｐゴシック" pitchFamily="34" charset="-128"/>
              <a:cs typeface="Arial" charset="0"/>
            </a:endParaRPr>
          </a:p>
        </p:txBody>
      </p:sp>
    </p:spTree>
    <p:extLst>
      <p:ext uri="{BB962C8B-B14F-4D97-AF65-F5344CB8AC3E}">
        <p14:creationId xmlns:p14="http://schemas.microsoft.com/office/powerpoint/2010/main" val="1602983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Introduction</a:t>
            </a:r>
            <a:r>
              <a:rPr lang="da-DK" altLang="da-DK" kern="0" dirty="0">
                <a:solidFill>
                  <a:srgbClr val="000000"/>
                </a:solidFill>
                <a:latin typeface="Verdana"/>
                <a:cs typeface="Arial" charset="0"/>
              </a:rPr>
              <a:t> </a:t>
            </a:r>
            <a:r>
              <a:rPr lang="da-DK" altLang="da-DK" kern="0" dirty="0" smtClean="0">
                <a:solidFill>
                  <a:srgbClr val="000000"/>
                </a:solidFill>
                <a:latin typeface="Verdana"/>
                <a:cs typeface="Arial" charset="0"/>
              </a:rPr>
              <a:t>-</a:t>
            </a:r>
            <a:r>
              <a:rPr kumimoji="0" lang="da-DK"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Thin Film </a:t>
            </a:r>
            <a:r>
              <a:rPr kumimoji="0" lang="da-DK" altLang="da-DK" sz="2400" b="0"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responsible</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persons</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grpSp>
        <p:nvGrpSpPr>
          <p:cNvPr id="10" name="Group 9"/>
          <p:cNvGrpSpPr/>
          <p:nvPr/>
        </p:nvGrpSpPr>
        <p:grpSpPr>
          <a:xfrm>
            <a:off x="358498" y="3363904"/>
            <a:ext cx="6995389" cy="2746954"/>
            <a:chOff x="358498" y="3262122"/>
            <a:chExt cx="6995389" cy="2746954"/>
          </a:xfrm>
        </p:grpSpPr>
        <p:sp>
          <p:nvSpPr>
            <p:cNvPr id="6154" name="TextBox 18"/>
            <p:cNvSpPr txBox="1">
              <a:spLocks noChangeArrowheads="1"/>
            </p:cNvSpPr>
            <p:nvPr/>
          </p:nvSpPr>
          <p:spPr bwMode="auto">
            <a:xfrm>
              <a:off x="358498" y="4901356"/>
              <a:ext cx="1802046" cy="58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7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Henrik </a:t>
              </a:r>
              <a:r>
                <a:rPr kumimoji="0" lang="da-DK"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Nielsen</a:t>
              </a:r>
              <a:endParaRPr kumimoji="0" lang="da-DK" altLang="da-DK" sz="17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hn@dtu.dk</a:t>
              </a:r>
              <a:endParaRPr kumimoji="0" lang="da-DK"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8" name="TextBox 18"/>
            <p:cNvSpPr txBox="1">
              <a:spLocks noChangeArrowheads="1"/>
            </p:cNvSpPr>
            <p:nvPr/>
          </p:nvSpPr>
          <p:spPr bwMode="auto">
            <a:xfrm>
              <a:off x="3018696" y="4904892"/>
              <a:ext cx="1215347" cy="58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7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Roy Cork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rc@dtu.dk</a:t>
              </a:r>
              <a:endParaRPr kumimoji="0" lang="da-DK"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3" name="TextBox 12"/>
            <p:cNvSpPr txBox="1">
              <a:spLocks noChangeArrowheads="1"/>
            </p:cNvSpPr>
            <p:nvPr/>
          </p:nvSpPr>
          <p:spPr bwMode="auto">
            <a:xfrm>
              <a:off x="572819" y="3262122"/>
              <a:ext cx="4073502" cy="3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6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Maintenance </a:t>
              </a:r>
              <a:r>
                <a:rPr kumimoji="0" lang="da-DK" altLang="da-DK" sz="16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responsible</a:t>
              </a:r>
              <a:r>
                <a:rPr kumimoji="0" lang="da-DK" altLang="da-DK" sz="16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altLang="da-DK" sz="16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persons</a:t>
              </a:r>
            </a:p>
          </p:txBody>
        </p:sp>
        <p:sp>
          <p:nvSpPr>
            <p:cNvPr id="38" name="TextBox 18"/>
            <p:cNvSpPr txBox="1">
              <a:spLocks noChangeArrowheads="1"/>
            </p:cNvSpPr>
            <p:nvPr/>
          </p:nvSpPr>
          <p:spPr bwMode="auto">
            <a:xfrm>
              <a:off x="4693062" y="4898861"/>
              <a:ext cx="2660825" cy="111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7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Peter Windmann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pewin@dtu.dk</a:t>
              </a:r>
              <a:endParaRPr kumimoji="0" lang="da-DK"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7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7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32" name="Picture 4" descr="Henrik Niel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896" y="3735374"/>
              <a:ext cx="85725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Roy C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266" y="3705807"/>
              <a:ext cx="85725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Peter Windman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1918" y="3673460"/>
              <a:ext cx="857250" cy="1143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264934" y="981522"/>
            <a:ext cx="11716101" cy="2602058"/>
            <a:chOff x="264934" y="981522"/>
            <a:chExt cx="11716101" cy="2602058"/>
          </a:xfrm>
        </p:grpSpPr>
        <p:sp>
          <p:nvSpPr>
            <p:cNvPr id="42" name="TextBox 18"/>
            <p:cNvSpPr txBox="1">
              <a:spLocks noChangeArrowheads="1"/>
            </p:cNvSpPr>
            <p:nvPr/>
          </p:nvSpPr>
          <p:spPr bwMode="auto">
            <a:xfrm>
              <a:off x="9778750" y="2565698"/>
              <a:ext cx="2202285" cy="101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700" b="0" i="0" u="none" strike="noStrike" kern="1200" cap="none" spc="0" normalizeH="0" baseline="0" noProof="0" dirty="0" smtClean="0">
                  <a:ln>
                    <a:noFill/>
                  </a:ln>
                  <a:solidFill>
                    <a:srgbClr val="999999"/>
                  </a:solidFill>
                  <a:effectLst/>
                  <a:uLnTx/>
                  <a:uFillTx/>
                  <a:latin typeface="Verdana" pitchFamily="34" charset="0"/>
                  <a:ea typeface="ＭＳ Ｐゴシック" pitchFamily="34" charset="-128"/>
                  <a:cs typeface="+mn-cs"/>
                </a:rPr>
                <a:t>Rebecca Ettlinger </a:t>
              </a:r>
              <a:endParaRPr kumimoji="0" lang="da-DK" altLang="da-DK" sz="1700" b="0" i="0" u="none" strike="noStrike" kern="1200" cap="none" spc="0" normalizeH="0" baseline="0" noProof="0" dirty="0">
                <a:ln>
                  <a:noFill/>
                </a:ln>
                <a:solidFill>
                  <a:srgbClr val="999999"/>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400" b="0" i="0" u="none" strike="noStrike" kern="1200" cap="none" spc="0" normalizeH="0" baseline="0" noProof="0" dirty="0" smtClean="0">
                  <a:ln>
                    <a:noFill/>
                  </a:ln>
                  <a:solidFill>
                    <a:srgbClr val="999999"/>
                  </a:solidFill>
                  <a:effectLst/>
                  <a:uLnTx/>
                  <a:uFillTx/>
                  <a:latin typeface="Verdana" pitchFamily="34" charset="0"/>
                  <a:ea typeface="ＭＳ Ｐゴシック" pitchFamily="34" charset="-128"/>
                  <a:cs typeface="+mn-cs"/>
                </a:rPr>
                <a:t>reet@dtu.dk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400" b="0" i="1" u="none" strike="noStrike" kern="1200" cap="none" spc="0" normalizeH="0" baseline="0" noProof="0" dirty="0" err="1" smtClean="0">
                  <a:ln>
                    <a:noFill/>
                  </a:ln>
                  <a:solidFill>
                    <a:srgbClr val="999999"/>
                  </a:solidFill>
                  <a:effectLst/>
                  <a:uLnTx/>
                  <a:uFillTx/>
                  <a:latin typeface="Verdana" pitchFamily="34" charset="0"/>
                  <a:ea typeface="ＭＳ Ｐゴシック" pitchFamily="34" charset="-128"/>
                  <a:cs typeface="+mn-cs"/>
                </a:rPr>
                <a:t>Maternity</a:t>
              </a:r>
              <a:r>
                <a:rPr kumimoji="0" lang="da-DK" altLang="da-DK" sz="1400" b="0" i="1" u="none" strike="noStrike" kern="1200" cap="none" spc="0" normalizeH="0" baseline="0" noProof="0" dirty="0" smtClean="0">
                  <a:ln>
                    <a:noFill/>
                  </a:ln>
                  <a:solidFill>
                    <a:srgbClr val="999999"/>
                  </a:solidFill>
                  <a:effectLst/>
                  <a:uLnTx/>
                  <a:uFillTx/>
                  <a:latin typeface="Verdana" pitchFamily="34" charset="0"/>
                  <a:ea typeface="ＭＳ Ｐゴシック" pitchFamily="34" charset="-128"/>
                  <a:cs typeface="+mn-cs"/>
                </a:rPr>
                <a:t> </a:t>
              </a:r>
              <a:r>
                <a:rPr kumimoji="0" lang="da-DK" altLang="da-DK" sz="1400" b="0" i="1" u="none" strike="noStrike" kern="1200" cap="none" spc="0" normalizeH="0" baseline="0" noProof="0" dirty="0" err="1" smtClean="0">
                  <a:ln>
                    <a:noFill/>
                  </a:ln>
                  <a:solidFill>
                    <a:srgbClr val="999999"/>
                  </a:solidFill>
                  <a:effectLst/>
                  <a:uLnTx/>
                  <a:uFillTx/>
                  <a:latin typeface="Verdana" pitchFamily="34" charset="0"/>
                  <a:ea typeface="ＭＳ Ｐゴシック" pitchFamily="34" charset="-128"/>
                  <a:cs typeface="+mn-cs"/>
                </a:rPr>
                <a:t>leave</a:t>
              </a:r>
              <a:endParaRPr kumimoji="0" lang="da-DK" altLang="da-DK" sz="1400" b="0" i="1" u="none" strike="noStrike" kern="1200" cap="none" spc="0" normalizeH="0" baseline="0" noProof="0" dirty="0">
                <a:ln>
                  <a:noFill/>
                </a:ln>
                <a:solidFill>
                  <a:srgbClr val="999999"/>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11" name="Group 10"/>
            <p:cNvGrpSpPr/>
            <p:nvPr/>
          </p:nvGrpSpPr>
          <p:grpSpPr>
            <a:xfrm>
              <a:off x="264934" y="981522"/>
              <a:ext cx="11058757" cy="2386615"/>
              <a:chOff x="264934" y="981522"/>
              <a:chExt cx="11058757" cy="2386615"/>
            </a:xfrm>
          </p:grpSpPr>
          <p:sp>
            <p:nvSpPr>
              <p:cNvPr id="6155" name="TextBox 19"/>
              <p:cNvSpPr txBox="1">
                <a:spLocks noChangeArrowheads="1"/>
              </p:cNvSpPr>
              <p:nvPr/>
            </p:nvSpPr>
            <p:spPr bwMode="auto">
              <a:xfrm>
                <a:off x="264934" y="2565698"/>
                <a:ext cx="1819166" cy="58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7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Pernille </a:t>
                </a:r>
                <a:r>
                  <a:rPr kumimoji="0" lang="da-DK"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Larsen</a:t>
                </a:r>
                <a:endParaRPr kumimoji="0" lang="da-DK" altLang="da-DK" sz="17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pevo@dtu.dk</a:t>
                </a:r>
                <a:endParaRPr kumimoji="0" lang="da-DK"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0" name="TextBox 18"/>
              <p:cNvSpPr txBox="1">
                <a:spLocks noChangeArrowheads="1"/>
              </p:cNvSpPr>
              <p:nvPr/>
            </p:nvSpPr>
            <p:spPr bwMode="auto">
              <a:xfrm>
                <a:off x="2529556" y="2565698"/>
                <a:ext cx="2193628" cy="58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7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Patama Pholprasit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paphol@dtu.dk</a:t>
                </a:r>
                <a:endParaRPr kumimoji="0" lang="da-DK"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9" name="TextBox 12"/>
              <p:cNvSpPr txBox="1">
                <a:spLocks noChangeArrowheads="1"/>
              </p:cNvSpPr>
              <p:nvPr/>
            </p:nvSpPr>
            <p:spPr bwMode="auto">
              <a:xfrm>
                <a:off x="574994" y="981522"/>
                <a:ext cx="3504436" cy="3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600" b="1"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Process</a:t>
                </a:r>
                <a:r>
                  <a:rPr kumimoji="0" lang="da-DK" altLang="da-DK" sz="16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a:t>
                </a:r>
                <a:r>
                  <a:rPr kumimoji="0" lang="da-DK" altLang="da-DK" sz="16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responsible</a:t>
                </a:r>
                <a:r>
                  <a:rPr kumimoji="0" lang="da-DK" altLang="da-DK" sz="16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altLang="da-DK" sz="16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persons</a:t>
                </a:r>
              </a:p>
            </p:txBody>
          </p:sp>
          <p:pic>
            <p:nvPicPr>
              <p:cNvPr id="27" name="Picture 4" descr="Pernille Voss Lars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896" y="1382801"/>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Patama Pholpras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7266" y="1382801"/>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ttps://www.dtubasen.dtu.dk/showimage.aspx?id=95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1483" y="1382801"/>
                <a:ext cx="897612" cy="1198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06256" y="2565698"/>
                <a:ext cx="1803699" cy="5693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Berit Herstrøm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bghe@dtu.dk</a:t>
                </a:r>
                <a:endPar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4" name="Picture 2" descr="Evgeniy Shkond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6907" y="1382801"/>
                <a:ext cx="862261" cy="1172006"/>
              </a:xfrm>
              <a:prstGeom prst="rect">
                <a:avLst/>
              </a:prstGeom>
              <a:noFill/>
              <a:ln>
                <a:solidFill>
                  <a:schemeClr val="bg2">
                    <a:lumMod val="60000"/>
                    <a:lumOff val="40000"/>
                  </a:schemeClr>
                </a:solidFill>
              </a:ln>
              <a:extLst>
                <a:ext uri="{909E8E84-426E-40DD-AFC4-6F175D3DCCD1}">
                  <a14:hiddenFill xmlns:a14="http://schemas.microsoft.com/office/drawing/2010/main">
                    <a:solidFill>
                      <a:srgbClr val="FFFFFF"/>
                    </a:solidFill>
                  </a14:hiddenFill>
                </a:ext>
              </a:extLst>
            </p:spPr>
          </p:pic>
          <p:sp>
            <p:nvSpPr>
              <p:cNvPr id="31" name="TextBox 18"/>
              <p:cNvSpPr txBox="1">
                <a:spLocks noChangeArrowheads="1"/>
              </p:cNvSpPr>
              <p:nvPr/>
            </p:nvSpPr>
            <p:spPr bwMode="auto">
              <a:xfrm>
                <a:off x="4899089" y="2565698"/>
                <a:ext cx="2248772" cy="80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Evgeniy Shkondin </a:t>
                </a:r>
                <a:endParaRPr kumimoji="0" lang="da-DK" altLang="da-DK" sz="17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eves@dtu.dk</a:t>
                </a:r>
                <a:endParaRPr kumimoji="0" lang="da-DK"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1026" name="Picture 2" descr="Rebecca Bolt Ettlinger">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43992" y="1396441"/>
                <a:ext cx="879699" cy="1170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2" name="Group 11"/>
          <p:cNvGrpSpPr/>
          <p:nvPr/>
        </p:nvGrpSpPr>
        <p:grpSpPr>
          <a:xfrm>
            <a:off x="602339" y="5809935"/>
            <a:ext cx="6642371" cy="839899"/>
            <a:chOff x="602339" y="5809935"/>
            <a:chExt cx="6642371" cy="839899"/>
          </a:xfrm>
        </p:grpSpPr>
        <p:sp>
          <p:nvSpPr>
            <p:cNvPr id="37" name="TextBox 13"/>
            <p:cNvSpPr txBox="1">
              <a:spLocks noChangeArrowheads="1"/>
            </p:cNvSpPr>
            <p:nvPr/>
          </p:nvSpPr>
          <p:spPr bwMode="auto">
            <a:xfrm>
              <a:off x="602339" y="5809935"/>
              <a:ext cx="2007231" cy="3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16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Contact </a:t>
              </a:r>
              <a:r>
                <a:rPr kumimoji="0" lang="da-DK" altLang="da-DK" sz="16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emails</a:t>
              </a:r>
              <a:r>
                <a:rPr kumimoji="0" lang="da-DK" altLang="da-DK" sz="16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t>
              </a:r>
            </a:p>
          </p:txBody>
        </p:sp>
        <p:sp>
          <p:nvSpPr>
            <p:cNvPr id="5" name="TextBox 4"/>
            <p:cNvSpPr txBox="1"/>
            <p:nvPr/>
          </p:nvSpPr>
          <p:spPr>
            <a:xfrm>
              <a:off x="2785219" y="5818837"/>
              <a:ext cx="4459491" cy="830997"/>
            </a:xfrm>
            <a:prstGeom prst="rect">
              <a:avLst/>
            </a:prstGeom>
            <a:noFill/>
          </p:spPr>
          <p:txBody>
            <a:bodyPr wrap="none" rtlCol="0">
              <a:spAutoFit/>
            </a:bodyPr>
            <a:lstStyle/>
            <a:p>
              <a:pPr lvl="0">
                <a:defRPr/>
              </a:pPr>
              <a:r>
                <a:rPr lang="da-DK" altLang="da-DK" sz="1600" dirty="0">
                  <a:solidFill>
                    <a:srgbClr val="000000"/>
                  </a:solidFill>
                </a:rPr>
                <a:t>Thin film </a:t>
              </a:r>
              <a:r>
                <a:rPr lang="da-DK" altLang="da-DK" sz="1600" dirty="0" err="1">
                  <a:solidFill>
                    <a:srgbClr val="000000"/>
                  </a:solidFill>
                </a:rPr>
                <a:t>group</a:t>
              </a:r>
              <a:r>
                <a:rPr lang="da-DK" altLang="da-DK" sz="1600" dirty="0">
                  <a:solidFill>
                    <a:srgbClr val="000000"/>
                  </a:solidFill>
                </a:rPr>
                <a:t>: </a:t>
              </a:r>
              <a:r>
                <a:rPr lang="da-DK" altLang="da-DK" sz="1600" dirty="0" smtClean="0">
                  <a:solidFill>
                    <a:srgbClr val="000000"/>
                  </a:solidFill>
                  <a:hlinkClick r:id="rId12"/>
                </a:rPr>
                <a:t>thinfilm@nanolab.dtu.dk</a:t>
              </a:r>
              <a:endParaRPr lang="da-DK" altLang="da-DK" sz="1600" dirty="0" smtClean="0">
                <a:solidFill>
                  <a:srgbClr val="000000"/>
                </a:solidFill>
              </a:endParaRPr>
            </a:p>
            <a:p>
              <a:pPr lvl="0">
                <a:defRPr/>
              </a:pPr>
              <a:r>
                <a:rPr lang="da-DK" altLang="da-DK" sz="1600" dirty="0" smtClean="0">
                  <a:solidFill>
                    <a:srgbClr val="000000"/>
                  </a:solidFill>
                </a:rPr>
                <a:t>Training: </a:t>
              </a:r>
              <a:r>
                <a:rPr lang="da-DK" altLang="da-DK" sz="1600" u="sng" dirty="0" smtClean="0">
                  <a:solidFill>
                    <a:srgbClr val="FF0000"/>
                  </a:solidFill>
                </a:rPr>
                <a:t>training@nanolab.dtu.dk</a:t>
              </a:r>
              <a:endParaRPr lang="da-DK" altLang="da-DK" sz="1600" u="sng" dirty="0">
                <a:solidFill>
                  <a:srgbClr val="FF0000"/>
                </a:solidFill>
              </a:endParaRPr>
            </a:p>
            <a:p>
              <a:endParaRPr lang="da-DK" sz="1600" dirty="0"/>
            </a:p>
          </p:txBody>
        </p:sp>
      </p:grpSp>
    </p:spTree>
    <p:extLst>
      <p:ext uri="{BB962C8B-B14F-4D97-AF65-F5344CB8AC3E}">
        <p14:creationId xmlns:p14="http://schemas.microsoft.com/office/powerpoint/2010/main" val="274440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da-DK" altLang="da-DK" sz="1800" dirty="0" err="1" smtClean="0">
                <a:latin typeface="+mj-lt"/>
                <a:ea typeface="ＭＳ Ｐゴシック" pitchFamily="34" charset="-128"/>
                <a:cs typeface="Arial" charset="0"/>
              </a:rPr>
              <a:t>Introduction</a:t>
            </a:r>
            <a:r>
              <a:rPr lang="da-DK" altLang="da-DK" sz="1800" dirty="0" smtClean="0">
                <a:latin typeface="+mj-lt"/>
                <a:ea typeface="ＭＳ Ｐゴシック" pitchFamily="34" charset="-128"/>
                <a:cs typeface="Arial" charset="0"/>
              </a:rPr>
              <a:t> to </a:t>
            </a:r>
            <a:r>
              <a:rPr lang="da-DK" altLang="da-DK" sz="1800" dirty="0" err="1" smtClean="0">
                <a:latin typeface="+mj-lt"/>
                <a:ea typeface="ＭＳ Ｐゴシック" pitchFamily="34" charset="-128"/>
                <a:cs typeface="Arial" charset="0"/>
              </a:rPr>
              <a:t>thin</a:t>
            </a:r>
            <a:r>
              <a:rPr lang="da-DK" altLang="da-DK" sz="1800" dirty="0" smtClean="0">
                <a:latin typeface="+mj-lt"/>
                <a:ea typeface="ＭＳ Ｐゴシック" pitchFamily="34" charset="-128"/>
                <a:cs typeface="Arial" charset="0"/>
              </a:rPr>
              <a:t> films</a:t>
            </a: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b="1" dirty="0" err="1" smtClean="0">
                <a:latin typeface="+mj-lt"/>
                <a:ea typeface="ＭＳ Ｐゴシック" pitchFamily="34" charset="-128"/>
                <a:cs typeface="Arial" charset="0"/>
              </a:rPr>
              <a:t>Before</a:t>
            </a:r>
            <a:r>
              <a:rPr lang="da-DK" altLang="da-DK" sz="1800" b="1" dirty="0" smtClean="0">
                <a:latin typeface="+mj-lt"/>
                <a:ea typeface="ＭＳ Ｐゴシック" pitchFamily="34" charset="-128"/>
                <a:cs typeface="Arial" charset="0"/>
              </a:rPr>
              <a:t> </a:t>
            </a:r>
            <a:r>
              <a:rPr lang="da-DK" altLang="da-DK" sz="1800" b="1" dirty="0" err="1" smtClean="0">
                <a:latin typeface="+mj-lt"/>
                <a:ea typeface="ＭＳ Ｐゴシック" pitchFamily="34" charset="-128"/>
                <a:cs typeface="Arial" charset="0"/>
              </a:rPr>
              <a:t>you</a:t>
            </a:r>
            <a:r>
              <a:rPr lang="da-DK" altLang="da-DK" sz="1800" b="1" dirty="0" smtClean="0">
                <a:latin typeface="+mj-lt"/>
                <a:ea typeface="ＭＳ Ｐゴシック" pitchFamily="34" charset="-128"/>
                <a:cs typeface="Arial" charset="0"/>
              </a:rPr>
              <a:t> start – </a:t>
            </a:r>
            <a:r>
              <a:rPr lang="da-DK" altLang="da-DK" sz="1800" b="1" dirty="0" err="1">
                <a:latin typeface="+mj-lt"/>
                <a:ea typeface="ＭＳ Ｐゴシック" pitchFamily="34" charset="-128"/>
                <a:cs typeface="Arial" charset="0"/>
              </a:rPr>
              <a:t>M</a:t>
            </a:r>
            <a:r>
              <a:rPr lang="da-DK" altLang="da-DK" sz="1800" b="1" dirty="0" err="1" smtClean="0">
                <a:latin typeface="+mj-lt"/>
                <a:ea typeface="ＭＳ Ｐゴシック" pitchFamily="34" charset="-128"/>
                <a:cs typeface="Arial" charset="0"/>
              </a:rPr>
              <a:t>aterial</a:t>
            </a:r>
            <a:r>
              <a:rPr lang="da-DK" altLang="da-DK" sz="1800" b="1" dirty="0" smtClean="0">
                <a:latin typeface="+mj-lt"/>
                <a:ea typeface="ＭＳ Ｐゴシック" pitchFamily="34" charset="-128"/>
                <a:cs typeface="Arial" charset="0"/>
              </a:rPr>
              <a:t> properties to </a:t>
            </a:r>
            <a:r>
              <a:rPr lang="da-DK" altLang="da-DK" sz="1800" b="1" dirty="0" err="1" smtClean="0">
                <a:latin typeface="+mj-lt"/>
                <a:ea typeface="ＭＳ Ｐゴシック" pitchFamily="34" charset="-128"/>
                <a:cs typeface="Arial" charset="0"/>
              </a:rPr>
              <a:t>consider</a:t>
            </a:r>
            <a:endParaRPr lang="da-DK" altLang="da-DK" sz="1800" b="1" dirty="0" smtClean="0">
              <a:latin typeface="+mj-lt"/>
              <a:ea typeface="ＭＳ Ｐゴシック" pitchFamily="34" charset="-128"/>
              <a:cs typeface="Arial" charset="0"/>
            </a:endParaRP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dirty="0" err="1" smtClean="0">
                <a:latin typeface="+mj-lt"/>
                <a:ea typeface="ＭＳ Ｐゴシック" pitchFamily="34" charset="-128"/>
                <a:cs typeface="Arial" charset="0"/>
              </a:rPr>
              <a:t>Overview</a:t>
            </a:r>
            <a:r>
              <a:rPr lang="da-DK" altLang="da-DK" sz="1800" dirty="0" smtClean="0">
                <a:latin typeface="+mj-lt"/>
                <a:ea typeface="ＭＳ Ｐゴシック" pitchFamily="34" charset="-128"/>
                <a:cs typeface="Arial" charset="0"/>
              </a:rPr>
              <a:t> of </a:t>
            </a:r>
            <a:r>
              <a:rPr lang="da-DK" altLang="da-DK" sz="1800" dirty="0" err="1" smtClean="0">
                <a:latin typeface="+mj-lt"/>
                <a:ea typeface="ＭＳ Ｐゴシック" pitchFamily="34" charset="-128"/>
                <a:cs typeface="Arial" charset="0"/>
              </a:rPr>
              <a:t>techniques</a:t>
            </a:r>
            <a:endParaRPr lang="da-DK" altLang="da-DK" sz="1800" dirty="0" smtClean="0">
              <a:latin typeface="+mj-lt"/>
              <a:ea typeface="ＭＳ Ｐゴシック" pitchFamily="34" charset="-128"/>
              <a:cs typeface="Arial" charset="0"/>
            </a:endParaRPr>
          </a:p>
          <a:p>
            <a:pPr marL="408291" lvl="1" indent="-408291">
              <a:buFont typeface="+mj-lt"/>
              <a:buAutoNum type="arabicPeriod"/>
            </a:pPr>
            <a:endParaRPr lang="da-DK" altLang="da-DK" sz="600" dirty="0" smtClean="0">
              <a:ea typeface="ＭＳ Ｐゴシック" pitchFamily="34" charset="-128"/>
              <a:cs typeface="Arial" charset="0"/>
            </a:endParaRPr>
          </a:p>
          <a:p>
            <a:pPr marL="408291" lvl="1" indent="-408291">
              <a:buFont typeface="+mj-lt"/>
              <a:buAutoNum type="arabicPeriod"/>
            </a:pPr>
            <a:r>
              <a:rPr lang="da-DK" altLang="da-DK" sz="1800" dirty="0" err="1" smtClean="0">
                <a:ea typeface="ＭＳ Ｐゴシック" pitchFamily="34" charset="-128"/>
                <a:cs typeface="Arial" charset="0"/>
              </a:rPr>
              <a:t>Equipment</a:t>
            </a:r>
            <a:r>
              <a:rPr lang="da-DK" altLang="da-DK" sz="1800" dirty="0" smtClean="0">
                <a:ea typeface="ＭＳ Ｐゴシック" pitchFamily="34" charset="-128"/>
                <a:cs typeface="Arial" charset="0"/>
              </a:rPr>
              <a:t> </a:t>
            </a:r>
            <a:r>
              <a:rPr lang="da-DK" altLang="da-DK" sz="1800" dirty="0" err="1">
                <a:ea typeface="ＭＳ Ｐゴシック" pitchFamily="34" charset="-128"/>
                <a:cs typeface="Arial" charset="0"/>
              </a:rPr>
              <a:t>overview</a:t>
            </a:r>
            <a:r>
              <a:rPr lang="da-DK" altLang="da-DK" sz="1800" dirty="0">
                <a:ea typeface="ＭＳ Ｐゴシック" pitchFamily="34" charset="-128"/>
                <a:cs typeface="Arial" charset="0"/>
              </a:rPr>
              <a:t> in </a:t>
            </a:r>
            <a:r>
              <a:rPr lang="da-DK" altLang="da-DK" sz="1800" dirty="0" err="1">
                <a:ea typeface="ＭＳ Ｐゴシック" pitchFamily="34" charset="-128"/>
                <a:cs typeface="Arial" charset="0"/>
              </a:rPr>
              <a:t>LabAdviser</a:t>
            </a:r>
            <a:endParaRPr lang="da-DK" altLang="da-DK" sz="1800" dirty="0">
              <a:ea typeface="ＭＳ Ｐゴシック" pitchFamily="34" charset="-128"/>
              <a:cs typeface="Arial" charset="0"/>
            </a:endParaRP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dirty="0" smtClean="0">
                <a:latin typeface="+mj-lt"/>
                <a:ea typeface="ＭＳ Ｐゴシック" pitchFamily="34" charset="-128"/>
                <a:cs typeface="Arial" charset="0"/>
              </a:rPr>
              <a:t>Thin film </a:t>
            </a:r>
            <a:r>
              <a:rPr lang="da-DK" altLang="da-DK" sz="1800" dirty="0" err="1" smtClean="0">
                <a:latin typeface="+mj-lt"/>
                <a:ea typeface="ＭＳ Ｐゴシック" pitchFamily="34" charset="-128"/>
                <a:cs typeface="Arial" charset="0"/>
              </a:rPr>
              <a:t>techniques</a:t>
            </a:r>
            <a:r>
              <a:rPr lang="da-DK" altLang="da-DK" sz="1800" dirty="0" smtClean="0">
                <a:latin typeface="+mj-lt"/>
                <a:ea typeface="ＭＳ Ｐゴシック" pitchFamily="34" charset="-128"/>
                <a:cs typeface="Arial" charset="0"/>
              </a:rPr>
              <a:t> – 1</a:t>
            </a:r>
            <a:r>
              <a:rPr lang="da-DK" altLang="da-DK" sz="1800" baseline="30000" dirty="0" smtClean="0">
                <a:latin typeface="+mj-lt"/>
                <a:ea typeface="ＭＳ Ｐゴシック" pitchFamily="34" charset="-128"/>
                <a:cs typeface="Arial" charset="0"/>
              </a:rPr>
              <a:t>st</a:t>
            </a:r>
            <a:r>
              <a:rPr lang="da-DK" altLang="da-DK" sz="1800" dirty="0" smtClean="0">
                <a:latin typeface="+mj-lt"/>
                <a:ea typeface="ＭＳ Ｐゴシック" pitchFamily="34" charset="-128"/>
                <a:cs typeface="Arial" charset="0"/>
              </a:rPr>
              <a:t> part</a:t>
            </a: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1247556" lvl="2" indent="-408291">
              <a:buFont typeface="+mj-lt"/>
              <a:buAutoNum type="arabicPeriod"/>
            </a:pPr>
            <a:r>
              <a:rPr lang="da-DK" altLang="da-DK" sz="1800" dirty="0" err="1" smtClean="0">
                <a:latin typeface="+mj-lt"/>
                <a:ea typeface="ＭＳ Ｐゴシック" pitchFamily="34" charset="-128"/>
                <a:cs typeface="Arial" charset="0"/>
              </a:rPr>
              <a:t>Thermal</a:t>
            </a:r>
            <a:r>
              <a:rPr lang="da-DK" altLang="da-DK" sz="1800" dirty="0" smtClean="0">
                <a:latin typeface="+mj-lt"/>
                <a:ea typeface="ＭＳ Ｐゴシック" pitchFamily="34" charset="-128"/>
                <a:cs typeface="Arial" charset="0"/>
              </a:rPr>
              <a:t> oxidation</a:t>
            </a:r>
          </a:p>
          <a:p>
            <a:pPr marL="1247556" lvl="2" indent="-408291">
              <a:buFont typeface="+mj-lt"/>
              <a:buAutoNum type="arabicPeriod"/>
            </a:pPr>
            <a:endParaRPr lang="da-DK" altLang="da-DK" sz="600" dirty="0" smtClean="0">
              <a:latin typeface="+mj-lt"/>
              <a:ea typeface="ＭＳ Ｐゴシック" pitchFamily="34" charset="-128"/>
              <a:cs typeface="Arial" charset="0"/>
            </a:endParaRPr>
          </a:p>
          <a:p>
            <a:pPr marL="1247556" lvl="2" indent="-408291">
              <a:buFont typeface="+mj-lt"/>
              <a:buAutoNum type="arabicPeriod"/>
            </a:pPr>
            <a:r>
              <a:rPr lang="da-DK" altLang="da-DK" sz="1800" dirty="0" err="1" smtClean="0">
                <a:latin typeface="+mj-lt"/>
                <a:ea typeface="ＭＳ Ｐゴシック" pitchFamily="34" charset="-128"/>
                <a:cs typeface="Arial" charset="0"/>
              </a:rPr>
              <a:t>Electroplating</a:t>
            </a:r>
            <a:endParaRPr lang="da-DK" altLang="da-DK" sz="1800" dirty="0" smtClean="0">
              <a:latin typeface="+mj-lt"/>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0" indent="0">
              <a:buNone/>
            </a:pPr>
            <a:endParaRPr lang="da-DK"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Thin film TPT </a:t>
            </a: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course</a:t>
            </a:r>
            <a:r>
              <a:rPr lang="da-DK" altLang="da-DK" kern="0" dirty="0">
                <a:solidFill>
                  <a:srgbClr val="000000"/>
                </a:solidFill>
                <a:latin typeface="Verdana"/>
                <a:cs typeface="Arial" charset="0"/>
              </a:rPr>
              <a:t> </a:t>
            </a:r>
            <a:r>
              <a:rPr lang="da-DK" altLang="da-DK" kern="0" dirty="0" smtClean="0">
                <a:solidFill>
                  <a:srgbClr val="000000"/>
                </a:solidFill>
                <a:latin typeface="Verdana"/>
                <a:cs typeface="Arial" charset="0"/>
              </a:rPr>
              <a:t>– 1</a:t>
            </a:r>
            <a:r>
              <a:rPr lang="da-DK" altLang="da-DK" kern="0" baseline="30000" dirty="0" smtClean="0">
                <a:solidFill>
                  <a:srgbClr val="000000"/>
                </a:solidFill>
                <a:latin typeface="Verdana"/>
                <a:cs typeface="Arial" charset="0"/>
              </a:rPr>
              <a:t>st</a:t>
            </a:r>
            <a:r>
              <a:rPr lang="da-DK" altLang="da-DK" kern="0" dirty="0" smtClean="0">
                <a:solidFill>
                  <a:srgbClr val="000000"/>
                </a:solidFill>
                <a:latin typeface="Verdana"/>
                <a:cs typeface="Arial" charset="0"/>
              </a:rPr>
              <a:t> part</a:t>
            </a:r>
            <a:endParaRPr kumimoji="0" lang="da-DK"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426251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a-DK" alt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endParaRPr kumimoji="0" lang="da-DK"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7" name="Content Placeholder 6"/>
          <p:cNvSpPr txBox="1">
            <a:spLocks/>
          </p:cNvSpPr>
          <p:nvPr/>
        </p:nvSpPr>
        <p:spPr bwMode="auto">
          <a:xfrm>
            <a:off x="719590" y="1052981"/>
            <a:ext cx="9894288"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FontTx/>
              <a:buNone/>
              <a:defRPr sz="1600">
                <a:solidFill>
                  <a:schemeClr val="tx1"/>
                </a:solidFill>
                <a:latin typeface="+mn-lt"/>
                <a:ea typeface="ＭＳ Ｐゴシック" pitchFamily="-80" charset="-128"/>
                <a:cs typeface="ＭＳ Ｐゴシック" charset="0"/>
              </a:defRPr>
            </a:lvl1pPr>
            <a:lvl2pPr marL="574675" indent="-195263" algn="l" rtl="0" eaLnBrk="0" fontAlgn="base" hangingPunct="0">
              <a:spcBef>
                <a:spcPct val="20000"/>
              </a:spcBef>
              <a:spcAft>
                <a:spcPct val="0"/>
              </a:spcAft>
              <a:buChar char="–"/>
              <a:defRPr sz="1600">
                <a:solidFill>
                  <a:schemeClr val="tx1"/>
                </a:solidFill>
                <a:latin typeface="+mn-lt"/>
                <a:ea typeface="ＭＳ Ｐゴシック" pitchFamily="-80" charset="-128"/>
              </a:defRPr>
            </a:lvl2pPr>
            <a:lvl3pPr marL="12795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3pPr>
            <a:lvl4pPr marL="16986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4pPr>
            <a:lvl5pPr marL="21177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a:lstStyle>
          <a:p>
            <a:pPr marL="340243" marR="0" lvl="1" indent="-34024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da-DK"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da-DK"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da-DK"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da-DK"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da-DK"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da-DK"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da-DK" altLang="da-DK" sz="1600" b="0" i="0" u="none" strike="noStrike" kern="0" cap="none" spc="0" normalizeH="0" baseline="0" noProof="0" dirty="0" smtClean="0">
              <a:ln>
                <a:noFill/>
              </a:ln>
              <a:solidFill>
                <a:srgbClr val="000000"/>
              </a:solidFill>
              <a:effectLst/>
              <a:uLnTx/>
              <a:uFillTx/>
              <a:latin typeface="Verdana"/>
              <a:ea typeface="ＭＳ Ｐゴシック" pitchFamily="34" charset="-128"/>
            </a:endParaRPr>
          </a:p>
        </p:txBody>
      </p:sp>
      <p:sp>
        <p:nvSpPr>
          <p:cNvPr id="10" name="TextBox 9"/>
          <p:cNvSpPr txBox="1"/>
          <p:nvPr/>
        </p:nvSpPr>
        <p:spPr>
          <a:xfrm>
            <a:off x="696987" y="1485578"/>
            <a:ext cx="10877925" cy="281837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Material</a:t>
            </a:r>
            <a:r>
              <a:rPr kumimoji="0" lang="da-DK" sz="1600" b="1" i="0" u="none" strike="noStrike" kern="1200" cap="none" spc="0" normalizeH="0" noProof="0" dirty="0" smtClean="0">
                <a:ln>
                  <a:noFill/>
                </a:ln>
                <a:solidFill>
                  <a:srgbClr val="000000"/>
                </a:solidFill>
                <a:effectLst/>
                <a:uLnTx/>
                <a:uFillTx/>
                <a:latin typeface="Verdana" pitchFamily="34" charset="0"/>
                <a:ea typeface="ＭＳ Ｐゴシック" pitchFamily="34" charset="-128"/>
                <a:cs typeface="+mn-cs"/>
              </a:rPr>
              <a:t> properties </a:t>
            </a:r>
            <a:r>
              <a:rPr kumimoji="0" lang="da-DK" sz="1600" b="1" i="0" u="none" strike="noStrike" kern="1200" cap="none" spc="0" normalizeH="0" noProof="0" dirty="0" err="1" smtClean="0">
                <a:ln>
                  <a:noFill/>
                </a:ln>
                <a:solidFill>
                  <a:srgbClr val="000000"/>
                </a:solidFill>
                <a:effectLst/>
                <a:uLnTx/>
                <a:uFillTx/>
                <a:latin typeface="Verdana" pitchFamily="34" charset="0"/>
                <a:ea typeface="ＭＳ Ｐゴシック" pitchFamily="34" charset="-128"/>
                <a:cs typeface="+mn-cs"/>
              </a:rPr>
              <a:t>tha</a:t>
            </a:r>
            <a:r>
              <a:rPr lang="da-DK" sz="1600" b="1" noProof="0" dirty="0" err="1" smtClean="0">
                <a:solidFill>
                  <a:srgbClr val="000000"/>
                </a:solidFill>
              </a:rPr>
              <a:t>t</a:t>
            </a:r>
            <a:r>
              <a:rPr lang="da-DK" sz="1600" b="1" noProof="0" dirty="0" smtClean="0">
                <a:solidFill>
                  <a:srgbClr val="000000"/>
                </a:solidFill>
              </a:rPr>
              <a:t> </a:t>
            </a:r>
            <a:r>
              <a:rPr lang="da-DK" sz="1600" b="1" noProof="0" dirty="0" err="1" smtClean="0">
                <a:solidFill>
                  <a:srgbClr val="000000"/>
                </a:solidFill>
              </a:rPr>
              <a:t>will</a:t>
            </a:r>
            <a:r>
              <a:rPr lang="da-DK" sz="1600" b="1" noProof="0" dirty="0" smtClean="0">
                <a:solidFill>
                  <a:srgbClr val="000000"/>
                </a:solidFill>
              </a:rPr>
              <a:t> </a:t>
            </a:r>
            <a:r>
              <a:rPr lang="da-DK" sz="1600" b="1" noProof="0" dirty="0" err="1" smtClean="0">
                <a:solidFill>
                  <a:srgbClr val="000000"/>
                </a:solidFill>
              </a:rPr>
              <a:t>be</a:t>
            </a:r>
            <a:r>
              <a:rPr lang="da-DK" sz="1600" b="1" noProof="0" dirty="0" smtClean="0">
                <a:solidFill>
                  <a:srgbClr val="000000"/>
                </a:solidFill>
              </a:rPr>
              <a:t> </a:t>
            </a:r>
            <a:r>
              <a:rPr lang="da-DK" sz="1600" b="1" noProof="0" dirty="0" err="1" smtClean="0">
                <a:solidFill>
                  <a:srgbClr val="000000"/>
                </a:solidFill>
              </a:rPr>
              <a:t>explained</a:t>
            </a:r>
            <a:r>
              <a:rPr lang="da-DK" sz="1600" b="1" noProof="0" dirty="0" smtClean="0">
                <a:solidFill>
                  <a:srgbClr val="000000"/>
                </a:solidFill>
              </a:rPr>
              <a:t> in the </a:t>
            </a:r>
            <a:r>
              <a:rPr lang="da-DK" sz="1600" b="1" noProof="0" dirty="0" err="1" smtClean="0">
                <a:solidFill>
                  <a:srgbClr val="000000"/>
                </a:solidFill>
              </a:rPr>
              <a:t>course</a:t>
            </a:r>
            <a:r>
              <a:rPr kumimoji="0" lang="da-DK" sz="1600" b="1" i="0" u="none" strike="noStrike" kern="1200" cap="none" spc="0" normalizeH="0" noProof="0" dirty="0" smtClean="0">
                <a:ln>
                  <a:noFill/>
                </a:ln>
                <a:solidFill>
                  <a:srgbClr val="000000"/>
                </a:solidFill>
                <a:effectLst/>
                <a:uLnTx/>
                <a:uFillTx/>
                <a:latin typeface="Verdana" pitchFamily="34" charset="0"/>
                <a:ea typeface="ＭＳ Ｐゴシック"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lang="da-DK" sz="1600" b="1" baseline="0" dirty="0">
              <a:solidFill>
                <a:srgbClr val="000000"/>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da-DK" sz="1600" dirty="0" smtClean="0">
                <a:solidFill>
                  <a:srgbClr val="000000"/>
                </a:solidFill>
              </a:rPr>
              <a:t>Step </a:t>
            </a:r>
            <a:r>
              <a:rPr lang="da-DK" sz="1600" dirty="0" err="1" smtClean="0">
                <a:solidFill>
                  <a:srgbClr val="000000"/>
                </a:solidFill>
              </a:rPr>
              <a:t>coverage</a:t>
            </a:r>
            <a:endParaRPr lang="da-DK" sz="1600" dirty="0" smtClean="0">
              <a:solidFill>
                <a:srgbClr val="000000"/>
              </a:solidFill>
            </a:endParaRPr>
          </a:p>
          <a:p>
            <a:pPr marR="0" lvl="0" algn="l" defTabSz="914400" rtl="0" eaLnBrk="0" fontAlgn="base" latinLnBrk="0" hangingPunct="0">
              <a:lnSpc>
                <a:spcPct val="100000"/>
              </a:lnSpc>
              <a:spcBef>
                <a:spcPct val="0"/>
              </a:spcBef>
              <a:spcAft>
                <a:spcPct val="0"/>
              </a:spcAft>
              <a:buClrTx/>
              <a:buSzTx/>
              <a:tabLst/>
              <a:defRPr/>
            </a:pPr>
            <a:endParaRPr lang="da-DK" sz="1600" dirty="0" smtClean="0">
              <a:solidFill>
                <a:srgbClr val="000000"/>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da-DK" sz="1600" dirty="0" smtClean="0">
                <a:solidFill>
                  <a:srgbClr val="000000"/>
                </a:solidFill>
              </a:rPr>
              <a:t>Crystal </a:t>
            </a:r>
            <a:r>
              <a:rPr lang="da-DK" sz="1600" dirty="0" err="1" smtClean="0">
                <a:solidFill>
                  <a:srgbClr val="000000"/>
                </a:solidFill>
              </a:rPr>
              <a:t>structure</a:t>
            </a:r>
            <a:endParaRPr lang="da-DK" sz="1600" dirty="0" smtClean="0">
              <a:solidFill>
                <a:srgbClr val="000000"/>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60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da-DK" sz="1600" dirty="0" smtClean="0">
                <a:solidFill>
                  <a:srgbClr val="000000"/>
                </a:solidFill>
              </a:rPr>
              <a:t>Film stress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60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da-DK" sz="1600" dirty="0" err="1" smtClean="0">
                <a:solidFill>
                  <a:srgbClr val="000000"/>
                </a:solidFill>
              </a:rPr>
              <a:t>Electrical</a:t>
            </a:r>
            <a:r>
              <a:rPr lang="da-DK" sz="1600" dirty="0" smtClean="0">
                <a:solidFill>
                  <a:srgbClr val="000000"/>
                </a:solidFill>
              </a:rPr>
              <a:t> properties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60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da-DK" sz="1600" dirty="0" err="1" smtClean="0">
                <a:solidFill>
                  <a:srgbClr val="000000"/>
                </a:solidFill>
              </a:rPr>
              <a:t>Composition</a:t>
            </a:r>
            <a:endParaRPr kumimoji="0" lang="da-DK" sz="160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a:t>
            </a:r>
            <a:r>
              <a:rPr kumimoji="0" lang="da-DK" altLang="da-DK" sz="2400" b="1" i="0" u="none" strike="noStrike" kern="0" cap="none" spc="0" normalizeH="0" noProof="0" dirty="0" err="1" smtClean="0">
                <a:ln>
                  <a:noFill/>
                </a:ln>
                <a:solidFill>
                  <a:srgbClr val="000000"/>
                </a:solidFill>
                <a:effectLst/>
                <a:uLnTx/>
                <a:uFillTx/>
                <a:latin typeface="Verdana"/>
                <a:ea typeface="MS PGothic" pitchFamily="34" charset="-128"/>
                <a:cs typeface="Arial" charset="0"/>
              </a:rPr>
              <a:t>Material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properties </a:t>
            </a:r>
            <a:r>
              <a:rPr lang="da-DK" altLang="da-DK" b="0" kern="0" noProof="0" dirty="0" smtClean="0">
                <a:solidFill>
                  <a:srgbClr val="000000"/>
                </a:solidFill>
                <a:latin typeface="Verdana"/>
                <a:cs typeface="Arial" charset="0"/>
              </a:rPr>
              <a:t>– Crystal </a:t>
            </a:r>
            <a:r>
              <a:rPr lang="da-DK" altLang="da-DK" b="0" kern="0" noProof="0" dirty="0" err="1" smtClean="0">
                <a:solidFill>
                  <a:srgbClr val="000000"/>
                </a:solidFill>
                <a:latin typeface="Verdana"/>
                <a:cs typeface="Arial" charset="0"/>
              </a:rPr>
              <a:t>structure</a:t>
            </a:r>
            <a:r>
              <a:rPr lang="da-DK" altLang="da-DK" b="0" kern="0" dirty="0" smtClean="0">
                <a:solidFill>
                  <a:srgbClr val="000000"/>
                </a:solidFill>
                <a:latin typeface="Verdana"/>
                <a:cs typeface="Arial" charset="0"/>
              </a:rPr>
              <a:t> </a:t>
            </a:r>
            <a:endParaRPr kumimoji="0" lang="da-DK"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374163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991" y="1202989"/>
            <a:ext cx="10365899" cy="1143265"/>
          </a:xfrm>
        </p:spPr>
        <p:txBody>
          <a:bodyPr/>
          <a:lstStyle/>
          <a:p>
            <a:r>
              <a:rPr lang="en-US" sz="1800" dirty="0" smtClean="0"/>
              <a:t>Step coverage:</a:t>
            </a:r>
            <a:br>
              <a:rPr lang="en-US" sz="1800" dirty="0" smtClean="0"/>
            </a:br>
            <a:r>
              <a:rPr lang="en-US" sz="1600" dirty="0" smtClean="0"/>
              <a:t>What you need depends on subsequent application/processing</a:t>
            </a:r>
            <a:br>
              <a:rPr lang="en-US" sz="1600" dirty="0" smtClean="0"/>
            </a:br>
            <a:endParaRPr lang="en-US" sz="1600" i="1" dirty="0"/>
          </a:p>
        </p:txBody>
      </p:sp>
      <p:sp>
        <p:nvSpPr>
          <p:cNvPr id="67" name="TextBox 66"/>
          <p:cNvSpPr txBox="1"/>
          <p:nvPr/>
        </p:nvSpPr>
        <p:spPr>
          <a:xfrm>
            <a:off x="394601" y="1904724"/>
            <a:ext cx="502073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Line-of-sight</a:t>
            </a:r>
            <a:r>
              <a:rPr kumimoji="0" lang="en-US" sz="1600" b="0" i="0" u="none" strike="noStrike" kern="1200" cap="none" spc="0" normalizeH="0" noProof="0" dirty="0" smtClean="0">
                <a:ln>
                  <a:noFill/>
                </a:ln>
                <a:solidFill>
                  <a:srgbClr val="000000"/>
                </a:solidFill>
                <a:effectLst/>
                <a:uLnTx/>
                <a:uFillTx/>
                <a:latin typeface="Verdana" pitchFamily="34" charset="0"/>
                <a:ea typeface="ＭＳ Ｐゴシック" pitchFamily="34" charset="-128"/>
                <a:cs typeface="+mn-cs"/>
              </a:rPr>
              <a:t> </a:t>
            </a:r>
            <a:r>
              <a:rPr lang="en-US" sz="1600" dirty="0">
                <a:solidFill>
                  <a:srgbClr val="000000"/>
                </a:solidFill>
              </a:rPr>
              <a:t>d</a:t>
            </a:r>
            <a:r>
              <a:rPr kumimoji="0" lang="en-US" sz="16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eposition</a:t>
            </a: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on a structured mask:</a:t>
            </a:r>
            <a:endParaRPr kumimoji="0" lang="en-US"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8" name="TextBox 67"/>
          <p:cNvSpPr txBox="1"/>
          <p:nvPr/>
        </p:nvSpPr>
        <p:spPr>
          <a:xfrm>
            <a:off x="8935546" y="2621033"/>
            <a:ext cx="3065150"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No step coverage may be wanted to allow mask dissolution (lift-off) </a:t>
            </a:r>
            <a:b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endParaRPr kumimoji="0" lang="en-US"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3" name="Group 2"/>
          <p:cNvGrpSpPr/>
          <p:nvPr/>
        </p:nvGrpSpPr>
        <p:grpSpPr>
          <a:xfrm>
            <a:off x="8935546" y="5483067"/>
            <a:ext cx="1595248" cy="934363"/>
            <a:chOff x="10202043" y="1815421"/>
            <a:chExt cx="1595248" cy="934363"/>
          </a:xfrm>
        </p:grpSpPr>
        <p:sp>
          <p:nvSpPr>
            <p:cNvPr id="54" name="TextBox 53"/>
            <p:cNvSpPr txBox="1"/>
            <p:nvPr/>
          </p:nvSpPr>
          <p:spPr>
            <a:xfrm>
              <a:off x="10503219" y="1815421"/>
              <a:ext cx="319318"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a:t>
              </a:r>
              <a:endParaRPr kumimoji="0" lang="en-US"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5" name="TextBox 54"/>
            <p:cNvSpPr txBox="1"/>
            <p:nvPr/>
          </p:nvSpPr>
          <p:spPr>
            <a:xfrm>
              <a:off x="10509531" y="2081098"/>
              <a:ext cx="128776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Mask</a:t>
              </a:r>
              <a:endParaRPr kumimoji="0" lang="en-US"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6" name="Rectangle 55"/>
            <p:cNvSpPr/>
            <p:nvPr/>
          </p:nvSpPr>
          <p:spPr bwMode="auto">
            <a:xfrm>
              <a:off x="10202043" y="1855396"/>
              <a:ext cx="360000" cy="180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7" name="Rectangle 56"/>
            <p:cNvSpPr/>
            <p:nvPr/>
          </p:nvSpPr>
          <p:spPr bwMode="auto">
            <a:xfrm>
              <a:off x="10202043" y="2123922"/>
              <a:ext cx="360000" cy="180000"/>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8" name="Rectangle 57"/>
            <p:cNvSpPr/>
            <p:nvPr/>
          </p:nvSpPr>
          <p:spPr bwMode="auto">
            <a:xfrm>
              <a:off x="10202043" y="2385698"/>
              <a:ext cx="360000" cy="180000"/>
            </a:xfrm>
            <a:prstGeom prst="rect">
              <a:avLst/>
            </a:prstGeom>
            <a:solidFill>
              <a:srgbClr val="0070C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2" name="TextBox 61"/>
            <p:cNvSpPr txBox="1"/>
            <p:nvPr/>
          </p:nvSpPr>
          <p:spPr>
            <a:xfrm>
              <a:off x="10509531" y="2349674"/>
              <a:ext cx="119266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Deposited material</a:t>
              </a:r>
              <a:endParaRPr kumimoji="0" lang="en-US"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89" name="TextBox 88"/>
          <p:cNvSpPr txBox="1"/>
          <p:nvPr/>
        </p:nvSpPr>
        <p:spPr>
          <a:xfrm>
            <a:off x="5894878" y="5313789"/>
            <a:ext cx="2911442"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Good step coverage may be desired on deeply etched structures</a:t>
            </a:r>
            <a:endParaRPr kumimoji="0" lang="en-US"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0" name="Rectangle 9"/>
          <p:cNvSpPr/>
          <p:nvPr/>
        </p:nvSpPr>
        <p:spPr>
          <a:xfrm>
            <a:off x="8905899" y="4377291"/>
            <a:ext cx="3048000" cy="830997"/>
          </a:xfrm>
          <a:prstGeom prst="rect">
            <a:avLst/>
          </a:prstGeom>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Some</a:t>
            </a:r>
            <a:r>
              <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a:t>
            </a:r>
            <a:r>
              <a:rPr kumimoji="0" lang="da-DK" sz="16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methods</a:t>
            </a:r>
            <a:r>
              <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a:t>
            </a:r>
            <a:r>
              <a:rPr kumimoji="0" lang="da-DK" sz="16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are</a:t>
            </a:r>
            <a:r>
              <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a:t>
            </a:r>
            <a:r>
              <a:rPr kumimoji="0" lang="da-DK" sz="16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better</a:t>
            </a:r>
            <a:r>
              <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a:t>
            </a:r>
            <a:r>
              <a:rPr kumimoji="0" lang="da-DK" sz="16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than</a:t>
            </a:r>
            <a:r>
              <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a:t>
            </a:r>
            <a:r>
              <a:rPr kumimoji="0" lang="da-DK" sz="16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others</a:t>
            </a:r>
            <a:r>
              <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for uniform step </a:t>
            </a:r>
            <a:r>
              <a:rPr kumimoji="0" lang="da-DK" sz="16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coverage</a:t>
            </a:r>
            <a:endPar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0"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a:t>
            </a:r>
            <a:r>
              <a:rPr kumimoji="0" lang="da-DK" altLang="da-DK" sz="2400" b="1" i="0" u="none" strike="noStrike" kern="0" cap="none" spc="0" normalizeH="0" noProof="0" dirty="0" err="1" smtClean="0">
                <a:ln>
                  <a:noFill/>
                </a:ln>
                <a:solidFill>
                  <a:srgbClr val="000000"/>
                </a:solidFill>
                <a:effectLst/>
                <a:uLnTx/>
                <a:uFillTx/>
                <a:latin typeface="Verdana"/>
                <a:ea typeface="MS PGothic" pitchFamily="34" charset="-128"/>
                <a:cs typeface="Arial" charset="0"/>
              </a:rPr>
              <a:t>Material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properties </a:t>
            </a:r>
            <a:r>
              <a:rPr lang="da-DK" altLang="da-DK" kern="0" dirty="0" smtClean="0">
                <a:solidFill>
                  <a:srgbClr val="000000"/>
                </a:solidFill>
                <a:latin typeface="Verdana"/>
                <a:cs typeface="Arial" charset="0"/>
              </a:rPr>
              <a:t>– </a:t>
            </a:r>
            <a:r>
              <a:rPr lang="da-DK" altLang="da-DK" b="0" kern="0" dirty="0" smtClean="0">
                <a:solidFill>
                  <a:srgbClr val="000000"/>
                </a:solidFill>
                <a:latin typeface="Verdana"/>
                <a:cs typeface="Arial" charset="0"/>
              </a:rPr>
              <a:t>Step </a:t>
            </a:r>
            <a:r>
              <a:rPr lang="da-DK" altLang="da-DK" b="0" kern="0" dirty="0" err="1" smtClean="0">
                <a:solidFill>
                  <a:srgbClr val="000000"/>
                </a:solidFill>
                <a:latin typeface="Verdana"/>
                <a:cs typeface="Arial" charset="0"/>
              </a:rPr>
              <a:t>coverage</a:t>
            </a:r>
            <a:r>
              <a:rPr lang="da-DK" altLang="da-DK" b="0" kern="0" dirty="0" smtClean="0">
                <a:solidFill>
                  <a:srgbClr val="000000"/>
                </a:solidFill>
                <a:latin typeface="Verdana"/>
                <a:cs typeface="Arial" charset="0"/>
              </a:rPr>
              <a:t> </a:t>
            </a:r>
            <a:endParaRPr kumimoji="0" lang="da-DK" altLang="da-DK" sz="2400" b="0" i="0" u="none" strike="noStrike" kern="0" cap="none" spc="0" normalizeH="0" baseline="0" noProof="0" dirty="0">
              <a:ln>
                <a:noFill/>
              </a:ln>
              <a:solidFill>
                <a:srgbClr val="000000"/>
              </a:solidFill>
              <a:effectLst/>
              <a:uLnTx/>
              <a:uFillTx/>
              <a:latin typeface="Verdana"/>
              <a:cs typeface="Arial" charset="0"/>
            </a:endParaRPr>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6621" y="4377291"/>
            <a:ext cx="2709678" cy="1984252"/>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352" y="4347456"/>
            <a:ext cx="2709678" cy="1984252"/>
          </a:xfrm>
          <a:prstGeom prst="rect">
            <a:avLst/>
          </a:prstGeom>
        </p:spPr>
      </p:pic>
      <p:sp>
        <p:nvSpPr>
          <p:cNvPr id="64" name="TextBox 63"/>
          <p:cNvSpPr txBox="1"/>
          <p:nvPr/>
        </p:nvSpPr>
        <p:spPr>
          <a:xfrm>
            <a:off x="565991" y="4067416"/>
            <a:ext cx="470192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Conformal deposition on etched structures:</a:t>
            </a:r>
            <a:endParaRPr kumimoji="0" lang="en-US"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4" name="Billed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4032" y="2478857"/>
            <a:ext cx="2592288" cy="1265016"/>
          </a:xfrm>
          <a:prstGeom prst="rect">
            <a:avLst/>
          </a:prstGeom>
        </p:spPr>
      </p:pic>
      <p:pic>
        <p:nvPicPr>
          <p:cNvPr id="5" name="Billed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601" y="2478856"/>
            <a:ext cx="2592288" cy="1265017"/>
          </a:xfrm>
          <a:prstGeom prst="rect">
            <a:avLst/>
          </a:prstGeom>
        </p:spPr>
      </p:pic>
      <p:sp>
        <p:nvSpPr>
          <p:cNvPr id="23" name="Højrepil 22"/>
          <p:cNvSpPr/>
          <p:nvPr/>
        </p:nvSpPr>
        <p:spPr bwMode="auto">
          <a:xfrm>
            <a:off x="5928210" y="2841197"/>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4" name="Højrepil 23"/>
          <p:cNvSpPr/>
          <p:nvPr/>
        </p:nvSpPr>
        <p:spPr bwMode="auto">
          <a:xfrm>
            <a:off x="2986889" y="5212900"/>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pic>
        <p:nvPicPr>
          <p:cNvPr id="9" name="Bille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7432" y="2481898"/>
            <a:ext cx="2586056" cy="1261975"/>
          </a:xfrm>
          <a:prstGeom prst="rect">
            <a:avLst/>
          </a:prstGeom>
        </p:spPr>
      </p:pic>
      <p:sp>
        <p:nvSpPr>
          <p:cNvPr id="11" name="Højrepil 10"/>
          <p:cNvSpPr/>
          <p:nvPr/>
        </p:nvSpPr>
        <p:spPr bwMode="auto">
          <a:xfrm>
            <a:off x="2989490" y="2837643"/>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13037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p:bldP spid="68" grpId="0"/>
      <p:bldP spid="89" grpId="0"/>
      <p:bldP spid="10" grpId="0" animBg="1"/>
      <p:bldP spid="64" grpId="0"/>
      <p:bldP spid="23" grpId="0" animBg="1"/>
      <p:bldP spid="24"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grpSp>
        <p:nvGrpSpPr>
          <p:cNvPr id="5" name="Group 4"/>
          <p:cNvGrpSpPr/>
          <p:nvPr/>
        </p:nvGrpSpPr>
        <p:grpSpPr>
          <a:xfrm>
            <a:off x="640598" y="893402"/>
            <a:ext cx="2824581" cy="3544504"/>
            <a:chOff x="2065139" y="1053530"/>
            <a:chExt cx="2160240" cy="2878667"/>
          </a:xfrm>
        </p:grpSpPr>
        <p:grpSp>
          <p:nvGrpSpPr>
            <p:cNvPr id="8" name="Group 7"/>
            <p:cNvGrpSpPr/>
            <p:nvPr/>
          </p:nvGrpSpPr>
          <p:grpSpPr>
            <a:xfrm>
              <a:off x="2065139" y="1053530"/>
              <a:ext cx="2160240" cy="2878667"/>
              <a:chOff x="9193931" y="3359439"/>
              <a:chExt cx="2160240" cy="2878667"/>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34279" t="5540" r="19960" b="10967"/>
              <a:stretch/>
            </p:blipFill>
            <p:spPr>
              <a:xfrm>
                <a:off x="9193931" y="3359439"/>
                <a:ext cx="2103679" cy="2878667"/>
              </a:xfrm>
              <a:prstGeom prst="rect">
                <a:avLst/>
              </a:prstGeom>
              <a:ln>
                <a:solidFill>
                  <a:schemeClr val="tx1"/>
                </a:solidFill>
              </a:ln>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471" t="92959" r="95334" b="5038"/>
              <a:stretch/>
            </p:blipFill>
            <p:spPr>
              <a:xfrm>
                <a:off x="9327670" y="6026832"/>
                <a:ext cx="192881" cy="69056"/>
              </a:xfrm>
              <a:prstGeom prst="rect">
                <a:avLst/>
              </a:prstGeom>
            </p:spPr>
          </p:pic>
          <p:sp>
            <p:nvSpPr>
              <p:cNvPr id="11" name="TextBox 10"/>
              <p:cNvSpPr txBox="1"/>
              <p:nvPr/>
            </p:nvSpPr>
            <p:spPr>
              <a:xfrm>
                <a:off x="9193931" y="5845916"/>
                <a:ext cx="108012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800" b="0"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200 nm</a:t>
                </a:r>
                <a:endParaRPr kumimoji="0" lang="da-DK" sz="800" b="0"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2" name="TextBox 11"/>
              <p:cNvSpPr txBox="1"/>
              <p:nvPr/>
            </p:nvSpPr>
            <p:spPr>
              <a:xfrm>
                <a:off x="10274051" y="5919110"/>
                <a:ext cx="108012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Si-</a:t>
                </a:r>
                <a:r>
                  <a:rPr kumimoji="0" lang="da-DK" sz="1000" b="1" i="0" u="none" strike="noStrike" kern="1200" cap="none" spc="0" normalizeH="0" baseline="0" noProof="0" dirty="0" err="1" smtClean="0">
                    <a:ln>
                      <a:noFill/>
                    </a:ln>
                    <a:solidFill>
                      <a:srgbClr val="FFFFFF"/>
                    </a:solidFill>
                    <a:effectLst/>
                    <a:uLnTx/>
                    <a:uFillTx/>
                    <a:latin typeface="Verdana" pitchFamily="34" charset="0"/>
                    <a:ea typeface="ＭＳ Ｐゴシック" pitchFamily="34" charset="-128"/>
                    <a:cs typeface="+mn-cs"/>
                  </a:rPr>
                  <a:t>wafer</a:t>
                </a:r>
                <a:endParaRPr kumimoji="0" lang="da-DK"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3" name="TextBox 12"/>
              <p:cNvSpPr txBox="1"/>
              <p:nvPr/>
            </p:nvSpPr>
            <p:spPr>
              <a:xfrm>
                <a:off x="10583278" y="4392590"/>
                <a:ext cx="714332"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000" b="1" i="0" u="none" strike="noStrike" kern="1200" cap="none" spc="0" normalizeH="0" baseline="0" noProof="0" dirty="0" err="1" smtClean="0">
                    <a:ln>
                      <a:noFill/>
                    </a:ln>
                    <a:solidFill>
                      <a:srgbClr val="FFFFFF"/>
                    </a:solidFill>
                    <a:effectLst/>
                    <a:uLnTx/>
                    <a:uFillTx/>
                    <a:latin typeface="Verdana" pitchFamily="34" charset="0"/>
                    <a:ea typeface="ＭＳ Ｐゴシック" pitchFamily="34" charset="-128"/>
                    <a:cs typeface="+mn-cs"/>
                  </a:rPr>
                  <a:t>resist</a:t>
                </a:r>
                <a:endParaRPr kumimoji="0" lang="da-DK"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4" name="TextBox 13"/>
              <p:cNvSpPr txBox="1"/>
              <p:nvPr/>
            </p:nvSpPr>
            <p:spPr>
              <a:xfrm>
                <a:off x="10228174" y="3528494"/>
                <a:ext cx="1041532"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Ti/Au film</a:t>
                </a:r>
                <a:endParaRPr kumimoji="0" lang="da-DK"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grpSp>
        <p:sp>
          <p:nvSpPr>
            <p:cNvPr id="17" name="TextBox 16"/>
            <p:cNvSpPr txBox="1"/>
            <p:nvPr/>
          </p:nvSpPr>
          <p:spPr>
            <a:xfrm>
              <a:off x="2103727" y="2972272"/>
              <a:ext cx="1041532"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Ti/Au film</a:t>
              </a:r>
              <a:endParaRPr kumimoji="0" lang="da-DK"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grpSp>
      <p:grpSp>
        <p:nvGrpSpPr>
          <p:cNvPr id="18" name="Group 17"/>
          <p:cNvGrpSpPr/>
          <p:nvPr/>
        </p:nvGrpSpPr>
        <p:grpSpPr>
          <a:xfrm>
            <a:off x="5993679" y="825775"/>
            <a:ext cx="6009979" cy="4691886"/>
            <a:chOff x="3345115" y="837506"/>
            <a:chExt cx="6009979" cy="4691886"/>
          </a:xfrm>
        </p:grpSpPr>
        <p:pic>
          <p:nvPicPr>
            <p:cNvPr id="7" name="Picture 2" descr="File:Al2O3T who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8682" y="837506"/>
              <a:ext cx="5305195" cy="39788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45115" y="4883061"/>
              <a:ext cx="6009979"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Cross </a:t>
              </a: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section</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of </a:t>
              </a: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high</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aspect</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ratio Si </a:t>
              </a: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trenches</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covered</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with Al</a:t>
              </a:r>
              <a:r>
                <a:rPr kumimoji="0" lang="da-DK" sz="1200" b="1"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2</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a:t>
              </a:r>
              <a:r>
                <a:rPr kumimoji="0" lang="da-DK" sz="1200" b="1"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3 </a:t>
              </a:r>
              <a:r>
                <a:rPr kumimoji="0" lang="da-DK" sz="1200" b="1" i="0" u="none" strike="noStrike" kern="1200" cap="none" spc="0" normalizeH="0" noProof="0" dirty="0" smtClean="0">
                  <a:ln>
                    <a:noFill/>
                  </a:ln>
                  <a:solidFill>
                    <a:srgbClr val="000000"/>
                  </a:solidFill>
                  <a:effectLst/>
                  <a:uLnTx/>
                  <a:uFillTx/>
                  <a:latin typeface="Verdana" pitchFamily="34" charset="0"/>
                  <a:ea typeface="ＭＳ Ｐゴシック" pitchFamily="34" charset="-128"/>
                  <a:cs typeface="+mn-cs"/>
                </a:rPr>
                <a:t>by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1" i="0" u="none" strike="noStrike" kern="1200" cap="none" spc="0" normalizeH="0" noProof="0" dirty="0" err="1" smtClean="0">
                  <a:ln>
                    <a:noFill/>
                  </a:ln>
                  <a:solidFill>
                    <a:srgbClr val="000000"/>
                  </a:solidFill>
                  <a:effectLst/>
                  <a:uLnTx/>
                  <a:uFillTx/>
                  <a:latin typeface="Verdana" pitchFamily="34" charset="0"/>
                  <a:ea typeface="ＭＳ Ｐゴシック" pitchFamily="34" charset="-128"/>
                  <a:cs typeface="+mn-cs"/>
                </a:rPr>
                <a:t>atomic</a:t>
              </a:r>
              <a:r>
                <a:rPr kumimoji="0" lang="da-DK" sz="1200" b="1" i="0" u="none" strike="noStrike" kern="1200" cap="none" spc="0" normalizeH="0" noProof="0" dirty="0" smtClean="0">
                  <a:ln>
                    <a:noFill/>
                  </a:ln>
                  <a:solidFill>
                    <a:srgbClr val="000000"/>
                  </a:solidFill>
                  <a:effectLst/>
                  <a:uLnTx/>
                  <a:uFillTx/>
                  <a:latin typeface="Verdana" pitchFamily="34" charset="0"/>
                  <a:ea typeface="ＭＳ Ｐゴシック" pitchFamily="34" charset="-128"/>
                  <a:cs typeface="+mn-cs"/>
                </a:rPr>
                <a:t> </a:t>
              </a:r>
              <a:r>
                <a:rPr kumimoji="0" lang="da-DK" sz="1200" b="1" i="0" u="none" strike="noStrike" kern="1200" cap="none" spc="0" normalizeH="0" noProof="0" dirty="0" err="1" smtClean="0">
                  <a:ln>
                    <a:noFill/>
                  </a:ln>
                  <a:solidFill>
                    <a:srgbClr val="000000"/>
                  </a:solidFill>
                  <a:effectLst/>
                  <a:uLnTx/>
                  <a:uFillTx/>
                  <a:latin typeface="Verdana" pitchFamily="34" charset="0"/>
                  <a:ea typeface="ＭＳ Ｐゴシック" pitchFamily="34" charset="-128"/>
                  <a:cs typeface="+mn-cs"/>
                </a:rPr>
                <a:t>layer</a:t>
              </a:r>
              <a:r>
                <a:rPr kumimoji="0" lang="da-DK" sz="1200" b="1" i="0" u="none" strike="noStrike" kern="1200" cap="none" spc="0" normalizeH="0" noProof="0" dirty="0" smtClean="0">
                  <a:ln>
                    <a:noFill/>
                  </a:ln>
                  <a:solidFill>
                    <a:srgbClr val="000000"/>
                  </a:solidFill>
                  <a:effectLst/>
                  <a:uLnTx/>
                  <a:uFillTx/>
                  <a:latin typeface="Verdana" pitchFamily="34" charset="0"/>
                  <a:ea typeface="ＭＳ Ｐゴシック" pitchFamily="34" charset="-128"/>
                  <a:cs typeface="+mn-cs"/>
                </a:rPr>
                <a:t> </a:t>
              </a:r>
              <a:r>
                <a:rPr kumimoji="0" lang="da-DK" sz="1200" b="1" i="0" u="none" strike="noStrike" kern="1200" cap="none" spc="0" normalizeH="0" noProof="0" dirty="0" err="1" smtClean="0">
                  <a:ln>
                    <a:noFill/>
                  </a:ln>
                  <a:solidFill>
                    <a:srgbClr val="000000"/>
                  </a:solidFill>
                  <a:effectLst/>
                  <a:uLnTx/>
                  <a:uFillTx/>
                  <a:latin typeface="Verdana" pitchFamily="34" charset="0"/>
                  <a:ea typeface="ＭＳ Ｐゴシック" pitchFamily="34" charset="-128"/>
                  <a:cs typeface="+mn-cs"/>
                </a:rPr>
                <a:t>deposition</a:t>
              </a:r>
              <a:r>
                <a:rPr kumimoji="0" lang="da-DK" sz="1200" b="1" i="0" u="none" strike="noStrike" kern="1200" cap="none" spc="0" normalizeH="0" noProof="0" dirty="0" smtClean="0">
                  <a:ln>
                    <a:noFill/>
                  </a:ln>
                  <a:solidFill>
                    <a:srgbClr val="000000"/>
                  </a:solidFill>
                  <a:effectLst/>
                  <a:uLnTx/>
                  <a:uFillTx/>
                  <a:latin typeface="Verdana" pitchFamily="34" charset="0"/>
                  <a:ea typeface="ＭＳ Ｐゴシック" pitchFamily="34" charset="-128"/>
                  <a:cs typeface="+mn-cs"/>
                </a:rPr>
                <a:t> (ALD)</a:t>
              </a:r>
              <a:r>
                <a:rPr lang="da-DK" sz="1200" b="1" dirty="0" smtClean="0">
                  <a:solidFill>
                    <a:srgbClr val="000000"/>
                  </a:solidFil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lang="da-DK" sz="1200" b="1" dirty="0" smtClean="0">
                  <a:solidFill>
                    <a:srgbClr val="000000"/>
                  </a:solidFill>
                </a:rPr>
                <a:t>Good step </a:t>
              </a:r>
              <a:r>
                <a:rPr lang="da-DK" sz="1200" b="1" dirty="0" err="1" smtClean="0">
                  <a:solidFill>
                    <a:srgbClr val="000000"/>
                  </a:solidFill>
                </a:rPr>
                <a:t>coverage</a:t>
              </a:r>
              <a:r>
                <a:rPr lang="da-DK" sz="1200" b="1" dirty="0" smtClean="0">
                  <a:solidFill>
                    <a:srgbClr val="000000"/>
                  </a:solidFill>
                </a:rPr>
                <a:t> – </a:t>
              </a:r>
              <a:r>
                <a:rPr lang="da-DK" sz="1200" b="1" dirty="0" err="1" smtClean="0">
                  <a:solidFill>
                    <a:srgbClr val="000000"/>
                  </a:solidFill>
                </a:rPr>
                <a:t>conformal</a:t>
              </a:r>
              <a:r>
                <a:rPr lang="da-DK" sz="1200" b="1" dirty="0" smtClean="0">
                  <a:solidFill>
                    <a:srgbClr val="000000"/>
                  </a:solidFill>
                </a:rPr>
                <a:t> </a:t>
              </a:r>
              <a:r>
                <a:rPr lang="da-DK" sz="1200" b="1" dirty="0" err="1" smtClean="0">
                  <a:solidFill>
                    <a:srgbClr val="000000"/>
                  </a:solidFill>
                </a:rPr>
                <a:t>deposition</a:t>
              </a:r>
              <a:r>
                <a:rPr lang="da-DK" sz="1200" b="1" dirty="0" smtClean="0">
                  <a:solidFill>
                    <a:srgbClr val="000000"/>
                  </a:solidFill>
                </a:rPr>
                <a:t>.</a:t>
              </a:r>
              <a:endParaRPr kumimoji="0" lang="da-DK" sz="12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49" name="TextBox 48"/>
          <p:cNvSpPr txBox="1"/>
          <p:nvPr/>
        </p:nvSpPr>
        <p:spPr>
          <a:xfrm>
            <a:off x="607295" y="4596382"/>
            <a:ext cx="5128939"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Cross </a:t>
            </a: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section</a:t>
            </a:r>
            <a:r>
              <a:rPr kumimoji="0" lang="da-DK" sz="12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of Si </a:t>
            </a: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wafer</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with </a:t>
            </a: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resist</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pattern + Ti/Au </a:t>
            </a: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thin</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film </a:t>
            </a: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deposited</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by e-</a:t>
            </a: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beam</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evaporation (PVD).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No side-wall </a:t>
            </a: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deposition</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(line</a:t>
            </a:r>
            <a:r>
              <a:rPr lang="da-DK" sz="1200" b="1" dirty="0" smtClean="0">
                <a:solidFill>
                  <a:srgbClr val="000000"/>
                </a:solidFill>
              </a:rPr>
              <a:t>-of-</a:t>
            </a:r>
            <a:r>
              <a:rPr lang="da-DK" sz="1200" b="1" dirty="0" err="1" smtClean="0">
                <a:solidFill>
                  <a:srgbClr val="000000"/>
                </a:solidFill>
              </a:rPr>
              <a:t>sight</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Solvent removes </a:t>
            </a: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resist</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and </a:t>
            </a: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leaves</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part of the Si </a:t>
            </a: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wafer</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bare.</a:t>
            </a:r>
            <a:endParaRPr kumimoji="0" lang="da-DK" sz="12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1" name="TextBox 50"/>
          <p:cNvSpPr txBox="1"/>
          <p:nvPr/>
        </p:nvSpPr>
        <p:spPr>
          <a:xfrm>
            <a:off x="2090349" y="1155618"/>
            <a:ext cx="1041532"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000" b="1" i="0" u="none" strike="noStrike" kern="1200" cap="none" spc="0" normalizeH="0" baseline="0" noProof="0" dirty="0" smtClean="0">
                <a:ln>
                  <a:noFill/>
                </a:ln>
                <a:solidFill>
                  <a:srgbClr val="999999"/>
                </a:solidFill>
                <a:effectLst/>
                <a:uLnTx/>
                <a:uFillTx/>
                <a:latin typeface="Verdana" pitchFamily="34" charset="0"/>
                <a:ea typeface="ＭＳ Ｐゴシック" pitchFamily="34" charset="-128"/>
                <a:cs typeface="+mn-cs"/>
              </a:rPr>
              <a:t>Ti/Au film</a:t>
            </a:r>
            <a:endParaRPr kumimoji="0" lang="da-DK" sz="1000" b="1" i="0" u="none" strike="noStrike" kern="1200" cap="none" spc="0" normalizeH="0" baseline="0" noProof="0" dirty="0">
              <a:ln>
                <a:noFill/>
              </a:ln>
              <a:solidFill>
                <a:srgbClr val="999999"/>
              </a:solidFill>
              <a:effectLst/>
              <a:uLnTx/>
              <a:uFillTx/>
              <a:latin typeface="Verdana" pitchFamily="34" charset="0"/>
              <a:ea typeface="ＭＳ Ｐゴシック" pitchFamily="34" charset="-128"/>
              <a:cs typeface="+mn-cs"/>
            </a:endParaRPr>
          </a:p>
        </p:txBody>
      </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a:t>
            </a:r>
            <a:r>
              <a:rPr kumimoji="0" lang="da-DK" altLang="da-DK" sz="2400" b="1" i="0" u="none" strike="noStrike" kern="0" cap="none" spc="0" normalizeH="0" noProof="0" dirty="0" err="1" smtClean="0">
                <a:ln>
                  <a:noFill/>
                </a:ln>
                <a:solidFill>
                  <a:srgbClr val="000000"/>
                </a:solidFill>
                <a:effectLst/>
                <a:uLnTx/>
                <a:uFillTx/>
                <a:latin typeface="Verdana"/>
                <a:ea typeface="MS PGothic" pitchFamily="34" charset="-128"/>
                <a:cs typeface="Arial" charset="0"/>
              </a:rPr>
              <a:t>Material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properties </a:t>
            </a:r>
            <a:r>
              <a:rPr lang="da-DK" altLang="da-DK" kern="0" dirty="0" smtClean="0">
                <a:solidFill>
                  <a:srgbClr val="000000"/>
                </a:solidFill>
                <a:latin typeface="Verdana"/>
                <a:cs typeface="Arial" charset="0"/>
              </a:rPr>
              <a:t>– </a:t>
            </a:r>
            <a:r>
              <a:rPr lang="da-DK" altLang="da-DK" b="0" kern="0" dirty="0" smtClean="0">
                <a:solidFill>
                  <a:srgbClr val="000000"/>
                </a:solidFill>
                <a:latin typeface="Verdana"/>
                <a:cs typeface="Arial" charset="0"/>
              </a:rPr>
              <a:t>Step </a:t>
            </a:r>
            <a:r>
              <a:rPr lang="da-DK" altLang="da-DK" b="0" kern="0" dirty="0" err="1" smtClean="0">
                <a:solidFill>
                  <a:srgbClr val="000000"/>
                </a:solidFill>
                <a:latin typeface="Verdana"/>
                <a:cs typeface="Arial" charset="0"/>
              </a:rPr>
              <a:t>coverage</a:t>
            </a:r>
            <a:r>
              <a:rPr lang="da-DK" altLang="da-DK" b="0" kern="0" dirty="0" smtClean="0">
                <a:solidFill>
                  <a:srgbClr val="000000"/>
                </a:solidFill>
                <a:latin typeface="Verdana"/>
                <a:cs typeface="Arial" charset="0"/>
              </a:rPr>
              <a:t> </a:t>
            </a:r>
            <a:endParaRPr kumimoji="0" lang="da-DK"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22" name="Group 21"/>
          <p:cNvGrpSpPr/>
          <p:nvPr/>
        </p:nvGrpSpPr>
        <p:grpSpPr>
          <a:xfrm>
            <a:off x="3914069" y="825775"/>
            <a:ext cx="1983522" cy="1702101"/>
            <a:chOff x="10130035" y="1613516"/>
            <a:chExt cx="1983522" cy="1702101"/>
          </a:xfrm>
        </p:grpSpPr>
        <p:grpSp>
          <p:nvGrpSpPr>
            <p:cNvPr id="23" name="Group 22"/>
            <p:cNvGrpSpPr/>
            <p:nvPr/>
          </p:nvGrpSpPr>
          <p:grpSpPr>
            <a:xfrm>
              <a:off x="10194010" y="1613516"/>
              <a:ext cx="1919547" cy="1160512"/>
              <a:chOff x="4305771" y="2997746"/>
              <a:chExt cx="1919547" cy="1160512"/>
            </a:xfrm>
          </p:grpSpPr>
          <p:sp>
            <p:nvSpPr>
              <p:cNvPr id="25" name="Rectangle 24"/>
              <p:cNvSpPr/>
              <p:nvPr/>
            </p:nvSpPr>
            <p:spPr bwMode="auto">
              <a:xfrm>
                <a:off x="4307012" y="3573810"/>
                <a:ext cx="1358527" cy="584448"/>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da-DK" sz="1200" b="0" i="0" u="none" strike="noStrike" kern="0" cap="none" spc="0" normalizeH="0" baseline="0" noProof="0" smtClean="0">
                  <a:ln>
                    <a:noFill/>
                  </a:ln>
                  <a:solidFill>
                    <a:prstClr val="black"/>
                  </a:solidFill>
                  <a:effectLst/>
                  <a:uLnTx/>
                  <a:uFillTx/>
                  <a:ea typeface="ＭＳ Ｐゴシック" pitchFamily="-80" charset="-128"/>
                </a:endParaRPr>
              </a:p>
            </p:txBody>
          </p:sp>
          <p:sp>
            <p:nvSpPr>
              <p:cNvPr id="26" name="Rectangle 25"/>
              <p:cNvSpPr/>
              <p:nvPr/>
            </p:nvSpPr>
            <p:spPr bwMode="auto">
              <a:xfrm>
                <a:off x="4305771"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da-DK" sz="1200" b="0" i="0" u="none" strike="noStrike" kern="0" cap="none" spc="0" normalizeH="0" baseline="0" noProof="0" smtClean="0">
                  <a:ln>
                    <a:noFill/>
                  </a:ln>
                  <a:solidFill>
                    <a:prstClr val="black"/>
                  </a:solidFill>
                  <a:effectLst/>
                  <a:uLnTx/>
                  <a:uFillTx/>
                  <a:ea typeface="ＭＳ Ｐゴシック" pitchFamily="-80" charset="-128"/>
                </a:endParaRPr>
              </a:p>
            </p:txBody>
          </p:sp>
          <p:cxnSp>
            <p:nvCxnSpPr>
              <p:cNvPr id="27" name="Straight Arrow Connector 26"/>
              <p:cNvCxnSpPr/>
              <p:nvPr/>
            </p:nvCxnSpPr>
            <p:spPr bwMode="auto">
              <a:xfrm rot="5400000">
                <a:off x="5358212" y="3449089"/>
                <a:ext cx="0" cy="393459"/>
              </a:xfrm>
              <a:prstGeom prst="straightConnector1">
                <a:avLst/>
              </a:prstGeom>
              <a:solidFill>
                <a:srgbClr val="4F81BD"/>
              </a:solidFill>
              <a:ln w="25400" cap="flat" cmpd="sng" algn="ctr">
                <a:solidFill>
                  <a:srgbClr val="C0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7"/>
              <p:cNvSpPr/>
              <p:nvPr/>
            </p:nvSpPr>
            <p:spPr bwMode="auto">
              <a:xfrm>
                <a:off x="4909483"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da-DK" sz="1200" b="0" i="0" u="none" strike="noStrike" kern="0" cap="none" spc="0" normalizeH="0" baseline="0" noProof="0" smtClean="0">
                  <a:ln>
                    <a:noFill/>
                  </a:ln>
                  <a:solidFill>
                    <a:prstClr val="black"/>
                  </a:solidFill>
                  <a:effectLst/>
                  <a:uLnTx/>
                  <a:uFillTx/>
                  <a:ea typeface="ＭＳ Ｐゴシック" pitchFamily="-80" charset="-128"/>
                </a:endParaRPr>
              </a:p>
            </p:txBody>
          </p:sp>
          <p:sp>
            <p:nvSpPr>
              <p:cNvPr id="29" name="Rectangle 28"/>
              <p:cNvSpPr/>
              <p:nvPr/>
            </p:nvSpPr>
            <p:spPr bwMode="auto">
              <a:xfrm>
                <a:off x="5557555"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da-DK" sz="1200" b="0" i="0" u="none" strike="noStrike" kern="0" cap="none" spc="0" normalizeH="0" baseline="0" noProof="0" smtClean="0">
                  <a:ln>
                    <a:noFill/>
                  </a:ln>
                  <a:solidFill>
                    <a:prstClr val="black"/>
                  </a:solidFill>
                  <a:effectLst/>
                  <a:uLnTx/>
                  <a:uFillTx/>
                  <a:ea typeface="ＭＳ Ｐゴシック" pitchFamily="-80" charset="-128"/>
                </a:endParaRPr>
              </a:p>
            </p:txBody>
          </p:sp>
          <p:cxnSp>
            <p:nvCxnSpPr>
              <p:cNvPr id="30" name="Straight Arrow Connector 29"/>
              <p:cNvCxnSpPr/>
              <p:nvPr/>
            </p:nvCxnSpPr>
            <p:spPr bwMode="auto">
              <a:xfrm>
                <a:off x="5654263" y="2997810"/>
                <a:ext cx="0" cy="576000"/>
              </a:xfrm>
              <a:prstGeom prst="straightConnector1">
                <a:avLst/>
              </a:prstGeom>
              <a:solidFill>
                <a:srgbClr val="4F81BD"/>
              </a:solidFill>
              <a:ln w="25400" cap="flat" cmpd="sng" algn="ctr">
                <a:solidFill>
                  <a:srgbClr val="C0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nvSpPr>
            <p:spPr>
              <a:xfrm>
                <a:off x="5052680" y="3681244"/>
                <a:ext cx="6110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000" b="1" i="0" u="none" strike="noStrike" kern="0" cap="none" spc="0" normalizeH="0" baseline="0" noProof="0" dirty="0">
                    <a:ln>
                      <a:noFill/>
                    </a:ln>
                    <a:solidFill>
                      <a:srgbClr val="C00000"/>
                    </a:solidFill>
                    <a:effectLst/>
                    <a:uLnTx/>
                    <a:uFillTx/>
                  </a:rPr>
                  <a:t>Width</a:t>
                </a:r>
              </a:p>
            </p:txBody>
          </p:sp>
          <p:sp>
            <p:nvSpPr>
              <p:cNvPr id="32" name="TextBox 31"/>
              <p:cNvSpPr txBox="1"/>
              <p:nvPr/>
            </p:nvSpPr>
            <p:spPr>
              <a:xfrm>
                <a:off x="5611047" y="3184333"/>
                <a:ext cx="614271"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000" b="1" i="0" u="none" strike="noStrike" kern="0" cap="none" spc="0" normalizeH="0" baseline="0" noProof="0" dirty="0" smtClean="0">
                    <a:ln>
                      <a:noFill/>
                    </a:ln>
                    <a:solidFill>
                      <a:srgbClr val="C00000"/>
                    </a:solidFill>
                    <a:effectLst/>
                    <a:uLnTx/>
                    <a:uFillTx/>
                  </a:rPr>
                  <a:t>Depth</a:t>
                </a:r>
                <a:endParaRPr kumimoji="0" lang="da-DK" sz="1000" b="1" i="0" u="none" strike="noStrike" kern="0" cap="none" spc="0" normalizeH="0" baseline="0" noProof="0" dirty="0">
                  <a:ln>
                    <a:noFill/>
                  </a:ln>
                  <a:solidFill>
                    <a:srgbClr val="C00000"/>
                  </a:solidFill>
                  <a:effectLst/>
                  <a:uLnTx/>
                  <a:uFillTx/>
                </a:endParaRPr>
              </a:p>
            </p:txBody>
          </p:sp>
        </p:grpSp>
        <p:sp>
          <p:nvSpPr>
            <p:cNvPr id="24" name="Rectangle 23"/>
            <p:cNvSpPr/>
            <p:nvPr/>
          </p:nvSpPr>
          <p:spPr>
            <a:xfrm>
              <a:off x="10130035" y="2761619"/>
              <a:ext cx="1983522" cy="5539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prstClr val="black"/>
                  </a:solidFill>
                  <a:effectLst/>
                  <a:uLnTx/>
                  <a:uFillTx/>
                </a:rPr>
                <a:t>Aspect ratio: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rPr>
                <a:t>Depth to width relationship of holes or trenches </a:t>
              </a:r>
            </a:p>
          </p:txBody>
        </p:sp>
      </p:grpSp>
      <p:pic>
        <p:nvPicPr>
          <p:cNvPr id="33" name="Billed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5368" y="2102360"/>
            <a:ext cx="1849071" cy="1354044"/>
          </a:xfrm>
          <a:prstGeom prst="rect">
            <a:avLst/>
          </a:prstGeom>
        </p:spPr>
      </p:pic>
      <p:pic>
        <p:nvPicPr>
          <p:cNvPr id="34" name="Billed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4870" y="2771224"/>
            <a:ext cx="1917522" cy="935736"/>
          </a:xfrm>
          <a:prstGeom prst="rect">
            <a:avLst/>
          </a:prstGeom>
        </p:spPr>
      </p:pic>
    </p:spTree>
    <p:extLst>
      <p:ext uri="{BB962C8B-B14F-4D97-AF65-F5344CB8AC3E}">
        <p14:creationId xmlns:p14="http://schemas.microsoft.com/office/powerpoint/2010/main" val="138997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a-DK" alt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endParaRPr kumimoji="0" lang="da-DK"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7" name="Content Placeholder 6"/>
          <p:cNvSpPr txBox="1">
            <a:spLocks/>
          </p:cNvSpPr>
          <p:nvPr/>
        </p:nvSpPr>
        <p:spPr bwMode="auto">
          <a:xfrm>
            <a:off x="719590" y="1052981"/>
            <a:ext cx="9894288"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FontTx/>
              <a:buNone/>
              <a:defRPr sz="1600">
                <a:solidFill>
                  <a:schemeClr val="tx1"/>
                </a:solidFill>
                <a:latin typeface="+mn-lt"/>
                <a:ea typeface="ＭＳ Ｐゴシック" pitchFamily="-80" charset="-128"/>
                <a:cs typeface="ＭＳ Ｐゴシック" charset="0"/>
              </a:defRPr>
            </a:lvl1pPr>
            <a:lvl2pPr marL="574675" indent="-195263" algn="l" rtl="0" eaLnBrk="0" fontAlgn="base" hangingPunct="0">
              <a:spcBef>
                <a:spcPct val="20000"/>
              </a:spcBef>
              <a:spcAft>
                <a:spcPct val="0"/>
              </a:spcAft>
              <a:buChar char="–"/>
              <a:defRPr sz="1600">
                <a:solidFill>
                  <a:schemeClr val="tx1"/>
                </a:solidFill>
                <a:latin typeface="+mn-lt"/>
                <a:ea typeface="ＭＳ Ｐゴシック" pitchFamily="-80" charset="-128"/>
              </a:defRPr>
            </a:lvl2pPr>
            <a:lvl3pPr marL="12795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3pPr>
            <a:lvl4pPr marL="16986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4pPr>
            <a:lvl5pPr marL="21177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a:lstStyle>
          <a:p>
            <a:pPr marL="340243" marR="0" lvl="1" indent="-34024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da-DK"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da-DK"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da-DK"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da-DK"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da-DK"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da-DK"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da-DK" altLang="da-DK" sz="1600" b="0" i="0" u="none" strike="noStrike" kern="0" cap="none" spc="0" normalizeH="0" baseline="0" noProof="0" dirty="0" smtClean="0">
              <a:ln>
                <a:noFill/>
              </a:ln>
              <a:solidFill>
                <a:srgbClr val="000000"/>
              </a:solidFill>
              <a:effectLst/>
              <a:uLnTx/>
              <a:uFillTx/>
              <a:latin typeface="Verdana"/>
              <a:ea typeface="ＭＳ Ｐゴシック" pitchFamily="34" charset="-128"/>
            </a:endParaRPr>
          </a:p>
        </p:txBody>
      </p:sp>
      <p:grpSp>
        <p:nvGrpSpPr>
          <p:cNvPr id="12" name="Group 11"/>
          <p:cNvGrpSpPr/>
          <p:nvPr/>
        </p:nvGrpSpPr>
        <p:grpSpPr>
          <a:xfrm>
            <a:off x="5017467" y="4173091"/>
            <a:ext cx="5238750" cy="1920999"/>
            <a:chOff x="4081363" y="3308995"/>
            <a:chExt cx="5238750" cy="1920999"/>
          </a:xfrm>
        </p:grpSpPr>
        <p:sp>
          <p:nvSpPr>
            <p:cNvPr id="8" name="Rectangle 7"/>
            <p:cNvSpPr/>
            <p:nvPr/>
          </p:nvSpPr>
          <p:spPr>
            <a:xfrm>
              <a:off x="4081363" y="4983773"/>
              <a:ext cx="3664629"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0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https://en.wikipedia.org/wiki/Amorphous_silicon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1363" y="3308995"/>
              <a:ext cx="5238750" cy="1704975"/>
            </a:xfrm>
            <a:prstGeom prst="rect">
              <a:avLst/>
            </a:prstGeom>
          </p:spPr>
        </p:pic>
      </p:grpSp>
      <p:sp>
        <p:nvSpPr>
          <p:cNvPr id="10" name="TextBox 9"/>
          <p:cNvSpPr txBox="1"/>
          <p:nvPr/>
        </p:nvSpPr>
        <p:spPr>
          <a:xfrm>
            <a:off x="696987" y="1485578"/>
            <a:ext cx="10877925" cy="2264377"/>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Possible</a:t>
            </a:r>
            <a:r>
              <a:rPr kumimoji="0" lang="da-DK"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crystal</a:t>
            </a:r>
            <a:r>
              <a:rPr kumimoji="0" lang="da-DK"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structures</a:t>
            </a:r>
            <a:r>
              <a:rPr kumimoji="0" lang="da-DK"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Monocrystalline</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/single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crystalline</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e.g</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Si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wafers</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Continuous</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and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unbroken</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crystal</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lattice</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no</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grain</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boundaries</a:t>
            </a:r>
            <a:endPar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Poly-crystalline</a:t>
            </a:r>
            <a:endPar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Consists</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of multiple small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crystals</a:t>
            </a:r>
            <a:endPar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Amorphous</a:t>
            </a:r>
            <a:endPar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544388" marR="0" lvl="1"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Non-</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crystalline</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lattice</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the atoms form a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continuous</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random</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network</a:t>
            </a:r>
            <a:endPar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
        <p:nvSpPr>
          <p:cNvPr id="13" name="TextBox 12"/>
          <p:cNvSpPr txBox="1"/>
          <p:nvPr/>
        </p:nvSpPr>
        <p:spPr>
          <a:xfrm>
            <a:off x="815604" y="3880410"/>
            <a:ext cx="3913832" cy="2264377"/>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Be </a:t>
            </a:r>
            <a:r>
              <a:rPr kumimoji="0" lang="da-DK" sz="14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aware</a:t>
            </a:r>
            <a:endParaRPr kumimoji="0" lang="da-DK"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You</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may</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get</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 mix of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crystal</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structures</a:t>
            </a:r>
            <a:endPar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Structure</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affected</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by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deposition</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method</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and parameters</a:t>
            </a:r>
          </a:p>
          <a:p>
            <a:pPr marR="0" lvl="0" algn="l" defTabSz="914400" rtl="0" eaLnBrk="0" fontAlgn="base" latinLnBrk="0" hangingPunct="0">
              <a:lnSpc>
                <a:spcPct val="100000"/>
              </a:lnSpc>
              <a:spcBef>
                <a:spcPct val="0"/>
              </a:spcBef>
              <a:spcAft>
                <a:spcPct val="0"/>
              </a:spcAft>
              <a:buClrTx/>
              <a:buSzTx/>
              <a:tabLst/>
              <a:defRPr/>
            </a:pPr>
            <a:endPar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da-DK" sz="1400" dirty="0" smtClean="0">
                <a:solidFill>
                  <a:srgbClr val="000000"/>
                </a:solidFill>
              </a:rPr>
              <a:t>Post </a:t>
            </a:r>
            <a:r>
              <a:rPr lang="da-DK" sz="1400" dirty="0" err="1" smtClean="0">
                <a:solidFill>
                  <a:srgbClr val="000000"/>
                </a:solidFill>
              </a:rPr>
              <a:t>process</a:t>
            </a:r>
            <a:r>
              <a:rPr lang="da-DK" sz="1400" dirty="0" smtClean="0">
                <a:solidFill>
                  <a:srgbClr val="000000"/>
                </a:solidFill>
              </a:rPr>
              <a:t> </a:t>
            </a:r>
            <a:r>
              <a:rPr lang="da-DK" sz="1400" dirty="0" err="1" smtClean="0">
                <a:solidFill>
                  <a:srgbClr val="000000"/>
                </a:solidFill>
              </a:rPr>
              <a:t>can</a:t>
            </a:r>
            <a:r>
              <a:rPr lang="da-DK" sz="1400" dirty="0" smtClean="0">
                <a:solidFill>
                  <a:srgbClr val="000000"/>
                </a:solidFill>
              </a:rPr>
              <a:t> </a:t>
            </a:r>
            <a:r>
              <a:rPr lang="da-DK" sz="1400" dirty="0" err="1" smtClean="0">
                <a:solidFill>
                  <a:srgbClr val="000000"/>
                </a:solidFill>
              </a:rPr>
              <a:t>change</a:t>
            </a:r>
            <a:r>
              <a:rPr lang="da-DK" sz="1400" dirty="0" smtClean="0">
                <a:solidFill>
                  <a:srgbClr val="000000"/>
                </a:solidFill>
              </a:rPr>
              <a:t> the </a:t>
            </a:r>
            <a:r>
              <a:rPr lang="da-DK" sz="1400" dirty="0" err="1" smtClean="0">
                <a:solidFill>
                  <a:srgbClr val="000000"/>
                </a:solidFill>
              </a:rPr>
              <a:t>crystal</a:t>
            </a:r>
            <a:r>
              <a:rPr lang="da-DK" sz="1400" dirty="0" smtClean="0">
                <a:solidFill>
                  <a:srgbClr val="000000"/>
                </a:solidFill>
              </a:rPr>
              <a:t> </a:t>
            </a:r>
            <a:r>
              <a:rPr lang="da-DK" sz="1400" dirty="0" err="1" smtClean="0">
                <a:solidFill>
                  <a:srgbClr val="000000"/>
                </a:solidFill>
              </a:rPr>
              <a:t>structures</a:t>
            </a:r>
            <a:endPar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a:t>
            </a:r>
            <a:r>
              <a:rPr kumimoji="0" lang="da-DK" altLang="da-DK" sz="2400" b="1" i="0" u="none" strike="noStrike" kern="0" cap="none" spc="0" normalizeH="0" noProof="0" dirty="0" err="1" smtClean="0">
                <a:ln>
                  <a:noFill/>
                </a:ln>
                <a:solidFill>
                  <a:srgbClr val="000000"/>
                </a:solidFill>
                <a:effectLst/>
                <a:uLnTx/>
                <a:uFillTx/>
                <a:latin typeface="Verdana"/>
                <a:ea typeface="MS PGothic" pitchFamily="34" charset="-128"/>
                <a:cs typeface="Arial" charset="0"/>
              </a:rPr>
              <a:t>Material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properties </a:t>
            </a:r>
            <a:r>
              <a:rPr lang="da-DK" altLang="da-DK" b="0" kern="0" noProof="0" dirty="0" smtClean="0">
                <a:solidFill>
                  <a:srgbClr val="000000"/>
                </a:solidFill>
                <a:latin typeface="Verdana"/>
                <a:cs typeface="Arial" charset="0"/>
              </a:rPr>
              <a:t>– Crystal </a:t>
            </a:r>
            <a:r>
              <a:rPr lang="da-DK" altLang="da-DK" b="0" kern="0" noProof="0" dirty="0" err="1" smtClean="0">
                <a:solidFill>
                  <a:srgbClr val="000000"/>
                </a:solidFill>
                <a:latin typeface="Verdana"/>
                <a:cs typeface="Arial" charset="0"/>
              </a:rPr>
              <a:t>structure</a:t>
            </a:r>
            <a:r>
              <a:rPr lang="da-DK" altLang="da-DK" b="0" kern="0" dirty="0" smtClean="0">
                <a:solidFill>
                  <a:srgbClr val="000000"/>
                </a:solidFill>
                <a:latin typeface="Verdana"/>
                <a:cs typeface="Arial" charset="0"/>
              </a:rPr>
              <a:t> </a:t>
            </a:r>
            <a:endParaRPr kumimoji="0" lang="da-DK"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15385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963" y="1577479"/>
            <a:ext cx="3024336" cy="18002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900" b="0" i="0" u="none" strike="noStrike" kern="1200" cap="none" spc="0" normalizeH="0" baseline="0" noProof="0">
              <a:ln>
                <a:noFill/>
              </a:ln>
              <a:solidFill>
                <a:srgbClr val="FFFFFF"/>
              </a:solidFill>
              <a:effectLst/>
              <a:uLnTx/>
              <a:uFillTx/>
              <a:latin typeface="Verdana"/>
              <a:ea typeface="ＭＳ Ｐゴシック"/>
              <a:cs typeface="+mn-cs"/>
            </a:endParaRPr>
          </a:p>
        </p:txBody>
      </p:sp>
      <p:grpSp>
        <p:nvGrpSpPr>
          <p:cNvPr id="60" name="Group 59"/>
          <p:cNvGrpSpPr/>
          <p:nvPr/>
        </p:nvGrpSpPr>
        <p:grpSpPr>
          <a:xfrm rot="10800000">
            <a:off x="7448350" y="-2020642"/>
            <a:ext cx="4032000" cy="4032000"/>
            <a:chOff x="6192000" y="2232000"/>
            <a:chExt cx="4032000" cy="4032000"/>
          </a:xfrm>
          <a:solidFill>
            <a:schemeClr val="tx1">
              <a:lumMod val="50000"/>
              <a:lumOff val="50000"/>
            </a:schemeClr>
          </a:solidFill>
        </p:grpSpPr>
        <p:sp>
          <p:nvSpPr>
            <p:cNvPr id="7" name="Arc 6"/>
            <p:cNvSpPr/>
            <p:nvPr/>
          </p:nvSpPr>
          <p:spPr>
            <a:xfrm rot="19175844">
              <a:off x="6192000" y="2232000"/>
              <a:ext cx="4032000" cy="4032000"/>
            </a:xfrm>
            <a:prstGeom prst="arc">
              <a:avLst>
                <a:gd name="adj1" fmla="val 16009145"/>
                <a:gd name="adj2" fmla="val 21317328"/>
              </a:avLst>
            </a:prstGeom>
            <a:grp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900" b="0" i="0" u="none" strike="noStrike" kern="1200" cap="none" spc="0" normalizeH="0" baseline="0" noProof="0">
                <a:ln>
                  <a:noFill/>
                </a:ln>
                <a:solidFill>
                  <a:srgbClr val="000000"/>
                </a:solidFill>
                <a:effectLst/>
                <a:uLnTx/>
                <a:uFillTx/>
                <a:latin typeface="Verdana"/>
                <a:ea typeface="ＭＳ Ｐゴシック"/>
                <a:cs typeface="+mn-cs"/>
              </a:endParaRPr>
            </a:p>
          </p:txBody>
        </p:sp>
        <p:sp>
          <p:nvSpPr>
            <p:cNvPr id="8" name="Arc 7"/>
            <p:cNvSpPr/>
            <p:nvPr/>
          </p:nvSpPr>
          <p:spPr>
            <a:xfrm rot="18550092">
              <a:off x="6354003" y="2448002"/>
              <a:ext cx="3693022" cy="3688463"/>
            </a:xfrm>
            <a:prstGeom prst="arc">
              <a:avLst>
                <a:gd name="adj1" fmla="val 16681902"/>
                <a:gd name="adj2" fmla="val 319108"/>
              </a:avLst>
            </a:prstGeom>
            <a:solidFill>
              <a:schemeClr val="bg1"/>
            </a:solidFill>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900" b="0" i="0" u="none" strike="noStrike" kern="1200" cap="none" spc="0" normalizeH="0" baseline="0" noProof="0">
                <a:ln>
                  <a:noFill/>
                </a:ln>
                <a:solidFill>
                  <a:srgbClr val="000000"/>
                </a:solidFill>
                <a:effectLst/>
                <a:uLnTx/>
                <a:uFillTx/>
                <a:latin typeface="Verdana"/>
                <a:ea typeface="ＭＳ Ｐゴシック"/>
                <a:cs typeface="+mn-cs"/>
              </a:endParaRPr>
            </a:p>
          </p:txBody>
        </p:sp>
        <p:cxnSp>
          <p:nvCxnSpPr>
            <p:cNvPr id="10" name="Straight Connector 9"/>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3901567" y="1342010"/>
            <a:ext cx="4032000" cy="4032000"/>
            <a:chOff x="6192000" y="2232000"/>
            <a:chExt cx="4032000" cy="4032000"/>
          </a:xfrm>
          <a:solidFill>
            <a:schemeClr val="tx1">
              <a:lumMod val="50000"/>
              <a:lumOff val="50000"/>
            </a:schemeClr>
          </a:solidFill>
        </p:grpSpPr>
        <p:sp>
          <p:nvSpPr>
            <p:cNvPr id="62" name="Arc 61"/>
            <p:cNvSpPr/>
            <p:nvPr/>
          </p:nvSpPr>
          <p:spPr>
            <a:xfrm rot="19175844">
              <a:off x="6192000" y="2232000"/>
              <a:ext cx="4032000" cy="4032000"/>
            </a:xfrm>
            <a:prstGeom prst="arc">
              <a:avLst>
                <a:gd name="adj1" fmla="val 16009145"/>
                <a:gd name="adj2" fmla="val 21317328"/>
              </a:avLst>
            </a:prstGeom>
            <a:grpFill/>
            <a:ln w="539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900" b="0" i="0" u="none" strike="noStrike" kern="1200" cap="none" spc="0" normalizeH="0" baseline="0" noProof="0">
                <a:ln>
                  <a:noFill/>
                </a:ln>
                <a:solidFill>
                  <a:srgbClr val="000000"/>
                </a:solidFill>
                <a:effectLst/>
                <a:uLnTx/>
                <a:uFillTx/>
                <a:latin typeface="Verdana"/>
                <a:ea typeface="ＭＳ Ｐゴシック"/>
                <a:cs typeface="+mn-cs"/>
              </a:endParaRPr>
            </a:p>
          </p:txBody>
        </p:sp>
        <p:sp>
          <p:nvSpPr>
            <p:cNvPr id="63" name="Arc 62"/>
            <p:cNvSpPr/>
            <p:nvPr/>
          </p:nvSpPr>
          <p:spPr>
            <a:xfrm rot="18550092">
              <a:off x="6354003" y="2448002"/>
              <a:ext cx="3693022" cy="3688463"/>
            </a:xfrm>
            <a:prstGeom prst="arc">
              <a:avLst>
                <a:gd name="adj1" fmla="val 16626845"/>
                <a:gd name="adj2" fmla="val 434962"/>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900" b="0" i="0" u="none" strike="noStrike" kern="1200" cap="none" spc="0" normalizeH="0" baseline="0" noProof="0">
                <a:ln>
                  <a:noFill/>
                </a:ln>
                <a:solidFill>
                  <a:srgbClr val="000000"/>
                </a:solidFill>
                <a:effectLst/>
                <a:uLnTx/>
                <a:uFillTx/>
                <a:latin typeface="Verdana"/>
                <a:ea typeface="ＭＳ Ｐゴシック"/>
                <a:cs typeface="+mn-cs"/>
              </a:endParaRPr>
            </a:p>
          </p:txBody>
        </p:sp>
        <p:cxnSp>
          <p:nvCxnSpPr>
            <p:cNvPr id="64" name="Straight Connector 63"/>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509020" y="2406353"/>
            <a:ext cx="247176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no film</a:t>
            </a:r>
            <a:endParaRPr kumimoji="0" lang="en-US"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6" name="TextBox 65"/>
          <p:cNvSpPr txBox="1"/>
          <p:nvPr/>
        </p:nvSpPr>
        <p:spPr>
          <a:xfrm>
            <a:off x="4441403" y="2406353"/>
            <a:ext cx="3856123"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compressive stressed film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(film wants to expand)</a:t>
            </a:r>
            <a:endParaRPr kumimoji="0" lang="en-US"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7" name="TextBox 66"/>
          <p:cNvSpPr txBox="1"/>
          <p:nvPr/>
        </p:nvSpPr>
        <p:spPr>
          <a:xfrm>
            <a:off x="8185819" y="2406353"/>
            <a:ext cx="3117169"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tensile stressed film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(film wants to shrink)</a:t>
            </a:r>
            <a:endParaRPr kumimoji="0" lang="en-US"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8" name="TextBox 67"/>
          <p:cNvSpPr txBox="1"/>
          <p:nvPr/>
        </p:nvSpPr>
        <p:spPr>
          <a:xfrm>
            <a:off x="457250" y="3270759"/>
            <a:ext cx="7807821" cy="116955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Possible effects of stress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Bending samples (cantilever, membranes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Film cracking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Film delamination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Void formation </a:t>
            </a:r>
          </a:p>
        </p:txBody>
      </p:sp>
      <p:sp>
        <p:nvSpPr>
          <p:cNvPr id="22" name="TextBox 21"/>
          <p:cNvSpPr txBox="1"/>
          <p:nvPr/>
        </p:nvSpPr>
        <p:spPr>
          <a:xfrm>
            <a:off x="1321791" y="6162014"/>
            <a:ext cx="298023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Cracks on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thick</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SiN</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film by LPCVD</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9664" y="4491626"/>
            <a:ext cx="2161866" cy="1657640"/>
          </a:xfrm>
          <a:prstGeom prst="rect">
            <a:avLst/>
          </a:prstGeom>
        </p:spPr>
      </p:pic>
      <p:sp>
        <p:nvSpPr>
          <p:cNvPr id="6" name="Rectangle 5"/>
          <p:cNvSpPr/>
          <p:nvPr/>
        </p:nvSpPr>
        <p:spPr bwMode="auto">
          <a:xfrm>
            <a:off x="9471836" y="6382122"/>
            <a:ext cx="2458399" cy="35932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 name="TextBox 2"/>
          <p:cNvSpPr txBox="1"/>
          <p:nvPr/>
        </p:nvSpPr>
        <p:spPr>
          <a:xfrm>
            <a:off x="9207788" y="6150519"/>
            <a:ext cx="2986494"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Stressed</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cantilever</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8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http://www.ece.eng.wayne.edu/~yxu/doc/researches/nanomechanical%20biochemical%20sensor.htm</a:t>
            </a:r>
          </a:p>
        </p:txBody>
      </p:sp>
      <p:pic>
        <p:nvPicPr>
          <p:cNvPr id="11" name="Bille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1230" y="4476093"/>
            <a:ext cx="2213988" cy="1660491"/>
          </a:xfrm>
          <a:prstGeom prst="rect">
            <a:avLst/>
          </a:prstGeom>
        </p:spPr>
      </p:pic>
      <p:pic>
        <p:nvPicPr>
          <p:cNvPr id="26" name="Picture 4" descr="O:\Intern\Equipment groups\Thin Film\Furnace\Stack E\6inch nitride furnace\Crack on thick nitride film\5x.jpg"/>
          <p:cNvPicPr>
            <a:picLocks noChangeAspect="1" noChangeArrowheads="1"/>
          </p:cNvPicPr>
          <p:nvPr/>
        </p:nvPicPr>
        <p:blipFill rotWithShape="1">
          <a:blip r:embed="rId5">
            <a:extLst>
              <a:ext uri="{28A0092B-C50C-407E-A947-70E740481C1C}">
                <a14:useLocalDpi xmlns:a14="http://schemas.microsoft.com/office/drawing/2010/main" val="0"/>
              </a:ext>
            </a:extLst>
          </a:blip>
          <a:srcRect l="34982" t="23273"/>
          <a:stretch/>
        </p:blipFill>
        <p:spPr bwMode="auto">
          <a:xfrm>
            <a:off x="476750" y="4476093"/>
            <a:ext cx="1888720" cy="1671649"/>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a:t>
            </a:r>
            <a:r>
              <a:rPr kumimoji="0" lang="da-DK" altLang="da-DK" sz="2400" b="1" i="0" u="none" strike="noStrike" kern="0" cap="none" spc="0" normalizeH="0" noProof="0" dirty="0" err="1" smtClean="0">
                <a:ln>
                  <a:noFill/>
                </a:ln>
                <a:solidFill>
                  <a:srgbClr val="000000"/>
                </a:solidFill>
                <a:effectLst/>
                <a:uLnTx/>
                <a:uFillTx/>
                <a:latin typeface="Verdana"/>
                <a:ea typeface="MS PGothic" pitchFamily="34" charset="-128"/>
                <a:cs typeface="Arial" charset="0"/>
              </a:rPr>
              <a:t>Material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properties </a:t>
            </a:r>
            <a:r>
              <a:rPr lang="da-DK" altLang="da-DK" kern="0" dirty="0" smtClean="0">
                <a:solidFill>
                  <a:srgbClr val="000000"/>
                </a:solidFill>
                <a:latin typeface="Verdana"/>
                <a:cs typeface="Arial" charset="0"/>
              </a:rPr>
              <a:t>– </a:t>
            </a:r>
            <a:r>
              <a:rPr lang="da-DK" altLang="da-DK" b="0" kern="0" dirty="0" smtClean="0">
                <a:solidFill>
                  <a:srgbClr val="000000"/>
                </a:solidFill>
                <a:latin typeface="Verdana"/>
                <a:cs typeface="Arial" charset="0"/>
              </a:rPr>
              <a:t>Film stress </a:t>
            </a:r>
            <a:r>
              <a:rPr lang="el-GR" altLang="da-DK" b="0" kern="0" dirty="0" smtClean="0">
                <a:solidFill>
                  <a:srgbClr val="000000"/>
                </a:solidFill>
                <a:latin typeface="Verdana"/>
                <a:cs typeface="Arial" charset="0"/>
              </a:rPr>
              <a:t>σ</a:t>
            </a:r>
            <a:r>
              <a:rPr lang="da-DK" altLang="da-DK" b="0" kern="0" dirty="0" smtClean="0">
                <a:solidFill>
                  <a:srgbClr val="000000"/>
                </a:solidFill>
                <a:latin typeface="Verdana"/>
                <a:cs typeface="Arial" charset="0"/>
              </a:rPr>
              <a:t> </a:t>
            </a:r>
            <a:endParaRPr kumimoji="0" lang="da-DK" altLang="da-DK" sz="2400" b="0" i="0" u="none" strike="noStrike" kern="0" cap="none" spc="0" normalizeH="0" baseline="0" noProof="0" dirty="0">
              <a:ln>
                <a:noFill/>
              </a:ln>
              <a:solidFill>
                <a:srgbClr val="000000"/>
              </a:solidFill>
              <a:effectLst/>
              <a:uLnTx/>
              <a:uFillTx/>
              <a:latin typeface="Verdana"/>
              <a:cs typeface="Arial" charset="0"/>
            </a:endParaRPr>
          </a:p>
        </p:txBody>
      </p:sp>
      <p:pic>
        <p:nvPicPr>
          <p:cNvPr id="2" name="Billed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5968" y="4483524"/>
            <a:ext cx="2202618" cy="1652377"/>
          </a:xfrm>
          <a:prstGeom prst="rect">
            <a:avLst/>
          </a:prstGeom>
        </p:spPr>
      </p:pic>
      <p:pic>
        <p:nvPicPr>
          <p:cNvPr id="9" name="Bille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7836" y="4483524"/>
            <a:ext cx="2206124" cy="1655007"/>
          </a:xfrm>
          <a:prstGeom prst="rect">
            <a:avLst/>
          </a:prstGeom>
        </p:spPr>
      </p:pic>
      <p:sp>
        <p:nvSpPr>
          <p:cNvPr id="24" name="TextBox 21"/>
          <p:cNvSpPr txBox="1"/>
          <p:nvPr/>
        </p:nvSpPr>
        <p:spPr>
          <a:xfrm>
            <a:off x="5820300" y="6162013"/>
            <a:ext cx="298023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Delamination</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of Ni films</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668557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øjrepil 7"/>
          <p:cNvSpPr/>
          <p:nvPr/>
        </p:nvSpPr>
        <p:spPr bwMode="auto">
          <a:xfrm>
            <a:off x="5521523" y="6114400"/>
            <a:ext cx="3744416" cy="739280"/>
          </a:xfrm>
          <a:prstGeom prst="rightArrow">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10800000" scaled="1"/>
            <a:tileRect/>
          </a:gra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3" name="Content Placeholder 2"/>
          <p:cNvSpPr>
            <a:spLocks noGrp="1"/>
          </p:cNvSpPr>
          <p:nvPr>
            <p:ph idx="1"/>
          </p:nvPr>
        </p:nvSpPr>
        <p:spPr>
          <a:xfrm>
            <a:off x="480963" y="981522"/>
            <a:ext cx="10365899" cy="4566708"/>
          </a:xfrm>
        </p:spPr>
        <p:txBody>
          <a:bodyPr/>
          <a:lstStyle/>
          <a:p>
            <a:r>
              <a:rPr lang="da-DK" sz="1800" b="1" dirty="0" smtClean="0"/>
              <a:t>Doping</a:t>
            </a:r>
          </a:p>
          <a:p>
            <a:pPr lvl="1"/>
            <a:r>
              <a:rPr lang="da-DK" sz="1600" dirty="0" err="1" smtClean="0"/>
              <a:t>Impurities</a:t>
            </a:r>
            <a:r>
              <a:rPr lang="da-DK" sz="1600" dirty="0" smtClean="0"/>
              <a:t> provide </a:t>
            </a:r>
            <a:r>
              <a:rPr lang="da-DK" sz="1600" dirty="0" err="1" smtClean="0"/>
              <a:t>free</a:t>
            </a:r>
            <a:r>
              <a:rPr lang="da-DK" sz="1600" dirty="0" smtClean="0"/>
              <a:t> </a:t>
            </a:r>
            <a:r>
              <a:rPr lang="da-DK" sz="1600" dirty="0" err="1" smtClean="0"/>
              <a:t>electrons</a:t>
            </a:r>
            <a:r>
              <a:rPr lang="da-DK" sz="1600" dirty="0" smtClean="0"/>
              <a:t> (n-type) or ”holes” (p-type) in </a:t>
            </a:r>
            <a:r>
              <a:rPr lang="da-DK" sz="1600" dirty="0" err="1" smtClean="0"/>
              <a:t>semiconductors</a:t>
            </a:r>
            <a:endParaRPr lang="da-DK" sz="1600" dirty="0" smtClean="0"/>
          </a:p>
          <a:p>
            <a:pPr lvl="1"/>
            <a:r>
              <a:rPr lang="en-US" sz="1600" dirty="0" smtClean="0"/>
              <a:t>Phosphorus</a:t>
            </a:r>
            <a:r>
              <a:rPr lang="da-DK" sz="1600" dirty="0" smtClean="0"/>
              <a:t> for ”n” – doping and </a:t>
            </a:r>
            <a:r>
              <a:rPr lang="da-DK" sz="1600" dirty="0" err="1" smtClean="0"/>
              <a:t>Boron</a:t>
            </a:r>
            <a:r>
              <a:rPr lang="da-DK" sz="1600" dirty="0" smtClean="0"/>
              <a:t> for ”p” – doping.</a:t>
            </a:r>
            <a:endParaRPr lang="da-DK" sz="1600" dirty="0"/>
          </a:p>
          <a:p>
            <a:pPr lvl="1"/>
            <a:r>
              <a:rPr lang="da-DK" sz="1600" dirty="0" smtClean="0"/>
              <a:t>Not </a:t>
            </a:r>
            <a:r>
              <a:rPr lang="da-DK" sz="1600" dirty="0" err="1"/>
              <a:t>easy</a:t>
            </a:r>
            <a:r>
              <a:rPr lang="da-DK" sz="1600" dirty="0"/>
              <a:t> to measure </a:t>
            </a:r>
            <a:r>
              <a:rPr lang="da-DK" sz="1600" dirty="0" err="1"/>
              <a:t>dopant</a:t>
            </a:r>
            <a:r>
              <a:rPr lang="da-DK" sz="1600" dirty="0"/>
              <a:t> </a:t>
            </a:r>
            <a:r>
              <a:rPr lang="da-DK" sz="1600" dirty="0" err="1"/>
              <a:t>concentration</a:t>
            </a:r>
            <a:r>
              <a:rPr lang="da-DK" sz="1600" dirty="0"/>
              <a:t> </a:t>
            </a:r>
            <a:r>
              <a:rPr lang="da-DK" sz="1600" dirty="0" err="1"/>
              <a:t>directly</a:t>
            </a:r>
            <a:r>
              <a:rPr lang="da-DK" sz="1600" dirty="0"/>
              <a:t> as it is </a:t>
            </a:r>
            <a:r>
              <a:rPr lang="da-DK" sz="1600" dirty="0" err="1"/>
              <a:t>usually</a:t>
            </a:r>
            <a:r>
              <a:rPr lang="da-DK" sz="1600" dirty="0"/>
              <a:t> </a:t>
            </a:r>
            <a:r>
              <a:rPr lang="da-DK" sz="1600" dirty="0" err="1"/>
              <a:t>very</a:t>
            </a:r>
            <a:r>
              <a:rPr lang="da-DK" sz="1600" dirty="0"/>
              <a:t> </a:t>
            </a:r>
            <a:r>
              <a:rPr lang="da-DK" sz="1600" dirty="0" err="1"/>
              <a:t>low</a:t>
            </a:r>
            <a:r>
              <a:rPr lang="da-DK" sz="1600" dirty="0"/>
              <a:t> </a:t>
            </a:r>
            <a:r>
              <a:rPr lang="da-DK" sz="1600" dirty="0" smtClean="0"/>
              <a:t>(~10</a:t>
            </a:r>
            <a:r>
              <a:rPr lang="da-DK" sz="1600" baseline="30000" dirty="0" smtClean="0"/>
              <a:t>13</a:t>
            </a:r>
            <a:r>
              <a:rPr lang="da-DK" sz="1600" dirty="0" smtClean="0"/>
              <a:t>atoms/cm</a:t>
            </a:r>
            <a:r>
              <a:rPr lang="da-DK" sz="1600" baseline="30000" dirty="0" smtClean="0"/>
              <a:t>3</a:t>
            </a:r>
            <a:r>
              <a:rPr lang="da-DK" sz="1600" dirty="0" smtClean="0"/>
              <a:t>)</a:t>
            </a:r>
          </a:p>
          <a:p>
            <a:pPr marL="451766" lvl="1" indent="0">
              <a:buNone/>
            </a:pPr>
            <a:endParaRPr lang="da-DK" sz="1400" dirty="0"/>
          </a:p>
          <a:p>
            <a:r>
              <a:rPr lang="da-DK" sz="1800" b="1" dirty="0" err="1" smtClean="0"/>
              <a:t>Conductivity</a:t>
            </a:r>
            <a:r>
              <a:rPr lang="da-DK" sz="1800" b="1" dirty="0" smtClean="0"/>
              <a:t>/</a:t>
            </a:r>
            <a:r>
              <a:rPr lang="da-DK" sz="1800" b="1" dirty="0" err="1" smtClean="0"/>
              <a:t>resistivity</a:t>
            </a:r>
            <a:r>
              <a:rPr lang="da-DK" sz="1800" b="1" dirty="0" smtClean="0"/>
              <a:t> (</a:t>
            </a:r>
            <a:r>
              <a:rPr lang="da-DK" sz="1800" b="1" dirty="0" err="1" smtClean="0"/>
              <a:t>sheet</a:t>
            </a:r>
            <a:r>
              <a:rPr lang="da-DK" sz="1800" b="1" dirty="0" smtClean="0"/>
              <a:t> </a:t>
            </a:r>
            <a:r>
              <a:rPr lang="da-DK" sz="1800" b="1" dirty="0" err="1" smtClean="0"/>
              <a:t>resistance</a:t>
            </a:r>
            <a:r>
              <a:rPr lang="da-DK" sz="1800" b="1" dirty="0" smtClean="0"/>
              <a:t>, metals and </a:t>
            </a:r>
            <a:r>
              <a:rPr lang="da-DK" sz="1800" b="1" dirty="0" err="1" smtClean="0"/>
              <a:t>semiconductors</a:t>
            </a:r>
            <a:r>
              <a:rPr lang="da-DK" sz="1800" b="1" dirty="0" smtClean="0"/>
              <a:t>)</a:t>
            </a:r>
          </a:p>
          <a:p>
            <a:pPr lvl="1"/>
            <a:r>
              <a:rPr lang="da-DK" sz="1600" dirty="0" smtClean="0"/>
              <a:t>Can </a:t>
            </a:r>
            <a:r>
              <a:rPr lang="da-DK" sz="1600" dirty="0" err="1" smtClean="0"/>
              <a:t>vary</a:t>
            </a:r>
            <a:r>
              <a:rPr lang="da-DK" sz="1600" dirty="0" smtClean="0"/>
              <a:t> </a:t>
            </a:r>
            <a:r>
              <a:rPr lang="da-DK" sz="1600" dirty="0" err="1" smtClean="0"/>
              <a:t>across</a:t>
            </a:r>
            <a:r>
              <a:rPr lang="da-DK" sz="1600" dirty="0" smtClean="0"/>
              <a:t> sample, </a:t>
            </a:r>
            <a:r>
              <a:rPr lang="da-DK" sz="1600" dirty="0" err="1" smtClean="0"/>
              <a:t>thickness</a:t>
            </a:r>
            <a:r>
              <a:rPr lang="da-DK" sz="1600" dirty="0" smtClean="0"/>
              <a:t> dependent</a:t>
            </a:r>
          </a:p>
          <a:p>
            <a:pPr lvl="1"/>
            <a:r>
              <a:rPr lang="da-DK" sz="1600" dirty="0" err="1" smtClean="0"/>
              <a:t>Depends</a:t>
            </a:r>
            <a:r>
              <a:rPr lang="da-DK" sz="1600" dirty="0" smtClean="0"/>
              <a:t> on doping (</a:t>
            </a:r>
            <a:r>
              <a:rPr lang="da-DK" sz="1600" dirty="0" err="1" smtClean="0"/>
              <a:t>intended</a:t>
            </a:r>
            <a:r>
              <a:rPr lang="da-DK" sz="1600" dirty="0" smtClean="0"/>
              <a:t>/</a:t>
            </a:r>
            <a:r>
              <a:rPr lang="da-DK" sz="1600" dirty="0" err="1" smtClean="0"/>
              <a:t>unintended</a:t>
            </a:r>
            <a:r>
              <a:rPr lang="da-DK" sz="1600" dirty="0" smtClean="0"/>
              <a:t>)</a:t>
            </a:r>
          </a:p>
          <a:p>
            <a:endParaRPr lang="da-DK" sz="1400" dirty="0" smtClean="0"/>
          </a:p>
          <a:p>
            <a:r>
              <a:rPr lang="da-DK" sz="1800" b="1" dirty="0" err="1" smtClean="0"/>
              <a:t>Insulator</a:t>
            </a:r>
            <a:r>
              <a:rPr lang="da-DK" sz="1800" b="1" dirty="0" smtClean="0"/>
              <a:t> </a:t>
            </a:r>
            <a:r>
              <a:rPr lang="da-DK" sz="1800" b="1" dirty="0" err="1" smtClean="0"/>
              <a:t>quality</a:t>
            </a:r>
            <a:r>
              <a:rPr lang="da-DK" sz="1800" b="1" dirty="0" smtClean="0"/>
              <a:t>: Measure breakdown </a:t>
            </a:r>
            <a:r>
              <a:rPr lang="da-DK" sz="1800" b="1" dirty="0" err="1" smtClean="0"/>
              <a:t>voltage</a:t>
            </a:r>
            <a:r>
              <a:rPr lang="da-DK" sz="1800" b="1" dirty="0" smtClean="0"/>
              <a:t> </a:t>
            </a:r>
          </a:p>
          <a:p>
            <a:pPr lvl="1"/>
            <a:r>
              <a:rPr lang="da-DK" sz="1600" dirty="0" smtClean="0"/>
              <a:t>The </a:t>
            </a:r>
            <a:r>
              <a:rPr lang="da-DK" sz="1600" dirty="0" err="1" smtClean="0"/>
              <a:t>maximum</a:t>
            </a:r>
            <a:r>
              <a:rPr lang="da-DK" sz="1600" dirty="0" smtClean="0"/>
              <a:t> </a:t>
            </a:r>
            <a:r>
              <a:rPr lang="da-DK" sz="1600" dirty="0" err="1" smtClean="0"/>
              <a:t>voltage</a:t>
            </a:r>
            <a:r>
              <a:rPr lang="da-DK" sz="1600" dirty="0" smtClean="0"/>
              <a:t> </a:t>
            </a:r>
            <a:r>
              <a:rPr lang="da-DK" sz="1600" dirty="0" err="1" smtClean="0"/>
              <a:t>that</a:t>
            </a:r>
            <a:r>
              <a:rPr lang="da-DK" sz="1600" dirty="0" smtClean="0"/>
              <a:t> </a:t>
            </a:r>
            <a:r>
              <a:rPr lang="da-DK" sz="1600" dirty="0" err="1" smtClean="0"/>
              <a:t>can</a:t>
            </a:r>
            <a:r>
              <a:rPr lang="da-DK" sz="1600" dirty="0" smtClean="0"/>
              <a:t> </a:t>
            </a:r>
            <a:r>
              <a:rPr lang="da-DK" sz="1600" dirty="0" err="1" smtClean="0"/>
              <a:t>be</a:t>
            </a:r>
            <a:r>
              <a:rPr lang="da-DK" sz="1600" dirty="0" smtClean="0"/>
              <a:t> </a:t>
            </a:r>
            <a:r>
              <a:rPr lang="da-DK" sz="1600" dirty="0" err="1" smtClean="0"/>
              <a:t>applied</a:t>
            </a:r>
            <a:r>
              <a:rPr lang="da-DK" sz="1600" dirty="0" smtClean="0"/>
              <a:t> to an </a:t>
            </a:r>
            <a:r>
              <a:rPr lang="da-DK" sz="1600" dirty="0" err="1" smtClean="0"/>
              <a:t>insulating</a:t>
            </a:r>
            <a:r>
              <a:rPr lang="da-DK" sz="1600" dirty="0" smtClean="0"/>
              <a:t> </a:t>
            </a:r>
            <a:r>
              <a:rPr lang="da-DK" sz="1600" dirty="0" err="1" smtClean="0"/>
              <a:t>material</a:t>
            </a:r>
            <a:r>
              <a:rPr lang="da-DK" sz="1600" dirty="0" smtClean="0"/>
              <a:t> </a:t>
            </a:r>
            <a:br>
              <a:rPr lang="da-DK" sz="1600" dirty="0" smtClean="0"/>
            </a:br>
            <a:r>
              <a:rPr lang="da-DK" sz="1600" dirty="0" err="1" smtClean="0"/>
              <a:t>before</a:t>
            </a:r>
            <a:r>
              <a:rPr lang="da-DK" sz="1600" dirty="0" smtClean="0"/>
              <a:t> it starts to </a:t>
            </a:r>
            <a:r>
              <a:rPr lang="da-DK" sz="1600" dirty="0" err="1" smtClean="0"/>
              <a:t>conduct</a:t>
            </a:r>
            <a:endParaRPr lang="da-DK" sz="1600" dirty="0"/>
          </a:p>
        </p:txBody>
      </p:sp>
      <p:grpSp>
        <p:nvGrpSpPr>
          <p:cNvPr id="7" name="Group 6"/>
          <p:cNvGrpSpPr/>
          <p:nvPr/>
        </p:nvGrpSpPr>
        <p:grpSpPr>
          <a:xfrm>
            <a:off x="480963" y="4320657"/>
            <a:ext cx="11838387" cy="1821818"/>
            <a:chOff x="4873451" y="5116445"/>
            <a:chExt cx="6597578" cy="1015306"/>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451" y="5302002"/>
              <a:ext cx="2969867" cy="829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835" y="5328840"/>
              <a:ext cx="2996480" cy="770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436613" y="5116445"/>
              <a:ext cx="2034416" cy="15437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Gate </a:t>
              </a:r>
              <a:r>
                <a:rPr kumimoji="0" lang="da-DK" sz="12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oxide</a:t>
              </a:r>
              <a:r>
                <a:rPr kumimoji="0" lang="da-DK" sz="12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breakdown, Navid Azizi</a:t>
              </a:r>
              <a:endParaRPr kumimoji="0" lang="da-DK" sz="12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a:t>
            </a:r>
            <a:r>
              <a:rPr kumimoji="0" lang="da-DK" altLang="da-DK" sz="2400" b="1" i="0" u="none" strike="noStrike" kern="0" cap="none" spc="0" normalizeH="0" noProof="0" dirty="0" err="1" smtClean="0">
                <a:ln>
                  <a:noFill/>
                </a:ln>
                <a:solidFill>
                  <a:srgbClr val="000000"/>
                </a:solidFill>
                <a:effectLst/>
                <a:uLnTx/>
                <a:uFillTx/>
                <a:latin typeface="Verdana"/>
                <a:ea typeface="MS PGothic" pitchFamily="34" charset="-128"/>
                <a:cs typeface="Arial" charset="0"/>
              </a:rPr>
              <a:t>Material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properties </a:t>
            </a:r>
            <a:r>
              <a:rPr lang="da-DK" altLang="da-DK" b="0" kern="0" noProof="0" dirty="0" smtClean="0">
                <a:solidFill>
                  <a:srgbClr val="000000"/>
                </a:solidFill>
                <a:latin typeface="Verdana"/>
                <a:cs typeface="Arial" charset="0"/>
              </a:rPr>
              <a:t>– </a:t>
            </a:r>
            <a:r>
              <a:rPr lang="da-DK" altLang="da-DK" b="0" kern="0" noProof="0" dirty="0" err="1" smtClean="0">
                <a:solidFill>
                  <a:srgbClr val="000000"/>
                </a:solidFill>
                <a:latin typeface="Verdana"/>
                <a:cs typeface="Arial" charset="0"/>
              </a:rPr>
              <a:t>Electrical</a:t>
            </a:r>
            <a:r>
              <a:rPr lang="da-DK" altLang="da-DK" b="0" kern="0" noProof="0" dirty="0" smtClean="0">
                <a:solidFill>
                  <a:srgbClr val="000000"/>
                </a:solidFill>
                <a:latin typeface="Verdana"/>
                <a:cs typeface="Arial" charset="0"/>
              </a:rPr>
              <a:t> properties</a:t>
            </a:r>
            <a:r>
              <a:rPr lang="da-DK" altLang="da-DK" b="0" kern="0" dirty="0" smtClean="0">
                <a:solidFill>
                  <a:srgbClr val="000000"/>
                </a:solidFill>
                <a:latin typeface="Verdana"/>
                <a:cs typeface="Arial" charset="0"/>
              </a:rPr>
              <a:t> </a:t>
            </a:r>
            <a:endParaRPr kumimoji="0" lang="da-DK"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9" name="Tekstfelt 8"/>
          <p:cNvSpPr txBox="1"/>
          <p:nvPr/>
        </p:nvSpPr>
        <p:spPr>
          <a:xfrm>
            <a:off x="5990317" y="6265328"/>
            <a:ext cx="2445991" cy="384721"/>
          </a:xfrm>
          <a:prstGeom prst="rect">
            <a:avLst/>
          </a:prstGeom>
          <a:noFill/>
        </p:spPr>
        <p:txBody>
          <a:bodyPr wrap="none" rtlCol="0">
            <a:spAutoFit/>
          </a:bodyPr>
          <a:lstStyle/>
          <a:p>
            <a:r>
              <a:rPr lang="da-DK" dirty="0" err="1" smtClean="0"/>
              <a:t>Increasing</a:t>
            </a:r>
            <a:r>
              <a:rPr lang="da-DK" dirty="0" smtClean="0"/>
              <a:t> </a:t>
            </a:r>
            <a:r>
              <a:rPr lang="da-DK" dirty="0" err="1" smtClean="0"/>
              <a:t>voltage</a:t>
            </a:r>
            <a:endParaRPr lang="da-DK" dirty="0"/>
          </a:p>
        </p:txBody>
      </p:sp>
      <p:sp>
        <p:nvSpPr>
          <p:cNvPr id="10" name="Tekstfelt 9"/>
          <p:cNvSpPr txBox="1"/>
          <p:nvPr/>
        </p:nvSpPr>
        <p:spPr>
          <a:xfrm>
            <a:off x="1273051" y="5981985"/>
            <a:ext cx="1091966" cy="384721"/>
          </a:xfrm>
          <a:prstGeom prst="rect">
            <a:avLst/>
          </a:prstGeom>
          <a:noFill/>
        </p:spPr>
        <p:txBody>
          <a:bodyPr wrap="none" rtlCol="0">
            <a:spAutoFit/>
          </a:bodyPr>
          <a:lstStyle/>
          <a:p>
            <a:r>
              <a:rPr lang="da-DK" dirty="0" smtClean="0"/>
              <a:t>No bias</a:t>
            </a:r>
            <a:endParaRPr lang="da-DK" dirty="0"/>
          </a:p>
        </p:txBody>
      </p:sp>
    </p:spTree>
    <p:extLst>
      <p:ext uri="{BB962C8B-B14F-4D97-AF65-F5344CB8AC3E}">
        <p14:creationId xmlns:p14="http://schemas.microsoft.com/office/powerpoint/2010/main" val="218723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3012" y="1239350"/>
            <a:ext cx="10365899" cy="4566708"/>
          </a:xfrm>
        </p:spPr>
        <p:txBody>
          <a:bodyPr/>
          <a:lstStyle/>
          <a:p>
            <a:pPr marL="0" lvl="1" indent="0">
              <a:buNone/>
            </a:pPr>
            <a:r>
              <a:rPr lang="da-DK" sz="1600" b="1" dirty="0" err="1" smtClean="0"/>
              <a:t>Some</a:t>
            </a:r>
            <a:r>
              <a:rPr lang="da-DK" sz="1600" b="1" dirty="0" smtClean="0"/>
              <a:t> films have </a:t>
            </a:r>
            <a:r>
              <a:rPr lang="da-DK" sz="1600" b="1" dirty="0" err="1" smtClean="0"/>
              <a:t>complex</a:t>
            </a:r>
            <a:r>
              <a:rPr lang="da-DK" sz="1600" b="1" dirty="0" smtClean="0"/>
              <a:t> </a:t>
            </a:r>
            <a:r>
              <a:rPr lang="da-DK" sz="1600" b="1" dirty="0" err="1" smtClean="0"/>
              <a:t>chemical</a:t>
            </a:r>
            <a:r>
              <a:rPr lang="da-DK" sz="1600" b="1" dirty="0" smtClean="0"/>
              <a:t> </a:t>
            </a:r>
            <a:r>
              <a:rPr lang="da-DK" sz="1600" b="1" dirty="0" err="1" smtClean="0"/>
              <a:t>composition</a:t>
            </a:r>
            <a:endParaRPr lang="da-DK" sz="1600" b="1" dirty="0" smtClean="0"/>
          </a:p>
          <a:p>
            <a:pPr marL="285750" lvl="1" indent="-285750"/>
            <a:r>
              <a:rPr lang="da-DK" sz="1600" dirty="0" smtClean="0"/>
              <a:t>Indium Tin </a:t>
            </a:r>
            <a:r>
              <a:rPr lang="da-DK" sz="1600" dirty="0" err="1" smtClean="0"/>
              <a:t>Oxide</a:t>
            </a:r>
            <a:r>
              <a:rPr lang="da-DK" sz="1600" dirty="0" smtClean="0"/>
              <a:t> (ITO)</a:t>
            </a:r>
          </a:p>
          <a:p>
            <a:pPr marL="285750" lvl="1" indent="-285750"/>
            <a:r>
              <a:rPr lang="da-DK" sz="1600" dirty="0" smtClean="0"/>
              <a:t>Al-</a:t>
            </a:r>
            <a:r>
              <a:rPr lang="da-DK" sz="1600" dirty="0" err="1" smtClean="0"/>
              <a:t>doped</a:t>
            </a:r>
            <a:r>
              <a:rPr lang="da-DK" sz="1600" dirty="0" smtClean="0"/>
              <a:t> </a:t>
            </a:r>
            <a:r>
              <a:rPr lang="da-DK" sz="1600" dirty="0" err="1" smtClean="0"/>
              <a:t>Zinc</a:t>
            </a:r>
            <a:r>
              <a:rPr lang="da-DK" sz="1600" dirty="0" smtClean="0"/>
              <a:t> </a:t>
            </a:r>
            <a:r>
              <a:rPr lang="da-DK" sz="1600" dirty="0" err="1" smtClean="0"/>
              <a:t>Oxide</a:t>
            </a:r>
            <a:r>
              <a:rPr lang="da-DK" sz="1600" dirty="0" smtClean="0"/>
              <a:t> (AZO)</a:t>
            </a:r>
          </a:p>
          <a:p>
            <a:pPr marL="285750" lvl="1" indent="-285750"/>
            <a:r>
              <a:rPr lang="da-DK" sz="1600" dirty="0" err="1" smtClean="0"/>
              <a:t>Silicon</a:t>
            </a:r>
            <a:r>
              <a:rPr lang="da-DK" sz="1600" dirty="0" smtClean="0"/>
              <a:t> </a:t>
            </a:r>
            <a:r>
              <a:rPr lang="da-DK" sz="1600" dirty="0" err="1" smtClean="0"/>
              <a:t>nitride</a:t>
            </a:r>
            <a:r>
              <a:rPr lang="da-DK" sz="1600" dirty="0" smtClean="0"/>
              <a:t> (</a:t>
            </a:r>
            <a:r>
              <a:rPr lang="da-DK" sz="1600" dirty="0" err="1" smtClean="0"/>
              <a:t>Si</a:t>
            </a:r>
            <a:r>
              <a:rPr lang="da-DK" sz="1600" baseline="-25000" dirty="0" err="1" smtClean="0"/>
              <a:t>x</a:t>
            </a:r>
            <a:r>
              <a:rPr lang="da-DK" sz="1600" dirty="0" err="1" smtClean="0"/>
              <a:t>N</a:t>
            </a:r>
            <a:r>
              <a:rPr lang="da-DK" sz="1600" baseline="-25000" dirty="0" err="1" smtClean="0"/>
              <a:t>y</a:t>
            </a:r>
            <a:r>
              <a:rPr lang="da-DK" sz="1600" dirty="0" smtClean="0"/>
              <a:t> vs Si</a:t>
            </a:r>
            <a:r>
              <a:rPr lang="da-DK" sz="1600" baseline="-25000" dirty="0" smtClean="0"/>
              <a:t>3</a:t>
            </a:r>
            <a:r>
              <a:rPr lang="da-DK" sz="1600" dirty="0" smtClean="0"/>
              <a:t>N</a:t>
            </a:r>
            <a:r>
              <a:rPr lang="da-DK" sz="1600" baseline="-25000" dirty="0" smtClean="0"/>
              <a:t>4</a:t>
            </a:r>
            <a:r>
              <a:rPr lang="da-DK" sz="1600" dirty="0" smtClean="0"/>
              <a:t>)</a:t>
            </a:r>
            <a:endParaRPr lang="da-DK" sz="1600" dirty="0"/>
          </a:p>
          <a:p>
            <a:pPr marL="0" indent="0">
              <a:buNone/>
            </a:pPr>
            <a:endParaRPr lang="da-DK" sz="1600" dirty="0" smtClean="0"/>
          </a:p>
          <a:p>
            <a:r>
              <a:rPr lang="da-DK" sz="1600" b="1" dirty="0" err="1" smtClean="0"/>
              <a:t>Stoichiometry</a:t>
            </a:r>
            <a:r>
              <a:rPr lang="da-DK" sz="1600" b="1" dirty="0" smtClean="0"/>
              <a:t> (proportion of components in film)</a:t>
            </a:r>
          </a:p>
          <a:p>
            <a:pPr lvl="1"/>
            <a:r>
              <a:rPr lang="da-DK" sz="1600" dirty="0" err="1" smtClean="0"/>
              <a:t>Affected</a:t>
            </a:r>
            <a:r>
              <a:rPr lang="da-DK" sz="1600" dirty="0" smtClean="0"/>
              <a:t> by </a:t>
            </a:r>
            <a:r>
              <a:rPr lang="da-DK" sz="1600" dirty="0" err="1" smtClean="0"/>
              <a:t>deposition</a:t>
            </a:r>
            <a:r>
              <a:rPr lang="da-DK" sz="1600" dirty="0" smtClean="0"/>
              <a:t> parameters</a:t>
            </a:r>
          </a:p>
          <a:p>
            <a:pPr lvl="1"/>
            <a:r>
              <a:rPr lang="da-DK" sz="1600" dirty="0" smtClean="0"/>
              <a:t>Can </a:t>
            </a:r>
            <a:r>
              <a:rPr lang="da-DK" sz="1600" dirty="0" err="1"/>
              <a:t>vary</a:t>
            </a:r>
            <a:r>
              <a:rPr lang="da-DK" sz="1600" dirty="0"/>
              <a:t> </a:t>
            </a:r>
            <a:r>
              <a:rPr lang="da-DK" sz="1600" dirty="0" err="1"/>
              <a:t>across</a:t>
            </a:r>
            <a:r>
              <a:rPr lang="da-DK" sz="1600" dirty="0"/>
              <a:t> </a:t>
            </a:r>
            <a:r>
              <a:rPr lang="da-DK" sz="1600" dirty="0" err="1" smtClean="0"/>
              <a:t>substrate</a:t>
            </a:r>
            <a:r>
              <a:rPr lang="da-DK" sz="1600" dirty="0" smtClean="0"/>
              <a:t>/</a:t>
            </a:r>
            <a:r>
              <a:rPr lang="da-DK" sz="1600" dirty="0" err="1" smtClean="0"/>
              <a:t>depth</a:t>
            </a:r>
            <a:endParaRPr lang="da-DK" sz="1600" dirty="0" smtClean="0"/>
          </a:p>
          <a:p>
            <a:pPr lvl="1"/>
            <a:endParaRPr lang="da-DK" sz="1600" dirty="0" smtClean="0"/>
          </a:p>
          <a:p>
            <a:r>
              <a:rPr lang="da-DK" sz="1600" b="1" dirty="0" smtClean="0"/>
              <a:t>Surface </a:t>
            </a:r>
            <a:r>
              <a:rPr lang="da-DK" sz="1600" b="1" dirty="0" err="1" smtClean="0"/>
              <a:t>may</a:t>
            </a:r>
            <a:r>
              <a:rPr lang="da-DK" sz="1600" b="1" dirty="0" smtClean="0"/>
              <a:t> </a:t>
            </a:r>
            <a:r>
              <a:rPr lang="da-DK" sz="1600" b="1" dirty="0" err="1" smtClean="0"/>
              <a:t>oxidize</a:t>
            </a:r>
            <a:r>
              <a:rPr lang="da-DK" sz="1600" b="1" dirty="0" smtClean="0"/>
              <a:t> </a:t>
            </a:r>
            <a:r>
              <a:rPr lang="da-DK" sz="1600" b="1" dirty="0" err="1" smtClean="0"/>
              <a:t>after</a:t>
            </a:r>
            <a:r>
              <a:rPr lang="da-DK" sz="1600" b="1" dirty="0" smtClean="0"/>
              <a:t> </a:t>
            </a:r>
            <a:r>
              <a:rPr lang="da-DK" sz="1600" b="1" dirty="0" err="1" smtClean="0"/>
              <a:t>deposition</a:t>
            </a:r>
            <a:endParaRPr lang="da-DK" sz="1600" b="1" dirty="0" smtClean="0"/>
          </a:p>
          <a:p>
            <a:endParaRPr lang="da-DK" sz="1600" dirty="0" smtClean="0"/>
          </a:p>
          <a:p>
            <a:r>
              <a:rPr lang="da-DK" sz="1600" b="1" dirty="0" err="1" smtClean="0"/>
              <a:t>Contamination</a:t>
            </a:r>
            <a:endParaRPr lang="da-DK" sz="1600" b="1" dirty="0" smtClean="0"/>
          </a:p>
          <a:p>
            <a:pPr lvl="1"/>
            <a:r>
              <a:rPr lang="da-DK" sz="1600" dirty="0" smtClean="0"/>
              <a:t>Trace gases in </a:t>
            </a:r>
            <a:r>
              <a:rPr lang="da-DK" sz="1600" dirty="0" err="1" smtClean="0"/>
              <a:t>vacuum</a:t>
            </a:r>
            <a:r>
              <a:rPr lang="da-DK" sz="1600" dirty="0" smtClean="0"/>
              <a:t> systems (</a:t>
            </a:r>
            <a:r>
              <a:rPr lang="da-DK" sz="1600" dirty="0" err="1" smtClean="0"/>
              <a:t>water</a:t>
            </a:r>
            <a:r>
              <a:rPr lang="da-DK" sz="1600" dirty="0" smtClean="0"/>
              <a:t>, </a:t>
            </a:r>
            <a:r>
              <a:rPr lang="da-DK" sz="1600" dirty="0" err="1" smtClean="0"/>
              <a:t>carbon</a:t>
            </a:r>
            <a:r>
              <a:rPr lang="da-DK" sz="1600" dirty="0" smtClean="0"/>
              <a:t> </a:t>
            </a:r>
            <a:r>
              <a:rPr lang="da-DK" sz="1600" dirty="0" err="1" smtClean="0"/>
              <a:t>compounds</a:t>
            </a:r>
            <a:r>
              <a:rPr lang="da-DK" sz="1600" dirty="0" smtClean="0"/>
              <a:t>..)</a:t>
            </a:r>
          </a:p>
          <a:p>
            <a:pPr lvl="1"/>
            <a:r>
              <a:rPr lang="da-DK" sz="1600" dirty="0" err="1" smtClean="0"/>
              <a:t>Contamination</a:t>
            </a:r>
            <a:r>
              <a:rPr lang="da-DK" sz="1600" dirty="0" smtClean="0"/>
              <a:t> of source </a:t>
            </a:r>
            <a:r>
              <a:rPr lang="da-DK" sz="1600" dirty="0" err="1" smtClean="0"/>
              <a:t>material</a:t>
            </a:r>
            <a:endParaRPr lang="da-DK" sz="1600" dirty="0"/>
          </a:p>
          <a:p>
            <a:pPr lvl="2"/>
            <a:r>
              <a:rPr lang="da-DK" sz="1600" dirty="0" err="1" smtClean="0"/>
              <a:t>e.g</a:t>
            </a:r>
            <a:r>
              <a:rPr lang="da-DK" sz="1600" dirty="0" smtClean="0"/>
              <a:t>. </a:t>
            </a:r>
            <a:r>
              <a:rPr lang="da-DK" sz="1600" dirty="0" err="1" smtClean="0"/>
              <a:t>many</a:t>
            </a:r>
            <a:r>
              <a:rPr lang="da-DK" sz="1600" dirty="0" smtClean="0"/>
              <a:t> metals </a:t>
            </a:r>
            <a:r>
              <a:rPr lang="da-DK" sz="1600" dirty="0" err="1" smtClean="0"/>
              <a:t>deposited</a:t>
            </a:r>
            <a:r>
              <a:rPr lang="da-DK" sz="1600" dirty="0" smtClean="0"/>
              <a:t> in same </a:t>
            </a:r>
            <a:r>
              <a:rPr lang="da-DK" sz="1600" dirty="0" err="1" smtClean="0"/>
              <a:t>chamber</a:t>
            </a:r>
            <a:endParaRPr lang="da-DK" sz="1600" dirty="0" smtClean="0"/>
          </a:p>
          <a:p>
            <a:pPr lvl="1"/>
            <a:r>
              <a:rPr lang="da-DK" sz="1600" dirty="0" err="1"/>
              <a:t>V</a:t>
            </a:r>
            <a:r>
              <a:rPr lang="da-DK" sz="1600" dirty="0" err="1" smtClean="0"/>
              <a:t>olatile</a:t>
            </a:r>
            <a:r>
              <a:rPr lang="da-DK" sz="1600" dirty="0" smtClean="0"/>
              <a:t> </a:t>
            </a:r>
            <a:r>
              <a:rPr lang="da-DK" sz="1600" dirty="0" err="1" smtClean="0"/>
              <a:t>substrates</a:t>
            </a:r>
            <a:r>
              <a:rPr lang="da-DK" sz="1600" dirty="0" smtClean="0"/>
              <a:t>/coatings from </a:t>
            </a:r>
            <a:r>
              <a:rPr lang="da-DK" sz="1600" dirty="0" err="1" smtClean="0"/>
              <a:t>previous</a:t>
            </a:r>
            <a:r>
              <a:rPr lang="da-DK" sz="1600" dirty="0" smtClean="0"/>
              <a:t> </a:t>
            </a:r>
            <a:r>
              <a:rPr lang="da-DK" sz="1600" dirty="0" err="1" smtClean="0"/>
              <a:t>users</a:t>
            </a:r>
            <a:endParaRPr lang="da-DK" sz="1600" dirty="0" smtClean="0"/>
          </a:p>
          <a:p>
            <a:pPr lvl="1"/>
            <a:r>
              <a:rPr lang="da-DK" sz="1600" i="1" dirty="0" smtClean="0"/>
              <a:t>Check </a:t>
            </a:r>
            <a:r>
              <a:rPr lang="da-DK" sz="1600" i="1" dirty="0" err="1" smtClean="0"/>
              <a:t>cross-contamination</a:t>
            </a:r>
            <a:r>
              <a:rPr lang="da-DK" sz="1600" i="1" dirty="0" smtClean="0"/>
              <a:t> information in </a:t>
            </a:r>
            <a:r>
              <a:rPr lang="da-DK" sz="1600" i="1" dirty="0" err="1" smtClean="0"/>
              <a:t>LabManager</a:t>
            </a:r>
            <a:r>
              <a:rPr lang="da-DK" sz="1600" i="1" dirty="0" smtClean="0"/>
              <a:t>!</a:t>
            </a:r>
          </a:p>
          <a:p>
            <a:pPr lvl="1"/>
            <a:endParaRPr lang="da-DK" sz="1600" dirty="0" smtClean="0"/>
          </a:p>
          <a:p>
            <a:endParaRPr lang="da-DK" sz="1600" dirty="0"/>
          </a:p>
        </p:txBody>
      </p:sp>
      <p:grpSp>
        <p:nvGrpSpPr>
          <p:cNvPr id="14" name="Group 13"/>
          <p:cNvGrpSpPr/>
          <p:nvPr/>
        </p:nvGrpSpPr>
        <p:grpSpPr>
          <a:xfrm>
            <a:off x="7369911" y="981522"/>
            <a:ext cx="4272291" cy="2649141"/>
            <a:chOff x="7369911" y="1197546"/>
            <a:chExt cx="4272291" cy="2649141"/>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911" y="1197546"/>
              <a:ext cx="2469526" cy="254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914011" y="1669951"/>
              <a:ext cx="1728191" cy="161582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Sputtered</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AZO:</a:t>
              </a:r>
              <a:b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Al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concentration</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(and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resistivity</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varies</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with pressure.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Crovetto </a:t>
              </a:r>
              <a:r>
                <a:rPr kumimoji="0" lang="fr-FR" sz="9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et al 2016 </a:t>
              </a:r>
              <a:r>
                <a:rPr kumimoji="0" lang="fr-FR"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r>
              <a:br>
                <a:rPr kumimoji="0" lang="fr-FR"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fr-FR"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J</a:t>
              </a:r>
              <a:r>
                <a:rPr kumimoji="0" lang="fr-FR" sz="9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Phys. D: </a:t>
              </a:r>
              <a:r>
                <a:rPr kumimoji="0" lang="fr-FR" sz="900" b="0" i="1"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Appl</a:t>
              </a:r>
              <a:r>
                <a:rPr kumimoji="0" lang="fr-FR" sz="9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Phys. </a:t>
              </a:r>
              <a:r>
                <a:rPr kumimoji="0" lang="fr-FR"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r>
              <a:br>
                <a:rPr kumimoji="0" lang="fr-FR"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fr-FR"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49 </a:t>
              </a:r>
              <a:r>
                <a:rPr kumimoji="0" lang="fr-FR" sz="9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295101</a:t>
              </a:r>
              <a:endParaRPr kumimoji="0" lang="da-DK" sz="9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 name="Rectangle 4"/>
            <p:cNvSpPr/>
            <p:nvPr/>
          </p:nvSpPr>
          <p:spPr bwMode="auto">
            <a:xfrm>
              <a:off x="7853677" y="3515139"/>
              <a:ext cx="288032" cy="33154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grpSp>
      <p:grpSp>
        <p:nvGrpSpPr>
          <p:cNvPr id="9" name="Group 8"/>
          <p:cNvGrpSpPr/>
          <p:nvPr/>
        </p:nvGrpSpPr>
        <p:grpSpPr>
          <a:xfrm>
            <a:off x="7997693" y="3742308"/>
            <a:ext cx="3932542" cy="2370609"/>
            <a:chOff x="7853677" y="3742308"/>
            <a:chExt cx="3932542" cy="2370609"/>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5610" y="3742308"/>
              <a:ext cx="2370609" cy="2370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bwMode="auto">
            <a:xfrm>
              <a:off x="8523665" y="5357233"/>
              <a:ext cx="216024" cy="210369"/>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1" name="Oval 10"/>
            <p:cNvSpPr/>
            <p:nvPr/>
          </p:nvSpPr>
          <p:spPr bwMode="auto">
            <a:xfrm>
              <a:off x="8501471" y="5590034"/>
              <a:ext cx="260412" cy="257585"/>
            </a:xfrm>
            <a:prstGeom prst="ellipse">
              <a:avLst/>
            </a:prstGeom>
            <a:solidFill>
              <a:schemeClr val="bg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0" name="Oval 9"/>
            <p:cNvSpPr/>
            <p:nvPr/>
          </p:nvSpPr>
          <p:spPr bwMode="auto">
            <a:xfrm>
              <a:off x="8604674" y="5692530"/>
              <a:ext cx="54005" cy="52592"/>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8" name="TextBox 7"/>
            <p:cNvSpPr txBox="1"/>
            <p:nvPr/>
          </p:nvSpPr>
          <p:spPr>
            <a:xfrm>
              <a:off x="8689875" y="5354846"/>
              <a:ext cx="332142"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Al</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 name="TextBox 12"/>
            <p:cNvSpPr txBox="1"/>
            <p:nvPr/>
          </p:nvSpPr>
          <p:spPr>
            <a:xfrm>
              <a:off x="7853677" y="3858126"/>
              <a:ext cx="1772302"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AlN</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with C and O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incorporation</a:t>
              </a:r>
              <a:endPar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1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9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Yamamoto</a:t>
              </a:r>
              <a:r>
                <a:rPr kumimoji="0" lang="da-DK"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and </a:t>
              </a:r>
              <a:r>
                <a:rPr kumimoji="0" lang="da-DK" sz="9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Yoshida</a:t>
              </a:r>
              <a:r>
                <a:rPr kumimoji="0" lang="da-DK"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1999, </a:t>
              </a:r>
              <a:r>
                <a:rPr kumimoji="0" lang="da-DK" sz="9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Physica</a:t>
              </a:r>
              <a:r>
                <a:rPr kumimoji="0" lang="da-DK"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B 273-274, 113-115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0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a:t>
            </a:r>
            <a:r>
              <a:rPr kumimoji="0" lang="da-DK" altLang="da-DK" sz="2400" b="1" i="0" u="none" strike="noStrike" kern="0" cap="none" spc="0" normalizeH="0" noProof="0" dirty="0" err="1" smtClean="0">
                <a:ln>
                  <a:noFill/>
                </a:ln>
                <a:solidFill>
                  <a:srgbClr val="000000"/>
                </a:solidFill>
                <a:effectLst/>
                <a:uLnTx/>
                <a:uFillTx/>
                <a:latin typeface="Verdana"/>
                <a:ea typeface="MS PGothic" pitchFamily="34" charset="-128"/>
                <a:cs typeface="Arial" charset="0"/>
              </a:rPr>
              <a:t>Material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properties </a:t>
            </a:r>
            <a:r>
              <a:rPr lang="da-DK" altLang="da-DK"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Composition</a:t>
            </a:r>
            <a:endParaRPr kumimoji="0" lang="da-DK"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18095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da-DK" altLang="da-DK" sz="1800" dirty="0" err="1" smtClean="0">
                <a:latin typeface="+mj-lt"/>
                <a:ea typeface="ＭＳ Ｐゴシック" pitchFamily="34" charset="-128"/>
                <a:cs typeface="Arial" charset="0"/>
              </a:rPr>
              <a:t>Introduction</a:t>
            </a:r>
            <a:r>
              <a:rPr lang="da-DK" altLang="da-DK" sz="1800" dirty="0" smtClean="0">
                <a:latin typeface="+mj-lt"/>
                <a:ea typeface="ＭＳ Ｐゴシック" pitchFamily="34" charset="-128"/>
                <a:cs typeface="Arial" charset="0"/>
              </a:rPr>
              <a:t> to </a:t>
            </a:r>
            <a:r>
              <a:rPr lang="da-DK" altLang="da-DK" sz="1800" dirty="0" err="1" smtClean="0">
                <a:latin typeface="+mj-lt"/>
                <a:ea typeface="ＭＳ Ｐゴシック" pitchFamily="34" charset="-128"/>
                <a:cs typeface="Arial" charset="0"/>
              </a:rPr>
              <a:t>thin</a:t>
            </a:r>
            <a:r>
              <a:rPr lang="da-DK" altLang="da-DK" sz="1800" dirty="0" smtClean="0">
                <a:latin typeface="+mj-lt"/>
                <a:ea typeface="ＭＳ Ｐゴシック" pitchFamily="34" charset="-128"/>
                <a:cs typeface="Arial" charset="0"/>
              </a:rPr>
              <a:t> films</a:t>
            </a: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dirty="0" err="1" smtClean="0">
                <a:latin typeface="+mj-lt"/>
                <a:ea typeface="ＭＳ Ｐゴシック" pitchFamily="34" charset="-128"/>
                <a:cs typeface="Arial" charset="0"/>
              </a:rPr>
              <a:t>Before</a:t>
            </a:r>
            <a:r>
              <a:rPr lang="da-DK" altLang="da-DK" sz="1800" dirty="0" smtClean="0">
                <a:latin typeface="+mj-lt"/>
                <a:ea typeface="ＭＳ Ｐゴシック" pitchFamily="34" charset="-128"/>
                <a:cs typeface="Arial" charset="0"/>
              </a:rPr>
              <a:t> </a:t>
            </a:r>
            <a:r>
              <a:rPr lang="da-DK" altLang="da-DK" sz="1800" dirty="0" err="1" smtClean="0">
                <a:latin typeface="+mj-lt"/>
                <a:ea typeface="ＭＳ Ｐゴシック" pitchFamily="34" charset="-128"/>
                <a:cs typeface="Arial" charset="0"/>
              </a:rPr>
              <a:t>you</a:t>
            </a:r>
            <a:r>
              <a:rPr lang="da-DK" altLang="da-DK" sz="1800" dirty="0" smtClean="0">
                <a:latin typeface="+mj-lt"/>
                <a:ea typeface="ＭＳ Ｐゴシック" pitchFamily="34" charset="-128"/>
                <a:cs typeface="Arial" charset="0"/>
              </a:rPr>
              <a:t> start – </a:t>
            </a:r>
            <a:r>
              <a:rPr lang="da-DK" altLang="da-DK" sz="1800" dirty="0" err="1">
                <a:latin typeface="+mj-lt"/>
                <a:ea typeface="ＭＳ Ｐゴシック" pitchFamily="34" charset="-128"/>
                <a:cs typeface="Arial" charset="0"/>
              </a:rPr>
              <a:t>M</a:t>
            </a:r>
            <a:r>
              <a:rPr lang="da-DK" altLang="da-DK" sz="1800" dirty="0" err="1" smtClean="0">
                <a:latin typeface="+mj-lt"/>
                <a:ea typeface="ＭＳ Ｐゴシック" pitchFamily="34" charset="-128"/>
                <a:cs typeface="Arial" charset="0"/>
              </a:rPr>
              <a:t>aterial</a:t>
            </a:r>
            <a:r>
              <a:rPr lang="da-DK" altLang="da-DK" sz="1800" dirty="0" smtClean="0">
                <a:latin typeface="+mj-lt"/>
                <a:ea typeface="ＭＳ Ｐゴシック" pitchFamily="34" charset="-128"/>
                <a:cs typeface="Arial" charset="0"/>
              </a:rPr>
              <a:t> properties to </a:t>
            </a:r>
            <a:r>
              <a:rPr lang="da-DK" altLang="da-DK" sz="1800" dirty="0" err="1" smtClean="0">
                <a:latin typeface="+mj-lt"/>
                <a:ea typeface="ＭＳ Ｐゴシック" pitchFamily="34" charset="-128"/>
                <a:cs typeface="Arial" charset="0"/>
              </a:rPr>
              <a:t>consider</a:t>
            </a:r>
            <a:endParaRPr lang="da-DK" altLang="da-DK" sz="1800" dirty="0" smtClean="0">
              <a:latin typeface="+mj-lt"/>
              <a:ea typeface="ＭＳ Ｐゴシック" pitchFamily="34" charset="-128"/>
              <a:cs typeface="Arial" charset="0"/>
            </a:endParaRP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b="1" dirty="0" err="1" smtClean="0">
                <a:latin typeface="+mj-lt"/>
                <a:ea typeface="ＭＳ Ｐゴシック" pitchFamily="34" charset="-128"/>
                <a:cs typeface="Arial" charset="0"/>
              </a:rPr>
              <a:t>Overview</a:t>
            </a:r>
            <a:r>
              <a:rPr lang="da-DK" altLang="da-DK" sz="1800" b="1" dirty="0" smtClean="0">
                <a:latin typeface="+mj-lt"/>
                <a:ea typeface="ＭＳ Ｐゴシック" pitchFamily="34" charset="-128"/>
                <a:cs typeface="Arial" charset="0"/>
              </a:rPr>
              <a:t> of </a:t>
            </a:r>
            <a:r>
              <a:rPr lang="da-DK" altLang="da-DK" sz="1800" b="1" dirty="0" err="1" smtClean="0">
                <a:latin typeface="+mj-lt"/>
                <a:ea typeface="ＭＳ Ｐゴシック" pitchFamily="34" charset="-128"/>
                <a:cs typeface="Arial" charset="0"/>
              </a:rPr>
              <a:t>techniques</a:t>
            </a:r>
            <a:endParaRPr lang="da-DK" altLang="da-DK" sz="1800" b="1" dirty="0" smtClean="0">
              <a:latin typeface="+mj-lt"/>
              <a:ea typeface="ＭＳ Ｐゴシック" pitchFamily="34" charset="-128"/>
              <a:cs typeface="Arial" charset="0"/>
            </a:endParaRPr>
          </a:p>
          <a:p>
            <a:pPr marL="408291" lvl="1" indent="-408291">
              <a:buFont typeface="+mj-lt"/>
              <a:buAutoNum type="arabicPeriod"/>
            </a:pPr>
            <a:endParaRPr lang="da-DK" altLang="da-DK" sz="600" dirty="0" smtClean="0">
              <a:ea typeface="ＭＳ Ｐゴシック" pitchFamily="34" charset="-128"/>
              <a:cs typeface="Arial" charset="0"/>
            </a:endParaRPr>
          </a:p>
          <a:p>
            <a:pPr marL="408291" lvl="1" indent="-408291">
              <a:buFont typeface="+mj-lt"/>
              <a:buAutoNum type="arabicPeriod"/>
            </a:pPr>
            <a:r>
              <a:rPr lang="da-DK" altLang="da-DK" sz="1800" dirty="0" err="1" smtClean="0">
                <a:ea typeface="ＭＳ Ｐゴシック" pitchFamily="34" charset="-128"/>
                <a:cs typeface="Arial" charset="0"/>
              </a:rPr>
              <a:t>Equipment</a:t>
            </a:r>
            <a:r>
              <a:rPr lang="da-DK" altLang="da-DK" sz="1800" dirty="0" smtClean="0">
                <a:ea typeface="ＭＳ Ｐゴシック" pitchFamily="34" charset="-128"/>
                <a:cs typeface="Arial" charset="0"/>
              </a:rPr>
              <a:t> </a:t>
            </a:r>
            <a:r>
              <a:rPr lang="da-DK" altLang="da-DK" sz="1800" dirty="0" err="1">
                <a:ea typeface="ＭＳ Ｐゴシック" pitchFamily="34" charset="-128"/>
                <a:cs typeface="Arial" charset="0"/>
              </a:rPr>
              <a:t>overview</a:t>
            </a:r>
            <a:r>
              <a:rPr lang="da-DK" altLang="da-DK" sz="1800" dirty="0">
                <a:ea typeface="ＭＳ Ｐゴシック" pitchFamily="34" charset="-128"/>
                <a:cs typeface="Arial" charset="0"/>
              </a:rPr>
              <a:t> in </a:t>
            </a:r>
            <a:r>
              <a:rPr lang="da-DK" altLang="da-DK" sz="1800" dirty="0" err="1">
                <a:ea typeface="ＭＳ Ｐゴシック" pitchFamily="34" charset="-128"/>
                <a:cs typeface="Arial" charset="0"/>
              </a:rPr>
              <a:t>LabAdviser</a:t>
            </a:r>
            <a:endParaRPr lang="da-DK" altLang="da-DK" sz="1800" dirty="0">
              <a:ea typeface="ＭＳ Ｐゴシック" pitchFamily="34" charset="-128"/>
              <a:cs typeface="Arial" charset="0"/>
            </a:endParaRP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dirty="0" smtClean="0">
                <a:latin typeface="+mj-lt"/>
                <a:ea typeface="ＭＳ Ｐゴシック" pitchFamily="34" charset="-128"/>
                <a:cs typeface="Arial" charset="0"/>
              </a:rPr>
              <a:t>Thin film </a:t>
            </a:r>
            <a:r>
              <a:rPr lang="da-DK" altLang="da-DK" sz="1800" dirty="0" err="1" smtClean="0">
                <a:latin typeface="+mj-lt"/>
                <a:ea typeface="ＭＳ Ｐゴシック" pitchFamily="34" charset="-128"/>
                <a:cs typeface="Arial" charset="0"/>
              </a:rPr>
              <a:t>techniques</a:t>
            </a:r>
            <a:r>
              <a:rPr lang="da-DK" altLang="da-DK" sz="1800" dirty="0" smtClean="0">
                <a:latin typeface="+mj-lt"/>
                <a:ea typeface="ＭＳ Ｐゴシック" pitchFamily="34" charset="-128"/>
                <a:cs typeface="Arial" charset="0"/>
              </a:rPr>
              <a:t> – 1</a:t>
            </a:r>
            <a:r>
              <a:rPr lang="da-DK" altLang="da-DK" sz="1800" baseline="30000" dirty="0" smtClean="0">
                <a:latin typeface="+mj-lt"/>
                <a:ea typeface="ＭＳ Ｐゴシック" pitchFamily="34" charset="-128"/>
                <a:cs typeface="Arial" charset="0"/>
              </a:rPr>
              <a:t>st</a:t>
            </a:r>
            <a:r>
              <a:rPr lang="da-DK" altLang="da-DK" sz="1800" dirty="0" smtClean="0">
                <a:latin typeface="+mj-lt"/>
                <a:ea typeface="ＭＳ Ｐゴシック" pitchFamily="34" charset="-128"/>
                <a:cs typeface="Arial" charset="0"/>
              </a:rPr>
              <a:t> part</a:t>
            </a: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1247556" lvl="2" indent="-408291">
              <a:buFont typeface="+mj-lt"/>
              <a:buAutoNum type="arabicPeriod"/>
            </a:pPr>
            <a:r>
              <a:rPr lang="da-DK" altLang="da-DK" sz="1800" dirty="0" err="1" smtClean="0">
                <a:latin typeface="+mj-lt"/>
                <a:ea typeface="ＭＳ Ｐゴシック" pitchFamily="34" charset="-128"/>
                <a:cs typeface="Arial" charset="0"/>
              </a:rPr>
              <a:t>Thermal</a:t>
            </a:r>
            <a:r>
              <a:rPr lang="da-DK" altLang="da-DK" sz="1800" dirty="0" smtClean="0">
                <a:latin typeface="+mj-lt"/>
                <a:ea typeface="ＭＳ Ｐゴシック" pitchFamily="34" charset="-128"/>
                <a:cs typeface="Arial" charset="0"/>
              </a:rPr>
              <a:t> oxidation</a:t>
            </a:r>
          </a:p>
          <a:p>
            <a:pPr marL="1247556" lvl="2" indent="-408291">
              <a:buFont typeface="+mj-lt"/>
              <a:buAutoNum type="arabicPeriod"/>
            </a:pPr>
            <a:endParaRPr lang="da-DK" altLang="da-DK" sz="600" dirty="0" smtClean="0">
              <a:latin typeface="+mj-lt"/>
              <a:ea typeface="ＭＳ Ｐゴシック" pitchFamily="34" charset="-128"/>
              <a:cs typeface="Arial" charset="0"/>
            </a:endParaRPr>
          </a:p>
          <a:p>
            <a:pPr marL="1247556" lvl="2" indent="-408291">
              <a:buFont typeface="+mj-lt"/>
              <a:buAutoNum type="arabicPeriod"/>
            </a:pPr>
            <a:r>
              <a:rPr lang="da-DK" altLang="da-DK" sz="1800" dirty="0" err="1" smtClean="0">
                <a:latin typeface="+mj-lt"/>
                <a:ea typeface="ＭＳ Ｐゴシック" pitchFamily="34" charset="-128"/>
                <a:cs typeface="Arial" charset="0"/>
              </a:rPr>
              <a:t>Electroplating</a:t>
            </a:r>
            <a:endParaRPr lang="da-DK" altLang="da-DK" sz="1800" dirty="0" smtClean="0">
              <a:latin typeface="+mj-lt"/>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0" indent="0">
              <a:buNone/>
            </a:pPr>
            <a:endParaRPr lang="da-DK"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Thin film TPT </a:t>
            </a: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course</a:t>
            </a:r>
            <a:r>
              <a:rPr lang="da-DK" altLang="da-DK" kern="0" dirty="0">
                <a:solidFill>
                  <a:srgbClr val="000000"/>
                </a:solidFill>
                <a:latin typeface="Verdana"/>
                <a:cs typeface="Arial" charset="0"/>
              </a:rPr>
              <a:t> </a:t>
            </a:r>
            <a:r>
              <a:rPr lang="da-DK" altLang="da-DK" kern="0" dirty="0" smtClean="0">
                <a:solidFill>
                  <a:srgbClr val="000000"/>
                </a:solidFill>
                <a:latin typeface="Verdana"/>
                <a:cs typeface="Arial" charset="0"/>
              </a:rPr>
              <a:t>– 1</a:t>
            </a:r>
            <a:r>
              <a:rPr lang="da-DK" altLang="da-DK" kern="0" baseline="30000" dirty="0" smtClean="0">
                <a:solidFill>
                  <a:srgbClr val="000000"/>
                </a:solidFill>
                <a:latin typeface="Verdana"/>
                <a:cs typeface="Arial" charset="0"/>
              </a:rPr>
              <a:t>st</a:t>
            </a:r>
            <a:r>
              <a:rPr lang="da-DK" altLang="da-DK" kern="0" dirty="0" smtClean="0">
                <a:solidFill>
                  <a:srgbClr val="000000"/>
                </a:solidFill>
                <a:latin typeface="Verdana"/>
                <a:cs typeface="Arial" charset="0"/>
              </a:rPr>
              <a:t> part</a:t>
            </a:r>
            <a:endParaRPr kumimoji="0" lang="da-DK"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725709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4"/>
          <p:cNvSpPr>
            <a:spLocks noGrp="1"/>
          </p:cNvSpPr>
          <p:nvPr>
            <p:ph idx="1"/>
          </p:nvPr>
        </p:nvSpPr>
        <p:spPr>
          <a:xfrm>
            <a:off x="523629" y="1311358"/>
            <a:ext cx="10182470" cy="4566708"/>
          </a:xfrm>
        </p:spPr>
        <p:txBody>
          <a:bodyPr/>
          <a:lstStyle/>
          <a:p>
            <a:pPr marL="0" lvl="1" indent="0">
              <a:buNone/>
              <a:defRPr/>
            </a:pPr>
            <a:r>
              <a:rPr lang="da-DK" altLang="da-DK" sz="2000" b="1" dirty="0" smtClean="0">
                <a:cs typeface="Arial" charset="0"/>
              </a:rPr>
              <a:t>Learning </a:t>
            </a:r>
            <a:r>
              <a:rPr lang="da-DK" altLang="da-DK" sz="2000" b="1" dirty="0" err="1" smtClean="0">
                <a:cs typeface="Arial" charset="0"/>
              </a:rPr>
              <a:t>goals</a:t>
            </a:r>
            <a:r>
              <a:rPr lang="da-DK" altLang="da-DK" sz="2000" b="1" dirty="0" smtClean="0">
                <a:cs typeface="Arial" charset="0"/>
              </a:rPr>
              <a:t>:</a:t>
            </a:r>
          </a:p>
          <a:p>
            <a:pPr marL="0" lvl="1" indent="0">
              <a:buNone/>
              <a:defRPr/>
            </a:pPr>
            <a:endParaRPr lang="da-DK" altLang="da-DK" sz="600" b="1" dirty="0" smtClean="0">
              <a:cs typeface="Arial" charset="0"/>
            </a:endParaRPr>
          </a:p>
          <a:p>
            <a:pPr marL="0" lvl="1" indent="0">
              <a:buNone/>
              <a:defRPr/>
            </a:pPr>
            <a:endParaRPr lang="da-DK" altLang="da-DK" sz="600" b="1" dirty="0">
              <a:cs typeface="Arial" charset="0"/>
            </a:endParaRPr>
          </a:p>
          <a:p>
            <a:pPr marL="408291" lvl="1" indent="-408291">
              <a:buFont typeface="Arial" panose="020B0604020202020204" pitchFamily="34" charset="0"/>
              <a:buChar char="•"/>
              <a:defRPr/>
            </a:pPr>
            <a:r>
              <a:rPr lang="da-DK" altLang="da-DK" sz="1800" dirty="0" smtClean="0">
                <a:cs typeface="Arial" charset="0"/>
              </a:rPr>
              <a:t>Be </a:t>
            </a:r>
            <a:r>
              <a:rPr lang="en-IE" altLang="da-DK" sz="1800" dirty="0" smtClean="0">
                <a:cs typeface="Arial" charset="0"/>
              </a:rPr>
              <a:t>aware</a:t>
            </a:r>
            <a:r>
              <a:rPr lang="da-DK" altLang="da-DK" sz="1800" dirty="0" smtClean="0">
                <a:cs typeface="Arial" charset="0"/>
              </a:rPr>
              <a:t> of relevant </a:t>
            </a:r>
            <a:r>
              <a:rPr lang="da-DK" altLang="da-DK" sz="1800" dirty="0" err="1" smtClean="0">
                <a:cs typeface="Arial" charset="0"/>
              </a:rPr>
              <a:t>material</a:t>
            </a:r>
            <a:r>
              <a:rPr lang="da-DK" altLang="da-DK" sz="1800" dirty="0" smtClean="0">
                <a:cs typeface="Arial" charset="0"/>
              </a:rPr>
              <a:t> properties for </a:t>
            </a:r>
            <a:r>
              <a:rPr lang="da-DK" altLang="da-DK" sz="1800" dirty="0" err="1" smtClean="0">
                <a:cs typeface="Arial" charset="0"/>
              </a:rPr>
              <a:t>thin</a:t>
            </a:r>
            <a:r>
              <a:rPr lang="da-DK" altLang="da-DK" sz="1800" dirty="0" smtClean="0">
                <a:cs typeface="Arial" charset="0"/>
              </a:rPr>
              <a:t> films made in the </a:t>
            </a:r>
            <a:r>
              <a:rPr lang="da-DK" altLang="da-DK" sz="1800" dirty="0" err="1" smtClean="0">
                <a:cs typeface="Arial" charset="0"/>
              </a:rPr>
              <a:t>cleanroom</a:t>
            </a:r>
            <a:endParaRPr lang="da-DK" altLang="da-DK" sz="1800" dirty="0" smtClean="0">
              <a:cs typeface="Arial" charset="0"/>
            </a:endParaRPr>
          </a:p>
          <a:p>
            <a:pPr marL="408291" lvl="1" indent="-408291">
              <a:buFont typeface="Arial" panose="020B0604020202020204" pitchFamily="34" charset="0"/>
              <a:buChar char="•"/>
              <a:defRPr/>
            </a:pPr>
            <a:endParaRPr lang="da-DK" altLang="da-DK" sz="1200" dirty="0" smtClean="0">
              <a:cs typeface="Arial" charset="0"/>
            </a:endParaRPr>
          </a:p>
          <a:p>
            <a:pPr marL="408291" lvl="1" indent="-408291">
              <a:buFont typeface="Arial" panose="020B0604020202020204" pitchFamily="34" charset="0"/>
              <a:buChar char="•"/>
              <a:defRPr/>
            </a:pPr>
            <a:r>
              <a:rPr lang="da-DK" altLang="da-DK" sz="1800" dirty="0" smtClean="0">
                <a:cs typeface="Arial" charset="0"/>
              </a:rPr>
              <a:t>Understand </a:t>
            </a:r>
            <a:r>
              <a:rPr lang="da-DK" altLang="da-DK" sz="1800" dirty="0" err="1" smtClean="0">
                <a:cs typeface="Arial" charset="0"/>
              </a:rPr>
              <a:t>importance</a:t>
            </a:r>
            <a:r>
              <a:rPr lang="da-DK" altLang="da-DK" sz="1800" dirty="0" smtClean="0">
                <a:cs typeface="Arial" charset="0"/>
              </a:rPr>
              <a:t> of </a:t>
            </a:r>
            <a:r>
              <a:rPr lang="da-DK" altLang="da-DK" sz="1800" dirty="0" err="1" smtClean="0">
                <a:cs typeface="Arial" charset="0"/>
              </a:rPr>
              <a:t>correct</a:t>
            </a:r>
            <a:r>
              <a:rPr lang="da-DK" altLang="da-DK" sz="1800" dirty="0" smtClean="0">
                <a:cs typeface="Arial" charset="0"/>
              </a:rPr>
              <a:t> </a:t>
            </a:r>
            <a:r>
              <a:rPr lang="da-DK" altLang="da-DK" sz="1800" dirty="0" err="1" smtClean="0">
                <a:cs typeface="Arial" charset="0"/>
              </a:rPr>
              <a:t>process</a:t>
            </a:r>
            <a:r>
              <a:rPr lang="da-DK" altLang="da-DK" sz="1800" dirty="0" smtClean="0">
                <a:cs typeface="Arial" charset="0"/>
              </a:rPr>
              <a:t> pressure (for </a:t>
            </a:r>
            <a:r>
              <a:rPr lang="da-DK" altLang="da-DK" sz="1800" dirty="0" err="1" smtClean="0">
                <a:cs typeface="Arial" charset="0"/>
              </a:rPr>
              <a:t>vacuum</a:t>
            </a:r>
            <a:r>
              <a:rPr lang="da-DK" altLang="da-DK" sz="1800" dirty="0" smtClean="0">
                <a:cs typeface="Arial" charset="0"/>
              </a:rPr>
              <a:t> processes)</a:t>
            </a:r>
            <a:endParaRPr lang="da-DK" altLang="da-DK" sz="1800" dirty="0">
              <a:cs typeface="Arial" charset="0"/>
            </a:endParaRPr>
          </a:p>
          <a:p>
            <a:pPr marL="408291" lvl="1" indent="-408291">
              <a:buFont typeface="Arial" panose="020B0604020202020204" pitchFamily="34" charset="0"/>
              <a:buChar char="•"/>
              <a:defRPr/>
            </a:pPr>
            <a:endParaRPr lang="da-DK" altLang="da-DK" sz="1200" dirty="0" smtClean="0">
              <a:cs typeface="Arial" charset="0"/>
            </a:endParaRPr>
          </a:p>
          <a:p>
            <a:pPr marL="408291" lvl="1" indent="-408291">
              <a:buFont typeface="Arial" panose="020B0604020202020204" pitchFamily="34" charset="0"/>
              <a:buChar char="•"/>
              <a:defRPr/>
            </a:pPr>
            <a:r>
              <a:rPr lang="da-DK" altLang="da-DK" sz="1800" dirty="0" smtClean="0">
                <a:cs typeface="Arial" charset="0"/>
              </a:rPr>
              <a:t>Understand </a:t>
            </a:r>
            <a:r>
              <a:rPr lang="da-DK" altLang="da-DK" sz="1800" dirty="0" err="1" smtClean="0">
                <a:cs typeface="Arial" charset="0"/>
              </a:rPr>
              <a:t>different</a:t>
            </a:r>
            <a:r>
              <a:rPr lang="da-DK" altLang="da-DK" sz="1800" dirty="0" smtClean="0">
                <a:cs typeface="Arial" charset="0"/>
              </a:rPr>
              <a:t> </a:t>
            </a:r>
            <a:r>
              <a:rPr lang="da-DK" altLang="da-DK" sz="1800" dirty="0" err="1" smtClean="0">
                <a:cs typeface="Arial" charset="0"/>
              </a:rPr>
              <a:t>thin</a:t>
            </a:r>
            <a:r>
              <a:rPr lang="da-DK" altLang="da-DK" sz="1800" dirty="0" smtClean="0">
                <a:cs typeface="Arial" charset="0"/>
              </a:rPr>
              <a:t> film </a:t>
            </a:r>
            <a:r>
              <a:rPr lang="da-DK" altLang="da-DK" sz="1800" dirty="0" err="1" smtClean="0">
                <a:cs typeface="Arial" charset="0"/>
              </a:rPr>
              <a:t>techniques</a:t>
            </a:r>
            <a:r>
              <a:rPr lang="da-DK" altLang="da-DK" sz="1800" dirty="0" smtClean="0">
                <a:cs typeface="Arial" charset="0"/>
              </a:rPr>
              <a:t> </a:t>
            </a:r>
          </a:p>
          <a:p>
            <a:pPr marL="408291" lvl="1" indent="-408291">
              <a:buFont typeface="Arial" panose="020B0604020202020204" pitchFamily="34" charset="0"/>
              <a:buChar char="•"/>
              <a:defRPr/>
            </a:pPr>
            <a:endParaRPr lang="da-DK" altLang="da-DK" sz="1200" dirty="0" smtClean="0">
              <a:cs typeface="Arial" charset="0"/>
            </a:endParaRPr>
          </a:p>
          <a:p>
            <a:pPr marL="408291" lvl="1" indent="-408291">
              <a:buFont typeface="Arial" panose="020B0604020202020204" pitchFamily="34" charset="0"/>
              <a:buChar char="•"/>
              <a:defRPr/>
            </a:pPr>
            <a:r>
              <a:rPr lang="da-DK" altLang="da-DK" sz="1800" dirty="0" err="1" smtClean="0">
                <a:cs typeface="Arial" charset="0"/>
              </a:rPr>
              <a:t>Compare</a:t>
            </a:r>
            <a:r>
              <a:rPr lang="da-DK" altLang="da-DK" sz="1800" dirty="0" smtClean="0">
                <a:cs typeface="Arial" charset="0"/>
              </a:rPr>
              <a:t> and </a:t>
            </a:r>
            <a:r>
              <a:rPr lang="da-DK" altLang="da-DK" sz="1800" dirty="0" err="1" smtClean="0">
                <a:cs typeface="Arial" charset="0"/>
              </a:rPr>
              <a:t>be</a:t>
            </a:r>
            <a:r>
              <a:rPr lang="da-DK" altLang="da-DK" sz="1800" dirty="0" smtClean="0">
                <a:cs typeface="Arial" charset="0"/>
              </a:rPr>
              <a:t> </a:t>
            </a:r>
            <a:r>
              <a:rPr lang="da-DK" altLang="da-DK" sz="1800" dirty="0" err="1" smtClean="0">
                <a:cs typeface="Arial" charset="0"/>
              </a:rPr>
              <a:t>able</a:t>
            </a:r>
            <a:r>
              <a:rPr lang="da-DK" altLang="da-DK" sz="1800" dirty="0" smtClean="0">
                <a:cs typeface="Arial" charset="0"/>
              </a:rPr>
              <a:t> to </a:t>
            </a:r>
            <a:r>
              <a:rPr lang="da-DK" altLang="da-DK" sz="1800" dirty="0" err="1" smtClean="0">
                <a:cs typeface="Arial" charset="0"/>
              </a:rPr>
              <a:t>select</a:t>
            </a:r>
            <a:r>
              <a:rPr lang="da-DK" altLang="da-DK" sz="1800" dirty="0" smtClean="0">
                <a:cs typeface="Arial" charset="0"/>
              </a:rPr>
              <a:t> </a:t>
            </a:r>
            <a:r>
              <a:rPr lang="da-DK" altLang="da-DK" sz="1800" dirty="0" err="1" smtClean="0">
                <a:cs typeface="Arial" charset="0"/>
              </a:rPr>
              <a:t>appropriate</a:t>
            </a:r>
            <a:r>
              <a:rPr lang="da-DK" altLang="da-DK" sz="1800" dirty="0" smtClean="0">
                <a:cs typeface="Arial" charset="0"/>
              </a:rPr>
              <a:t> </a:t>
            </a:r>
            <a:r>
              <a:rPr lang="da-DK" altLang="da-DK" sz="1800" dirty="0" err="1" smtClean="0">
                <a:cs typeface="Arial" charset="0"/>
              </a:rPr>
              <a:t>thin</a:t>
            </a:r>
            <a:r>
              <a:rPr lang="da-DK" altLang="da-DK" sz="1800" dirty="0" smtClean="0">
                <a:cs typeface="Arial" charset="0"/>
              </a:rPr>
              <a:t> film </a:t>
            </a:r>
            <a:r>
              <a:rPr lang="da-DK" altLang="da-DK" sz="1800" dirty="0" err="1" smtClean="0">
                <a:cs typeface="Arial" charset="0"/>
              </a:rPr>
              <a:t>technique</a:t>
            </a:r>
            <a:r>
              <a:rPr lang="da-DK" altLang="da-DK" sz="1800" dirty="0" smtClean="0">
                <a:cs typeface="Arial" charset="0"/>
              </a:rPr>
              <a:t> </a:t>
            </a:r>
          </a:p>
          <a:p>
            <a:pPr marL="408291" lvl="1" indent="-408291">
              <a:buFont typeface="Arial" panose="020B0604020202020204" pitchFamily="34" charset="0"/>
              <a:buChar char="•"/>
              <a:defRPr/>
            </a:pPr>
            <a:endParaRPr lang="da-DK" altLang="da-DK" sz="1000" dirty="0" smtClean="0">
              <a:cs typeface="Arial" charset="0"/>
            </a:endParaRPr>
          </a:p>
          <a:p>
            <a:pPr marL="0" lvl="1" indent="0">
              <a:buNone/>
              <a:defRPr/>
            </a:pPr>
            <a:endParaRPr lang="da-DK" altLang="da-DK" sz="1400" dirty="0" smtClean="0">
              <a:cs typeface="Arial" charset="0"/>
            </a:endParaRPr>
          </a:p>
          <a:p>
            <a:pPr marL="0" lvl="1" indent="0">
              <a:buNone/>
              <a:defRPr/>
            </a:pPr>
            <a:endParaRPr lang="da-DK" altLang="da-DK" sz="1400" dirty="0" smtClean="0">
              <a:latin typeface="Arial" charset="0"/>
              <a:cs typeface="Arial" charset="0"/>
            </a:endParaRPr>
          </a:p>
          <a:p>
            <a:pPr marL="340243" lvl="1" indent="-340243">
              <a:defRPr/>
            </a:pPr>
            <a:endParaRPr lang="da-DK" altLang="da-DK" sz="1400" dirty="0" smtClean="0">
              <a:latin typeface="Arial" charset="0"/>
              <a:cs typeface="Arial" charset="0"/>
            </a:endParaRPr>
          </a:p>
          <a:p>
            <a:pPr marL="340243" lvl="1" indent="-340243">
              <a:defRPr/>
            </a:pPr>
            <a:endParaRPr lang="da-DK" altLang="da-DK" sz="1400" dirty="0" smtClean="0">
              <a:latin typeface="Arial" charset="0"/>
              <a:cs typeface="Arial" charset="0"/>
            </a:endParaRPr>
          </a:p>
          <a:p>
            <a:pPr marL="340243" lvl="1" indent="-340243">
              <a:defRPr/>
            </a:pPr>
            <a:endParaRPr lang="da-DK" altLang="da-DK" sz="1400" dirty="0" smtClean="0">
              <a:latin typeface="Arial" charset="0"/>
              <a:cs typeface="Arial" charset="0"/>
            </a:endParaRPr>
          </a:p>
          <a:p>
            <a:pPr marL="340243" lvl="1" indent="-340243">
              <a:defRPr/>
            </a:pPr>
            <a:endParaRPr lang="da-DK" altLang="da-DK" sz="1400" dirty="0" smtClean="0">
              <a:latin typeface="Arial" charset="0"/>
              <a:cs typeface="Arial" charset="0"/>
            </a:endParaRPr>
          </a:p>
          <a:p>
            <a:pPr marL="340243" lvl="1" indent="-340243">
              <a:defRPr/>
            </a:pPr>
            <a:endParaRPr lang="da-DK" altLang="da-DK" sz="1400" dirty="0" smtClean="0">
              <a:latin typeface="Arial" charset="0"/>
              <a:cs typeface="Arial" charset="0"/>
            </a:endParaRPr>
          </a:p>
          <a:p>
            <a:pPr marL="340243" lvl="1" indent="-340243">
              <a:defRPr/>
            </a:pPr>
            <a:endParaRPr lang="da-DK" altLang="da-DK" sz="1400" dirty="0" smtClean="0">
              <a:latin typeface="Arial" charset="0"/>
              <a:cs typeface="Arial" charset="0"/>
            </a:endParaRPr>
          </a:p>
          <a:p>
            <a:pPr marL="0" indent="0">
              <a:buNone/>
              <a:defRPr/>
            </a:pPr>
            <a:endParaRPr lang="da-DK" altLang="da-DK" sz="1400" dirty="0" smtClean="0"/>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Thin film </a:t>
            </a:r>
            <a:r>
              <a:rPr kumimoji="0" lang="en-GB"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TPT course </a:t>
            </a:r>
            <a:r>
              <a:rPr lang="da-DK" altLang="da-DK" kern="0" dirty="0" smtClean="0">
                <a:solidFill>
                  <a:srgbClr val="000000"/>
                </a:solidFill>
                <a:latin typeface="Verdana"/>
                <a:cs typeface="Arial" charset="0"/>
              </a:rPr>
              <a:t>-</a:t>
            </a:r>
            <a:r>
              <a:rPr kumimoji="0" lang="da-DK"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Learning </a:t>
            </a:r>
            <a:r>
              <a:rPr kumimoji="0" lang="en-US"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goals</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and </a:t>
            </a:r>
            <a:r>
              <a:rPr kumimoji="0" lang="da-DK" altLang="da-DK" sz="2400" b="0"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course</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a:t>
            </a:r>
            <a:r>
              <a:rPr kumimoji="0" lang="da-DK" altLang="da-DK" sz="2400" b="0"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schedule</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Tree>
    <p:extLst>
      <p:ext uri="{BB962C8B-B14F-4D97-AF65-F5344CB8AC3E}">
        <p14:creationId xmlns:p14="http://schemas.microsoft.com/office/powerpoint/2010/main" val="387649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77606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Overview</a:t>
            </a:r>
            <a:r>
              <a:rPr kumimoji="0" lang="da-DK"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of </a:t>
            </a: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techniques</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 </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How to </a:t>
            </a:r>
            <a:r>
              <a:rPr kumimoji="0" lang="da-DK" altLang="da-DK" sz="2400" b="0"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make</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a </a:t>
            </a:r>
            <a:r>
              <a:rPr kumimoji="0" lang="da-DK" altLang="da-DK" sz="2400" b="0"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thin</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film</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17" name="TextBox 16"/>
          <p:cNvSpPr txBox="1"/>
          <p:nvPr/>
        </p:nvSpPr>
        <p:spPr>
          <a:xfrm>
            <a:off x="567440" y="1768358"/>
            <a:ext cx="6626461" cy="1187159"/>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Growth</a:t>
            </a:r>
            <a:endPar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Adding</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gas </a:t>
            </a: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Surface atoms </a:t>
            </a: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sym typeface="Wingdings" panose="05000000000000000000" pitchFamily="2" charset="2"/>
              </a:rPr>
              <a:t> Film</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sym typeface="Wingdings" panose="05000000000000000000" pitchFamily="2" charset="2"/>
              </a:rPr>
              <a:t>Consumes</a:t>
            </a: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sym typeface="Wingdings" panose="05000000000000000000" pitchFamily="2" charset="2"/>
              </a:rPr>
              <a:t> the </a:t>
            </a:r>
            <a:r>
              <a:rPr kumimoji="0" lang="da-DK" sz="14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sym typeface="Wingdings" panose="05000000000000000000" pitchFamily="2" charset="2"/>
              </a:rPr>
              <a:t>substrate</a:t>
            </a:r>
            <a:endPar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sym typeface="Wingdings" panose="05000000000000000000" pitchFamily="2" charset="2"/>
            </a:endParaRPr>
          </a:p>
          <a:p>
            <a:pPr marL="748534" marR="0" lvl="1"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sym typeface="Wingdings" panose="05000000000000000000" pitchFamily="2" charset="2"/>
              </a:rPr>
              <a:t>Oxygen + </a:t>
            </a:r>
            <a:r>
              <a:rPr kumimoji="0" lang="da-DK" sz="14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sym typeface="Wingdings" panose="05000000000000000000" pitchFamily="2" charset="2"/>
              </a:rPr>
              <a:t>Silicon</a:t>
            </a: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sym typeface="Wingdings" panose="05000000000000000000" pitchFamily="2" charset="2"/>
              </a:rPr>
              <a:t> </a:t>
            </a:r>
            <a:r>
              <a:rPr kumimoji="0" lang="da-DK" sz="14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sym typeface="Wingdings" panose="05000000000000000000" pitchFamily="2" charset="2"/>
              </a:rPr>
              <a:t>wafer</a:t>
            </a: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sym typeface="Wingdings" panose="05000000000000000000" pitchFamily="2" charset="2"/>
              </a:rPr>
              <a:t>  </a:t>
            </a:r>
            <a:r>
              <a:rPr kumimoji="0" lang="da-DK" sz="14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sym typeface="Wingdings" panose="05000000000000000000" pitchFamily="2" charset="2"/>
              </a:rPr>
              <a:t>Silicon</a:t>
            </a: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sym typeface="Wingdings" panose="05000000000000000000" pitchFamily="2" charset="2"/>
              </a:rPr>
              <a:t> </a:t>
            </a:r>
            <a:r>
              <a:rPr kumimoji="0" lang="da-DK" sz="14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sym typeface="Wingdings" panose="05000000000000000000" pitchFamily="2" charset="2"/>
              </a:rPr>
              <a:t>oxide</a:t>
            </a: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sym typeface="Wingdings" panose="05000000000000000000" pitchFamily="2" charset="2"/>
              </a:rPr>
              <a:t> </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sym typeface="Wingdings" panose="05000000000000000000" pitchFamily="2" charset="2"/>
              </a:rPr>
              <a:t>film</a:t>
            </a:r>
          </a:p>
          <a:p>
            <a:pPr lvl="1">
              <a:defRPr/>
            </a:pPr>
            <a:r>
              <a:rPr lang="da-DK" sz="1400" dirty="0" smtClean="0"/>
              <a:t>   (</a:t>
            </a:r>
            <a:r>
              <a:rPr lang="da-DK" sz="1400" dirty="0"/>
              <a:t>Dry </a:t>
            </a:r>
            <a:r>
              <a:rPr lang="da-DK" sz="1400" dirty="0" err="1"/>
              <a:t>thermal</a:t>
            </a:r>
            <a:r>
              <a:rPr lang="da-DK" sz="1400" dirty="0"/>
              <a:t> oxidation</a:t>
            </a:r>
            <a:r>
              <a:rPr lang="da-DK" sz="1400" dirty="0" smtClean="0"/>
              <a:t>)</a:t>
            </a:r>
            <a:endParaRPr lang="da-DK" sz="1400" dirty="0"/>
          </a:p>
        </p:txBody>
      </p:sp>
      <p:pic>
        <p:nvPicPr>
          <p:cNvPr id="1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762" y="1197546"/>
            <a:ext cx="4343476"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 name="TextBox 109"/>
          <p:cNvSpPr txBox="1"/>
          <p:nvPr/>
        </p:nvSpPr>
        <p:spPr>
          <a:xfrm>
            <a:off x="8344260" y="3306460"/>
            <a:ext cx="3272839"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7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http://</a:t>
            </a:r>
            <a:r>
              <a:rPr kumimoji="0" lang="da-DK" sz="8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www.iue.tuwien.ac.at/phd/filipovic/node27.html</a:t>
            </a:r>
          </a:p>
        </p:txBody>
      </p:sp>
      <p:grpSp>
        <p:nvGrpSpPr>
          <p:cNvPr id="111" name="Group 110"/>
          <p:cNvGrpSpPr>
            <a:grpSpLocks noChangeAspect="1"/>
          </p:cNvGrpSpPr>
          <p:nvPr/>
        </p:nvGrpSpPr>
        <p:grpSpPr>
          <a:xfrm>
            <a:off x="7761022" y="3847331"/>
            <a:ext cx="3816216" cy="2160000"/>
            <a:chOff x="5742744" y="3964806"/>
            <a:chExt cx="2997217" cy="1696442"/>
          </a:xfrm>
        </p:grpSpPr>
        <p:sp>
          <p:nvSpPr>
            <p:cNvPr id="112" name="Oval 111"/>
            <p:cNvSpPr/>
            <p:nvPr/>
          </p:nvSpPr>
          <p:spPr bwMode="auto">
            <a:xfrm>
              <a:off x="5868144"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13" name="Oval 112"/>
            <p:cNvSpPr/>
            <p:nvPr/>
          </p:nvSpPr>
          <p:spPr bwMode="auto">
            <a:xfrm>
              <a:off x="6003776"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14" name="Oval 113"/>
            <p:cNvSpPr/>
            <p:nvPr/>
          </p:nvSpPr>
          <p:spPr bwMode="auto">
            <a:xfrm>
              <a:off x="6142806"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15" name="Oval 114"/>
            <p:cNvSpPr/>
            <p:nvPr/>
          </p:nvSpPr>
          <p:spPr bwMode="auto">
            <a:xfrm>
              <a:off x="6278438"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16" name="Oval 115"/>
            <p:cNvSpPr/>
            <p:nvPr/>
          </p:nvSpPr>
          <p:spPr bwMode="auto">
            <a:xfrm>
              <a:off x="6420866"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17" name="Oval 116"/>
            <p:cNvSpPr/>
            <p:nvPr/>
          </p:nvSpPr>
          <p:spPr bwMode="auto">
            <a:xfrm>
              <a:off x="6556498"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18" name="Oval 117"/>
            <p:cNvSpPr/>
            <p:nvPr/>
          </p:nvSpPr>
          <p:spPr bwMode="auto">
            <a:xfrm>
              <a:off x="6695528"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19" name="Oval 118"/>
            <p:cNvSpPr/>
            <p:nvPr/>
          </p:nvSpPr>
          <p:spPr bwMode="auto">
            <a:xfrm>
              <a:off x="6831160"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20" name="Oval 119"/>
            <p:cNvSpPr/>
            <p:nvPr/>
          </p:nvSpPr>
          <p:spPr bwMode="auto">
            <a:xfrm>
              <a:off x="6966617"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21" name="Oval 120"/>
            <p:cNvSpPr/>
            <p:nvPr/>
          </p:nvSpPr>
          <p:spPr bwMode="auto">
            <a:xfrm>
              <a:off x="7102249"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22" name="Oval 121"/>
            <p:cNvSpPr/>
            <p:nvPr/>
          </p:nvSpPr>
          <p:spPr bwMode="auto">
            <a:xfrm>
              <a:off x="7241279"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23" name="Oval 122"/>
            <p:cNvSpPr/>
            <p:nvPr/>
          </p:nvSpPr>
          <p:spPr bwMode="auto">
            <a:xfrm>
              <a:off x="7376911"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24" name="Oval 123"/>
            <p:cNvSpPr/>
            <p:nvPr/>
          </p:nvSpPr>
          <p:spPr bwMode="auto">
            <a:xfrm>
              <a:off x="7519339"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25" name="Oval 124"/>
            <p:cNvSpPr/>
            <p:nvPr/>
          </p:nvSpPr>
          <p:spPr bwMode="auto">
            <a:xfrm>
              <a:off x="7654971"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26" name="Oval 125"/>
            <p:cNvSpPr/>
            <p:nvPr/>
          </p:nvSpPr>
          <p:spPr bwMode="auto">
            <a:xfrm>
              <a:off x="7794001"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27" name="Oval 126"/>
            <p:cNvSpPr/>
            <p:nvPr/>
          </p:nvSpPr>
          <p:spPr bwMode="auto">
            <a:xfrm>
              <a:off x="7929633"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28" name="Oval 127"/>
            <p:cNvSpPr/>
            <p:nvPr/>
          </p:nvSpPr>
          <p:spPr bwMode="auto">
            <a:xfrm>
              <a:off x="5868144"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29" name="Oval 128"/>
            <p:cNvSpPr/>
            <p:nvPr/>
          </p:nvSpPr>
          <p:spPr bwMode="auto">
            <a:xfrm>
              <a:off x="6003776"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30" name="Oval 129"/>
            <p:cNvSpPr/>
            <p:nvPr/>
          </p:nvSpPr>
          <p:spPr bwMode="auto">
            <a:xfrm>
              <a:off x="6142806"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31" name="Oval 130"/>
            <p:cNvSpPr/>
            <p:nvPr/>
          </p:nvSpPr>
          <p:spPr bwMode="auto">
            <a:xfrm>
              <a:off x="6278438"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32" name="Oval 131"/>
            <p:cNvSpPr/>
            <p:nvPr/>
          </p:nvSpPr>
          <p:spPr bwMode="auto">
            <a:xfrm>
              <a:off x="6420866"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33" name="Oval 132"/>
            <p:cNvSpPr/>
            <p:nvPr/>
          </p:nvSpPr>
          <p:spPr bwMode="auto">
            <a:xfrm>
              <a:off x="6556498"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34" name="Oval 133"/>
            <p:cNvSpPr/>
            <p:nvPr/>
          </p:nvSpPr>
          <p:spPr bwMode="auto">
            <a:xfrm>
              <a:off x="6695528"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35" name="Oval 134"/>
            <p:cNvSpPr/>
            <p:nvPr/>
          </p:nvSpPr>
          <p:spPr bwMode="auto">
            <a:xfrm>
              <a:off x="6831160"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36" name="Oval 135"/>
            <p:cNvSpPr/>
            <p:nvPr/>
          </p:nvSpPr>
          <p:spPr bwMode="auto">
            <a:xfrm>
              <a:off x="6966617"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37" name="Oval 136"/>
            <p:cNvSpPr/>
            <p:nvPr/>
          </p:nvSpPr>
          <p:spPr bwMode="auto">
            <a:xfrm>
              <a:off x="7102249"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38" name="Oval 137"/>
            <p:cNvSpPr/>
            <p:nvPr/>
          </p:nvSpPr>
          <p:spPr bwMode="auto">
            <a:xfrm>
              <a:off x="7241279"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39" name="Oval 138"/>
            <p:cNvSpPr/>
            <p:nvPr/>
          </p:nvSpPr>
          <p:spPr bwMode="auto">
            <a:xfrm>
              <a:off x="7376911"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40" name="Oval 139"/>
            <p:cNvSpPr/>
            <p:nvPr/>
          </p:nvSpPr>
          <p:spPr bwMode="auto">
            <a:xfrm>
              <a:off x="7519339"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41" name="Oval 140"/>
            <p:cNvSpPr/>
            <p:nvPr/>
          </p:nvSpPr>
          <p:spPr bwMode="auto">
            <a:xfrm>
              <a:off x="7654971"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42" name="Oval 141"/>
            <p:cNvSpPr/>
            <p:nvPr/>
          </p:nvSpPr>
          <p:spPr bwMode="auto">
            <a:xfrm>
              <a:off x="7794001"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43" name="Oval 142"/>
            <p:cNvSpPr/>
            <p:nvPr/>
          </p:nvSpPr>
          <p:spPr bwMode="auto">
            <a:xfrm>
              <a:off x="7929633"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44" name="Oval 143"/>
            <p:cNvSpPr/>
            <p:nvPr/>
          </p:nvSpPr>
          <p:spPr bwMode="auto">
            <a:xfrm>
              <a:off x="5869980"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45" name="Oval 144"/>
            <p:cNvSpPr/>
            <p:nvPr/>
          </p:nvSpPr>
          <p:spPr bwMode="auto">
            <a:xfrm>
              <a:off x="6005612"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46" name="Oval 145"/>
            <p:cNvSpPr/>
            <p:nvPr/>
          </p:nvSpPr>
          <p:spPr bwMode="auto">
            <a:xfrm>
              <a:off x="6144642"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47" name="Oval 146"/>
            <p:cNvSpPr/>
            <p:nvPr/>
          </p:nvSpPr>
          <p:spPr bwMode="auto">
            <a:xfrm>
              <a:off x="6280274"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48" name="Oval 147"/>
            <p:cNvSpPr/>
            <p:nvPr/>
          </p:nvSpPr>
          <p:spPr bwMode="auto">
            <a:xfrm>
              <a:off x="6422702"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49" name="Oval 148"/>
            <p:cNvSpPr/>
            <p:nvPr/>
          </p:nvSpPr>
          <p:spPr bwMode="auto">
            <a:xfrm>
              <a:off x="6558334"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50" name="Oval 149"/>
            <p:cNvSpPr/>
            <p:nvPr/>
          </p:nvSpPr>
          <p:spPr bwMode="auto">
            <a:xfrm>
              <a:off x="6697364"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51" name="Oval 150"/>
            <p:cNvSpPr/>
            <p:nvPr/>
          </p:nvSpPr>
          <p:spPr bwMode="auto">
            <a:xfrm>
              <a:off x="6832996"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52" name="Oval 151"/>
            <p:cNvSpPr/>
            <p:nvPr/>
          </p:nvSpPr>
          <p:spPr bwMode="auto">
            <a:xfrm>
              <a:off x="6968453"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53" name="Oval 152"/>
            <p:cNvSpPr/>
            <p:nvPr/>
          </p:nvSpPr>
          <p:spPr bwMode="auto">
            <a:xfrm>
              <a:off x="7104085"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54" name="Oval 153"/>
            <p:cNvSpPr/>
            <p:nvPr/>
          </p:nvSpPr>
          <p:spPr bwMode="auto">
            <a:xfrm>
              <a:off x="7243115"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55" name="Oval 154"/>
            <p:cNvSpPr/>
            <p:nvPr/>
          </p:nvSpPr>
          <p:spPr bwMode="auto">
            <a:xfrm>
              <a:off x="7378747"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56" name="Oval 155"/>
            <p:cNvSpPr/>
            <p:nvPr/>
          </p:nvSpPr>
          <p:spPr bwMode="auto">
            <a:xfrm>
              <a:off x="7521175"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57" name="Oval 156"/>
            <p:cNvSpPr/>
            <p:nvPr/>
          </p:nvSpPr>
          <p:spPr bwMode="auto">
            <a:xfrm>
              <a:off x="7656807"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58" name="Oval 157"/>
            <p:cNvSpPr/>
            <p:nvPr/>
          </p:nvSpPr>
          <p:spPr bwMode="auto">
            <a:xfrm>
              <a:off x="7795837"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59" name="Oval 158"/>
            <p:cNvSpPr/>
            <p:nvPr/>
          </p:nvSpPr>
          <p:spPr bwMode="auto">
            <a:xfrm>
              <a:off x="7931469"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60" name="Oval 159"/>
            <p:cNvSpPr/>
            <p:nvPr/>
          </p:nvSpPr>
          <p:spPr bwMode="auto">
            <a:xfrm>
              <a:off x="5869980"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61" name="Oval 160"/>
            <p:cNvSpPr/>
            <p:nvPr/>
          </p:nvSpPr>
          <p:spPr bwMode="auto">
            <a:xfrm>
              <a:off x="6005612"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62" name="Oval 161"/>
            <p:cNvSpPr/>
            <p:nvPr/>
          </p:nvSpPr>
          <p:spPr bwMode="auto">
            <a:xfrm>
              <a:off x="6144642"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63" name="Oval 162"/>
            <p:cNvSpPr/>
            <p:nvPr/>
          </p:nvSpPr>
          <p:spPr bwMode="auto">
            <a:xfrm>
              <a:off x="6280274"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64" name="Oval 163"/>
            <p:cNvSpPr/>
            <p:nvPr/>
          </p:nvSpPr>
          <p:spPr bwMode="auto">
            <a:xfrm>
              <a:off x="6422702"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65" name="Oval 164"/>
            <p:cNvSpPr/>
            <p:nvPr/>
          </p:nvSpPr>
          <p:spPr bwMode="auto">
            <a:xfrm>
              <a:off x="6558334"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66" name="Oval 165"/>
            <p:cNvSpPr/>
            <p:nvPr/>
          </p:nvSpPr>
          <p:spPr bwMode="auto">
            <a:xfrm>
              <a:off x="6697364"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67" name="Oval 166"/>
            <p:cNvSpPr/>
            <p:nvPr/>
          </p:nvSpPr>
          <p:spPr bwMode="auto">
            <a:xfrm>
              <a:off x="6832996"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68" name="Oval 167"/>
            <p:cNvSpPr/>
            <p:nvPr/>
          </p:nvSpPr>
          <p:spPr bwMode="auto">
            <a:xfrm>
              <a:off x="6968453"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69" name="Oval 168"/>
            <p:cNvSpPr/>
            <p:nvPr/>
          </p:nvSpPr>
          <p:spPr bwMode="auto">
            <a:xfrm>
              <a:off x="7104085"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70" name="Oval 169"/>
            <p:cNvSpPr/>
            <p:nvPr/>
          </p:nvSpPr>
          <p:spPr bwMode="auto">
            <a:xfrm>
              <a:off x="7243115"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71" name="Oval 170"/>
            <p:cNvSpPr/>
            <p:nvPr/>
          </p:nvSpPr>
          <p:spPr bwMode="auto">
            <a:xfrm>
              <a:off x="7378747"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72" name="Oval 171"/>
            <p:cNvSpPr/>
            <p:nvPr/>
          </p:nvSpPr>
          <p:spPr bwMode="auto">
            <a:xfrm>
              <a:off x="7521175"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73" name="Oval 172"/>
            <p:cNvSpPr/>
            <p:nvPr/>
          </p:nvSpPr>
          <p:spPr bwMode="auto">
            <a:xfrm>
              <a:off x="7656807"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74" name="Oval 173"/>
            <p:cNvSpPr/>
            <p:nvPr/>
          </p:nvSpPr>
          <p:spPr bwMode="auto">
            <a:xfrm>
              <a:off x="7795837"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75" name="Oval 174"/>
            <p:cNvSpPr/>
            <p:nvPr/>
          </p:nvSpPr>
          <p:spPr bwMode="auto">
            <a:xfrm>
              <a:off x="7931469"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76" name="Oval 175"/>
            <p:cNvSpPr/>
            <p:nvPr/>
          </p:nvSpPr>
          <p:spPr bwMode="auto">
            <a:xfrm>
              <a:off x="6043803" y="466583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77" name="Oval 176"/>
            <p:cNvSpPr/>
            <p:nvPr/>
          </p:nvSpPr>
          <p:spPr bwMode="auto">
            <a:xfrm>
              <a:off x="6025059" y="461287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78" name="Oval 177"/>
            <p:cNvSpPr/>
            <p:nvPr/>
          </p:nvSpPr>
          <p:spPr bwMode="auto">
            <a:xfrm>
              <a:off x="6139268" y="4797152"/>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79" name="Oval 178"/>
            <p:cNvSpPr/>
            <p:nvPr/>
          </p:nvSpPr>
          <p:spPr bwMode="auto">
            <a:xfrm>
              <a:off x="6173052" y="464678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80" name="Oval 179"/>
            <p:cNvSpPr/>
            <p:nvPr/>
          </p:nvSpPr>
          <p:spPr bwMode="auto">
            <a:xfrm>
              <a:off x="6012160" y="477384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81" name="TextBox 180"/>
            <p:cNvSpPr txBox="1"/>
            <p:nvPr/>
          </p:nvSpPr>
          <p:spPr>
            <a:xfrm>
              <a:off x="5742744" y="4040778"/>
              <a:ext cx="429692"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8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SiH</a:t>
              </a:r>
              <a:r>
                <a:rPr kumimoji="0" lang="da-DK" sz="800" b="0"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4</a:t>
              </a:r>
              <a:endParaRPr kumimoji="0" lang="da-DK" sz="800" b="0" i="0" u="none" strike="noStrike" kern="1200" cap="none" spc="0" normalizeH="0" baseline="-25000" noProof="0" dirty="0">
                <a:ln>
                  <a:noFill/>
                </a:ln>
                <a:solidFill>
                  <a:srgbClr val="000000"/>
                </a:solidFill>
                <a:effectLst/>
                <a:uLnTx/>
                <a:uFillTx/>
                <a:latin typeface="Verdana" pitchFamily="34" charset="0"/>
                <a:ea typeface="ＭＳ Ｐゴシック" pitchFamily="34" charset="-128"/>
                <a:cs typeface="+mn-cs"/>
              </a:endParaRPr>
            </a:p>
          </p:txBody>
        </p:sp>
        <p:sp>
          <p:nvSpPr>
            <p:cNvPr id="182" name="Oval 181"/>
            <p:cNvSpPr/>
            <p:nvPr/>
          </p:nvSpPr>
          <p:spPr bwMode="auto">
            <a:xfrm>
              <a:off x="6355093" y="4017764"/>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83" name="Oval 182"/>
            <p:cNvSpPr/>
            <p:nvPr/>
          </p:nvSpPr>
          <p:spPr bwMode="auto">
            <a:xfrm>
              <a:off x="6336349" y="396480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84" name="Oval 183"/>
            <p:cNvSpPr/>
            <p:nvPr/>
          </p:nvSpPr>
          <p:spPr bwMode="auto">
            <a:xfrm>
              <a:off x="6450558" y="4149080"/>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85" name="Oval 184"/>
            <p:cNvSpPr/>
            <p:nvPr/>
          </p:nvSpPr>
          <p:spPr bwMode="auto">
            <a:xfrm>
              <a:off x="6484342" y="399871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86" name="Oval 185"/>
            <p:cNvSpPr/>
            <p:nvPr/>
          </p:nvSpPr>
          <p:spPr bwMode="auto">
            <a:xfrm>
              <a:off x="6323450" y="412577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87" name="Oval 186"/>
            <p:cNvSpPr/>
            <p:nvPr/>
          </p:nvSpPr>
          <p:spPr bwMode="auto">
            <a:xfrm>
              <a:off x="6683722" y="4589512"/>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88" name="Oval 187"/>
            <p:cNvSpPr/>
            <p:nvPr/>
          </p:nvSpPr>
          <p:spPr bwMode="auto">
            <a:xfrm>
              <a:off x="6664978" y="453655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89" name="Oval 188"/>
            <p:cNvSpPr/>
            <p:nvPr/>
          </p:nvSpPr>
          <p:spPr bwMode="auto">
            <a:xfrm>
              <a:off x="6779187" y="472082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90" name="Oval 189"/>
            <p:cNvSpPr/>
            <p:nvPr/>
          </p:nvSpPr>
          <p:spPr bwMode="auto">
            <a:xfrm>
              <a:off x="6812971" y="4570462"/>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91" name="Oval 190"/>
            <p:cNvSpPr/>
            <p:nvPr/>
          </p:nvSpPr>
          <p:spPr bwMode="auto">
            <a:xfrm>
              <a:off x="6652079" y="469752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92" name="Curved Down Arrow 191"/>
            <p:cNvSpPr/>
            <p:nvPr/>
          </p:nvSpPr>
          <p:spPr bwMode="auto">
            <a:xfrm>
              <a:off x="8172400" y="4089772"/>
              <a:ext cx="567561" cy="275332"/>
            </a:xfrm>
            <a:prstGeom prst="curvedDownArrow">
              <a:avLst/>
            </a:prstGeom>
            <a:solidFill>
              <a:srgbClr val="92D050"/>
            </a:solidFill>
            <a:ln w="9525" cap="flat" cmpd="sng" algn="ctr">
              <a:solidFill>
                <a:srgbClr val="99CC33"/>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93" name="TextBox 192"/>
            <p:cNvSpPr txBox="1"/>
            <p:nvPr/>
          </p:nvSpPr>
          <p:spPr>
            <a:xfrm>
              <a:off x="7957554" y="4317724"/>
              <a:ext cx="358862"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8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a:t>
              </a:r>
              <a:r>
                <a:rPr kumimoji="0" lang="da-DK" sz="800" b="0" i="0" u="none" strike="noStrike" kern="1200" cap="none" spc="0" normalizeH="0" baseline="-25000" noProof="0" dirty="0">
                  <a:ln>
                    <a:noFill/>
                  </a:ln>
                  <a:solidFill>
                    <a:srgbClr val="000000"/>
                  </a:solidFill>
                  <a:effectLst/>
                  <a:uLnTx/>
                  <a:uFillTx/>
                  <a:latin typeface="Verdana" pitchFamily="34" charset="0"/>
                  <a:ea typeface="ＭＳ Ｐゴシック" pitchFamily="34" charset="-128"/>
                  <a:cs typeface="+mn-cs"/>
                </a:rPr>
                <a:t>2</a:t>
              </a:r>
            </a:p>
          </p:txBody>
        </p:sp>
        <p:sp>
          <p:nvSpPr>
            <p:cNvPr id="194" name="Oval 193"/>
            <p:cNvSpPr/>
            <p:nvPr/>
          </p:nvSpPr>
          <p:spPr bwMode="auto">
            <a:xfrm>
              <a:off x="6341853" y="497745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95" name="Oval 194"/>
            <p:cNvSpPr/>
            <p:nvPr/>
          </p:nvSpPr>
          <p:spPr bwMode="auto">
            <a:xfrm>
              <a:off x="6659962" y="496885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96" name="Oval 195"/>
            <p:cNvSpPr/>
            <p:nvPr/>
          </p:nvSpPr>
          <p:spPr bwMode="auto">
            <a:xfrm>
              <a:off x="6951001" y="497516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97" name="Oval 196"/>
            <p:cNvSpPr/>
            <p:nvPr/>
          </p:nvSpPr>
          <p:spPr bwMode="auto">
            <a:xfrm>
              <a:off x="7243710" y="496656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98" name="Oval 197"/>
            <p:cNvSpPr/>
            <p:nvPr/>
          </p:nvSpPr>
          <p:spPr bwMode="auto">
            <a:xfrm>
              <a:off x="7095017" y="497516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199" name="Oval 198"/>
            <p:cNvSpPr/>
            <p:nvPr/>
          </p:nvSpPr>
          <p:spPr bwMode="auto">
            <a:xfrm>
              <a:off x="7387726" y="497291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200" name="Oval 199"/>
            <p:cNvSpPr/>
            <p:nvPr/>
          </p:nvSpPr>
          <p:spPr bwMode="auto">
            <a:xfrm>
              <a:off x="7169059" y="4835252"/>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grpSp>
      <p:sp>
        <p:nvSpPr>
          <p:cNvPr id="2" name="TextBox 1"/>
          <p:cNvSpPr txBox="1"/>
          <p:nvPr/>
        </p:nvSpPr>
        <p:spPr>
          <a:xfrm>
            <a:off x="7880541" y="6054979"/>
            <a:ext cx="2974048"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LPCVD </a:t>
            </a: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deposition</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of </a:t>
            </a:r>
            <a:r>
              <a:rPr kumimoji="0" 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Poly</a:t>
            </a:r>
            <a:r>
              <a:rPr kumimoji="0" 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a:t>
            </a:r>
            <a:endParaRPr kumimoji="0" lang="da-DK" sz="12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 name="Tekstfelt 4"/>
          <p:cNvSpPr txBox="1"/>
          <p:nvPr/>
        </p:nvSpPr>
        <p:spPr>
          <a:xfrm>
            <a:off x="569620" y="3866443"/>
            <a:ext cx="5306096" cy="1246495"/>
          </a:xfrm>
          <a:prstGeom prst="rect">
            <a:avLst/>
          </a:prstGeom>
          <a:noFill/>
        </p:spPr>
        <p:txBody>
          <a:bodyPr wrap="square" rtlCol="0">
            <a:spAutoFit/>
          </a:bodyPr>
          <a:lstStyle/>
          <a:p>
            <a:pPr lvl="0">
              <a:defRPr/>
            </a:pPr>
            <a:r>
              <a:rPr lang="da-DK" sz="1400" b="1" dirty="0">
                <a:solidFill>
                  <a:srgbClr val="000000"/>
                </a:solidFill>
              </a:rPr>
              <a:t>Deposition</a:t>
            </a:r>
            <a:endParaRPr lang="da-DK" sz="1400" dirty="0">
              <a:solidFill>
                <a:srgbClr val="000000"/>
              </a:solidFill>
            </a:endParaRPr>
          </a:p>
          <a:p>
            <a:pPr marL="204146" lvl="0" indent="-204146">
              <a:buFont typeface="Arial" panose="020B0604020202020204" pitchFamily="34" charset="0"/>
              <a:buChar char="•"/>
              <a:defRPr/>
            </a:pPr>
            <a:r>
              <a:rPr lang="da-DK" sz="1400" dirty="0" err="1">
                <a:solidFill>
                  <a:srgbClr val="000000"/>
                </a:solidFill>
              </a:rPr>
              <a:t>Deposit</a:t>
            </a:r>
            <a:r>
              <a:rPr lang="da-DK" sz="1400" dirty="0">
                <a:solidFill>
                  <a:srgbClr val="000000"/>
                </a:solidFill>
              </a:rPr>
              <a:t> on the </a:t>
            </a:r>
            <a:r>
              <a:rPr lang="da-DK" sz="1400" dirty="0" err="1">
                <a:solidFill>
                  <a:srgbClr val="000000"/>
                </a:solidFill>
              </a:rPr>
              <a:t>surface</a:t>
            </a:r>
            <a:r>
              <a:rPr lang="da-DK" sz="1400" dirty="0">
                <a:solidFill>
                  <a:srgbClr val="000000"/>
                </a:solidFill>
              </a:rPr>
              <a:t> </a:t>
            </a:r>
            <a:r>
              <a:rPr lang="da-DK" sz="1400" dirty="0" err="1">
                <a:solidFill>
                  <a:srgbClr val="000000"/>
                </a:solidFill>
              </a:rPr>
              <a:t>without</a:t>
            </a:r>
            <a:r>
              <a:rPr lang="da-DK" sz="1400" dirty="0">
                <a:solidFill>
                  <a:srgbClr val="000000"/>
                </a:solidFill>
              </a:rPr>
              <a:t> </a:t>
            </a:r>
            <a:r>
              <a:rPr lang="da-DK" sz="1400" dirty="0" err="1">
                <a:solidFill>
                  <a:srgbClr val="000000"/>
                </a:solidFill>
              </a:rPr>
              <a:t>reaction</a:t>
            </a:r>
            <a:r>
              <a:rPr lang="da-DK" sz="1400" dirty="0">
                <a:solidFill>
                  <a:srgbClr val="000000"/>
                </a:solidFill>
              </a:rPr>
              <a:t> with the </a:t>
            </a:r>
            <a:r>
              <a:rPr lang="da-DK" sz="1400" dirty="0" err="1">
                <a:solidFill>
                  <a:srgbClr val="000000"/>
                </a:solidFill>
              </a:rPr>
              <a:t>substrate</a:t>
            </a:r>
            <a:r>
              <a:rPr lang="da-DK" sz="1400" dirty="0">
                <a:solidFill>
                  <a:srgbClr val="000000"/>
                </a:solidFill>
              </a:rPr>
              <a:t>.</a:t>
            </a:r>
          </a:p>
          <a:p>
            <a:pPr>
              <a:defRPr/>
            </a:pPr>
            <a:r>
              <a:rPr lang="da-DK" sz="1400" dirty="0"/>
              <a:t>   (</a:t>
            </a:r>
            <a:r>
              <a:rPr lang="da-DK" sz="1400" dirty="0" err="1"/>
              <a:t>Polycrystalline</a:t>
            </a:r>
            <a:r>
              <a:rPr lang="da-DK" sz="1400" dirty="0"/>
              <a:t> </a:t>
            </a:r>
            <a:r>
              <a:rPr lang="da-DK" sz="1400" dirty="0" err="1"/>
              <a:t>silicon</a:t>
            </a:r>
            <a:r>
              <a:rPr lang="da-DK" sz="1400" dirty="0"/>
              <a:t>, </a:t>
            </a:r>
            <a:r>
              <a:rPr lang="da-DK" sz="1400" dirty="0" err="1"/>
              <a:t>Poly</a:t>
            </a:r>
            <a:r>
              <a:rPr lang="da-DK" sz="1400" dirty="0"/>
              <a:t>-Si) </a:t>
            </a:r>
          </a:p>
          <a:p>
            <a:endParaRPr lang="da-DK" dirty="0"/>
          </a:p>
        </p:txBody>
      </p:sp>
      <p:sp>
        <p:nvSpPr>
          <p:cNvPr id="6" name="Tekstfelt 5"/>
          <p:cNvSpPr txBox="1"/>
          <p:nvPr/>
        </p:nvSpPr>
        <p:spPr>
          <a:xfrm>
            <a:off x="567440" y="1195158"/>
            <a:ext cx="5710218" cy="307777"/>
          </a:xfrm>
          <a:prstGeom prst="rect">
            <a:avLst/>
          </a:prstGeom>
          <a:noFill/>
        </p:spPr>
        <p:txBody>
          <a:bodyPr wrap="none" rtlCol="0">
            <a:spAutoFit/>
          </a:bodyPr>
          <a:lstStyle/>
          <a:p>
            <a:r>
              <a:rPr lang="da-DK" sz="1400" b="1" dirty="0">
                <a:solidFill>
                  <a:srgbClr val="000000"/>
                </a:solidFill>
              </a:rPr>
              <a:t>Thin films </a:t>
            </a:r>
            <a:r>
              <a:rPr lang="da-DK" sz="1400" b="1" dirty="0" err="1">
                <a:solidFill>
                  <a:srgbClr val="000000"/>
                </a:solidFill>
              </a:rPr>
              <a:t>can</a:t>
            </a:r>
            <a:r>
              <a:rPr lang="da-DK" sz="1400" b="1" dirty="0">
                <a:solidFill>
                  <a:srgbClr val="000000"/>
                </a:solidFill>
              </a:rPr>
              <a:t> </a:t>
            </a:r>
            <a:r>
              <a:rPr lang="da-DK" sz="1400" b="1" dirty="0" err="1">
                <a:solidFill>
                  <a:srgbClr val="000000"/>
                </a:solidFill>
              </a:rPr>
              <a:t>be</a:t>
            </a:r>
            <a:r>
              <a:rPr lang="da-DK" sz="1400" b="1" dirty="0">
                <a:solidFill>
                  <a:srgbClr val="000000"/>
                </a:solidFill>
              </a:rPr>
              <a:t> made </a:t>
            </a:r>
            <a:r>
              <a:rPr lang="da-DK" sz="1400" b="1" dirty="0" err="1">
                <a:solidFill>
                  <a:srgbClr val="000000"/>
                </a:solidFill>
              </a:rPr>
              <a:t>either</a:t>
            </a:r>
            <a:r>
              <a:rPr lang="da-DK" sz="1400" b="1" dirty="0">
                <a:solidFill>
                  <a:srgbClr val="000000"/>
                </a:solidFill>
              </a:rPr>
              <a:t> by </a:t>
            </a:r>
            <a:r>
              <a:rPr lang="da-DK" sz="1400" b="1" dirty="0" err="1">
                <a:solidFill>
                  <a:srgbClr val="000000"/>
                </a:solidFill>
              </a:rPr>
              <a:t>growth</a:t>
            </a:r>
            <a:r>
              <a:rPr lang="da-DK" sz="1400" b="1" dirty="0">
                <a:solidFill>
                  <a:srgbClr val="000000"/>
                </a:solidFill>
              </a:rPr>
              <a:t> or </a:t>
            </a:r>
            <a:r>
              <a:rPr lang="da-DK" sz="1400" b="1" dirty="0" err="1">
                <a:solidFill>
                  <a:srgbClr val="000000"/>
                </a:solidFill>
              </a:rPr>
              <a:t>deposition</a:t>
            </a:r>
            <a:r>
              <a:rPr lang="da-DK" sz="1400" b="1" dirty="0">
                <a:solidFill>
                  <a:srgbClr val="000000"/>
                </a:solidFill>
              </a:rPr>
              <a:t> </a:t>
            </a:r>
          </a:p>
        </p:txBody>
      </p:sp>
    </p:spTree>
    <p:extLst>
      <p:ext uri="{BB962C8B-B14F-4D97-AF65-F5344CB8AC3E}">
        <p14:creationId xmlns:p14="http://schemas.microsoft.com/office/powerpoint/2010/main" val="367087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0" grpId="0"/>
      <p:bldP spid="2"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a:ln>
                  <a:noFill/>
                </a:ln>
                <a:solidFill>
                  <a:srgbClr val="000000"/>
                </a:solidFill>
                <a:effectLst/>
                <a:uLnTx/>
                <a:uFillTx/>
                <a:latin typeface="Verdana"/>
                <a:ea typeface="MS PGothic" pitchFamily="34" charset="-128"/>
                <a:cs typeface="Arial" charset="0"/>
              </a:rPr>
              <a:t>Overview</a:t>
            </a:r>
            <a:r>
              <a:rPr kumimoji="0" lang="da-DK" altLang="da-DK" sz="2400" b="1" i="0" u="none" strike="noStrike" kern="0" cap="none" spc="0" normalizeH="0" baseline="0" noProof="0" dirty="0">
                <a:ln>
                  <a:noFill/>
                </a:ln>
                <a:solidFill>
                  <a:srgbClr val="000000"/>
                </a:solidFill>
                <a:effectLst/>
                <a:uLnTx/>
                <a:uFillTx/>
                <a:latin typeface="Verdana"/>
                <a:ea typeface="MS PGothic" pitchFamily="34" charset="-128"/>
                <a:cs typeface="Arial" charset="0"/>
              </a:rPr>
              <a:t> of </a:t>
            </a: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techniques</a:t>
            </a:r>
            <a:r>
              <a:rPr lang="da-DK" altLang="da-DK" kern="0" dirty="0">
                <a:solidFill>
                  <a:srgbClr val="000000"/>
                </a:solidFill>
                <a:latin typeface="Verdana"/>
                <a:cs typeface="Arial" charset="0"/>
              </a:rPr>
              <a:t> </a:t>
            </a:r>
            <a:r>
              <a:rPr lang="da-DK" altLang="da-DK" kern="0" dirty="0" smtClean="0">
                <a:solidFill>
                  <a:srgbClr val="000000"/>
                </a:solidFill>
                <a:latin typeface="Verdana"/>
                <a:cs typeface="Arial" charset="0"/>
              </a:rPr>
              <a:t>-</a:t>
            </a:r>
            <a:r>
              <a:rPr kumimoji="0" lang="da-DK"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Thin film </a:t>
            </a:r>
            <a:r>
              <a:rPr kumimoji="0" lang="da-DK" altLang="da-DK" sz="2400" b="0"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growth</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and </a:t>
            </a:r>
            <a:r>
              <a:rPr kumimoji="0" lang="da-DK" altLang="da-DK" sz="2400" b="0"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deposition</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a:t>
            </a:r>
            <a:r>
              <a:rPr kumimoji="0" lang="da-DK" altLang="da-DK" sz="2400" b="0"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techniques</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at</a:t>
            </a:r>
            <a:r>
              <a:rPr kumimoji="0" lang="da-DK" altLang="da-DK" sz="2400" b="0" i="0" u="none" strike="noStrike" kern="0" cap="none" spc="0" normalizeH="0" noProof="0" dirty="0" smtClean="0">
                <a:ln>
                  <a:noFill/>
                </a:ln>
                <a:solidFill>
                  <a:srgbClr val="000000"/>
                </a:solidFill>
                <a:effectLst/>
                <a:uLnTx/>
                <a:uFillTx/>
                <a:latin typeface="Verdana"/>
                <a:ea typeface="MS PGothic" pitchFamily="34" charset="-128"/>
                <a:cs typeface="Arial" charset="0"/>
              </a:rPr>
              <a:t> DTU </a:t>
            </a:r>
            <a:r>
              <a:rPr kumimoji="0" lang="da-DK" altLang="da-DK" sz="2400" b="0" i="0" u="none" strike="noStrike" kern="0" cap="none" spc="0" normalizeH="0" noProof="0" dirty="0" err="1" smtClean="0">
                <a:ln>
                  <a:noFill/>
                </a:ln>
                <a:solidFill>
                  <a:srgbClr val="000000"/>
                </a:solidFill>
                <a:effectLst/>
                <a:uLnTx/>
                <a:uFillTx/>
                <a:latin typeface="Verdana"/>
                <a:ea typeface="MS PGothic" pitchFamily="34" charset="-128"/>
                <a:cs typeface="Arial" charset="0"/>
              </a:rPr>
              <a:t>Nanolab</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45" name="TextBox 44"/>
          <p:cNvSpPr txBox="1"/>
          <p:nvPr/>
        </p:nvSpPr>
        <p:spPr>
          <a:xfrm>
            <a:off x="6036279" y="1773610"/>
            <a:ext cx="2304256"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Thin film </a:t>
            </a:r>
            <a:r>
              <a:rPr kumimoji="0" lang="da-DK" sz="14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deposition</a:t>
            </a:r>
            <a:r>
              <a:rPr kumimoji="0" lang="da-DK"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endParaRPr kumimoji="0" lang="da-DK"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46" name="Straight Connector 45"/>
          <p:cNvCxnSpPr>
            <a:stCxn id="45" idx="2"/>
          </p:cNvCxnSpPr>
          <p:nvPr/>
        </p:nvCxnSpPr>
        <p:spPr bwMode="auto">
          <a:xfrm>
            <a:off x="7188407" y="2081387"/>
            <a:ext cx="0" cy="34029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47" name="Straight Connector 46"/>
          <p:cNvCxnSpPr/>
          <p:nvPr/>
        </p:nvCxnSpPr>
        <p:spPr bwMode="auto">
          <a:xfrm>
            <a:off x="4622176" y="2409798"/>
            <a:ext cx="5190331" cy="11884"/>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48" name="TextBox 47"/>
          <p:cNvSpPr txBox="1"/>
          <p:nvPr/>
        </p:nvSpPr>
        <p:spPr>
          <a:xfrm>
            <a:off x="8784296" y="2637706"/>
            <a:ext cx="2154281"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4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Physical</a:t>
            </a:r>
            <a:r>
              <a:rPr kumimoji="0" lang="da-DK"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processes</a:t>
            </a:r>
            <a:endParaRPr kumimoji="0" lang="da-DK"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9" name="TextBox 48"/>
          <p:cNvSpPr txBox="1"/>
          <p:nvPr/>
        </p:nvSpPr>
        <p:spPr>
          <a:xfrm>
            <a:off x="3593965" y="2643857"/>
            <a:ext cx="2154281"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Chemical processes</a:t>
            </a:r>
            <a:endParaRPr kumimoji="0" lang="da-DK"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0" name="TextBox 49"/>
          <p:cNvSpPr txBox="1"/>
          <p:nvPr/>
        </p:nvSpPr>
        <p:spPr>
          <a:xfrm>
            <a:off x="8013761" y="3413829"/>
            <a:ext cx="1522115"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Evaporation</a:t>
            </a:r>
            <a:endPar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1" name="TextBox 50"/>
          <p:cNvSpPr txBox="1"/>
          <p:nvPr/>
        </p:nvSpPr>
        <p:spPr>
          <a:xfrm>
            <a:off x="9782208" y="3401230"/>
            <a:ext cx="2018903"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Sputter</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deposition</a:t>
            </a:r>
            <a:endPar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2" name="TextBox 51"/>
          <p:cNvSpPr txBox="1"/>
          <p:nvPr/>
        </p:nvSpPr>
        <p:spPr>
          <a:xfrm>
            <a:off x="10432959" y="3977294"/>
            <a:ext cx="142526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DC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Magnetron</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3" name="TextBox 52"/>
          <p:cNvSpPr txBox="1"/>
          <p:nvPr/>
        </p:nvSpPr>
        <p:spPr>
          <a:xfrm>
            <a:off x="10457291" y="4481350"/>
            <a:ext cx="1400935"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RF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Magnetron</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5" name="TextBox 54"/>
          <p:cNvSpPr txBox="1"/>
          <p:nvPr/>
        </p:nvSpPr>
        <p:spPr>
          <a:xfrm>
            <a:off x="8455756" y="3977689"/>
            <a:ext cx="105578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beam</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6" name="TextBox 55"/>
          <p:cNvSpPr txBox="1"/>
          <p:nvPr/>
        </p:nvSpPr>
        <p:spPr>
          <a:xfrm>
            <a:off x="8455756" y="4462695"/>
            <a:ext cx="105578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Thermal</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57" name="Straight Connector 56"/>
          <p:cNvCxnSpPr/>
          <p:nvPr/>
        </p:nvCxnSpPr>
        <p:spPr bwMode="auto">
          <a:xfrm>
            <a:off x="10144927" y="3709007"/>
            <a:ext cx="7972" cy="185427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58" name="Straight Connector 57"/>
          <p:cNvCxnSpPr>
            <a:endCxn id="52" idx="1"/>
          </p:cNvCxnSpPr>
          <p:nvPr/>
        </p:nvCxnSpPr>
        <p:spPr bwMode="auto">
          <a:xfrm>
            <a:off x="10144927" y="4115793"/>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59" name="Straight Connector 58"/>
          <p:cNvCxnSpPr/>
          <p:nvPr/>
        </p:nvCxnSpPr>
        <p:spPr bwMode="auto">
          <a:xfrm>
            <a:off x="10168838" y="4629374"/>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0" name="Straight Connector 59"/>
          <p:cNvCxnSpPr/>
          <p:nvPr/>
        </p:nvCxnSpPr>
        <p:spPr bwMode="auto">
          <a:xfrm>
            <a:off x="10169260" y="5123905"/>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1" name="Straight Connector 60"/>
          <p:cNvCxnSpPr/>
          <p:nvPr/>
        </p:nvCxnSpPr>
        <p:spPr bwMode="auto">
          <a:xfrm>
            <a:off x="8167724" y="3727123"/>
            <a:ext cx="0" cy="90532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2" name="Straight Connector 61"/>
          <p:cNvCxnSpPr/>
          <p:nvPr/>
        </p:nvCxnSpPr>
        <p:spPr bwMode="auto">
          <a:xfrm>
            <a:off x="8167724" y="4133909"/>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3" name="Straight Connector 62"/>
          <p:cNvCxnSpPr/>
          <p:nvPr/>
        </p:nvCxnSpPr>
        <p:spPr bwMode="auto">
          <a:xfrm>
            <a:off x="8167724" y="4628439"/>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4" name="Straight Connector 63"/>
          <p:cNvCxnSpPr/>
          <p:nvPr/>
        </p:nvCxnSpPr>
        <p:spPr bwMode="auto">
          <a:xfrm>
            <a:off x="9802982" y="2409798"/>
            <a:ext cx="0" cy="25573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5" name="Straight Connector 64"/>
          <p:cNvCxnSpPr/>
          <p:nvPr/>
        </p:nvCxnSpPr>
        <p:spPr bwMode="auto">
          <a:xfrm>
            <a:off x="4622176" y="2412157"/>
            <a:ext cx="7776" cy="23170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6" name="Straight Connector 65"/>
          <p:cNvCxnSpPr/>
          <p:nvPr/>
        </p:nvCxnSpPr>
        <p:spPr bwMode="auto">
          <a:xfrm>
            <a:off x="9899056" y="2949574"/>
            <a:ext cx="0" cy="262136"/>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7" name="Straight Connector 66"/>
          <p:cNvCxnSpPr/>
          <p:nvPr/>
        </p:nvCxnSpPr>
        <p:spPr bwMode="auto">
          <a:xfrm>
            <a:off x="8818890" y="3193223"/>
            <a:ext cx="2021827" cy="14107"/>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8" name="Straight Connector 67"/>
          <p:cNvCxnSpPr/>
          <p:nvPr/>
        </p:nvCxnSpPr>
        <p:spPr bwMode="auto">
          <a:xfrm>
            <a:off x="10840717" y="3185206"/>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9" name="Straight Connector 68"/>
          <p:cNvCxnSpPr/>
          <p:nvPr/>
        </p:nvCxnSpPr>
        <p:spPr bwMode="auto">
          <a:xfrm>
            <a:off x="8829648" y="3196572"/>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70" name="TextBox 69"/>
          <p:cNvSpPr txBox="1"/>
          <p:nvPr/>
        </p:nvSpPr>
        <p:spPr>
          <a:xfrm>
            <a:off x="6169595" y="3418918"/>
            <a:ext cx="1522115" cy="307777"/>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Electroplating</a:t>
            </a:r>
            <a:endPar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1" name="TextBox 70"/>
          <p:cNvSpPr txBox="1"/>
          <p:nvPr/>
        </p:nvSpPr>
        <p:spPr>
          <a:xfrm>
            <a:off x="1921123" y="3414656"/>
            <a:ext cx="1759023" cy="523220"/>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Chemical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Vapor</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Deposition (CVD)</a:t>
            </a:r>
            <a:endPar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3" name="TextBox 72"/>
          <p:cNvSpPr txBox="1"/>
          <p:nvPr/>
        </p:nvSpPr>
        <p:spPr>
          <a:xfrm>
            <a:off x="2409508" y="4228033"/>
            <a:ext cx="1887879" cy="461665"/>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Low Pressure CVD (LPCVD)</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4" name="TextBox 73"/>
          <p:cNvSpPr txBox="1"/>
          <p:nvPr/>
        </p:nvSpPr>
        <p:spPr>
          <a:xfrm>
            <a:off x="2409509" y="4808979"/>
            <a:ext cx="1887878" cy="461665"/>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Plasma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Enhanced</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CVD (PECVD)</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75" name="Straight Connector 74"/>
          <p:cNvCxnSpPr/>
          <p:nvPr/>
        </p:nvCxnSpPr>
        <p:spPr bwMode="auto">
          <a:xfrm>
            <a:off x="2097144" y="3933850"/>
            <a:ext cx="10969" cy="180020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77" name="Straight Connector 76"/>
          <p:cNvCxnSpPr/>
          <p:nvPr/>
        </p:nvCxnSpPr>
        <p:spPr bwMode="auto">
          <a:xfrm>
            <a:off x="2111530" y="4376057"/>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78" name="Straight Connector 77"/>
          <p:cNvCxnSpPr/>
          <p:nvPr/>
        </p:nvCxnSpPr>
        <p:spPr bwMode="auto">
          <a:xfrm>
            <a:off x="2111952" y="5085977"/>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79" name="Straight Connector 78"/>
          <p:cNvCxnSpPr/>
          <p:nvPr/>
        </p:nvCxnSpPr>
        <p:spPr bwMode="auto">
          <a:xfrm>
            <a:off x="4618406" y="2935263"/>
            <a:ext cx="0" cy="262136"/>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80" name="Straight Connector 79"/>
          <p:cNvCxnSpPr/>
          <p:nvPr/>
        </p:nvCxnSpPr>
        <p:spPr bwMode="auto">
          <a:xfrm>
            <a:off x="3205300" y="3187874"/>
            <a:ext cx="3396343" cy="9254"/>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81" name="Straight Connector 80"/>
          <p:cNvCxnSpPr/>
          <p:nvPr/>
        </p:nvCxnSpPr>
        <p:spPr bwMode="auto">
          <a:xfrm>
            <a:off x="4611918" y="3198632"/>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82" name="Straight Connector 81"/>
          <p:cNvCxnSpPr/>
          <p:nvPr/>
        </p:nvCxnSpPr>
        <p:spPr bwMode="auto">
          <a:xfrm>
            <a:off x="3217267" y="3187874"/>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85" name="TextBox 84"/>
          <p:cNvSpPr txBox="1"/>
          <p:nvPr/>
        </p:nvSpPr>
        <p:spPr>
          <a:xfrm>
            <a:off x="768995" y="1773610"/>
            <a:ext cx="2304256"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Growth</a:t>
            </a:r>
            <a:endParaRPr kumimoji="0" lang="da-DK"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86" name="Straight Connector 85"/>
          <p:cNvCxnSpPr/>
          <p:nvPr/>
        </p:nvCxnSpPr>
        <p:spPr bwMode="auto">
          <a:xfrm>
            <a:off x="1398003" y="2095401"/>
            <a:ext cx="0" cy="34029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88" name="TextBox 87"/>
          <p:cNvSpPr txBox="1"/>
          <p:nvPr/>
        </p:nvSpPr>
        <p:spPr>
          <a:xfrm>
            <a:off x="768995" y="2457819"/>
            <a:ext cx="2154281" cy="307777"/>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4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Thermal</a:t>
            </a:r>
            <a:r>
              <a:rPr kumimoji="0" lang="da-DK"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oxidation</a:t>
            </a:r>
            <a:endParaRPr kumimoji="0" lang="da-DK"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2" name="TextBox 71"/>
          <p:cNvSpPr txBox="1"/>
          <p:nvPr/>
        </p:nvSpPr>
        <p:spPr>
          <a:xfrm>
            <a:off x="10456870" y="4985406"/>
            <a:ext cx="1055514"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Reactive</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76" name="Straight Connector 75"/>
          <p:cNvCxnSpPr>
            <a:endCxn id="72" idx="1"/>
          </p:cNvCxnSpPr>
          <p:nvPr/>
        </p:nvCxnSpPr>
        <p:spPr bwMode="auto">
          <a:xfrm>
            <a:off x="10168838" y="5123905"/>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87" name="TextBox 86"/>
          <p:cNvSpPr txBox="1"/>
          <p:nvPr/>
        </p:nvSpPr>
        <p:spPr>
          <a:xfrm>
            <a:off x="10432658" y="5424777"/>
            <a:ext cx="1224437"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Ion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beam</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89" name="Straight Connector 88"/>
          <p:cNvCxnSpPr>
            <a:endCxn id="87" idx="1"/>
          </p:cNvCxnSpPr>
          <p:nvPr/>
        </p:nvCxnSpPr>
        <p:spPr bwMode="auto">
          <a:xfrm>
            <a:off x="10144627" y="5563276"/>
            <a:ext cx="288031"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90" name="TextBox 89"/>
          <p:cNvSpPr txBox="1"/>
          <p:nvPr/>
        </p:nvSpPr>
        <p:spPr>
          <a:xfrm>
            <a:off x="2399561" y="5447759"/>
            <a:ext cx="1537786" cy="461665"/>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Others</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2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d</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iamond</a:t>
            </a:r>
            <a:r>
              <a:rPr kumimoji="0" 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 CVD)</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92" name="TextBox 91"/>
          <p:cNvSpPr txBox="1"/>
          <p:nvPr/>
        </p:nvSpPr>
        <p:spPr>
          <a:xfrm>
            <a:off x="5183175" y="4147021"/>
            <a:ext cx="839762"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Thermal</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93" name="Straight Connector 92"/>
          <p:cNvCxnSpPr/>
          <p:nvPr/>
        </p:nvCxnSpPr>
        <p:spPr bwMode="auto">
          <a:xfrm>
            <a:off x="5058841" y="4240571"/>
            <a:ext cx="144016"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94" name="TextBox 93"/>
          <p:cNvSpPr txBox="1"/>
          <p:nvPr/>
        </p:nvSpPr>
        <p:spPr>
          <a:xfrm>
            <a:off x="5185817" y="4581922"/>
            <a:ext cx="839762"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da-DK" sz="1200" dirty="0">
                <a:solidFill>
                  <a:srgbClr val="000000"/>
                </a:solidFill>
              </a:rPr>
              <a:t>P</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lasma</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95" name="Straight Connector 94"/>
          <p:cNvCxnSpPr/>
          <p:nvPr/>
        </p:nvCxnSpPr>
        <p:spPr bwMode="auto">
          <a:xfrm>
            <a:off x="5061483" y="4725938"/>
            <a:ext cx="144016"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96" name="Straight Connector 95"/>
          <p:cNvCxnSpPr/>
          <p:nvPr/>
        </p:nvCxnSpPr>
        <p:spPr bwMode="auto">
          <a:xfrm>
            <a:off x="5061483" y="3933850"/>
            <a:ext cx="0" cy="786571"/>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99" name="Straight Connector 98"/>
          <p:cNvCxnSpPr/>
          <p:nvPr/>
        </p:nvCxnSpPr>
        <p:spPr bwMode="auto">
          <a:xfrm>
            <a:off x="2108113" y="5734050"/>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101" name="TextBox 100"/>
          <p:cNvSpPr txBox="1"/>
          <p:nvPr/>
        </p:nvSpPr>
        <p:spPr>
          <a:xfrm>
            <a:off x="4081364" y="3415220"/>
            <a:ext cx="1810900" cy="523220"/>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Atomic</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Layer</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Deposition (ALD)</a:t>
            </a:r>
            <a:endPar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102" name="Straight Connector 101"/>
          <p:cNvCxnSpPr/>
          <p:nvPr/>
        </p:nvCxnSpPr>
        <p:spPr bwMode="auto">
          <a:xfrm>
            <a:off x="6583425" y="3192254"/>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grpSp>
        <p:nvGrpSpPr>
          <p:cNvPr id="5" name="Group 4"/>
          <p:cNvGrpSpPr/>
          <p:nvPr/>
        </p:nvGrpSpPr>
        <p:grpSpPr>
          <a:xfrm>
            <a:off x="6266957" y="6022082"/>
            <a:ext cx="3244587" cy="633827"/>
            <a:chOff x="6177830" y="5809270"/>
            <a:chExt cx="3244587" cy="633827"/>
          </a:xfrm>
        </p:grpSpPr>
        <p:sp>
          <p:nvSpPr>
            <p:cNvPr id="83" name="TextBox 82"/>
            <p:cNvSpPr txBox="1"/>
            <p:nvPr/>
          </p:nvSpPr>
          <p:spPr>
            <a:xfrm>
              <a:off x="6177830" y="5821770"/>
              <a:ext cx="540000" cy="252000"/>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91" name="TextBox 90"/>
            <p:cNvSpPr txBox="1"/>
            <p:nvPr/>
          </p:nvSpPr>
          <p:spPr>
            <a:xfrm>
              <a:off x="6177830" y="6166098"/>
              <a:ext cx="540000" cy="252000"/>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 name="TextBox 3"/>
            <p:cNvSpPr txBox="1"/>
            <p:nvPr/>
          </p:nvSpPr>
          <p:spPr>
            <a:xfrm>
              <a:off x="6717830" y="5809270"/>
              <a:ext cx="2704587" cy="276999"/>
            </a:xfrm>
            <a:prstGeom prst="rect">
              <a:avLst/>
            </a:prstGeom>
            <a:noFill/>
          </p:spPr>
          <p:txBody>
            <a:bodyPr wrap="none" rtlCol="0">
              <a:spAutoFit/>
            </a:bodyPr>
            <a:lstStyle/>
            <a:p>
              <a:r>
                <a:rPr lang="da-DK" sz="1200" b="1" dirty="0" smtClean="0"/>
                <a:t>1</a:t>
              </a:r>
              <a:r>
                <a:rPr lang="da-DK" sz="1200" b="1" baseline="30000" dirty="0" smtClean="0"/>
                <a:t>st</a:t>
              </a:r>
              <a:r>
                <a:rPr lang="da-DK" sz="1200" b="1" dirty="0" smtClean="0"/>
                <a:t> part of the </a:t>
              </a:r>
              <a:r>
                <a:rPr lang="da-DK" sz="1200" b="1" dirty="0" err="1" smtClean="0"/>
                <a:t>course</a:t>
              </a:r>
              <a:r>
                <a:rPr lang="da-DK" sz="1200" b="1" dirty="0" smtClean="0"/>
                <a:t> (</a:t>
              </a:r>
              <a:r>
                <a:rPr lang="da-DK" sz="1200" b="1" dirty="0" err="1" smtClean="0"/>
                <a:t>today</a:t>
              </a:r>
              <a:r>
                <a:rPr lang="da-DK" sz="1200" b="1" dirty="0" smtClean="0"/>
                <a:t>)</a:t>
              </a:r>
              <a:endParaRPr lang="da-DK" sz="1200" b="1" dirty="0"/>
            </a:p>
          </p:txBody>
        </p:sp>
        <p:sp>
          <p:nvSpPr>
            <p:cNvPr id="97" name="TextBox 96"/>
            <p:cNvSpPr txBox="1"/>
            <p:nvPr/>
          </p:nvSpPr>
          <p:spPr>
            <a:xfrm>
              <a:off x="6713986" y="6166098"/>
              <a:ext cx="2037737" cy="276999"/>
            </a:xfrm>
            <a:prstGeom prst="rect">
              <a:avLst/>
            </a:prstGeom>
            <a:noFill/>
          </p:spPr>
          <p:txBody>
            <a:bodyPr wrap="none" rtlCol="0">
              <a:spAutoFit/>
            </a:bodyPr>
            <a:lstStyle/>
            <a:p>
              <a:r>
                <a:rPr lang="da-DK" sz="1200" b="1" dirty="0" smtClean="0"/>
                <a:t>2</a:t>
              </a:r>
              <a:r>
                <a:rPr lang="da-DK" sz="1200" b="1" baseline="30000" dirty="0" smtClean="0"/>
                <a:t>nd</a:t>
              </a:r>
              <a:r>
                <a:rPr lang="da-DK" sz="1200" b="1" dirty="0" smtClean="0"/>
                <a:t> part of the </a:t>
              </a:r>
              <a:r>
                <a:rPr lang="da-DK" sz="1200" b="1" dirty="0" err="1" smtClean="0"/>
                <a:t>course</a:t>
              </a:r>
              <a:endParaRPr lang="da-DK" sz="1200" b="1" dirty="0"/>
            </a:p>
          </p:txBody>
        </p:sp>
      </p:grpSp>
    </p:spTree>
    <p:extLst>
      <p:ext uri="{BB962C8B-B14F-4D97-AF65-F5344CB8AC3E}">
        <p14:creationId xmlns:p14="http://schemas.microsoft.com/office/powerpoint/2010/main" val="136289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da-DK" altLang="da-DK" sz="1800" dirty="0" err="1" smtClean="0">
                <a:latin typeface="+mj-lt"/>
                <a:ea typeface="ＭＳ Ｐゴシック" pitchFamily="34" charset="-128"/>
                <a:cs typeface="Arial" charset="0"/>
              </a:rPr>
              <a:t>Introduction</a:t>
            </a:r>
            <a:r>
              <a:rPr lang="da-DK" altLang="da-DK" sz="1800" dirty="0" smtClean="0">
                <a:latin typeface="+mj-lt"/>
                <a:ea typeface="ＭＳ Ｐゴシック" pitchFamily="34" charset="-128"/>
                <a:cs typeface="Arial" charset="0"/>
              </a:rPr>
              <a:t> to </a:t>
            </a:r>
            <a:r>
              <a:rPr lang="da-DK" altLang="da-DK" sz="1800" dirty="0" err="1" smtClean="0">
                <a:latin typeface="+mj-lt"/>
                <a:ea typeface="ＭＳ Ｐゴシック" pitchFamily="34" charset="-128"/>
                <a:cs typeface="Arial" charset="0"/>
              </a:rPr>
              <a:t>thin</a:t>
            </a:r>
            <a:r>
              <a:rPr lang="da-DK" altLang="da-DK" sz="1800" dirty="0" smtClean="0">
                <a:latin typeface="+mj-lt"/>
                <a:ea typeface="ＭＳ Ｐゴシック" pitchFamily="34" charset="-128"/>
                <a:cs typeface="Arial" charset="0"/>
              </a:rPr>
              <a:t> films</a:t>
            </a: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dirty="0" err="1" smtClean="0">
                <a:latin typeface="+mj-lt"/>
                <a:ea typeface="ＭＳ Ｐゴシック" pitchFamily="34" charset="-128"/>
                <a:cs typeface="Arial" charset="0"/>
              </a:rPr>
              <a:t>Before</a:t>
            </a:r>
            <a:r>
              <a:rPr lang="da-DK" altLang="da-DK" sz="1800" dirty="0" smtClean="0">
                <a:latin typeface="+mj-lt"/>
                <a:ea typeface="ＭＳ Ｐゴシック" pitchFamily="34" charset="-128"/>
                <a:cs typeface="Arial" charset="0"/>
              </a:rPr>
              <a:t> </a:t>
            </a:r>
            <a:r>
              <a:rPr lang="da-DK" altLang="da-DK" sz="1800" dirty="0" err="1" smtClean="0">
                <a:latin typeface="+mj-lt"/>
                <a:ea typeface="ＭＳ Ｐゴシック" pitchFamily="34" charset="-128"/>
                <a:cs typeface="Arial" charset="0"/>
              </a:rPr>
              <a:t>you</a:t>
            </a:r>
            <a:r>
              <a:rPr lang="da-DK" altLang="da-DK" sz="1800" dirty="0" smtClean="0">
                <a:latin typeface="+mj-lt"/>
                <a:ea typeface="ＭＳ Ｐゴシック" pitchFamily="34" charset="-128"/>
                <a:cs typeface="Arial" charset="0"/>
              </a:rPr>
              <a:t> start – </a:t>
            </a:r>
            <a:r>
              <a:rPr lang="da-DK" altLang="da-DK" sz="1800" dirty="0" err="1">
                <a:latin typeface="+mj-lt"/>
                <a:ea typeface="ＭＳ Ｐゴシック" pitchFamily="34" charset="-128"/>
                <a:cs typeface="Arial" charset="0"/>
              </a:rPr>
              <a:t>M</a:t>
            </a:r>
            <a:r>
              <a:rPr lang="da-DK" altLang="da-DK" sz="1800" dirty="0" err="1" smtClean="0">
                <a:latin typeface="+mj-lt"/>
                <a:ea typeface="ＭＳ Ｐゴシック" pitchFamily="34" charset="-128"/>
                <a:cs typeface="Arial" charset="0"/>
              </a:rPr>
              <a:t>aterial</a:t>
            </a:r>
            <a:r>
              <a:rPr lang="da-DK" altLang="da-DK" sz="1800" dirty="0" smtClean="0">
                <a:latin typeface="+mj-lt"/>
                <a:ea typeface="ＭＳ Ｐゴシック" pitchFamily="34" charset="-128"/>
                <a:cs typeface="Arial" charset="0"/>
              </a:rPr>
              <a:t> properties to </a:t>
            </a:r>
            <a:r>
              <a:rPr lang="da-DK" altLang="da-DK" sz="1800" dirty="0" err="1" smtClean="0">
                <a:latin typeface="+mj-lt"/>
                <a:ea typeface="ＭＳ Ｐゴシック" pitchFamily="34" charset="-128"/>
                <a:cs typeface="Arial" charset="0"/>
              </a:rPr>
              <a:t>consider</a:t>
            </a:r>
            <a:endParaRPr lang="da-DK" altLang="da-DK" sz="1800" dirty="0" smtClean="0">
              <a:latin typeface="+mj-lt"/>
              <a:ea typeface="ＭＳ Ｐゴシック" pitchFamily="34" charset="-128"/>
              <a:cs typeface="Arial" charset="0"/>
            </a:endParaRP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dirty="0" err="1" smtClean="0">
                <a:latin typeface="+mj-lt"/>
                <a:ea typeface="ＭＳ Ｐゴシック" pitchFamily="34" charset="-128"/>
                <a:cs typeface="Arial" charset="0"/>
              </a:rPr>
              <a:t>Overview</a:t>
            </a:r>
            <a:r>
              <a:rPr lang="da-DK" altLang="da-DK" sz="1800" dirty="0" smtClean="0">
                <a:latin typeface="+mj-lt"/>
                <a:ea typeface="ＭＳ Ｐゴシック" pitchFamily="34" charset="-128"/>
                <a:cs typeface="Arial" charset="0"/>
              </a:rPr>
              <a:t> of </a:t>
            </a:r>
            <a:r>
              <a:rPr lang="da-DK" altLang="da-DK" sz="1800" dirty="0" err="1" smtClean="0">
                <a:latin typeface="+mj-lt"/>
                <a:ea typeface="ＭＳ Ｐゴシック" pitchFamily="34" charset="-128"/>
                <a:cs typeface="Arial" charset="0"/>
              </a:rPr>
              <a:t>techniques</a:t>
            </a:r>
            <a:endParaRPr lang="da-DK" altLang="da-DK" sz="1800" dirty="0" smtClean="0">
              <a:latin typeface="+mj-lt"/>
              <a:ea typeface="ＭＳ Ｐゴシック" pitchFamily="34" charset="-128"/>
              <a:cs typeface="Arial" charset="0"/>
            </a:endParaRPr>
          </a:p>
          <a:p>
            <a:pPr marL="408291" lvl="1" indent="-408291">
              <a:buFont typeface="+mj-lt"/>
              <a:buAutoNum type="arabicPeriod"/>
            </a:pPr>
            <a:endParaRPr lang="da-DK" altLang="da-DK" sz="600" dirty="0" smtClean="0">
              <a:ea typeface="ＭＳ Ｐゴシック" pitchFamily="34" charset="-128"/>
              <a:cs typeface="Arial" charset="0"/>
            </a:endParaRPr>
          </a:p>
          <a:p>
            <a:pPr marL="408291" lvl="1" indent="-408291">
              <a:buFont typeface="+mj-lt"/>
              <a:buAutoNum type="arabicPeriod"/>
            </a:pPr>
            <a:r>
              <a:rPr lang="da-DK" altLang="da-DK" sz="1800" b="1" dirty="0" err="1" smtClean="0">
                <a:ea typeface="ＭＳ Ｐゴシック" pitchFamily="34" charset="-128"/>
                <a:cs typeface="Arial" charset="0"/>
              </a:rPr>
              <a:t>Equipment</a:t>
            </a:r>
            <a:r>
              <a:rPr lang="da-DK" altLang="da-DK" sz="1800" b="1" dirty="0" smtClean="0">
                <a:ea typeface="ＭＳ Ｐゴシック" pitchFamily="34" charset="-128"/>
                <a:cs typeface="Arial" charset="0"/>
              </a:rPr>
              <a:t> </a:t>
            </a:r>
            <a:r>
              <a:rPr lang="da-DK" altLang="da-DK" sz="1800" b="1" dirty="0" err="1">
                <a:ea typeface="ＭＳ Ｐゴシック" pitchFamily="34" charset="-128"/>
                <a:cs typeface="Arial" charset="0"/>
              </a:rPr>
              <a:t>overview</a:t>
            </a:r>
            <a:r>
              <a:rPr lang="da-DK" altLang="da-DK" sz="1800" b="1" dirty="0">
                <a:ea typeface="ＭＳ Ｐゴシック" pitchFamily="34" charset="-128"/>
                <a:cs typeface="Arial" charset="0"/>
              </a:rPr>
              <a:t> in </a:t>
            </a:r>
            <a:r>
              <a:rPr lang="da-DK" altLang="da-DK" sz="1800" b="1" dirty="0" err="1">
                <a:ea typeface="ＭＳ Ｐゴシック" pitchFamily="34" charset="-128"/>
                <a:cs typeface="Arial" charset="0"/>
              </a:rPr>
              <a:t>LabAdviser</a:t>
            </a:r>
            <a:endParaRPr lang="da-DK" altLang="da-DK" sz="1800" b="1" dirty="0">
              <a:ea typeface="ＭＳ Ｐゴシック" pitchFamily="34" charset="-128"/>
              <a:cs typeface="Arial" charset="0"/>
            </a:endParaRP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dirty="0" smtClean="0">
                <a:latin typeface="+mj-lt"/>
                <a:ea typeface="ＭＳ Ｐゴシック" pitchFamily="34" charset="-128"/>
                <a:cs typeface="Arial" charset="0"/>
              </a:rPr>
              <a:t>Thin film </a:t>
            </a:r>
            <a:r>
              <a:rPr lang="da-DK" altLang="da-DK" sz="1800" dirty="0" err="1" smtClean="0">
                <a:latin typeface="+mj-lt"/>
                <a:ea typeface="ＭＳ Ｐゴシック" pitchFamily="34" charset="-128"/>
                <a:cs typeface="Arial" charset="0"/>
              </a:rPr>
              <a:t>techniques</a:t>
            </a:r>
            <a:r>
              <a:rPr lang="da-DK" altLang="da-DK" sz="1800" dirty="0" smtClean="0">
                <a:latin typeface="+mj-lt"/>
                <a:ea typeface="ＭＳ Ｐゴシック" pitchFamily="34" charset="-128"/>
                <a:cs typeface="Arial" charset="0"/>
              </a:rPr>
              <a:t> – 1</a:t>
            </a:r>
            <a:r>
              <a:rPr lang="da-DK" altLang="da-DK" sz="1800" baseline="30000" dirty="0" smtClean="0">
                <a:latin typeface="+mj-lt"/>
                <a:ea typeface="ＭＳ Ｐゴシック" pitchFamily="34" charset="-128"/>
                <a:cs typeface="Arial" charset="0"/>
              </a:rPr>
              <a:t>st</a:t>
            </a:r>
            <a:r>
              <a:rPr lang="da-DK" altLang="da-DK" sz="1800" dirty="0" smtClean="0">
                <a:latin typeface="+mj-lt"/>
                <a:ea typeface="ＭＳ Ｐゴシック" pitchFamily="34" charset="-128"/>
                <a:cs typeface="Arial" charset="0"/>
              </a:rPr>
              <a:t> part</a:t>
            </a: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1247556" lvl="2" indent="-408291">
              <a:buFont typeface="+mj-lt"/>
              <a:buAutoNum type="arabicPeriod"/>
            </a:pPr>
            <a:r>
              <a:rPr lang="da-DK" altLang="da-DK" sz="1800" dirty="0" err="1" smtClean="0">
                <a:latin typeface="+mj-lt"/>
                <a:ea typeface="ＭＳ Ｐゴシック" pitchFamily="34" charset="-128"/>
                <a:cs typeface="Arial" charset="0"/>
              </a:rPr>
              <a:t>Thermal</a:t>
            </a:r>
            <a:r>
              <a:rPr lang="da-DK" altLang="da-DK" sz="1800" dirty="0" smtClean="0">
                <a:latin typeface="+mj-lt"/>
                <a:ea typeface="ＭＳ Ｐゴシック" pitchFamily="34" charset="-128"/>
                <a:cs typeface="Arial" charset="0"/>
              </a:rPr>
              <a:t> oxidation</a:t>
            </a:r>
          </a:p>
          <a:p>
            <a:pPr marL="1247556" lvl="2" indent="-408291">
              <a:buFont typeface="+mj-lt"/>
              <a:buAutoNum type="arabicPeriod"/>
            </a:pPr>
            <a:endParaRPr lang="da-DK" altLang="da-DK" sz="600" dirty="0" smtClean="0">
              <a:latin typeface="+mj-lt"/>
              <a:ea typeface="ＭＳ Ｐゴシック" pitchFamily="34" charset="-128"/>
              <a:cs typeface="Arial" charset="0"/>
            </a:endParaRPr>
          </a:p>
          <a:p>
            <a:pPr marL="1247556" lvl="2" indent="-408291">
              <a:buFont typeface="+mj-lt"/>
              <a:buAutoNum type="arabicPeriod"/>
            </a:pPr>
            <a:r>
              <a:rPr lang="da-DK" altLang="da-DK" sz="1800" dirty="0" err="1" smtClean="0">
                <a:latin typeface="+mj-lt"/>
                <a:ea typeface="ＭＳ Ｐゴシック" pitchFamily="34" charset="-128"/>
                <a:cs typeface="Arial" charset="0"/>
              </a:rPr>
              <a:t>Electroplating</a:t>
            </a:r>
            <a:endParaRPr lang="da-DK" altLang="da-DK" sz="1800" dirty="0" smtClean="0">
              <a:latin typeface="+mj-lt"/>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0" indent="0">
              <a:buNone/>
            </a:pPr>
            <a:endParaRPr lang="da-DK"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Thin film TPT </a:t>
            </a: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course</a:t>
            </a:r>
            <a:r>
              <a:rPr lang="da-DK" altLang="da-DK" kern="0" dirty="0">
                <a:solidFill>
                  <a:srgbClr val="000000"/>
                </a:solidFill>
                <a:latin typeface="Verdana"/>
                <a:cs typeface="Arial" charset="0"/>
              </a:rPr>
              <a:t> </a:t>
            </a:r>
            <a:r>
              <a:rPr lang="da-DK" altLang="da-DK" kern="0" dirty="0" smtClean="0">
                <a:solidFill>
                  <a:srgbClr val="000000"/>
                </a:solidFill>
                <a:latin typeface="Verdana"/>
                <a:cs typeface="Arial" charset="0"/>
              </a:rPr>
              <a:t>– 1</a:t>
            </a:r>
            <a:r>
              <a:rPr lang="da-DK" altLang="da-DK" kern="0" baseline="30000" dirty="0" smtClean="0">
                <a:solidFill>
                  <a:srgbClr val="000000"/>
                </a:solidFill>
                <a:latin typeface="Verdana"/>
                <a:cs typeface="Arial" charset="0"/>
              </a:rPr>
              <a:t>st</a:t>
            </a:r>
            <a:r>
              <a:rPr lang="da-DK" altLang="da-DK" kern="0" dirty="0" smtClean="0">
                <a:solidFill>
                  <a:srgbClr val="000000"/>
                </a:solidFill>
                <a:latin typeface="Verdana"/>
                <a:cs typeface="Arial" charset="0"/>
              </a:rPr>
              <a:t> part</a:t>
            </a:r>
            <a:endParaRPr kumimoji="0" lang="da-DK"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36253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3EA872-A674-449B-A120-B97244F8E91D}" type="slidenum">
              <a:rPr lang="da-DK" smtClean="0"/>
              <a:pPr/>
              <a:t>23</a:t>
            </a:fld>
            <a:endParaRPr lang="da-DK" dirty="0"/>
          </a:p>
        </p:txBody>
      </p:sp>
      <p:pic>
        <p:nvPicPr>
          <p:cNvPr id="5" name="Picture 4"/>
          <p:cNvPicPr>
            <a:picLocks noChangeAspect="1"/>
          </p:cNvPicPr>
          <p:nvPr/>
        </p:nvPicPr>
        <p:blipFill rotWithShape="1">
          <a:blip r:embed="rId2"/>
          <a:srcRect l="684" t="4753" r="-684" b="3485"/>
          <a:stretch/>
        </p:blipFill>
        <p:spPr>
          <a:xfrm>
            <a:off x="1202713" y="621482"/>
            <a:ext cx="9792000" cy="5616000"/>
          </a:xfrm>
          <a:prstGeom prst="rect">
            <a:avLst/>
          </a:prstGeom>
        </p:spPr>
      </p:pic>
      <p:sp>
        <p:nvSpPr>
          <p:cNvPr id="6"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a:defRPr/>
            </a:pPr>
            <a:r>
              <a:rPr lang="da-DK" altLang="da-DK" kern="0" dirty="0" err="1" smtClean="0">
                <a:cs typeface="Arial" charset="0"/>
              </a:rPr>
              <a:t>Introduction</a:t>
            </a:r>
            <a:r>
              <a:rPr lang="da-DK" altLang="da-DK" kern="0" dirty="0" smtClean="0">
                <a:cs typeface="Arial" charset="0"/>
              </a:rPr>
              <a:t>: </a:t>
            </a:r>
            <a:r>
              <a:rPr lang="da-DK" altLang="da-DK" b="0" kern="0" dirty="0" smtClean="0">
                <a:cs typeface="Arial" charset="0"/>
              </a:rPr>
              <a:t>Thin film information in LabAdviser</a:t>
            </a:r>
            <a:endParaRPr lang="da-DK" altLang="da-DK" b="0" kern="0" dirty="0">
              <a:cs typeface="Arial" charset="0"/>
            </a:endParaRPr>
          </a:p>
        </p:txBody>
      </p:sp>
    </p:spTree>
    <p:extLst>
      <p:ext uri="{BB962C8B-B14F-4D97-AF65-F5344CB8AC3E}">
        <p14:creationId xmlns:p14="http://schemas.microsoft.com/office/powerpoint/2010/main" val="1140579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3EA872-A674-449B-A120-B97244F8E91D}" type="slidenum">
              <a:rPr lang="da-DK" smtClean="0"/>
              <a:pPr/>
              <a:t>24</a:t>
            </a:fld>
            <a:endParaRPr lang="da-DK" dirty="0"/>
          </a:p>
        </p:txBody>
      </p:sp>
      <p:sp>
        <p:nvSpPr>
          <p:cNvPr id="6"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a:defRPr/>
            </a:pPr>
            <a:r>
              <a:rPr lang="da-DK" altLang="da-DK" kern="0" dirty="0" err="1" smtClean="0">
                <a:cs typeface="Arial" charset="0"/>
              </a:rPr>
              <a:t>Introduction</a:t>
            </a:r>
            <a:r>
              <a:rPr lang="da-DK" altLang="da-DK" kern="0" dirty="0" smtClean="0">
                <a:cs typeface="Arial" charset="0"/>
              </a:rPr>
              <a:t>: </a:t>
            </a:r>
            <a:r>
              <a:rPr lang="da-DK" altLang="da-DK" b="0" kern="0" dirty="0" smtClean="0">
                <a:cs typeface="Arial" charset="0"/>
              </a:rPr>
              <a:t>Thin film information in LabAdviser</a:t>
            </a:r>
            <a:endParaRPr lang="da-DK" altLang="da-DK" b="0" kern="0" dirty="0">
              <a:cs typeface="Arial" charset="0"/>
            </a:endParaRPr>
          </a:p>
        </p:txBody>
      </p:sp>
      <p:pic>
        <p:nvPicPr>
          <p:cNvPr id="2" name="Picture 1"/>
          <p:cNvPicPr>
            <a:picLocks noChangeAspect="1"/>
          </p:cNvPicPr>
          <p:nvPr/>
        </p:nvPicPr>
        <p:blipFill rotWithShape="1">
          <a:blip r:embed="rId2"/>
          <a:srcRect l="9025" t="21969" r="58689" b="30477"/>
          <a:stretch/>
        </p:blipFill>
        <p:spPr>
          <a:xfrm>
            <a:off x="264939" y="881908"/>
            <a:ext cx="5904000" cy="5436000"/>
          </a:xfrm>
          <a:prstGeom prst="rect">
            <a:avLst/>
          </a:prstGeom>
        </p:spPr>
      </p:pic>
      <p:sp>
        <p:nvSpPr>
          <p:cNvPr id="3" name="Rectangle 2"/>
          <p:cNvSpPr/>
          <p:nvPr/>
        </p:nvSpPr>
        <p:spPr bwMode="auto">
          <a:xfrm>
            <a:off x="3227427" y="971362"/>
            <a:ext cx="1440160" cy="1728192"/>
          </a:xfrm>
          <a:prstGeom prst="rect">
            <a:avLst/>
          </a:prstGeom>
          <a:noFill/>
          <a:ln w="44450" cap="flat" cmpd="sng" algn="ctr">
            <a:solidFill>
              <a:schemeClr val="tx2">
                <a:lumMod val="60000"/>
                <a:lumOff val="40000"/>
              </a:schemeClr>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7" name="TextBox 6"/>
          <p:cNvSpPr txBox="1"/>
          <p:nvPr/>
        </p:nvSpPr>
        <p:spPr>
          <a:xfrm>
            <a:off x="6457627" y="1604625"/>
            <a:ext cx="4685898" cy="461665"/>
          </a:xfrm>
          <a:prstGeom prst="rect">
            <a:avLst/>
          </a:prstGeom>
          <a:noFill/>
        </p:spPr>
        <p:txBody>
          <a:bodyPr wrap="none" rtlCol="0">
            <a:spAutoFit/>
          </a:bodyPr>
          <a:lstStyle/>
          <a:p>
            <a:r>
              <a:rPr lang="da-DK" sz="2400" b="1" dirty="0" smtClean="0"/>
              <a:t>labadviser.nanolab.dtu.dk</a:t>
            </a:r>
            <a:endParaRPr lang="da-DK" sz="2400" b="1" dirty="0"/>
          </a:p>
        </p:txBody>
      </p:sp>
    </p:spTree>
    <p:extLst>
      <p:ext uri="{BB962C8B-B14F-4D97-AF65-F5344CB8AC3E}">
        <p14:creationId xmlns:p14="http://schemas.microsoft.com/office/powerpoint/2010/main" val="339721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da-DK" altLang="da-DK" sz="1800" dirty="0" err="1" smtClean="0">
                <a:latin typeface="+mj-lt"/>
                <a:ea typeface="ＭＳ Ｐゴシック" pitchFamily="34" charset="-128"/>
                <a:cs typeface="Arial" charset="0"/>
              </a:rPr>
              <a:t>Introduction</a:t>
            </a:r>
            <a:r>
              <a:rPr lang="da-DK" altLang="da-DK" sz="1800" dirty="0" smtClean="0">
                <a:latin typeface="+mj-lt"/>
                <a:ea typeface="ＭＳ Ｐゴシック" pitchFamily="34" charset="-128"/>
                <a:cs typeface="Arial" charset="0"/>
              </a:rPr>
              <a:t> to </a:t>
            </a:r>
            <a:r>
              <a:rPr lang="da-DK" altLang="da-DK" sz="1800" dirty="0" err="1" smtClean="0">
                <a:latin typeface="+mj-lt"/>
                <a:ea typeface="ＭＳ Ｐゴシック" pitchFamily="34" charset="-128"/>
                <a:cs typeface="Arial" charset="0"/>
              </a:rPr>
              <a:t>thin</a:t>
            </a:r>
            <a:r>
              <a:rPr lang="da-DK" altLang="da-DK" sz="1800" dirty="0" smtClean="0">
                <a:latin typeface="+mj-lt"/>
                <a:ea typeface="ＭＳ Ｐゴシック" pitchFamily="34" charset="-128"/>
                <a:cs typeface="Arial" charset="0"/>
              </a:rPr>
              <a:t> films</a:t>
            </a: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dirty="0" err="1" smtClean="0">
                <a:latin typeface="+mj-lt"/>
                <a:ea typeface="ＭＳ Ｐゴシック" pitchFamily="34" charset="-128"/>
                <a:cs typeface="Arial" charset="0"/>
              </a:rPr>
              <a:t>Before</a:t>
            </a:r>
            <a:r>
              <a:rPr lang="da-DK" altLang="da-DK" sz="1800" dirty="0" smtClean="0">
                <a:latin typeface="+mj-lt"/>
                <a:ea typeface="ＭＳ Ｐゴシック" pitchFamily="34" charset="-128"/>
                <a:cs typeface="Arial" charset="0"/>
              </a:rPr>
              <a:t> </a:t>
            </a:r>
            <a:r>
              <a:rPr lang="da-DK" altLang="da-DK" sz="1800" dirty="0" err="1" smtClean="0">
                <a:latin typeface="+mj-lt"/>
                <a:ea typeface="ＭＳ Ｐゴシック" pitchFamily="34" charset="-128"/>
                <a:cs typeface="Arial" charset="0"/>
              </a:rPr>
              <a:t>you</a:t>
            </a:r>
            <a:r>
              <a:rPr lang="da-DK" altLang="da-DK" sz="1800" dirty="0" smtClean="0">
                <a:latin typeface="+mj-lt"/>
                <a:ea typeface="ＭＳ Ｐゴシック" pitchFamily="34" charset="-128"/>
                <a:cs typeface="Arial" charset="0"/>
              </a:rPr>
              <a:t> start – </a:t>
            </a:r>
            <a:r>
              <a:rPr lang="da-DK" altLang="da-DK" sz="1800" dirty="0" err="1">
                <a:latin typeface="+mj-lt"/>
                <a:ea typeface="ＭＳ Ｐゴシック" pitchFamily="34" charset="-128"/>
                <a:cs typeface="Arial" charset="0"/>
              </a:rPr>
              <a:t>M</a:t>
            </a:r>
            <a:r>
              <a:rPr lang="da-DK" altLang="da-DK" sz="1800" dirty="0" err="1" smtClean="0">
                <a:latin typeface="+mj-lt"/>
                <a:ea typeface="ＭＳ Ｐゴシック" pitchFamily="34" charset="-128"/>
                <a:cs typeface="Arial" charset="0"/>
              </a:rPr>
              <a:t>aterial</a:t>
            </a:r>
            <a:r>
              <a:rPr lang="da-DK" altLang="da-DK" sz="1800" dirty="0" smtClean="0">
                <a:latin typeface="+mj-lt"/>
                <a:ea typeface="ＭＳ Ｐゴシック" pitchFamily="34" charset="-128"/>
                <a:cs typeface="Arial" charset="0"/>
              </a:rPr>
              <a:t> properties to </a:t>
            </a:r>
            <a:r>
              <a:rPr lang="da-DK" altLang="da-DK" sz="1800" dirty="0" err="1" smtClean="0">
                <a:latin typeface="+mj-lt"/>
                <a:ea typeface="ＭＳ Ｐゴシック" pitchFamily="34" charset="-128"/>
                <a:cs typeface="Arial" charset="0"/>
              </a:rPr>
              <a:t>consider</a:t>
            </a:r>
            <a:endParaRPr lang="da-DK" altLang="da-DK" sz="1800" dirty="0" smtClean="0">
              <a:latin typeface="+mj-lt"/>
              <a:ea typeface="ＭＳ Ｐゴシック" pitchFamily="34" charset="-128"/>
              <a:cs typeface="Arial" charset="0"/>
            </a:endParaRP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dirty="0" err="1" smtClean="0">
                <a:latin typeface="+mj-lt"/>
                <a:ea typeface="ＭＳ Ｐゴシック" pitchFamily="34" charset="-128"/>
                <a:cs typeface="Arial" charset="0"/>
              </a:rPr>
              <a:t>Overview</a:t>
            </a:r>
            <a:r>
              <a:rPr lang="da-DK" altLang="da-DK" sz="1800" dirty="0" smtClean="0">
                <a:latin typeface="+mj-lt"/>
                <a:ea typeface="ＭＳ Ｐゴシック" pitchFamily="34" charset="-128"/>
                <a:cs typeface="Arial" charset="0"/>
              </a:rPr>
              <a:t> of </a:t>
            </a:r>
            <a:r>
              <a:rPr lang="da-DK" altLang="da-DK" sz="1800" dirty="0" err="1" smtClean="0">
                <a:latin typeface="+mj-lt"/>
                <a:ea typeface="ＭＳ Ｐゴシック" pitchFamily="34" charset="-128"/>
                <a:cs typeface="Arial" charset="0"/>
              </a:rPr>
              <a:t>techniques</a:t>
            </a:r>
            <a:endParaRPr lang="da-DK" altLang="da-DK" sz="1800" dirty="0" smtClean="0">
              <a:latin typeface="+mj-lt"/>
              <a:ea typeface="ＭＳ Ｐゴシック" pitchFamily="34" charset="-128"/>
              <a:cs typeface="Arial" charset="0"/>
            </a:endParaRPr>
          </a:p>
          <a:p>
            <a:pPr marL="408291" lvl="1" indent="-408291">
              <a:buFont typeface="+mj-lt"/>
              <a:buAutoNum type="arabicPeriod"/>
            </a:pPr>
            <a:endParaRPr lang="da-DK" altLang="da-DK" sz="600" dirty="0" smtClean="0">
              <a:ea typeface="ＭＳ Ｐゴシック" pitchFamily="34" charset="-128"/>
              <a:cs typeface="Arial" charset="0"/>
            </a:endParaRPr>
          </a:p>
          <a:p>
            <a:pPr marL="408291" lvl="1" indent="-408291">
              <a:buFont typeface="+mj-lt"/>
              <a:buAutoNum type="arabicPeriod"/>
            </a:pPr>
            <a:r>
              <a:rPr lang="da-DK" altLang="da-DK" sz="1800" dirty="0" err="1" smtClean="0">
                <a:ea typeface="ＭＳ Ｐゴシック" pitchFamily="34" charset="-128"/>
                <a:cs typeface="Arial" charset="0"/>
              </a:rPr>
              <a:t>Equipment</a:t>
            </a:r>
            <a:r>
              <a:rPr lang="da-DK" altLang="da-DK" sz="1800" dirty="0" smtClean="0">
                <a:ea typeface="ＭＳ Ｐゴシック" pitchFamily="34" charset="-128"/>
                <a:cs typeface="Arial" charset="0"/>
              </a:rPr>
              <a:t> </a:t>
            </a:r>
            <a:r>
              <a:rPr lang="da-DK" altLang="da-DK" sz="1800" dirty="0" err="1">
                <a:ea typeface="ＭＳ Ｐゴシック" pitchFamily="34" charset="-128"/>
                <a:cs typeface="Arial" charset="0"/>
              </a:rPr>
              <a:t>overview</a:t>
            </a:r>
            <a:r>
              <a:rPr lang="da-DK" altLang="da-DK" sz="1800" dirty="0">
                <a:ea typeface="ＭＳ Ｐゴシック" pitchFamily="34" charset="-128"/>
                <a:cs typeface="Arial" charset="0"/>
              </a:rPr>
              <a:t> in </a:t>
            </a:r>
            <a:r>
              <a:rPr lang="da-DK" altLang="da-DK" sz="1800" dirty="0" err="1">
                <a:ea typeface="ＭＳ Ｐゴシック" pitchFamily="34" charset="-128"/>
                <a:cs typeface="Arial" charset="0"/>
              </a:rPr>
              <a:t>LabAdviser</a:t>
            </a:r>
            <a:endParaRPr lang="da-DK" altLang="da-DK" sz="1800" dirty="0">
              <a:ea typeface="ＭＳ Ｐゴシック" pitchFamily="34" charset="-128"/>
              <a:cs typeface="Arial" charset="0"/>
            </a:endParaRP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b="1" dirty="0" smtClean="0">
                <a:latin typeface="+mj-lt"/>
                <a:ea typeface="ＭＳ Ｐゴシック" pitchFamily="34" charset="-128"/>
                <a:cs typeface="Arial" charset="0"/>
              </a:rPr>
              <a:t>Thin film </a:t>
            </a:r>
            <a:r>
              <a:rPr lang="da-DK" altLang="da-DK" sz="1800" b="1" dirty="0" err="1" smtClean="0">
                <a:latin typeface="+mj-lt"/>
                <a:ea typeface="ＭＳ Ｐゴシック" pitchFamily="34" charset="-128"/>
                <a:cs typeface="Arial" charset="0"/>
              </a:rPr>
              <a:t>techniques</a:t>
            </a:r>
            <a:r>
              <a:rPr lang="da-DK" altLang="da-DK" sz="1800" b="1" dirty="0" smtClean="0">
                <a:latin typeface="+mj-lt"/>
                <a:ea typeface="ＭＳ Ｐゴシック" pitchFamily="34" charset="-128"/>
                <a:cs typeface="Arial" charset="0"/>
              </a:rPr>
              <a:t> – 1</a:t>
            </a:r>
            <a:r>
              <a:rPr lang="da-DK" altLang="da-DK" sz="1800" b="1" baseline="30000" dirty="0" smtClean="0">
                <a:latin typeface="+mj-lt"/>
                <a:ea typeface="ＭＳ Ｐゴシック" pitchFamily="34" charset="-128"/>
                <a:cs typeface="Arial" charset="0"/>
              </a:rPr>
              <a:t>st</a:t>
            </a:r>
            <a:r>
              <a:rPr lang="da-DK" altLang="da-DK" sz="1800" b="1" dirty="0" smtClean="0">
                <a:latin typeface="+mj-lt"/>
                <a:ea typeface="ＭＳ Ｐゴシック" pitchFamily="34" charset="-128"/>
                <a:cs typeface="Arial" charset="0"/>
              </a:rPr>
              <a:t> part</a:t>
            </a: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1247556" lvl="2" indent="-408291">
              <a:buFont typeface="+mj-lt"/>
              <a:buAutoNum type="arabicPeriod"/>
            </a:pPr>
            <a:r>
              <a:rPr lang="da-DK" altLang="da-DK" sz="1800" b="1" dirty="0" err="1" smtClean="0">
                <a:latin typeface="+mj-lt"/>
                <a:ea typeface="ＭＳ Ｐゴシック" pitchFamily="34" charset="-128"/>
                <a:cs typeface="Arial" charset="0"/>
              </a:rPr>
              <a:t>Thermal</a:t>
            </a:r>
            <a:r>
              <a:rPr lang="da-DK" altLang="da-DK" sz="1800" b="1" dirty="0" smtClean="0">
                <a:latin typeface="+mj-lt"/>
                <a:ea typeface="ＭＳ Ｐゴシック" pitchFamily="34" charset="-128"/>
                <a:cs typeface="Arial" charset="0"/>
              </a:rPr>
              <a:t> oxidation</a:t>
            </a:r>
          </a:p>
          <a:p>
            <a:pPr marL="1247556" lvl="2" indent="-408291">
              <a:buFont typeface="+mj-lt"/>
              <a:buAutoNum type="arabicPeriod"/>
            </a:pPr>
            <a:endParaRPr lang="da-DK" altLang="da-DK" sz="600" dirty="0" smtClean="0">
              <a:latin typeface="+mj-lt"/>
              <a:ea typeface="ＭＳ Ｐゴシック" pitchFamily="34" charset="-128"/>
              <a:cs typeface="Arial" charset="0"/>
            </a:endParaRPr>
          </a:p>
          <a:p>
            <a:pPr marL="1247556" lvl="2" indent="-408291">
              <a:buFont typeface="+mj-lt"/>
              <a:buAutoNum type="arabicPeriod"/>
            </a:pPr>
            <a:r>
              <a:rPr lang="da-DK" altLang="da-DK" sz="1800" dirty="0" err="1" smtClean="0">
                <a:latin typeface="+mj-lt"/>
                <a:ea typeface="ＭＳ Ｐゴシック" pitchFamily="34" charset="-128"/>
                <a:cs typeface="Arial" charset="0"/>
              </a:rPr>
              <a:t>Electroplating</a:t>
            </a:r>
            <a:endParaRPr lang="da-DK" altLang="da-DK" sz="1800" dirty="0" smtClean="0">
              <a:latin typeface="+mj-lt"/>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0" indent="0">
              <a:buNone/>
            </a:pPr>
            <a:endParaRPr lang="da-DK"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Thin film TPT </a:t>
            </a: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course</a:t>
            </a:r>
            <a:r>
              <a:rPr lang="da-DK" altLang="da-DK" kern="0" dirty="0">
                <a:solidFill>
                  <a:srgbClr val="000000"/>
                </a:solidFill>
                <a:latin typeface="Verdana"/>
                <a:cs typeface="Arial" charset="0"/>
              </a:rPr>
              <a:t> </a:t>
            </a:r>
            <a:r>
              <a:rPr lang="da-DK" altLang="da-DK" kern="0" dirty="0" smtClean="0">
                <a:solidFill>
                  <a:srgbClr val="000000"/>
                </a:solidFill>
                <a:latin typeface="Verdana"/>
                <a:cs typeface="Arial" charset="0"/>
              </a:rPr>
              <a:t>– 1</a:t>
            </a:r>
            <a:r>
              <a:rPr lang="da-DK" altLang="da-DK" kern="0" baseline="30000" dirty="0" smtClean="0">
                <a:solidFill>
                  <a:srgbClr val="000000"/>
                </a:solidFill>
                <a:latin typeface="Verdana"/>
                <a:cs typeface="Arial" charset="0"/>
              </a:rPr>
              <a:t>st</a:t>
            </a:r>
            <a:r>
              <a:rPr lang="da-DK" altLang="da-DK" kern="0" dirty="0" smtClean="0">
                <a:solidFill>
                  <a:srgbClr val="000000"/>
                </a:solidFill>
                <a:latin typeface="Verdana"/>
                <a:cs typeface="Arial" charset="0"/>
              </a:rPr>
              <a:t> part</a:t>
            </a:r>
            <a:endParaRPr kumimoji="0" lang="da-DK"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30594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66676" y="981028"/>
            <a:ext cx="10010885" cy="491125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r>
              <a:rPr lang="da-DK" sz="1600" dirty="0" err="1">
                <a:solidFill>
                  <a:prstClr val="black"/>
                </a:solidFill>
                <a:latin typeface="Calibri" panose="020F0502020204030204"/>
                <a:ea typeface="+mn-ea"/>
              </a:rPr>
              <a:t>Silicon</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dioxide</a:t>
            </a:r>
            <a:r>
              <a:rPr lang="da-DK" sz="1600" dirty="0">
                <a:solidFill>
                  <a:prstClr val="black"/>
                </a:solidFill>
                <a:latin typeface="Calibri" panose="020F0502020204030204"/>
                <a:ea typeface="+mn-ea"/>
              </a:rPr>
              <a:t> (SiO</a:t>
            </a:r>
            <a:r>
              <a:rPr lang="da-DK" sz="1600" baseline="-25000" dirty="0">
                <a:solidFill>
                  <a:prstClr val="black"/>
                </a:solidFill>
                <a:latin typeface="Calibri" panose="020F0502020204030204"/>
                <a:ea typeface="+mn-ea"/>
              </a:rPr>
              <a:t>2</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can</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be</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grown</a:t>
            </a:r>
            <a:r>
              <a:rPr lang="da-DK" sz="1600" dirty="0">
                <a:solidFill>
                  <a:prstClr val="black"/>
                </a:solidFill>
                <a:latin typeface="Calibri" panose="020F0502020204030204"/>
                <a:ea typeface="+mn-ea"/>
              </a:rPr>
              <a:t> on </a:t>
            </a:r>
            <a:r>
              <a:rPr lang="da-DK" sz="1600" dirty="0" err="1">
                <a:solidFill>
                  <a:prstClr val="black"/>
                </a:solidFill>
                <a:latin typeface="Calibri" panose="020F0502020204030204"/>
                <a:ea typeface="+mn-ea"/>
              </a:rPr>
              <a:t>silicon</a:t>
            </a:r>
            <a:r>
              <a:rPr lang="da-DK" sz="1600" dirty="0">
                <a:solidFill>
                  <a:prstClr val="black"/>
                </a:solidFill>
                <a:latin typeface="Calibri" panose="020F0502020204030204"/>
                <a:ea typeface="+mn-ea"/>
              </a:rPr>
              <a:t> samples in a </a:t>
            </a:r>
            <a:r>
              <a:rPr lang="da-DK" sz="1600" dirty="0" err="1">
                <a:solidFill>
                  <a:prstClr val="black"/>
                </a:solidFill>
                <a:latin typeface="Calibri" panose="020F0502020204030204"/>
                <a:ea typeface="+mn-ea"/>
              </a:rPr>
              <a:t>thermal</a:t>
            </a:r>
            <a:r>
              <a:rPr lang="da-DK" sz="1600" dirty="0">
                <a:solidFill>
                  <a:prstClr val="black"/>
                </a:solidFill>
                <a:latin typeface="Calibri" panose="020F0502020204030204"/>
                <a:ea typeface="+mn-ea"/>
              </a:rPr>
              <a:t> oxidation </a:t>
            </a:r>
            <a:r>
              <a:rPr lang="da-DK" sz="1600" dirty="0" err="1">
                <a:solidFill>
                  <a:prstClr val="black"/>
                </a:solidFill>
                <a:latin typeface="Calibri" panose="020F0502020204030204"/>
                <a:ea typeface="+mn-ea"/>
              </a:rPr>
              <a:t>furnace</a:t>
            </a:r>
            <a:r>
              <a:rPr lang="da-DK" sz="1600" dirty="0">
                <a:solidFill>
                  <a:prstClr val="black"/>
                </a:solidFill>
                <a:latin typeface="Calibri" panose="020F0502020204030204"/>
                <a:ea typeface="+mn-ea"/>
              </a:rPr>
              <a:t>. </a:t>
            </a:r>
          </a:p>
          <a:p>
            <a:pPr defTabSz="914583" eaLnBrk="1" fontAlgn="auto" hangingPunct="1">
              <a:spcBef>
                <a:spcPts val="0"/>
              </a:spcBef>
              <a:spcAft>
                <a:spcPts val="0"/>
              </a:spcAft>
            </a:pPr>
            <a:r>
              <a:rPr lang="da-DK" sz="1600" dirty="0" smtClean="0">
                <a:solidFill>
                  <a:prstClr val="black"/>
                </a:solidFill>
                <a:latin typeface="Calibri" panose="020F0502020204030204"/>
                <a:ea typeface="+mn-ea"/>
              </a:rPr>
              <a:t>	</a:t>
            </a:r>
            <a:endParaRPr lang="da-DK" sz="1600" dirty="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r>
              <a:rPr lang="da-DK" sz="1600" b="1" dirty="0" err="1">
                <a:solidFill>
                  <a:prstClr val="black"/>
                </a:solidFill>
                <a:latin typeface="Calibri" panose="020F0502020204030204"/>
                <a:ea typeface="+mn-ea"/>
              </a:rPr>
              <a:t>Two</a:t>
            </a:r>
            <a:r>
              <a:rPr lang="da-DK" sz="1600" b="1" dirty="0">
                <a:solidFill>
                  <a:prstClr val="black"/>
                </a:solidFill>
                <a:latin typeface="Calibri" panose="020F0502020204030204"/>
                <a:ea typeface="+mn-ea"/>
              </a:rPr>
              <a:t> types of </a:t>
            </a:r>
            <a:r>
              <a:rPr lang="da-DK" sz="1600" b="1" dirty="0" err="1">
                <a:solidFill>
                  <a:prstClr val="black"/>
                </a:solidFill>
                <a:latin typeface="Calibri" panose="020F0502020204030204"/>
                <a:ea typeface="+mn-ea"/>
              </a:rPr>
              <a:t>thermal</a:t>
            </a:r>
            <a:r>
              <a:rPr lang="da-DK" sz="1600" b="1" dirty="0">
                <a:solidFill>
                  <a:prstClr val="black"/>
                </a:solidFill>
                <a:latin typeface="Calibri" panose="020F0502020204030204"/>
                <a:ea typeface="+mn-ea"/>
              </a:rPr>
              <a:t> </a:t>
            </a:r>
            <a:r>
              <a:rPr lang="da-DK" sz="1600" b="1" dirty="0" smtClean="0">
                <a:solidFill>
                  <a:prstClr val="black"/>
                </a:solidFill>
                <a:latin typeface="Calibri" panose="020F0502020204030204"/>
                <a:ea typeface="+mn-ea"/>
              </a:rPr>
              <a:t>oxidation:</a:t>
            </a:r>
            <a:endParaRPr lang="da-DK" sz="1600" b="1" baseline="-250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0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da-DK" sz="1600" dirty="0">
                <a:solidFill>
                  <a:prstClr val="black"/>
                </a:solidFill>
                <a:latin typeface="Calibri" panose="020F0502020204030204"/>
                <a:ea typeface="+mn-ea"/>
              </a:rPr>
              <a:t>Dry </a:t>
            </a:r>
            <a:r>
              <a:rPr lang="da-DK" sz="1600" dirty="0" smtClean="0">
                <a:solidFill>
                  <a:prstClr val="black"/>
                </a:solidFill>
                <a:latin typeface="Calibri" panose="020F0502020204030204"/>
                <a:ea typeface="+mn-ea"/>
              </a:rPr>
              <a:t>oxidation – Oxygen </a:t>
            </a:r>
            <a:r>
              <a:rPr lang="da-DK" sz="1600" dirty="0" err="1" smtClean="0">
                <a:solidFill>
                  <a:prstClr val="black"/>
                </a:solidFill>
                <a:latin typeface="Calibri" panose="020F0502020204030204"/>
                <a:ea typeface="+mn-ea"/>
              </a:rPr>
              <a:t>reacts</a:t>
            </a:r>
            <a:r>
              <a:rPr lang="da-DK" sz="1600" dirty="0" smtClean="0">
                <a:solidFill>
                  <a:prstClr val="black"/>
                </a:solidFill>
                <a:latin typeface="Calibri" panose="020F0502020204030204"/>
                <a:ea typeface="+mn-ea"/>
              </a:rPr>
              <a:t> with Si to form SiO</a:t>
            </a:r>
            <a:r>
              <a:rPr lang="da-DK" sz="1600" baseline="-25000" dirty="0" smtClean="0">
                <a:solidFill>
                  <a:prstClr val="black"/>
                </a:solidFill>
                <a:latin typeface="Calibri" panose="020F0502020204030204"/>
                <a:ea typeface="+mn-ea"/>
              </a:rPr>
              <a:t>2</a:t>
            </a:r>
            <a:r>
              <a:rPr lang="da-DK" sz="1600" dirty="0" smtClean="0">
                <a:solidFill>
                  <a:prstClr val="black"/>
                </a:solidFill>
                <a:latin typeface="Calibri" panose="020F0502020204030204"/>
                <a:ea typeface="+mn-ea"/>
              </a:rPr>
              <a:t>:</a:t>
            </a:r>
            <a:endParaRPr lang="da-DK" sz="16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0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r>
              <a:rPr lang="da-DK" sz="1600" dirty="0">
                <a:solidFill>
                  <a:prstClr val="black"/>
                </a:solidFill>
                <a:latin typeface="Calibri" panose="020F0502020204030204"/>
                <a:ea typeface="+mn-ea"/>
              </a:rPr>
              <a:t>  </a:t>
            </a:r>
          </a:p>
          <a:p>
            <a:pPr defTabSz="914583" eaLnBrk="1" fontAlgn="auto" hangingPunct="1">
              <a:spcBef>
                <a:spcPts val="0"/>
              </a:spcBef>
              <a:spcAft>
                <a:spcPts val="0"/>
              </a:spcAft>
            </a:pPr>
            <a:endParaRPr lang="da-DK" sz="8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da-DK" sz="1600" dirty="0" err="1">
                <a:solidFill>
                  <a:prstClr val="black"/>
                </a:solidFill>
                <a:latin typeface="Calibri" panose="020F0502020204030204"/>
                <a:ea typeface="+mn-ea"/>
              </a:rPr>
              <a:t>Wet</a:t>
            </a:r>
            <a:r>
              <a:rPr lang="da-DK" sz="1600" dirty="0">
                <a:solidFill>
                  <a:prstClr val="black"/>
                </a:solidFill>
                <a:latin typeface="Calibri" panose="020F0502020204030204"/>
                <a:ea typeface="+mn-ea"/>
              </a:rPr>
              <a:t> </a:t>
            </a:r>
            <a:r>
              <a:rPr lang="da-DK" sz="1600" dirty="0" smtClean="0">
                <a:solidFill>
                  <a:prstClr val="black"/>
                </a:solidFill>
                <a:latin typeface="Calibri" panose="020F0502020204030204"/>
                <a:ea typeface="+mn-ea"/>
              </a:rPr>
              <a:t>oxidation – </a:t>
            </a:r>
            <a:r>
              <a:rPr lang="da-DK" sz="1600" dirty="0" smtClean="0">
                <a:solidFill>
                  <a:prstClr val="black"/>
                </a:solidFill>
                <a:latin typeface="Calibri" panose="020F0502020204030204"/>
              </a:rPr>
              <a:t>Water </a:t>
            </a:r>
            <a:r>
              <a:rPr lang="da-DK" sz="1600" dirty="0" err="1" smtClean="0">
                <a:solidFill>
                  <a:prstClr val="black"/>
                </a:solidFill>
                <a:latin typeface="Calibri" panose="020F0502020204030204"/>
              </a:rPr>
              <a:t>vapour</a:t>
            </a:r>
            <a:r>
              <a:rPr lang="da-DK" sz="1600" dirty="0" smtClean="0">
                <a:solidFill>
                  <a:prstClr val="black"/>
                </a:solidFill>
                <a:latin typeface="Calibri" panose="020F0502020204030204"/>
              </a:rPr>
              <a:t> </a:t>
            </a:r>
            <a:r>
              <a:rPr lang="da-DK" sz="1600" dirty="0" err="1">
                <a:solidFill>
                  <a:prstClr val="black"/>
                </a:solidFill>
                <a:latin typeface="Calibri" panose="020F0502020204030204"/>
              </a:rPr>
              <a:t>reacts</a:t>
            </a:r>
            <a:r>
              <a:rPr lang="da-DK" sz="1600" dirty="0">
                <a:solidFill>
                  <a:prstClr val="black"/>
                </a:solidFill>
                <a:latin typeface="Calibri" panose="020F0502020204030204"/>
              </a:rPr>
              <a:t> with Si to form SiO</a:t>
            </a:r>
            <a:r>
              <a:rPr lang="da-DK" sz="1600" baseline="-25000" dirty="0">
                <a:solidFill>
                  <a:prstClr val="black"/>
                </a:solidFill>
                <a:latin typeface="Calibri" panose="020F0502020204030204"/>
              </a:rPr>
              <a:t>2 </a:t>
            </a:r>
            <a:r>
              <a:rPr lang="da-DK" sz="1600" dirty="0" smtClean="0">
                <a:solidFill>
                  <a:prstClr val="black"/>
                </a:solidFill>
                <a:latin typeface="Calibri" panose="020F0502020204030204"/>
                <a:ea typeface="+mn-ea"/>
              </a:rPr>
              <a:t>:</a:t>
            </a:r>
            <a:endParaRPr lang="da-DK" sz="16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000" dirty="0">
              <a:solidFill>
                <a:prstClr val="black"/>
              </a:solidFill>
              <a:latin typeface="Calibri" panose="020F0502020204030204"/>
              <a:ea typeface="+mn-ea"/>
            </a:endParaRPr>
          </a:p>
          <a:p>
            <a:pPr defTabSz="914583" eaLnBrk="1" fontAlgn="auto" hangingPunct="1">
              <a:spcBef>
                <a:spcPts val="0"/>
              </a:spcBef>
              <a:spcAft>
                <a:spcPts val="0"/>
              </a:spcAft>
            </a:pPr>
            <a:endParaRPr lang="da-DK" sz="1600" b="1" i="1" dirty="0">
              <a:solidFill>
                <a:prstClr val="black"/>
              </a:solidFill>
              <a:latin typeface="Calibri" panose="020F0502020204030204"/>
              <a:ea typeface="+mn-ea"/>
            </a:endParaRPr>
          </a:p>
          <a:p>
            <a:pPr defTabSz="914583" eaLnBrk="1" fontAlgn="auto" hangingPunct="1">
              <a:spcBef>
                <a:spcPts val="0"/>
              </a:spcBef>
              <a:spcAft>
                <a:spcPts val="0"/>
              </a:spcAft>
            </a:pPr>
            <a:endParaRPr lang="da-DK" sz="1800" b="1" i="1" dirty="0">
              <a:solidFill>
                <a:prstClr val="black"/>
              </a:solidFill>
              <a:latin typeface="Calibri" panose="020F0502020204030204"/>
              <a:ea typeface="+mn-ea"/>
            </a:endParaRPr>
          </a:p>
          <a:p>
            <a:pPr defTabSz="914583" eaLnBrk="1" fontAlgn="auto" hangingPunct="1">
              <a:spcBef>
                <a:spcPts val="0"/>
              </a:spcBef>
              <a:spcAft>
                <a:spcPts val="0"/>
              </a:spcAft>
            </a:pPr>
            <a:r>
              <a:rPr lang="da-DK" sz="1600" i="1" dirty="0">
                <a:solidFill>
                  <a:prstClr val="black"/>
                </a:solidFill>
                <a:latin typeface="Calibri" panose="020F0502020204030204"/>
                <a:ea typeface="+mn-ea"/>
              </a:rPr>
              <a:t>More </a:t>
            </a:r>
            <a:r>
              <a:rPr lang="da-DK" sz="1600" i="1" dirty="0" err="1">
                <a:solidFill>
                  <a:prstClr val="black"/>
                </a:solidFill>
                <a:latin typeface="Calibri" panose="020F0502020204030204"/>
                <a:ea typeface="+mn-ea"/>
              </a:rPr>
              <a:t>details</a:t>
            </a:r>
            <a:r>
              <a:rPr lang="da-DK" sz="1600" i="1" dirty="0">
                <a:solidFill>
                  <a:prstClr val="black"/>
                </a:solidFill>
                <a:latin typeface="Calibri" panose="020F0502020204030204"/>
                <a:ea typeface="+mn-ea"/>
              </a:rPr>
              <a:t> </a:t>
            </a:r>
            <a:r>
              <a:rPr lang="da-DK" sz="1600" i="1" dirty="0" err="1">
                <a:solidFill>
                  <a:prstClr val="black"/>
                </a:solidFill>
                <a:latin typeface="Calibri" panose="020F0502020204030204"/>
                <a:ea typeface="+mn-ea"/>
              </a:rPr>
              <a:t>will</a:t>
            </a:r>
            <a:r>
              <a:rPr lang="da-DK" sz="1600" i="1" dirty="0">
                <a:solidFill>
                  <a:prstClr val="black"/>
                </a:solidFill>
                <a:latin typeface="Calibri" panose="020F0502020204030204"/>
                <a:ea typeface="+mn-ea"/>
              </a:rPr>
              <a:t> </a:t>
            </a:r>
            <a:r>
              <a:rPr lang="da-DK" sz="1600" i="1" dirty="0" err="1">
                <a:solidFill>
                  <a:prstClr val="black"/>
                </a:solidFill>
                <a:latin typeface="Calibri" panose="020F0502020204030204"/>
                <a:ea typeface="+mn-ea"/>
              </a:rPr>
              <a:t>come</a:t>
            </a:r>
            <a:r>
              <a:rPr lang="da-DK" sz="1600" i="1" dirty="0">
                <a:solidFill>
                  <a:prstClr val="black"/>
                </a:solidFill>
                <a:latin typeface="Calibri" panose="020F0502020204030204"/>
                <a:ea typeface="+mn-ea"/>
              </a:rPr>
              <a:t> </a:t>
            </a:r>
            <a:r>
              <a:rPr lang="da-DK" sz="1600" i="1" dirty="0" err="1">
                <a:solidFill>
                  <a:prstClr val="black"/>
                </a:solidFill>
                <a:latin typeface="Calibri" panose="020F0502020204030204"/>
                <a:ea typeface="+mn-ea"/>
              </a:rPr>
              <a:t>later</a:t>
            </a:r>
            <a:r>
              <a:rPr lang="da-DK" sz="1600" i="1" dirty="0" smtClean="0">
                <a:solidFill>
                  <a:prstClr val="black"/>
                </a:solidFill>
                <a:latin typeface="Calibri" panose="020F0502020204030204"/>
                <a:ea typeface="+mn-ea"/>
              </a:rPr>
              <a:t>…</a:t>
            </a:r>
          </a:p>
          <a:p>
            <a:pPr defTabSz="914583" eaLnBrk="1" fontAlgn="auto" hangingPunct="1">
              <a:spcBef>
                <a:spcPts val="0"/>
              </a:spcBef>
              <a:spcAft>
                <a:spcPts val="0"/>
              </a:spcAft>
            </a:pPr>
            <a:endParaRPr lang="da-DK" sz="1600" i="1" dirty="0">
              <a:solidFill>
                <a:prstClr val="black"/>
              </a:solidFill>
              <a:latin typeface="Calibri" panose="020F0502020204030204"/>
              <a:ea typeface="+mn-ea"/>
            </a:endParaRPr>
          </a:p>
          <a:p>
            <a:pPr defTabSz="914583" eaLnBrk="1" fontAlgn="auto" hangingPunct="1">
              <a:spcBef>
                <a:spcPts val="0"/>
              </a:spcBef>
              <a:spcAft>
                <a:spcPts val="0"/>
              </a:spcAft>
            </a:pPr>
            <a:endParaRPr lang="da-DK" sz="1600" i="1"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p:txBody>
      </p:sp>
      <p:grpSp>
        <p:nvGrpSpPr>
          <p:cNvPr id="5" name="Group 4"/>
          <p:cNvGrpSpPr/>
          <p:nvPr/>
        </p:nvGrpSpPr>
        <p:grpSpPr>
          <a:xfrm>
            <a:off x="7869543" y="2421682"/>
            <a:ext cx="4553408" cy="3723704"/>
            <a:chOff x="7561966" y="3073961"/>
            <a:chExt cx="4553529" cy="3723811"/>
          </a:xfrm>
        </p:grpSpPr>
        <p:pic>
          <p:nvPicPr>
            <p:cNvPr id="10" name="Picture 3" descr="P00272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45" t="3327" r="-10645" b="330"/>
            <a:stretch/>
          </p:blipFill>
          <p:spPr bwMode="auto">
            <a:xfrm>
              <a:off x="7629951" y="3073961"/>
              <a:ext cx="4485544" cy="324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561966" y="6335987"/>
              <a:ext cx="3960256" cy="461785"/>
            </a:xfrm>
            <a:prstGeom prst="rect">
              <a:avLst/>
            </a:prstGeom>
            <a:noFill/>
          </p:spPr>
          <p:txBody>
            <a:bodyPr wrap="none" rtlCol="0">
              <a:spAutoFit/>
            </a:bodyPr>
            <a:lstStyle/>
            <a:p>
              <a:pPr defTabSz="914583" eaLnBrk="1" fontAlgn="auto" hangingPunct="1">
                <a:spcBef>
                  <a:spcPts val="0"/>
                </a:spcBef>
                <a:spcAft>
                  <a:spcPts val="0"/>
                </a:spcAft>
              </a:pPr>
              <a:r>
                <a:rPr lang="da-DK" sz="1200" b="1" dirty="0">
                  <a:solidFill>
                    <a:prstClr val="black"/>
                  </a:solidFill>
                  <a:latin typeface="Calibri" panose="020F0502020204030204"/>
                  <a:ea typeface="+mn-ea"/>
                </a:rPr>
                <a:t>A-, B- and C-</a:t>
              </a:r>
              <a:r>
                <a:rPr lang="da-DK" sz="1200" b="1" dirty="0" err="1">
                  <a:solidFill>
                    <a:prstClr val="black"/>
                  </a:solidFill>
                  <a:latin typeface="Calibri" panose="020F0502020204030204"/>
                  <a:ea typeface="+mn-ea"/>
                </a:rPr>
                <a:t>stack</a:t>
              </a:r>
              <a:r>
                <a:rPr lang="da-DK" sz="1200" b="1" dirty="0">
                  <a:solidFill>
                    <a:prstClr val="black"/>
                  </a:solidFill>
                  <a:latin typeface="Calibri" panose="020F0502020204030204"/>
                  <a:ea typeface="+mn-ea"/>
                </a:rPr>
                <a:t> </a:t>
              </a:r>
              <a:r>
                <a:rPr lang="da-DK" sz="1200" b="1" dirty="0" err="1">
                  <a:solidFill>
                    <a:prstClr val="black"/>
                  </a:solidFill>
                  <a:latin typeface="Calibri" panose="020F0502020204030204"/>
                  <a:ea typeface="+mn-ea"/>
                </a:rPr>
                <a:t>furnaces</a:t>
              </a:r>
              <a:r>
                <a:rPr lang="da-DK" sz="1200" b="1" dirty="0">
                  <a:solidFill>
                    <a:prstClr val="black"/>
                  </a:solidFill>
                  <a:latin typeface="Calibri" panose="020F0502020204030204"/>
                  <a:ea typeface="+mn-ea"/>
                </a:rPr>
                <a:t> in the </a:t>
              </a:r>
              <a:r>
                <a:rPr lang="da-DK" sz="1200" b="1" dirty="0" err="1">
                  <a:solidFill>
                    <a:prstClr val="black"/>
                  </a:solidFill>
                  <a:latin typeface="Calibri" panose="020F0502020204030204"/>
                  <a:ea typeface="+mn-ea"/>
                </a:rPr>
                <a:t>cleanroom</a:t>
              </a:r>
              <a:endParaRPr lang="da-DK" sz="1200" b="1" dirty="0">
                <a:solidFill>
                  <a:prstClr val="black"/>
                </a:solidFill>
                <a:latin typeface="Calibri" panose="020F0502020204030204"/>
                <a:ea typeface="+mn-ea"/>
              </a:endParaRPr>
            </a:p>
            <a:p>
              <a:pPr defTabSz="914583" eaLnBrk="1" fontAlgn="auto" hangingPunct="1">
                <a:spcBef>
                  <a:spcPts val="0"/>
                </a:spcBef>
                <a:spcAft>
                  <a:spcPts val="0"/>
                </a:spcAft>
              </a:pPr>
              <a:r>
                <a:rPr lang="da-DK" sz="1200" dirty="0">
                  <a:solidFill>
                    <a:prstClr val="black"/>
                  </a:solidFill>
                  <a:latin typeface="Calibri" panose="020F0502020204030204"/>
                  <a:ea typeface="+mn-ea"/>
                </a:rPr>
                <a:t>The A- and C- </a:t>
              </a:r>
              <a:r>
                <a:rPr lang="da-DK" sz="1200" dirty="0" err="1">
                  <a:solidFill>
                    <a:prstClr val="black"/>
                  </a:solidFill>
                  <a:latin typeface="Calibri" panose="020F0502020204030204"/>
                  <a:ea typeface="+mn-ea"/>
                </a:rPr>
                <a:t>stack</a:t>
              </a:r>
              <a:r>
                <a:rPr lang="da-DK" sz="1200" dirty="0">
                  <a:solidFill>
                    <a:prstClr val="black"/>
                  </a:solidFill>
                  <a:latin typeface="Calibri" panose="020F0502020204030204"/>
                  <a:ea typeface="+mn-ea"/>
                </a:rPr>
                <a:t> </a:t>
              </a:r>
              <a:r>
                <a:rPr lang="da-DK" sz="1200" dirty="0" err="1">
                  <a:solidFill>
                    <a:prstClr val="black"/>
                  </a:solidFill>
                  <a:latin typeface="Calibri" panose="020F0502020204030204"/>
                  <a:ea typeface="+mn-ea"/>
                </a:rPr>
                <a:t>furnaces</a:t>
              </a:r>
              <a:r>
                <a:rPr lang="da-DK" sz="1200" dirty="0">
                  <a:solidFill>
                    <a:prstClr val="black"/>
                  </a:solidFill>
                  <a:latin typeface="Calibri" panose="020F0502020204030204"/>
                  <a:ea typeface="+mn-ea"/>
                </a:rPr>
                <a:t> </a:t>
              </a:r>
              <a:r>
                <a:rPr lang="da-DK" sz="1200" dirty="0" err="1">
                  <a:solidFill>
                    <a:prstClr val="black"/>
                  </a:solidFill>
                  <a:latin typeface="Calibri" panose="020F0502020204030204"/>
                  <a:ea typeface="+mn-ea"/>
                </a:rPr>
                <a:t>are</a:t>
              </a:r>
              <a:r>
                <a:rPr lang="da-DK" sz="1200" dirty="0">
                  <a:solidFill>
                    <a:prstClr val="black"/>
                  </a:solidFill>
                  <a:latin typeface="Calibri" panose="020F0502020204030204"/>
                  <a:ea typeface="+mn-ea"/>
                </a:rPr>
                <a:t> </a:t>
              </a:r>
              <a:r>
                <a:rPr lang="da-DK" sz="1200" dirty="0" err="1">
                  <a:solidFill>
                    <a:prstClr val="black"/>
                  </a:solidFill>
                  <a:latin typeface="Calibri" panose="020F0502020204030204"/>
                  <a:ea typeface="+mn-ea"/>
                </a:rPr>
                <a:t>used</a:t>
              </a:r>
              <a:r>
                <a:rPr lang="da-DK" sz="1200" dirty="0">
                  <a:solidFill>
                    <a:prstClr val="black"/>
                  </a:solidFill>
                  <a:latin typeface="Calibri" panose="020F0502020204030204"/>
                  <a:ea typeface="+mn-ea"/>
                </a:rPr>
                <a:t> for </a:t>
              </a:r>
              <a:r>
                <a:rPr lang="da-DK" sz="1200" dirty="0" err="1">
                  <a:solidFill>
                    <a:prstClr val="black"/>
                  </a:solidFill>
                  <a:latin typeface="Calibri" panose="020F0502020204030204"/>
                  <a:ea typeface="+mn-ea"/>
                </a:rPr>
                <a:t>thermal</a:t>
              </a:r>
              <a:r>
                <a:rPr lang="da-DK" sz="1200" dirty="0">
                  <a:solidFill>
                    <a:prstClr val="black"/>
                  </a:solidFill>
                  <a:latin typeface="Calibri" panose="020F0502020204030204"/>
                  <a:ea typeface="+mn-ea"/>
                </a:rPr>
                <a:t> oxidation</a:t>
              </a:r>
            </a:p>
          </p:txBody>
        </p:sp>
      </p:grpSp>
      <p:sp>
        <p:nvSpPr>
          <p:cNvPr id="8" name="TextBox 7"/>
          <p:cNvSpPr txBox="1"/>
          <p:nvPr/>
        </p:nvSpPr>
        <p:spPr>
          <a:xfrm>
            <a:off x="1013579" y="2781722"/>
            <a:ext cx="2044516"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da-DK" sz="1600" dirty="0">
                <a:solidFill>
                  <a:prstClr val="black"/>
                </a:solidFill>
                <a:latin typeface="Calibri" panose="020F0502020204030204"/>
                <a:ea typeface="+mn-ea"/>
              </a:rPr>
              <a:t>Si(s) + O</a:t>
            </a:r>
            <a:r>
              <a:rPr lang="da-DK" sz="1600" baseline="-25000" dirty="0">
                <a:solidFill>
                  <a:prstClr val="black"/>
                </a:solidFill>
                <a:latin typeface="Calibri" panose="020F0502020204030204"/>
                <a:ea typeface="+mn-ea"/>
              </a:rPr>
              <a:t>2</a:t>
            </a:r>
            <a:r>
              <a:rPr lang="da-DK" sz="1600" dirty="0">
                <a:solidFill>
                  <a:prstClr val="black"/>
                </a:solidFill>
                <a:latin typeface="Calibri" panose="020F0502020204030204"/>
                <a:ea typeface="+mn-ea"/>
              </a:rPr>
              <a:t>(g) </a:t>
            </a:r>
            <a:r>
              <a:rPr lang="da-DK" sz="1600" dirty="0">
                <a:solidFill>
                  <a:prstClr val="black"/>
                </a:solidFill>
                <a:latin typeface="Arial"/>
                <a:ea typeface="+mn-ea"/>
                <a:cs typeface="Arial"/>
              </a:rPr>
              <a:t>→</a:t>
            </a:r>
            <a:r>
              <a:rPr lang="da-DK" sz="1600" dirty="0">
                <a:solidFill>
                  <a:prstClr val="black"/>
                </a:solidFill>
                <a:latin typeface="Calibri" panose="020F0502020204030204"/>
                <a:ea typeface="+mn-ea"/>
              </a:rPr>
              <a:t> SiO</a:t>
            </a:r>
            <a:r>
              <a:rPr lang="da-DK" sz="1600" baseline="-25000" dirty="0">
                <a:solidFill>
                  <a:prstClr val="black"/>
                </a:solidFill>
                <a:latin typeface="Calibri" panose="020F0502020204030204"/>
                <a:ea typeface="+mn-ea"/>
              </a:rPr>
              <a:t>2</a:t>
            </a:r>
            <a:r>
              <a:rPr lang="da-DK" sz="1600" dirty="0">
                <a:solidFill>
                  <a:prstClr val="black"/>
                </a:solidFill>
                <a:latin typeface="Calibri" panose="020F0502020204030204"/>
                <a:ea typeface="+mn-ea"/>
              </a:rPr>
              <a:t>(s)</a:t>
            </a:r>
          </a:p>
        </p:txBody>
      </p:sp>
      <p:sp>
        <p:nvSpPr>
          <p:cNvPr id="9" name="TextBox 8"/>
          <p:cNvSpPr txBox="1"/>
          <p:nvPr/>
        </p:nvSpPr>
        <p:spPr>
          <a:xfrm>
            <a:off x="1013579" y="3780602"/>
            <a:ext cx="3051435"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da-DK" sz="1600" dirty="0">
                <a:solidFill>
                  <a:prstClr val="black"/>
                </a:solidFill>
                <a:latin typeface="Calibri" panose="020F0502020204030204"/>
                <a:ea typeface="+mn-ea"/>
              </a:rPr>
              <a:t>Si(s) + 2H</a:t>
            </a:r>
            <a:r>
              <a:rPr lang="da-DK" sz="1600" baseline="-25000" dirty="0">
                <a:solidFill>
                  <a:prstClr val="black"/>
                </a:solidFill>
                <a:latin typeface="Calibri" panose="020F0502020204030204"/>
                <a:ea typeface="+mn-ea"/>
              </a:rPr>
              <a:t>2</a:t>
            </a:r>
            <a:r>
              <a:rPr lang="da-DK" sz="1600" dirty="0">
                <a:solidFill>
                  <a:prstClr val="black"/>
                </a:solidFill>
                <a:latin typeface="Calibri" panose="020F0502020204030204"/>
                <a:ea typeface="+mn-ea"/>
              </a:rPr>
              <a:t>O(g) </a:t>
            </a:r>
            <a:r>
              <a:rPr lang="da-DK" sz="1600" dirty="0">
                <a:solidFill>
                  <a:prstClr val="black"/>
                </a:solidFill>
                <a:latin typeface="Arial"/>
                <a:ea typeface="+mn-ea"/>
                <a:cs typeface="Arial"/>
              </a:rPr>
              <a:t>→ </a:t>
            </a:r>
            <a:r>
              <a:rPr lang="da-DK" sz="1600" dirty="0">
                <a:solidFill>
                  <a:prstClr val="black"/>
                </a:solidFill>
                <a:latin typeface="Calibri" panose="020F0502020204030204"/>
                <a:ea typeface="+mn-ea"/>
              </a:rPr>
              <a:t>SiO</a:t>
            </a:r>
            <a:r>
              <a:rPr lang="da-DK" sz="1600" baseline="-25000" dirty="0">
                <a:solidFill>
                  <a:prstClr val="black"/>
                </a:solidFill>
                <a:latin typeface="Calibri" panose="020F0502020204030204"/>
                <a:ea typeface="+mn-ea"/>
              </a:rPr>
              <a:t>2</a:t>
            </a:r>
            <a:r>
              <a:rPr lang="da-DK" sz="1600" dirty="0">
                <a:solidFill>
                  <a:prstClr val="black"/>
                </a:solidFill>
                <a:latin typeface="Calibri" panose="020F0502020204030204"/>
                <a:ea typeface="+mn-ea"/>
              </a:rPr>
              <a:t>(s) + 2H</a:t>
            </a:r>
            <a:r>
              <a:rPr lang="da-DK" sz="1600" baseline="-25000" dirty="0">
                <a:solidFill>
                  <a:prstClr val="black"/>
                </a:solidFill>
                <a:latin typeface="Calibri" panose="020F0502020204030204"/>
                <a:ea typeface="+mn-ea"/>
              </a:rPr>
              <a:t>2</a:t>
            </a:r>
            <a:r>
              <a:rPr lang="da-DK" sz="1600" dirty="0">
                <a:solidFill>
                  <a:prstClr val="black"/>
                </a:solidFill>
                <a:latin typeface="Calibri" panose="020F0502020204030204"/>
                <a:ea typeface="+mn-ea"/>
              </a:rPr>
              <a:t>(g)</a:t>
            </a:r>
          </a:p>
        </p:txBody>
      </p:sp>
      <p:sp>
        <p:nvSpPr>
          <p:cNvPr id="1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of </a:t>
            </a:r>
            <a:r>
              <a:rPr kumimoji="0" lang="da-DK" altLang="da-DK" sz="2400" b="1" i="0" u="none" strike="noStrike" kern="0" cap="none" spc="0" normalizeH="0" noProof="0" dirty="0" err="1" smtClean="0">
                <a:ln>
                  <a:noFill/>
                </a:ln>
                <a:solidFill>
                  <a:srgbClr val="000000"/>
                </a:solidFill>
                <a:effectLst/>
                <a:uLnTx/>
                <a:uFillTx/>
                <a:latin typeface="Verdana"/>
                <a:ea typeface="MS PGothic" pitchFamily="34" charset="-128"/>
                <a:cs typeface="Arial" charset="0"/>
              </a:rPr>
              <a:t>silicon</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Tree>
    <p:extLst>
      <p:ext uri="{BB962C8B-B14F-4D97-AF65-F5344CB8AC3E}">
        <p14:creationId xmlns:p14="http://schemas.microsoft.com/office/powerpoint/2010/main" val="243013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xEl>
                                              <p:pRg st="6" end="6"/>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xEl>
                                              <p:pRg st="11" end="11"/>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da-DK" altLang="da-DK">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da-DK" altLang="da-DK">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p:sp>
        <p:nvSpPr>
          <p:cNvPr id="15" name="TextBox 14"/>
          <p:cNvSpPr txBox="1"/>
          <p:nvPr/>
        </p:nvSpPr>
        <p:spPr>
          <a:xfrm>
            <a:off x="538682" y="1221227"/>
            <a:ext cx="8943184" cy="421875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b="1" dirty="0" smtClean="0">
                <a:solidFill>
                  <a:prstClr val="black"/>
                </a:solidFill>
                <a:latin typeface="Calibri" panose="020F0502020204030204"/>
                <a:ea typeface="+mn-ea"/>
              </a:rPr>
              <a:t>Applications </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What</a:t>
            </a:r>
            <a:r>
              <a:rPr lang="da-DK" sz="1600" b="1" dirty="0">
                <a:solidFill>
                  <a:prstClr val="black"/>
                </a:solidFill>
                <a:latin typeface="Calibri" panose="020F0502020204030204"/>
                <a:ea typeface="+mn-ea"/>
              </a:rPr>
              <a:t> is </a:t>
            </a:r>
            <a:r>
              <a:rPr lang="da-DK" sz="1600" b="1" dirty="0" err="1">
                <a:solidFill>
                  <a:prstClr val="black"/>
                </a:solidFill>
                <a:latin typeface="Calibri" panose="020F0502020204030204"/>
                <a:ea typeface="+mn-ea"/>
              </a:rPr>
              <a:t>thermal</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oxide</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used</a:t>
            </a:r>
            <a:r>
              <a:rPr lang="da-DK" sz="1600" b="1" dirty="0">
                <a:solidFill>
                  <a:prstClr val="black"/>
                </a:solidFill>
                <a:latin typeface="Calibri" panose="020F0502020204030204"/>
                <a:ea typeface="+mn-ea"/>
              </a:rPr>
              <a:t> for?</a:t>
            </a: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da-DK" sz="1600" dirty="0" err="1">
                <a:solidFill>
                  <a:prstClr val="black"/>
                </a:solidFill>
                <a:latin typeface="Calibri" panose="020F0502020204030204"/>
              </a:rPr>
              <a:t>Electrical</a:t>
            </a:r>
            <a:r>
              <a:rPr lang="da-DK" sz="1600" dirty="0">
                <a:solidFill>
                  <a:prstClr val="black"/>
                </a:solidFill>
                <a:latin typeface="Calibri" panose="020F0502020204030204"/>
              </a:rPr>
              <a:t> </a:t>
            </a:r>
            <a:r>
              <a:rPr lang="da-DK" sz="1600" dirty="0" err="1" smtClean="0">
                <a:solidFill>
                  <a:prstClr val="black"/>
                </a:solidFill>
                <a:latin typeface="Calibri" panose="020F0502020204030204"/>
              </a:rPr>
              <a:t>insulating</a:t>
            </a:r>
            <a:r>
              <a:rPr lang="da-DK" sz="1600" dirty="0" smtClean="0">
                <a:solidFill>
                  <a:prstClr val="black"/>
                </a:solidFill>
                <a:latin typeface="Calibri" panose="020F0502020204030204"/>
              </a:rPr>
              <a:t> </a:t>
            </a:r>
            <a:r>
              <a:rPr lang="da-DK" sz="1600" dirty="0" err="1">
                <a:solidFill>
                  <a:prstClr val="black"/>
                </a:solidFill>
                <a:latin typeface="Calibri" panose="020F0502020204030204"/>
              </a:rPr>
              <a:t>layer</a:t>
            </a:r>
            <a:endParaRPr lang="da-DK" sz="1600" dirty="0">
              <a:solidFill>
                <a:prstClr val="black"/>
              </a:solidFill>
              <a:latin typeface="Calibri" panose="020F0502020204030204"/>
            </a:endParaRPr>
          </a:p>
          <a:p>
            <a:pPr marL="285721" indent="-285721" defTabSz="914583" eaLnBrk="1" fontAlgn="auto" hangingPunct="1">
              <a:spcBef>
                <a:spcPts val="0"/>
              </a:spcBef>
              <a:spcAft>
                <a:spcPts val="0"/>
              </a:spcAft>
              <a:buFont typeface="Arial" panose="020B0604020202020204" pitchFamily="34" charset="0"/>
              <a:buChar char="•"/>
            </a:pPr>
            <a:endParaRPr lang="da-DK"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da-DK" sz="1600" dirty="0" err="1">
                <a:solidFill>
                  <a:prstClr val="black"/>
                </a:solidFill>
                <a:latin typeface="Calibri" panose="020F0502020204030204"/>
              </a:rPr>
              <a:t>Protecting</a:t>
            </a:r>
            <a:r>
              <a:rPr lang="da-DK" sz="1600" dirty="0">
                <a:solidFill>
                  <a:prstClr val="black"/>
                </a:solidFill>
                <a:latin typeface="Calibri" panose="020F0502020204030204"/>
              </a:rPr>
              <a:t> the </a:t>
            </a:r>
            <a:r>
              <a:rPr lang="da-DK" sz="1600" dirty="0" err="1">
                <a:solidFill>
                  <a:prstClr val="black"/>
                </a:solidFill>
                <a:latin typeface="Calibri" panose="020F0502020204030204"/>
              </a:rPr>
              <a:t>silicon</a:t>
            </a:r>
            <a:r>
              <a:rPr lang="da-DK" sz="1600" dirty="0">
                <a:solidFill>
                  <a:prstClr val="black"/>
                </a:solidFill>
                <a:latin typeface="Calibri" panose="020F0502020204030204"/>
              </a:rPr>
              <a:t> </a:t>
            </a:r>
            <a:r>
              <a:rPr lang="da-DK" sz="1600" dirty="0" err="1">
                <a:solidFill>
                  <a:prstClr val="black"/>
                </a:solidFill>
                <a:latin typeface="Calibri" panose="020F0502020204030204"/>
              </a:rPr>
              <a:t>surface</a:t>
            </a:r>
            <a:r>
              <a:rPr lang="da-DK" sz="1600" dirty="0">
                <a:solidFill>
                  <a:prstClr val="black"/>
                </a:solidFill>
                <a:latin typeface="Calibri" panose="020F0502020204030204"/>
              </a:rPr>
              <a:t> (</a:t>
            </a:r>
            <a:r>
              <a:rPr lang="da-DK" sz="1600" dirty="0" err="1">
                <a:solidFill>
                  <a:prstClr val="black"/>
                </a:solidFill>
                <a:latin typeface="Calibri" panose="020F0502020204030204"/>
              </a:rPr>
              <a:t>passivation</a:t>
            </a:r>
            <a:r>
              <a:rPr lang="da-DK" sz="1600" dirty="0">
                <a:solidFill>
                  <a:prstClr val="black"/>
                </a:solidFill>
                <a:latin typeface="Calibri" panose="020F0502020204030204"/>
              </a:rPr>
              <a:t> </a:t>
            </a:r>
            <a:r>
              <a:rPr lang="da-DK" sz="1600" dirty="0" err="1">
                <a:solidFill>
                  <a:prstClr val="black"/>
                </a:solidFill>
                <a:latin typeface="Calibri" panose="020F0502020204030204"/>
              </a:rPr>
              <a:t>layer</a:t>
            </a:r>
            <a:r>
              <a:rPr lang="da-DK" sz="1600" dirty="0">
                <a:solidFill>
                  <a:prstClr val="black"/>
                </a:solidFill>
                <a:latin typeface="Calibri" panose="020F0502020204030204"/>
              </a:rPr>
              <a:t>)</a:t>
            </a:r>
          </a:p>
          <a:p>
            <a:pPr marL="285721" indent="-285721" defTabSz="914583" eaLnBrk="1" fontAlgn="auto" hangingPunct="1">
              <a:spcBef>
                <a:spcPts val="0"/>
              </a:spcBef>
              <a:spcAft>
                <a:spcPts val="0"/>
              </a:spcAft>
              <a:buFont typeface="Arial" panose="020B0604020202020204" pitchFamily="34" charset="0"/>
              <a:buChar char="•"/>
            </a:pPr>
            <a:endParaRPr lang="da-DK"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da-DK" sz="1600" dirty="0" smtClean="0">
                <a:solidFill>
                  <a:prstClr val="black"/>
                </a:solidFill>
                <a:latin typeface="Calibri" panose="020F0502020204030204"/>
                <a:ea typeface="+mn-ea"/>
              </a:rPr>
              <a:t>Gate </a:t>
            </a:r>
            <a:r>
              <a:rPr lang="da-DK" sz="1600" dirty="0" err="1">
                <a:solidFill>
                  <a:prstClr val="black"/>
                </a:solidFill>
                <a:latin typeface="Calibri" panose="020F0502020204030204"/>
                <a:ea typeface="+mn-ea"/>
              </a:rPr>
              <a:t>oxide</a:t>
            </a:r>
            <a:r>
              <a:rPr lang="da-DK" sz="1600" dirty="0">
                <a:solidFill>
                  <a:prstClr val="black"/>
                </a:solidFill>
                <a:latin typeface="Calibri" panose="020F0502020204030204"/>
                <a:ea typeface="+mn-ea"/>
              </a:rPr>
              <a:t> </a:t>
            </a:r>
            <a:r>
              <a:rPr lang="da-DK" sz="1600" dirty="0" smtClean="0">
                <a:solidFill>
                  <a:prstClr val="black"/>
                </a:solidFill>
                <a:latin typeface="Calibri" panose="020F0502020204030204"/>
                <a:ea typeface="+mn-ea"/>
              </a:rPr>
              <a:t>(&lt; 100 nm dry </a:t>
            </a:r>
            <a:r>
              <a:rPr lang="da-DK" sz="1600" dirty="0" err="1">
                <a:solidFill>
                  <a:prstClr val="black"/>
                </a:solidFill>
                <a:latin typeface="Calibri" panose="020F0502020204030204"/>
                <a:ea typeface="+mn-ea"/>
              </a:rPr>
              <a:t>oxide</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Essential</a:t>
            </a:r>
            <a:r>
              <a:rPr lang="da-DK" sz="1600" dirty="0">
                <a:solidFill>
                  <a:prstClr val="black"/>
                </a:solidFill>
                <a:latin typeface="Calibri" panose="020F0502020204030204"/>
                <a:ea typeface="+mn-ea"/>
              </a:rPr>
              <a:t> component in the gate of a MOSFET </a:t>
            </a:r>
          </a:p>
          <a:p>
            <a:pPr marL="285721" indent="-285721" defTabSz="914583" eaLnBrk="1" fontAlgn="auto" hangingPunct="1">
              <a:spcBef>
                <a:spcPts val="0"/>
              </a:spcBef>
              <a:spcAft>
                <a:spcPts val="0"/>
              </a:spcAft>
              <a:buFont typeface="Arial" panose="020B0604020202020204" pitchFamily="34" charset="0"/>
              <a:buChar char="•"/>
            </a:pPr>
            <a:endParaRPr lang="da-DK" sz="8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da-DK" sz="1600" dirty="0">
                <a:solidFill>
                  <a:prstClr val="black"/>
                </a:solidFill>
                <a:latin typeface="Calibri" panose="020F0502020204030204"/>
                <a:ea typeface="+mn-ea"/>
              </a:rPr>
              <a:t>Optical </a:t>
            </a:r>
            <a:r>
              <a:rPr lang="da-DK" sz="1600" dirty="0" err="1">
                <a:solidFill>
                  <a:prstClr val="black"/>
                </a:solidFill>
                <a:latin typeface="Calibri" panose="020F0502020204030204"/>
                <a:ea typeface="+mn-ea"/>
              </a:rPr>
              <a:t>layers</a:t>
            </a:r>
            <a:endParaRPr lang="da-DK" sz="16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da-DK" sz="8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da-DK" sz="1600" dirty="0" err="1">
                <a:solidFill>
                  <a:prstClr val="black"/>
                </a:solidFill>
                <a:latin typeface="Calibri" panose="020F0502020204030204"/>
                <a:ea typeface="+mn-ea"/>
              </a:rPr>
              <a:t>Sacrifical</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layer</a:t>
            </a:r>
            <a:r>
              <a:rPr lang="da-DK" sz="1600" dirty="0">
                <a:solidFill>
                  <a:prstClr val="black"/>
                </a:solidFill>
                <a:latin typeface="Calibri" panose="020F0502020204030204"/>
                <a:ea typeface="+mn-ea"/>
              </a:rPr>
              <a:t> </a:t>
            </a:r>
            <a:r>
              <a:rPr lang="da-DK" sz="1600" dirty="0" smtClean="0">
                <a:solidFill>
                  <a:prstClr val="black"/>
                </a:solidFill>
                <a:latin typeface="Calibri" panose="020F0502020204030204"/>
                <a:ea typeface="+mn-ea"/>
              </a:rPr>
              <a:t>- Removed/</a:t>
            </a:r>
            <a:r>
              <a:rPr lang="da-DK" sz="1600" dirty="0" err="1" smtClean="0">
                <a:solidFill>
                  <a:prstClr val="black"/>
                </a:solidFill>
                <a:latin typeface="Calibri" panose="020F0502020204030204"/>
                <a:ea typeface="+mn-ea"/>
              </a:rPr>
              <a:t>sacrificed</a:t>
            </a:r>
            <a:r>
              <a:rPr lang="da-DK" sz="1600" dirty="0" smtClean="0">
                <a:solidFill>
                  <a:prstClr val="black"/>
                </a:solidFill>
                <a:latin typeface="Calibri" panose="020F0502020204030204"/>
                <a:ea typeface="+mn-ea"/>
              </a:rPr>
              <a:t> </a:t>
            </a:r>
            <a:r>
              <a:rPr lang="da-DK" sz="1600" dirty="0" err="1">
                <a:solidFill>
                  <a:prstClr val="black"/>
                </a:solidFill>
                <a:latin typeface="Calibri" panose="020F0502020204030204"/>
                <a:ea typeface="+mn-ea"/>
              </a:rPr>
              <a:t>later</a:t>
            </a:r>
            <a:r>
              <a:rPr lang="da-DK" sz="1600" dirty="0">
                <a:solidFill>
                  <a:prstClr val="black"/>
                </a:solidFill>
                <a:latin typeface="Calibri" panose="020F0502020204030204"/>
                <a:ea typeface="+mn-ea"/>
              </a:rPr>
              <a:t> in a </a:t>
            </a:r>
            <a:r>
              <a:rPr lang="da-DK" sz="1600" dirty="0" err="1" smtClean="0">
                <a:solidFill>
                  <a:prstClr val="black"/>
                </a:solidFill>
                <a:latin typeface="Calibri" panose="020F0502020204030204"/>
                <a:ea typeface="+mn-ea"/>
              </a:rPr>
              <a:t>process</a:t>
            </a:r>
            <a:endParaRPr lang="da-DK" sz="1600" dirty="0">
              <a:solidFill>
                <a:prstClr val="black"/>
              </a:solidFill>
              <a:latin typeface="Calibri" panose="020F0502020204030204"/>
              <a:ea typeface="+mn-ea"/>
            </a:endParaRPr>
          </a:p>
          <a:p>
            <a:pPr marL="743013" lvl="1" indent="-285721" defTabSz="914583" eaLnBrk="1" fontAlgn="auto" hangingPunct="1">
              <a:spcBef>
                <a:spcPts val="0"/>
              </a:spcBef>
              <a:spcAft>
                <a:spcPts val="0"/>
              </a:spcAft>
              <a:buFont typeface="Arial" panose="020B0604020202020204" pitchFamily="34" charset="0"/>
              <a:buChar char="•"/>
            </a:pPr>
            <a:r>
              <a:rPr lang="da-DK" sz="1600" dirty="0">
                <a:solidFill>
                  <a:prstClr val="black"/>
                </a:solidFill>
                <a:latin typeface="Calibri" panose="020F0502020204030204"/>
                <a:ea typeface="+mn-ea"/>
              </a:rPr>
              <a:t>SiO</a:t>
            </a:r>
            <a:r>
              <a:rPr lang="da-DK" sz="1600" baseline="-25000" dirty="0">
                <a:solidFill>
                  <a:prstClr val="black"/>
                </a:solidFill>
                <a:latin typeface="Calibri" panose="020F0502020204030204"/>
                <a:ea typeface="+mn-ea"/>
              </a:rPr>
              <a:t>2</a:t>
            </a:r>
            <a:r>
              <a:rPr lang="da-DK" sz="1600" dirty="0">
                <a:solidFill>
                  <a:prstClr val="black"/>
                </a:solidFill>
                <a:latin typeface="Calibri" panose="020F0502020204030204"/>
                <a:ea typeface="+mn-ea"/>
              </a:rPr>
              <a:t> is </a:t>
            </a:r>
            <a:r>
              <a:rPr lang="da-DK" sz="1600" dirty="0" err="1">
                <a:solidFill>
                  <a:prstClr val="black"/>
                </a:solidFill>
                <a:latin typeface="Calibri" panose="020F0502020204030204"/>
                <a:ea typeface="+mn-ea"/>
              </a:rPr>
              <a:t>etched</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very</a:t>
            </a:r>
            <a:r>
              <a:rPr lang="da-DK" sz="1600" dirty="0">
                <a:solidFill>
                  <a:prstClr val="black"/>
                </a:solidFill>
                <a:latin typeface="Calibri" panose="020F0502020204030204"/>
                <a:ea typeface="+mn-ea"/>
              </a:rPr>
              <a:t> fast in HF </a:t>
            </a:r>
            <a:r>
              <a:rPr lang="da-DK" sz="1600" dirty="0" smtClean="0">
                <a:solidFill>
                  <a:prstClr val="black"/>
                </a:solidFill>
                <a:latin typeface="Calibri" panose="020F0502020204030204"/>
                <a:ea typeface="+mn-ea"/>
              </a:rPr>
              <a:t>(</a:t>
            </a:r>
            <a:r>
              <a:rPr lang="da-DK" sz="1600" dirty="0" err="1" smtClean="0">
                <a:latin typeface="Calibri" panose="020F0502020204030204" pitchFamily="34" charset="0"/>
                <a:cs typeface="Calibri" panose="020F0502020204030204" pitchFamily="34" charset="0"/>
              </a:rPr>
              <a:t>hydrofluoric</a:t>
            </a:r>
            <a:r>
              <a:rPr lang="da-DK" sz="1600" dirty="0" smtClean="0">
                <a:latin typeface="Calibri" panose="020F0502020204030204" pitchFamily="34" charset="0"/>
                <a:cs typeface="Calibri" panose="020F0502020204030204" pitchFamily="34" charset="0"/>
              </a:rPr>
              <a:t> </a:t>
            </a:r>
            <a:r>
              <a:rPr lang="da-DK" sz="1600" dirty="0" err="1" smtClean="0">
                <a:latin typeface="Calibri" panose="020F0502020204030204" pitchFamily="34" charset="0"/>
                <a:cs typeface="Calibri" panose="020F0502020204030204" pitchFamily="34" charset="0"/>
              </a:rPr>
              <a:t>acid</a:t>
            </a:r>
            <a:r>
              <a:rPr lang="da-DK" sz="1600" dirty="0" smtClean="0">
                <a:latin typeface="Calibri" panose="020F0502020204030204" pitchFamily="34" charset="0"/>
                <a:cs typeface="Calibri" panose="020F0502020204030204" pitchFamily="34" charset="0"/>
              </a:rPr>
              <a:t>) </a:t>
            </a:r>
            <a:r>
              <a:rPr lang="da-DK" sz="1600" dirty="0" err="1" smtClean="0">
                <a:solidFill>
                  <a:prstClr val="black"/>
                </a:solidFill>
                <a:latin typeface="Calibri" panose="020F0502020204030204" pitchFamily="34" charset="0"/>
                <a:ea typeface="+mn-ea"/>
                <a:cs typeface="Calibri" panose="020F0502020204030204" pitchFamily="34" charset="0"/>
              </a:rPr>
              <a:t>compared</a:t>
            </a:r>
            <a:r>
              <a:rPr lang="da-DK" sz="1600" dirty="0" smtClean="0">
                <a:solidFill>
                  <a:prstClr val="black"/>
                </a:solidFill>
                <a:latin typeface="Calibri" panose="020F0502020204030204" pitchFamily="34" charset="0"/>
                <a:ea typeface="+mn-ea"/>
                <a:cs typeface="Calibri" panose="020F0502020204030204" pitchFamily="34" charset="0"/>
              </a:rPr>
              <a:t> </a:t>
            </a:r>
            <a:r>
              <a:rPr lang="da-DK" sz="1600" dirty="0">
                <a:solidFill>
                  <a:prstClr val="black"/>
                </a:solidFill>
                <a:latin typeface="Calibri" panose="020F0502020204030204" pitchFamily="34" charset="0"/>
                <a:ea typeface="+mn-ea"/>
                <a:cs typeface="Calibri" panose="020F0502020204030204" pitchFamily="34" charset="0"/>
              </a:rPr>
              <a:t>to Si</a:t>
            </a:r>
          </a:p>
          <a:p>
            <a:pPr marL="457291" lvl="1" defTabSz="914583" eaLnBrk="1" fontAlgn="auto" hangingPunct="1">
              <a:spcBef>
                <a:spcPts val="0"/>
              </a:spcBef>
              <a:spcAft>
                <a:spcPts val="0"/>
              </a:spcAft>
            </a:pPr>
            <a:r>
              <a:rPr lang="da-DK" sz="600" dirty="0">
                <a:solidFill>
                  <a:prstClr val="black"/>
                </a:solidFill>
                <a:latin typeface="Calibri" panose="020F0502020204030204"/>
                <a:ea typeface="+mn-ea"/>
              </a:rPr>
              <a:t>	</a:t>
            </a: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endParaRPr lang="da-DK" sz="12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200" dirty="0">
              <a:solidFill>
                <a:prstClr val="black"/>
              </a:solidFill>
              <a:latin typeface="Calibri" panose="020F0502020204030204"/>
              <a:ea typeface="+mn-ea"/>
            </a:endParaRPr>
          </a:p>
          <a:p>
            <a:pPr defTabSz="914583" eaLnBrk="1" fontAlgn="auto" hangingPunct="1">
              <a:spcBef>
                <a:spcPts val="0"/>
              </a:spcBef>
              <a:spcAft>
                <a:spcPts val="0"/>
              </a:spcAft>
            </a:pPr>
            <a:endParaRPr lang="da-DK" sz="1200" dirty="0">
              <a:solidFill>
                <a:prstClr val="black"/>
              </a:solidFill>
              <a:latin typeface="Calibri" panose="020F0502020204030204"/>
              <a:ea typeface="+mn-ea"/>
            </a:endParaRPr>
          </a:p>
        </p:txBody>
      </p:sp>
      <p:grpSp>
        <p:nvGrpSpPr>
          <p:cNvPr id="21" name="Group 20"/>
          <p:cNvGrpSpPr/>
          <p:nvPr/>
        </p:nvGrpSpPr>
        <p:grpSpPr>
          <a:xfrm>
            <a:off x="2065139" y="4221882"/>
            <a:ext cx="4996128" cy="2088232"/>
            <a:chOff x="6716190" y="4414122"/>
            <a:chExt cx="4994972" cy="2087749"/>
          </a:xfrm>
        </p:grpSpPr>
        <p:grpSp>
          <p:nvGrpSpPr>
            <p:cNvPr id="2" name="Group 1"/>
            <p:cNvGrpSpPr>
              <a:grpSpLocks noChangeAspect="1"/>
            </p:cNvGrpSpPr>
            <p:nvPr/>
          </p:nvGrpSpPr>
          <p:grpSpPr>
            <a:xfrm>
              <a:off x="6812954" y="4414122"/>
              <a:ext cx="4898208" cy="1799531"/>
              <a:chOff x="4873203" y="4208463"/>
              <a:chExt cx="6697662" cy="2460625"/>
            </a:xfrm>
          </p:grpSpPr>
          <p:pic>
            <p:nvPicPr>
              <p:cNvPr id="13" name="Picture 8" descr="IMG_465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203" y="4208463"/>
                <a:ext cx="2665412"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9"/>
              <p:cNvSpPr>
                <a:spLocks noChangeArrowheads="1"/>
              </p:cNvSpPr>
              <p:nvPr/>
            </p:nvSpPr>
            <p:spPr bwMode="auto">
              <a:xfrm>
                <a:off x="5378028" y="5145088"/>
                <a:ext cx="647700" cy="576262"/>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Verdana" pitchFamily="34" charset="0"/>
                  </a:defRPr>
                </a:lvl1pPr>
                <a:lvl2pPr marL="742950" indent="-285750" eaLnBrk="0" hangingPunct="0">
                  <a:defRPr sz="3200">
                    <a:solidFill>
                      <a:schemeClr val="tx1"/>
                    </a:solidFill>
                    <a:latin typeface="Verdana" pitchFamily="34" charset="0"/>
                  </a:defRPr>
                </a:lvl2pPr>
                <a:lvl3pPr marL="1143000" indent="-228600" eaLnBrk="0" hangingPunct="0">
                  <a:defRPr sz="3200">
                    <a:solidFill>
                      <a:schemeClr val="tx1"/>
                    </a:solidFill>
                    <a:latin typeface="Verdana" pitchFamily="34" charset="0"/>
                  </a:defRPr>
                </a:lvl3pPr>
                <a:lvl4pPr marL="1600200" indent="-228600" eaLnBrk="0" hangingPunct="0">
                  <a:defRPr sz="3200">
                    <a:solidFill>
                      <a:schemeClr val="tx1"/>
                    </a:solidFill>
                    <a:latin typeface="Verdana" pitchFamily="34" charset="0"/>
                  </a:defRPr>
                </a:lvl4pPr>
                <a:lvl5pPr marL="2057400" indent="-228600" eaLnBrk="0" hangingPunct="0">
                  <a:defRPr sz="3200">
                    <a:solidFill>
                      <a:schemeClr val="tx1"/>
                    </a:solidFill>
                    <a:latin typeface="Verdana" pitchFamily="34" charset="0"/>
                  </a:defRPr>
                </a:lvl5pPr>
                <a:lvl6pPr marL="2514600" indent="-228600" eaLnBrk="0" fontAlgn="base" hangingPunct="0">
                  <a:spcBef>
                    <a:spcPct val="0"/>
                  </a:spcBef>
                  <a:spcAft>
                    <a:spcPct val="0"/>
                  </a:spcAft>
                  <a:defRPr sz="3200">
                    <a:solidFill>
                      <a:schemeClr val="tx1"/>
                    </a:solidFill>
                    <a:latin typeface="Verdana" pitchFamily="34" charset="0"/>
                  </a:defRPr>
                </a:lvl6pPr>
                <a:lvl7pPr marL="2971800" indent="-228600" eaLnBrk="0" fontAlgn="base" hangingPunct="0">
                  <a:spcBef>
                    <a:spcPct val="0"/>
                  </a:spcBef>
                  <a:spcAft>
                    <a:spcPct val="0"/>
                  </a:spcAft>
                  <a:defRPr sz="3200">
                    <a:solidFill>
                      <a:schemeClr val="tx1"/>
                    </a:solidFill>
                    <a:latin typeface="Verdana" pitchFamily="34" charset="0"/>
                  </a:defRPr>
                </a:lvl7pPr>
                <a:lvl8pPr marL="3429000" indent="-228600" eaLnBrk="0" fontAlgn="base" hangingPunct="0">
                  <a:spcBef>
                    <a:spcPct val="0"/>
                  </a:spcBef>
                  <a:spcAft>
                    <a:spcPct val="0"/>
                  </a:spcAft>
                  <a:defRPr sz="3200">
                    <a:solidFill>
                      <a:schemeClr val="tx1"/>
                    </a:solidFill>
                    <a:latin typeface="Verdana" pitchFamily="34" charset="0"/>
                  </a:defRPr>
                </a:lvl8pPr>
                <a:lvl9pPr marL="3886200" indent="-228600" eaLnBrk="0" fontAlgn="base" hangingPunct="0">
                  <a:spcBef>
                    <a:spcPct val="0"/>
                  </a:spcBef>
                  <a:spcAft>
                    <a:spcPct val="0"/>
                  </a:spcAft>
                  <a:defRPr sz="3200">
                    <a:solidFill>
                      <a:schemeClr val="tx1"/>
                    </a:solidFill>
                    <a:latin typeface="Verdana" pitchFamily="34" charset="0"/>
                  </a:defRPr>
                </a:lvl9pPr>
              </a:lstStyle>
              <a:p>
                <a:pPr defTabSz="914583" eaLnBrk="1" fontAlgn="auto" hangingPunct="1">
                  <a:spcBef>
                    <a:spcPts val="0"/>
                  </a:spcBef>
                  <a:spcAft>
                    <a:spcPts val="0"/>
                  </a:spcAft>
                </a:pPr>
                <a:endParaRPr lang="da-DK" altLang="en-US">
                  <a:solidFill>
                    <a:prstClr val="black"/>
                  </a:solidFill>
                  <a:ea typeface="+mn-ea"/>
                </a:endParaRPr>
              </a:p>
            </p:txBody>
          </p:sp>
          <p:pic>
            <p:nvPicPr>
              <p:cNvPr id="16" name="Picture 10" descr="IMG_4658-.jpg"/>
              <p:cNvPicPr>
                <a:picLocks noChangeAspect="1"/>
              </p:cNvPicPr>
              <p:nvPr/>
            </p:nvPicPr>
            <p:blipFill>
              <a:blip r:embed="rId4" cstate="print">
                <a:extLst>
                  <a:ext uri="{28A0092B-C50C-407E-A947-70E740481C1C}">
                    <a14:useLocalDpi xmlns:a14="http://schemas.microsoft.com/office/drawing/2010/main" val="0"/>
                  </a:ext>
                </a:extLst>
              </a:blip>
              <a:srcRect l="19246" t="36098" r="54712" b="38120"/>
              <a:stretch>
                <a:fillRect/>
              </a:stretch>
            </p:blipFill>
            <p:spPr bwMode="auto">
              <a:xfrm>
                <a:off x="9049915" y="4208463"/>
                <a:ext cx="25209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6"/>
              <p:cNvCxnSpPr>
                <a:cxnSpLocks noChangeShapeType="1"/>
                <a:endCxn id="14" idx="0"/>
              </p:cNvCxnSpPr>
              <p:nvPr/>
            </p:nvCxnSpPr>
            <p:spPr bwMode="auto">
              <a:xfrm flipH="1">
                <a:off x="5701878" y="4229100"/>
                <a:ext cx="4549775" cy="9159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 name="Straight Connector 8"/>
              <p:cNvCxnSpPr>
                <a:cxnSpLocks noChangeShapeType="1"/>
                <a:stCxn id="16" idx="2"/>
                <a:endCxn id="14" idx="2"/>
              </p:cNvCxnSpPr>
              <p:nvPr/>
            </p:nvCxnSpPr>
            <p:spPr bwMode="auto">
              <a:xfrm flipH="1" flipV="1">
                <a:off x="5701878" y="5721350"/>
                <a:ext cx="4608512" cy="7921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5" name="TextBox 4"/>
            <p:cNvSpPr txBox="1"/>
            <p:nvPr/>
          </p:nvSpPr>
          <p:spPr>
            <a:xfrm>
              <a:off x="6716190" y="6224936"/>
              <a:ext cx="2419718" cy="276935"/>
            </a:xfrm>
            <a:prstGeom prst="rect">
              <a:avLst/>
            </a:prstGeom>
            <a:noFill/>
          </p:spPr>
          <p:txBody>
            <a:bodyPr wrap="none" rtlCol="0">
              <a:spAutoFit/>
            </a:bodyPr>
            <a:lstStyle/>
            <a:p>
              <a:pPr defTabSz="914583" eaLnBrk="1" fontAlgn="auto" hangingPunct="1">
                <a:spcBef>
                  <a:spcPts val="0"/>
                </a:spcBef>
                <a:spcAft>
                  <a:spcPts val="0"/>
                </a:spcAft>
              </a:pPr>
              <a:r>
                <a:rPr lang="da-DK" sz="1200" b="1" dirty="0" err="1">
                  <a:solidFill>
                    <a:prstClr val="black"/>
                  </a:solidFill>
                  <a:latin typeface="Calibri" panose="020F0502020204030204"/>
                  <a:ea typeface="+mn-ea"/>
                </a:rPr>
                <a:t>Reflective</a:t>
              </a:r>
              <a:r>
                <a:rPr lang="da-DK" sz="1200" b="1" dirty="0">
                  <a:solidFill>
                    <a:prstClr val="black"/>
                  </a:solidFill>
                  <a:latin typeface="Calibri" panose="020F0502020204030204"/>
                  <a:ea typeface="+mn-ea"/>
                </a:rPr>
                <a:t> SiO</a:t>
              </a:r>
              <a:r>
                <a:rPr lang="da-DK" sz="1200" b="1" baseline="-25000" dirty="0">
                  <a:solidFill>
                    <a:prstClr val="black"/>
                  </a:solidFill>
                  <a:latin typeface="Calibri" panose="020F0502020204030204"/>
                  <a:ea typeface="+mn-ea"/>
                </a:rPr>
                <a:t>2</a:t>
              </a:r>
              <a:r>
                <a:rPr lang="da-DK" sz="1200" b="1" dirty="0">
                  <a:solidFill>
                    <a:prstClr val="black"/>
                  </a:solidFill>
                  <a:latin typeface="Calibri" panose="020F0502020204030204"/>
                  <a:ea typeface="+mn-ea"/>
                </a:rPr>
                <a:t> coating on solar </a:t>
              </a:r>
              <a:r>
                <a:rPr lang="da-DK" sz="1200" b="1" dirty="0" err="1">
                  <a:solidFill>
                    <a:prstClr val="black"/>
                  </a:solidFill>
                  <a:latin typeface="Calibri" panose="020F0502020204030204"/>
                  <a:ea typeface="+mn-ea"/>
                </a:rPr>
                <a:t>cell</a:t>
              </a:r>
              <a:endParaRPr lang="da-DK" sz="1200" b="1" dirty="0">
                <a:solidFill>
                  <a:prstClr val="black"/>
                </a:solidFill>
                <a:latin typeface="Calibri" panose="020F0502020204030204"/>
                <a:ea typeface="+mn-ea"/>
              </a:endParaRPr>
            </a:p>
          </p:txBody>
        </p:sp>
      </p:grpSp>
      <p:grpSp>
        <p:nvGrpSpPr>
          <p:cNvPr id="11" name="Group 10"/>
          <p:cNvGrpSpPr/>
          <p:nvPr/>
        </p:nvGrpSpPr>
        <p:grpSpPr>
          <a:xfrm>
            <a:off x="7490143" y="2565698"/>
            <a:ext cx="4145137" cy="2664296"/>
            <a:chOff x="8255677" y="1472074"/>
            <a:chExt cx="4144178" cy="266368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5677" y="1472074"/>
              <a:ext cx="3425970" cy="2159438"/>
            </a:xfrm>
            <a:prstGeom prst="rect">
              <a:avLst/>
            </a:prstGeom>
          </p:spPr>
        </p:pic>
        <p:sp>
          <p:nvSpPr>
            <p:cNvPr id="20" name="TextBox 19"/>
            <p:cNvSpPr txBox="1"/>
            <p:nvPr/>
          </p:nvSpPr>
          <p:spPr>
            <a:xfrm>
              <a:off x="8375261" y="3704967"/>
              <a:ext cx="4024594" cy="430787"/>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da-DK" sz="1200" b="1" dirty="0">
                  <a:solidFill>
                    <a:prstClr val="black"/>
                  </a:solidFill>
                  <a:latin typeface="Calibri" panose="020F0502020204030204"/>
                  <a:ea typeface="+mn-ea"/>
                </a:rPr>
                <a:t>MOSFET (Metal-</a:t>
              </a:r>
              <a:r>
                <a:rPr lang="da-DK" sz="1200" b="1" dirty="0" err="1">
                  <a:solidFill>
                    <a:prstClr val="black"/>
                  </a:solidFill>
                  <a:latin typeface="Calibri" panose="020F0502020204030204"/>
                  <a:ea typeface="+mn-ea"/>
                </a:rPr>
                <a:t>Oxide</a:t>
              </a:r>
              <a:r>
                <a:rPr lang="da-DK" sz="1200" b="1" dirty="0">
                  <a:solidFill>
                    <a:prstClr val="black"/>
                  </a:solidFill>
                  <a:latin typeface="Calibri" panose="020F0502020204030204"/>
                  <a:ea typeface="+mn-ea"/>
                </a:rPr>
                <a:t> </a:t>
              </a:r>
              <a:r>
                <a:rPr lang="da-DK" sz="1200" b="1" dirty="0" smtClean="0">
                  <a:solidFill>
                    <a:prstClr val="black"/>
                  </a:solidFill>
                  <a:latin typeface="Calibri" panose="020F0502020204030204"/>
                  <a:ea typeface="+mn-ea"/>
                </a:rPr>
                <a:t>Field-</a:t>
              </a:r>
              <a:r>
                <a:rPr lang="da-DK" sz="1200" b="1" dirty="0" err="1" smtClean="0">
                  <a:solidFill>
                    <a:prstClr val="black"/>
                  </a:solidFill>
                  <a:latin typeface="Calibri" panose="020F0502020204030204"/>
                  <a:ea typeface="+mn-ea"/>
                </a:rPr>
                <a:t>Effect</a:t>
              </a:r>
              <a:r>
                <a:rPr lang="da-DK" sz="1200" b="1" dirty="0" smtClean="0">
                  <a:solidFill>
                    <a:prstClr val="black"/>
                  </a:solidFill>
                  <a:latin typeface="Calibri" panose="020F0502020204030204"/>
                  <a:ea typeface="+mn-ea"/>
                </a:rPr>
                <a:t> </a:t>
              </a:r>
              <a:r>
                <a:rPr lang="da-DK" sz="1200" b="1" dirty="0" err="1">
                  <a:solidFill>
                    <a:prstClr val="black"/>
                  </a:solidFill>
                  <a:latin typeface="Calibri" panose="020F0502020204030204"/>
                  <a:ea typeface="+mn-ea"/>
                </a:rPr>
                <a:t>semiconductor</a:t>
              </a:r>
              <a:r>
                <a:rPr lang="da-DK" sz="1200" b="1" dirty="0">
                  <a:solidFill>
                    <a:prstClr val="black"/>
                  </a:solidFill>
                  <a:latin typeface="Calibri" panose="020F0502020204030204"/>
                  <a:ea typeface="+mn-ea"/>
                </a:rPr>
                <a:t> </a:t>
              </a:r>
              <a:r>
                <a:rPr lang="da-DK" sz="1200" b="1" dirty="0" smtClean="0">
                  <a:solidFill>
                    <a:prstClr val="black"/>
                  </a:solidFill>
                  <a:latin typeface="Calibri" panose="020F0502020204030204"/>
                  <a:ea typeface="+mn-ea"/>
                </a:rPr>
                <a:t>transistor</a:t>
              </a:r>
              <a:r>
                <a:rPr lang="da-DK" sz="1200" b="1" dirty="0" smtClean="0">
                  <a:solidFill>
                    <a:prstClr val="black"/>
                  </a:solidFill>
                  <a:latin typeface="Calibri" panose="020F0502020204030204"/>
                </a:rPr>
                <a:t>)</a:t>
              </a:r>
              <a:endParaRPr lang="da-DK" sz="1200" b="1" dirty="0">
                <a:solidFill>
                  <a:prstClr val="black"/>
                </a:solidFill>
                <a:latin typeface="Calibri" panose="020F0502020204030204"/>
                <a:ea typeface="+mn-ea"/>
              </a:endParaRPr>
            </a:p>
            <a:p>
              <a:pPr defTabSz="914583" eaLnBrk="1" fontAlgn="auto" hangingPunct="1">
                <a:spcBef>
                  <a:spcPts val="0"/>
                </a:spcBef>
                <a:spcAft>
                  <a:spcPts val="0"/>
                </a:spcAft>
              </a:pPr>
              <a:r>
                <a:rPr lang="da-DK" sz="1000" i="1" dirty="0">
                  <a:solidFill>
                    <a:prstClr val="black"/>
                  </a:solidFill>
                  <a:latin typeface="Calibri" panose="020F0502020204030204"/>
                  <a:ea typeface="+mn-ea"/>
                </a:rPr>
                <a:t>https://www.doitpoms.ac.uk/tlplib/semiconductors/mosfet.php</a:t>
              </a:r>
            </a:p>
          </p:txBody>
        </p:sp>
      </p:grpSp>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Applications</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Tree>
    <p:extLst>
      <p:ext uri="{BB962C8B-B14F-4D97-AF65-F5344CB8AC3E}">
        <p14:creationId xmlns:p14="http://schemas.microsoft.com/office/powerpoint/2010/main" val="358017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xEl>
                                              <p:pRg st="8" end="8"/>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da-DK" altLang="da-DK" sz="1200">
              <a:solidFill>
                <a:prstClr val="black"/>
              </a:solidFill>
            </a:endParaRPr>
          </a:p>
        </p:txBody>
      </p:sp>
      <p:sp>
        <p:nvSpPr>
          <p:cNvPr id="17" name="Rectangle 16"/>
          <p:cNvSpPr/>
          <p:nvPr/>
        </p:nvSpPr>
        <p:spPr bwMode="auto">
          <a:xfrm>
            <a:off x="7382637" y="3687701"/>
            <a:ext cx="1842678" cy="287992"/>
          </a:xfrm>
          <a:prstGeom prst="rect">
            <a:avLst/>
          </a:prstGeom>
          <a:no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200">
              <a:solidFill>
                <a:prstClr val="black"/>
              </a:solidFill>
              <a:ea typeface="ＭＳ Ｐゴシック" pitchFamily="-80" charset="-128"/>
            </a:endParaRPr>
          </a:p>
        </p:txBody>
      </p:sp>
      <p:grpSp>
        <p:nvGrpSpPr>
          <p:cNvPr id="2" name="Group 1"/>
          <p:cNvGrpSpPr/>
          <p:nvPr/>
        </p:nvGrpSpPr>
        <p:grpSpPr>
          <a:xfrm>
            <a:off x="407341" y="2966158"/>
            <a:ext cx="649419" cy="1801630"/>
            <a:chOff x="521910" y="2688486"/>
            <a:chExt cx="649434" cy="1801683"/>
          </a:xfrm>
        </p:grpSpPr>
        <p:sp>
          <p:nvSpPr>
            <p:cNvPr id="14" name="Rectangle 13"/>
            <p:cNvSpPr/>
            <p:nvPr/>
          </p:nvSpPr>
          <p:spPr bwMode="auto">
            <a:xfrm>
              <a:off x="1027344" y="2761977"/>
              <a:ext cx="144000" cy="1728192"/>
            </a:xfrm>
            <a:prstGeom prst="rect">
              <a:avLst/>
            </a:prstGeom>
            <a:solidFill>
              <a:schemeClr val="tx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200">
                <a:solidFill>
                  <a:prstClr val="black"/>
                </a:solidFill>
                <a:ea typeface="ＭＳ Ｐゴシック" pitchFamily="-80" charset="-128"/>
              </a:endParaRPr>
            </a:p>
          </p:txBody>
        </p:sp>
        <p:sp>
          <p:nvSpPr>
            <p:cNvPr id="99" name="TextBox 98"/>
            <p:cNvSpPr txBox="1"/>
            <p:nvPr/>
          </p:nvSpPr>
          <p:spPr>
            <a:xfrm>
              <a:off x="521910" y="2688486"/>
              <a:ext cx="529450" cy="292464"/>
            </a:xfrm>
            <a:prstGeom prst="rect">
              <a:avLst/>
            </a:prstGeom>
            <a:noFill/>
          </p:spPr>
          <p:txBody>
            <a:bodyPr wrap="none" rtlCol="0">
              <a:spAutoFit/>
            </a:bodyPr>
            <a:lstStyle/>
            <a:p>
              <a:pPr defTabSz="914583" eaLnBrk="1" fontAlgn="auto" hangingPunct="1">
                <a:spcBef>
                  <a:spcPts val="0"/>
                </a:spcBef>
                <a:spcAft>
                  <a:spcPts val="0"/>
                </a:spcAft>
              </a:pPr>
              <a:r>
                <a:rPr lang="da-DK" sz="1300" b="1" dirty="0" err="1">
                  <a:solidFill>
                    <a:prstClr val="black"/>
                  </a:solidFill>
                  <a:latin typeface="Calibri" panose="020F0502020204030204"/>
                  <a:ea typeface="+mn-ea"/>
                </a:rPr>
                <a:t>Door</a:t>
              </a:r>
              <a:endParaRPr lang="da-DK" sz="1300" b="1" dirty="0">
                <a:solidFill>
                  <a:prstClr val="black"/>
                </a:solidFill>
                <a:latin typeface="Calibri" panose="020F0502020204030204"/>
                <a:ea typeface="+mn-ea"/>
              </a:endParaRPr>
            </a:p>
          </p:txBody>
        </p:sp>
      </p:grpSp>
      <p:grpSp>
        <p:nvGrpSpPr>
          <p:cNvPr id="7174" name="Group 7173"/>
          <p:cNvGrpSpPr/>
          <p:nvPr/>
        </p:nvGrpSpPr>
        <p:grpSpPr>
          <a:xfrm>
            <a:off x="3032806" y="1580366"/>
            <a:ext cx="3240266" cy="3283282"/>
            <a:chOff x="3147459" y="1302653"/>
            <a:chExt cx="3240360" cy="3283377"/>
          </a:xfrm>
        </p:grpSpPr>
        <p:sp>
          <p:nvSpPr>
            <p:cNvPr id="7175" name="Rectangle 7174"/>
            <p:cNvSpPr/>
            <p:nvPr/>
          </p:nvSpPr>
          <p:spPr bwMode="auto">
            <a:xfrm>
              <a:off x="3147459" y="2698363"/>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200">
                <a:solidFill>
                  <a:prstClr val="black"/>
                </a:solidFill>
                <a:ea typeface="ＭＳ Ｐゴシック" pitchFamily="-80" charset="-128"/>
              </a:endParaRPr>
            </a:p>
          </p:txBody>
        </p:sp>
        <p:sp>
          <p:nvSpPr>
            <p:cNvPr id="66" name="Rectangle 65"/>
            <p:cNvSpPr/>
            <p:nvPr/>
          </p:nvSpPr>
          <p:spPr bwMode="auto">
            <a:xfrm>
              <a:off x="4299587" y="2689969"/>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200">
                <a:solidFill>
                  <a:prstClr val="black"/>
                </a:solidFill>
                <a:ea typeface="ＭＳ Ｐゴシック" pitchFamily="-80" charset="-128"/>
              </a:endParaRPr>
            </a:p>
          </p:txBody>
        </p:sp>
        <p:sp>
          <p:nvSpPr>
            <p:cNvPr id="67" name="Rectangle 66"/>
            <p:cNvSpPr/>
            <p:nvPr/>
          </p:nvSpPr>
          <p:spPr bwMode="auto">
            <a:xfrm>
              <a:off x="5451715" y="2698363"/>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200">
                <a:solidFill>
                  <a:prstClr val="black"/>
                </a:solidFill>
                <a:ea typeface="ＭＳ Ｐゴシック" pitchFamily="-80" charset="-128"/>
              </a:endParaRPr>
            </a:p>
          </p:txBody>
        </p:sp>
        <p:sp>
          <p:nvSpPr>
            <p:cNvPr id="69" name="Rectangle 68"/>
            <p:cNvSpPr/>
            <p:nvPr/>
          </p:nvSpPr>
          <p:spPr bwMode="auto">
            <a:xfrm>
              <a:off x="3147459" y="4378400"/>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200">
                <a:solidFill>
                  <a:prstClr val="black"/>
                </a:solidFill>
                <a:ea typeface="ＭＳ Ｐゴシック" pitchFamily="-80" charset="-128"/>
              </a:endParaRPr>
            </a:p>
          </p:txBody>
        </p:sp>
        <p:sp>
          <p:nvSpPr>
            <p:cNvPr id="70" name="Rectangle 69"/>
            <p:cNvSpPr/>
            <p:nvPr/>
          </p:nvSpPr>
          <p:spPr bwMode="auto">
            <a:xfrm>
              <a:off x="4299587" y="4370006"/>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200">
                <a:solidFill>
                  <a:prstClr val="black"/>
                </a:solidFill>
                <a:ea typeface="ＭＳ Ｐゴシック" pitchFamily="-80" charset="-128"/>
              </a:endParaRPr>
            </a:p>
          </p:txBody>
        </p:sp>
        <p:sp>
          <p:nvSpPr>
            <p:cNvPr id="71" name="Rectangle 70"/>
            <p:cNvSpPr/>
            <p:nvPr/>
          </p:nvSpPr>
          <p:spPr bwMode="auto">
            <a:xfrm>
              <a:off x="5451715" y="4378400"/>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200">
                <a:solidFill>
                  <a:prstClr val="black"/>
                </a:solidFill>
                <a:ea typeface="ＭＳ Ｐゴシック" pitchFamily="-80" charset="-128"/>
              </a:endParaRPr>
            </a:p>
          </p:txBody>
        </p:sp>
        <p:sp>
          <p:nvSpPr>
            <p:cNvPr id="89" name="TextBox 88"/>
            <p:cNvSpPr txBox="1"/>
            <p:nvPr/>
          </p:nvSpPr>
          <p:spPr>
            <a:xfrm>
              <a:off x="3909059" y="1302653"/>
              <a:ext cx="1668391" cy="477178"/>
            </a:xfrm>
            <a:prstGeom prst="rect">
              <a:avLst/>
            </a:prstGeom>
            <a:noFill/>
          </p:spPr>
          <p:txBody>
            <a:bodyPr wrap="none" rtlCol="0">
              <a:spAutoFit/>
            </a:bodyPr>
            <a:lstStyle/>
            <a:p>
              <a:pPr algn="ctr" defTabSz="914583" eaLnBrk="1" fontAlgn="auto" hangingPunct="1">
                <a:spcBef>
                  <a:spcPts val="0"/>
                </a:spcBef>
                <a:spcAft>
                  <a:spcPts val="0"/>
                </a:spcAft>
              </a:pPr>
              <a:r>
                <a:rPr lang="da-DK" sz="1300" b="1" dirty="0">
                  <a:solidFill>
                    <a:prstClr val="black"/>
                  </a:solidFill>
                  <a:latin typeface="Calibri" panose="020F0502020204030204"/>
                  <a:ea typeface="+mn-ea"/>
                </a:rPr>
                <a:t>Heaters</a:t>
              </a:r>
            </a:p>
            <a:p>
              <a:pPr algn="ctr" defTabSz="914583" eaLnBrk="1" fontAlgn="auto" hangingPunct="1">
                <a:spcBef>
                  <a:spcPts val="0"/>
                </a:spcBef>
                <a:spcAft>
                  <a:spcPts val="0"/>
                </a:spcAft>
              </a:pPr>
              <a:r>
                <a:rPr lang="da-DK" sz="1200" b="1" dirty="0">
                  <a:solidFill>
                    <a:prstClr val="black"/>
                  </a:solidFill>
                  <a:latin typeface="Calibri" panose="020F0502020204030204"/>
                  <a:ea typeface="+mn-ea"/>
                </a:rPr>
                <a:t>For heating zone 1,2,3  </a:t>
              </a:r>
            </a:p>
          </p:txBody>
        </p:sp>
        <p:cxnSp>
          <p:nvCxnSpPr>
            <p:cNvPr id="103" name="Straight Arrow Connector 102"/>
            <p:cNvCxnSpPr/>
            <p:nvPr/>
          </p:nvCxnSpPr>
          <p:spPr bwMode="auto">
            <a:xfrm flipH="1">
              <a:off x="4752900" y="1834876"/>
              <a:ext cx="1" cy="833827"/>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Arrow Connector 106"/>
            <p:cNvCxnSpPr/>
            <p:nvPr/>
          </p:nvCxnSpPr>
          <p:spPr bwMode="auto">
            <a:xfrm>
              <a:off x="4944378" y="1834876"/>
              <a:ext cx="723361" cy="855093"/>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Straight Arrow Connector 108"/>
            <p:cNvCxnSpPr/>
            <p:nvPr/>
          </p:nvCxnSpPr>
          <p:spPr bwMode="auto">
            <a:xfrm flipH="1">
              <a:off x="3969231" y="1863097"/>
              <a:ext cx="592192" cy="778695"/>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 name="Group 22"/>
          <p:cNvGrpSpPr/>
          <p:nvPr/>
        </p:nvGrpSpPr>
        <p:grpSpPr>
          <a:xfrm>
            <a:off x="480963" y="2131936"/>
            <a:ext cx="1212087" cy="3256849"/>
            <a:chOff x="595542" y="1854235"/>
            <a:chExt cx="1212125" cy="3256941"/>
          </a:xfrm>
        </p:grpSpPr>
        <p:sp>
          <p:nvSpPr>
            <p:cNvPr id="143" name="Rectangle 142"/>
            <p:cNvSpPr/>
            <p:nvPr/>
          </p:nvSpPr>
          <p:spPr bwMode="auto">
            <a:xfrm>
              <a:off x="1220301" y="2978145"/>
              <a:ext cx="553645" cy="1296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200">
                <a:solidFill>
                  <a:prstClr val="black"/>
                </a:solidFill>
                <a:ea typeface="ＭＳ Ｐゴシック" pitchFamily="-80" charset="-128"/>
              </a:endParaRPr>
            </a:p>
          </p:txBody>
        </p:sp>
        <p:sp>
          <p:nvSpPr>
            <p:cNvPr id="147" name="Rectangle 146"/>
            <p:cNvSpPr/>
            <p:nvPr/>
          </p:nvSpPr>
          <p:spPr bwMode="auto">
            <a:xfrm flipH="1">
              <a:off x="1435169" y="2570740"/>
              <a:ext cx="126000" cy="407261"/>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200">
                <a:solidFill>
                  <a:srgbClr val="E7E6E6"/>
                </a:solidFill>
                <a:ea typeface="ＭＳ Ｐゴシック" pitchFamily="-80" charset="-128"/>
              </a:endParaRPr>
            </a:p>
          </p:txBody>
        </p:sp>
        <p:sp>
          <p:nvSpPr>
            <p:cNvPr id="148" name="TextBox 147"/>
            <p:cNvSpPr txBox="1"/>
            <p:nvPr/>
          </p:nvSpPr>
          <p:spPr>
            <a:xfrm>
              <a:off x="883582" y="1854235"/>
              <a:ext cx="921007" cy="292464"/>
            </a:xfrm>
            <a:prstGeom prst="rect">
              <a:avLst/>
            </a:prstGeom>
            <a:noFill/>
          </p:spPr>
          <p:txBody>
            <a:bodyPr wrap="none" rtlCol="0">
              <a:spAutoFit/>
            </a:bodyPr>
            <a:lstStyle/>
            <a:p>
              <a:pPr defTabSz="914583" eaLnBrk="1" fontAlgn="auto" hangingPunct="1">
                <a:spcBef>
                  <a:spcPts val="0"/>
                </a:spcBef>
                <a:spcAft>
                  <a:spcPts val="0"/>
                </a:spcAft>
              </a:pPr>
              <a:r>
                <a:rPr lang="da-DK" sz="1300" b="1" dirty="0">
                  <a:solidFill>
                    <a:prstClr val="black"/>
                  </a:solidFill>
                  <a:latin typeface="Calibri" panose="020F0502020204030204"/>
                  <a:ea typeface="+mn-ea"/>
                </a:rPr>
                <a:t>To </a:t>
              </a:r>
              <a:r>
                <a:rPr lang="da-DK" sz="1300" b="1" dirty="0" err="1">
                  <a:solidFill>
                    <a:prstClr val="black"/>
                  </a:solidFill>
                  <a:latin typeface="Calibri" panose="020F0502020204030204"/>
                  <a:ea typeface="+mn-ea"/>
                </a:rPr>
                <a:t>exhaust</a:t>
              </a:r>
              <a:endParaRPr lang="da-DK" sz="1300" b="1" dirty="0">
                <a:solidFill>
                  <a:prstClr val="black"/>
                </a:solidFill>
                <a:latin typeface="Calibri" panose="020F0502020204030204"/>
                <a:ea typeface="+mn-ea"/>
              </a:endParaRPr>
            </a:p>
          </p:txBody>
        </p:sp>
        <p:cxnSp>
          <p:nvCxnSpPr>
            <p:cNvPr id="150" name="Straight Connector 149"/>
            <p:cNvCxnSpPr/>
            <p:nvPr/>
          </p:nvCxnSpPr>
          <p:spPr bwMode="auto">
            <a:xfrm>
              <a:off x="1552674" y="2978001"/>
              <a:ext cx="216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a:off x="1216582" y="2978001"/>
              <a:ext cx="216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Straight Connector 124"/>
            <p:cNvCxnSpPr/>
            <p:nvPr/>
          </p:nvCxnSpPr>
          <p:spPr bwMode="auto">
            <a:xfrm>
              <a:off x="1219145" y="4274145"/>
              <a:ext cx="5544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 name="TextBox 132"/>
            <p:cNvSpPr txBox="1"/>
            <p:nvPr/>
          </p:nvSpPr>
          <p:spPr>
            <a:xfrm>
              <a:off x="595542" y="4818712"/>
              <a:ext cx="1212125" cy="292464"/>
            </a:xfrm>
            <a:prstGeom prst="rect">
              <a:avLst/>
            </a:prstGeom>
            <a:noFill/>
          </p:spPr>
          <p:txBody>
            <a:bodyPr wrap="none" rtlCol="0">
              <a:spAutoFit/>
            </a:bodyPr>
            <a:lstStyle/>
            <a:p>
              <a:pPr defTabSz="914583" eaLnBrk="1" fontAlgn="auto" hangingPunct="1">
                <a:spcBef>
                  <a:spcPts val="0"/>
                </a:spcBef>
                <a:spcAft>
                  <a:spcPts val="0"/>
                </a:spcAft>
              </a:pPr>
              <a:r>
                <a:rPr lang="da-DK" sz="1300" b="1" dirty="0" err="1">
                  <a:solidFill>
                    <a:prstClr val="black"/>
                  </a:solidFill>
                  <a:latin typeface="Calibri" panose="020F0502020204030204"/>
                  <a:ea typeface="+mn-ea"/>
                </a:rPr>
                <a:t>Scavenger</a:t>
              </a:r>
              <a:r>
                <a:rPr lang="da-DK" sz="1300" b="1" dirty="0">
                  <a:solidFill>
                    <a:prstClr val="black"/>
                  </a:solidFill>
                  <a:latin typeface="Calibri" panose="020F0502020204030204"/>
                  <a:ea typeface="+mn-ea"/>
                </a:rPr>
                <a:t> </a:t>
              </a:r>
              <a:r>
                <a:rPr lang="da-DK" sz="1300" b="1" dirty="0" err="1">
                  <a:solidFill>
                    <a:prstClr val="black"/>
                  </a:solidFill>
                  <a:latin typeface="Calibri" panose="020F0502020204030204"/>
                  <a:ea typeface="+mn-ea"/>
                </a:rPr>
                <a:t>box</a:t>
              </a:r>
              <a:r>
                <a:rPr lang="da-DK" sz="1300" b="1" dirty="0">
                  <a:solidFill>
                    <a:prstClr val="black"/>
                  </a:solidFill>
                  <a:latin typeface="Calibri" panose="020F0502020204030204"/>
                  <a:ea typeface="+mn-ea"/>
                </a:rPr>
                <a:t> </a:t>
              </a:r>
            </a:p>
          </p:txBody>
        </p:sp>
        <p:cxnSp>
          <p:nvCxnSpPr>
            <p:cNvPr id="145" name="Straight Arrow Connector 144"/>
            <p:cNvCxnSpPr/>
            <p:nvPr/>
          </p:nvCxnSpPr>
          <p:spPr bwMode="auto">
            <a:xfrm rot="16200000">
              <a:off x="1152803" y="2465055"/>
              <a:ext cx="662810" cy="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Straight Connector 145"/>
            <p:cNvCxnSpPr/>
            <p:nvPr/>
          </p:nvCxnSpPr>
          <p:spPr bwMode="auto">
            <a:xfrm flipH="1">
              <a:off x="1561083" y="2570740"/>
              <a:ext cx="86" cy="4248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Straight Connector 148"/>
            <p:cNvCxnSpPr/>
            <p:nvPr/>
          </p:nvCxnSpPr>
          <p:spPr bwMode="auto">
            <a:xfrm flipH="1">
              <a:off x="1417067" y="2571918"/>
              <a:ext cx="86" cy="4248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Straight Arrow Connector 159"/>
            <p:cNvCxnSpPr/>
            <p:nvPr/>
          </p:nvCxnSpPr>
          <p:spPr bwMode="auto">
            <a:xfrm flipV="1">
              <a:off x="1220301" y="3789835"/>
              <a:ext cx="268774" cy="1087004"/>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171" name="Group 7170"/>
          <p:cNvGrpSpPr/>
          <p:nvPr/>
        </p:nvGrpSpPr>
        <p:grpSpPr>
          <a:xfrm>
            <a:off x="1715436" y="3242350"/>
            <a:ext cx="7066440" cy="1601877"/>
            <a:chOff x="1830049" y="2964686"/>
            <a:chExt cx="7066645" cy="1601923"/>
          </a:xfrm>
        </p:grpSpPr>
        <p:cxnSp>
          <p:nvCxnSpPr>
            <p:cNvPr id="7186" name="Straight Arrow Connector 7185"/>
            <p:cNvCxnSpPr/>
            <p:nvPr/>
          </p:nvCxnSpPr>
          <p:spPr bwMode="auto">
            <a:xfrm rot="10800000">
              <a:off x="7105699" y="3645818"/>
              <a:ext cx="662810" cy="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p:cNvSpPr/>
            <p:nvPr/>
          </p:nvSpPr>
          <p:spPr bwMode="auto">
            <a:xfrm>
              <a:off x="1835071" y="2978001"/>
              <a:ext cx="5688000" cy="1296144"/>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200">
                <a:solidFill>
                  <a:prstClr val="black"/>
                </a:solidFill>
                <a:ea typeface="ＭＳ Ｐゴシック" pitchFamily="-80" charset="-128"/>
              </a:endParaRPr>
            </a:p>
          </p:txBody>
        </p:sp>
        <p:cxnSp>
          <p:nvCxnSpPr>
            <p:cNvPr id="53" name="Straight Connector 52"/>
            <p:cNvCxnSpPr/>
            <p:nvPr/>
          </p:nvCxnSpPr>
          <p:spPr bwMode="auto">
            <a:xfrm>
              <a:off x="1830049" y="4274145"/>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54"/>
            <p:cNvCxnSpPr/>
            <p:nvPr/>
          </p:nvCxnSpPr>
          <p:spPr bwMode="auto">
            <a:xfrm>
              <a:off x="1830681" y="2978001"/>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p:cNvCxnSpPr/>
            <p:nvPr/>
          </p:nvCxnSpPr>
          <p:spPr bwMode="auto">
            <a:xfrm rot="5400000">
              <a:off x="7227415" y="3234686"/>
              <a:ext cx="540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rot="5400000">
              <a:off x="7245415" y="4022089"/>
              <a:ext cx="504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Rectangle 73"/>
            <p:cNvSpPr/>
            <p:nvPr/>
          </p:nvSpPr>
          <p:spPr bwMode="auto">
            <a:xfrm>
              <a:off x="7467939" y="3482089"/>
              <a:ext cx="1410684" cy="288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200">
                <a:solidFill>
                  <a:prstClr val="black"/>
                </a:solidFill>
                <a:ea typeface="ＭＳ Ｐゴシック" pitchFamily="-80" charset="-128"/>
              </a:endParaRPr>
            </a:p>
          </p:txBody>
        </p:sp>
        <p:sp>
          <p:nvSpPr>
            <p:cNvPr id="86" name="TextBox 85"/>
            <p:cNvSpPr txBox="1"/>
            <p:nvPr/>
          </p:nvSpPr>
          <p:spPr>
            <a:xfrm>
              <a:off x="6521083" y="4274145"/>
              <a:ext cx="1012079" cy="292464"/>
            </a:xfrm>
            <a:prstGeom prst="rect">
              <a:avLst/>
            </a:prstGeom>
            <a:noFill/>
          </p:spPr>
          <p:txBody>
            <a:bodyPr wrap="none" rtlCol="0">
              <a:spAutoFit/>
            </a:bodyPr>
            <a:lstStyle/>
            <a:p>
              <a:pPr defTabSz="914583" eaLnBrk="1" fontAlgn="auto" hangingPunct="1">
                <a:spcBef>
                  <a:spcPts val="0"/>
                </a:spcBef>
                <a:spcAft>
                  <a:spcPts val="0"/>
                </a:spcAft>
              </a:pPr>
              <a:r>
                <a:rPr lang="da-DK" sz="1300" b="1" dirty="0" err="1">
                  <a:solidFill>
                    <a:prstClr val="black"/>
                  </a:solidFill>
                  <a:latin typeface="Calibri" panose="020F0502020204030204"/>
                  <a:ea typeface="+mn-ea"/>
                </a:rPr>
                <a:t>Quartz</a:t>
              </a:r>
              <a:r>
                <a:rPr lang="da-DK" sz="1300" b="1" dirty="0">
                  <a:solidFill>
                    <a:prstClr val="black"/>
                  </a:solidFill>
                  <a:latin typeface="Calibri" panose="020F0502020204030204"/>
                  <a:ea typeface="+mn-ea"/>
                </a:rPr>
                <a:t> tube</a:t>
              </a:r>
            </a:p>
          </p:txBody>
        </p:sp>
        <p:cxnSp>
          <p:nvCxnSpPr>
            <p:cNvPr id="119" name="Straight Connector 118"/>
            <p:cNvCxnSpPr/>
            <p:nvPr/>
          </p:nvCxnSpPr>
          <p:spPr bwMode="auto">
            <a:xfrm>
              <a:off x="7478744" y="3494487"/>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a:off x="7485494" y="3782519"/>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7"/>
          <p:cNvGrpSpPr/>
          <p:nvPr/>
        </p:nvGrpSpPr>
        <p:grpSpPr>
          <a:xfrm>
            <a:off x="3710543" y="3471682"/>
            <a:ext cx="2865054" cy="827494"/>
            <a:chOff x="3825215" y="3194025"/>
            <a:chExt cx="2865137" cy="827517"/>
          </a:xfrm>
        </p:grpSpPr>
        <p:grpSp>
          <p:nvGrpSpPr>
            <p:cNvPr id="13" name="Group 12"/>
            <p:cNvGrpSpPr/>
            <p:nvPr/>
          </p:nvGrpSpPr>
          <p:grpSpPr>
            <a:xfrm>
              <a:off x="3825215" y="3194025"/>
              <a:ext cx="1872000" cy="792088"/>
              <a:chOff x="6241603" y="4509914"/>
              <a:chExt cx="1872000" cy="792088"/>
            </a:xfrm>
          </p:grpSpPr>
          <p:cxnSp>
            <p:nvCxnSpPr>
              <p:cNvPr id="6" name="Straight Connector 5"/>
              <p:cNvCxnSpPr/>
              <p:nvPr/>
            </p:nvCxnSpPr>
            <p:spPr bwMode="auto">
              <a:xfrm>
                <a:off x="6241603" y="5302002"/>
                <a:ext cx="1872000" cy="0"/>
              </a:xfrm>
              <a:prstGeom prst="line">
                <a:avLst/>
              </a:prstGeom>
              <a:solidFill>
                <a:schemeClr val="accent1"/>
              </a:solidFill>
              <a:ln w="539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oup 11"/>
              <p:cNvGrpSpPr/>
              <p:nvPr/>
            </p:nvGrpSpPr>
            <p:grpSpPr>
              <a:xfrm>
                <a:off x="6313611" y="4509914"/>
                <a:ext cx="1728192" cy="792000"/>
                <a:chOff x="7249715" y="4509914"/>
                <a:chExt cx="1728192" cy="684000"/>
              </a:xfrm>
            </p:grpSpPr>
            <p:cxnSp>
              <p:nvCxnSpPr>
                <p:cNvPr id="10" name="Straight Connector 9"/>
                <p:cNvCxnSpPr/>
                <p:nvPr/>
              </p:nvCxnSpPr>
              <p:spPr bwMode="auto">
                <a:xfrm>
                  <a:off x="724971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732172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739373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46573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a:off x="753774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a:off x="760975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768176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a:off x="775377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782577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789778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796979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a:off x="804180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a:off x="811381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a:off x="818581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825782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832983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840184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p:nvPr/>
              </p:nvCxnSpPr>
              <p:spPr bwMode="auto">
                <a:xfrm>
                  <a:off x="847385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p:cNvCxnSpPr/>
                <p:nvPr/>
              </p:nvCxnSpPr>
              <p:spPr bwMode="auto">
                <a:xfrm>
                  <a:off x="854585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p:cNvCxnSpPr/>
                <p:nvPr/>
              </p:nvCxnSpPr>
              <p:spPr bwMode="auto">
                <a:xfrm>
                  <a:off x="861786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a:off x="868987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p:cNvCxnSpPr/>
                <p:nvPr/>
              </p:nvCxnSpPr>
              <p:spPr bwMode="auto">
                <a:xfrm>
                  <a:off x="876188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a:off x="883389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a:off x="890589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a:off x="897790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7" name="TextBox 86"/>
            <p:cNvSpPr txBox="1"/>
            <p:nvPr/>
          </p:nvSpPr>
          <p:spPr>
            <a:xfrm>
              <a:off x="5681415" y="3729078"/>
              <a:ext cx="1008937" cy="292464"/>
            </a:xfrm>
            <a:prstGeom prst="rect">
              <a:avLst/>
            </a:prstGeom>
            <a:noFill/>
          </p:spPr>
          <p:txBody>
            <a:bodyPr wrap="none" rtlCol="0">
              <a:spAutoFit/>
            </a:bodyPr>
            <a:lstStyle/>
            <a:p>
              <a:pPr defTabSz="914583" eaLnBrk="1" fontAlgn="auto" hangingPunct="1">
                <a:spcBef>
                  <a:spcPts val="0"/>
                </a:spcBef>
                <a:spcAft>
                  <a:spcPts val="0"/>
                </a:spcAft>
              </a:pPr>
              <a:r>
                <a:rPr lang="da-DK" sz="1300" b="1" dirty="0" err="1">
                  <a:solidFill>
                    <a:prstClr val="black"/>
                  </a:solidFill>
                  <a:latin typeface="Calibri" panose="020F0502020204030204"/>
                  <a:ea typeface="+mn-ea"/>
                </a:rPr>
                <a:t>Quartz</a:t>
              </a:r>
              <a:r>
                <a:rPr lang="da-DK" sz="1300" b="1" dirty="0">
                  <a:solidFill>
                    <a:prstClr val="black"/>
                  </a:solidFill>
                  <a:latin typeface="Calibri" panose="020F0502020204030204"/>
                  <a:ea typeface="+mn-ea"/>
                </a:rPr>
                <a:t> </a:t>
              </a:r>
              <a:r>
                <a:rPr lang="da-DK" sz="1300" b="1" dirty="0" err="1">
                  <a:solidFill>
                    <a:prstClr val="black"/>
                  </a:solidFill>
                  <a:latin typeface="Calibri" panose="020F0502020204030204"/>
                  <a:ea typeface="+mn-ea"/>
                </a:rPr>
                <a:t>boat</a:t>
              </a:r>
              <a:endParaRPr lang="da-DK" sz="1300" b="1" dirty="0">
                <a:solidFill>
                  <a:prstClr val="black"/>
                </a:solidFill>
                <a:latin typeface="Calibri" panose="020F0502020204030204"/>
                <a:ea typeface="+mn-ea"/>
              </a:endParaRPr>
            </a:p>
          </p:txBody>
        </p:sp>
        <p:sp>
          <p:nvSpPr>
            <p:cNvPr id="88" name="TextBox 87"/>
            <p:cNvSpPr txBox="1"/>
            <p:nvPr/>
          </p:nvSpPr>
          <p:spPr>
            <a:xfrm>
              <a:off x="5640439" y="3292163"/>
              <a:ext cx="666638" cy="292464"/>
            </a:xfrm>
            <a:prstGeom prst="rect">
              <a:avLst/>
            </a:prstGeom>
            <a:noFill/>
          </p:spPr>
          <p:txBody>
            <a:bodyPr wrap="none" rtlCol="0">
              <a:spAutoFit/>
            </a:bodyPr>
            <a:lstStyle/>
            <a:p>
              <a:pPr defTabSz="914583" eaLnBrk="1" fontAlgn="auto" hangingPunct="1">
                <a:spcBef>
                  <a:spcPts val="0"/>
                </a:spcBef>
                <a:spcAft>
                  <a:spcPts val="0"/>
                </a:spcAft>
              </a:pPr>
              <a:r>
                <a:rPr lang="da-DK" sz="1300" b="1" dirty="0" err="1">
                  <a:solidFill>
                    <a:prstClr val="black"/>
                  </a:solidFill>
                  <a:latin typeface="Calibri" panose="020F0502020204030204"/>
                  <a:ea typeface="+mn-ea"/>
                </a:rPr>
                <a:t>Wafers</a:t>
              </a:r>
              <a:endParaRPr lang="da-DK" sz="1300" b="1" dirty="0">
                <a:solidFill>
                  <a:prstClr val="black"/>
                </a:solidFill>
                <a:latin typeface="Calibri" panose="020F0502020204030204"/>
                <a:ea typeface="+mn-ea"/>
              </a:endParaRPr>
            </a:p>
          </p:txBody>
        </p:sp>
      </p:grpSp>
      <p:grpSp>
        <p:nvGrpSpPr>
          <p:cNvPr id="7170" name="Group 7169"/>
          <p:cNvGrpSpPr/>
          <p:nvPr/>
        </p:nvGrpSpPr>
        <p:grpSpPr>
          <a:xfrm>
            <a:off x="1017185" y="4328692"/>
            <a:ext cx="4895858" cy="1039216"/>
            <a:chOff x="1131779" y="4051059"/>
            <a:chExt cx="4896000" cy="1039246"/>
          </a:xfrm>
        </p:grpSpPr>
        <p:sp>
          <p:nvSpPr>
            <p:cNvPr id="90" name="TextBox 89"/>
            <p:cNvSpPr txBox="1"/>
            <p:nvPr/>
          </p:nvSpPr>
          <p:spPr>
            <a:xfrm>
              <a:off x="2751419" y="4813306"/>
              <a:ext cx="867160" cy="276999"/>
            </a:xfrm>
            <a:prstGeom prst="rect">
              <a:avLst/>
            </a:prstGeom>
            <a:noFill/>
          </p:spPr>
          <p:txBody>
            <a:bodyPr wrap="none" rtlCol="0">
              <a:spAutoFit/>
            </a:bodyPr>
            <a:lstStyle/>
            <a:p>
              <a:pPr defTabSz="914583" eaLnBrk="1" fontAlgn="auto" hangingPunct="1">
                <a:spcBef>
                  <a:spcPts val="0"/>
                </a:spcBef>
                <a:spcAft>
                  <a:spcPts val="0"/>
                </a:spcAft>
              </a:pPr>
              <a:r>
                <a:rPr lang="da-DK" sz="1200" b="1" dirty="0" err="1">
                  <a:solidFill>
                    <a:prstClr val="black"/>
                  </a:solidFill>
                  <a:latin typeface="Calibri" panose="020F0502020204030204"/>
                  <a:ea typeface="+mn-ea"/>
                </a:rPr>
                <a:t>Cantilever</a:t>
              </a:r>
              <a:r>
                <a:rPr lang="da-DK" sz="1200" b="1" dirty="0">
                  <a:solidFill>
                    <a:prstClr val="black"/>
                  </a:solidFill>
                  <a:latin typeface="Calibri" panose="020F0502020204030204"/>
                  <a:ea typeface="+mn-ea"/>
                </a:rPr>
                <a:t> </a:t>
              </a:r>
            </a:p>
          </p:txBody>
        </p:sp>
        <p:cxnSp>
          <p:nvCxnSpPr>
            <p:cNvPr id="16" name="Straight Connector 15"/>
            <p:cNvCxnSpPr/>
            <p:nvPr/>
          </p:nvCxnSpPr>
          <p:spPr bwMode="auto">
            <a:xfrm>
              <a:off x="1131779" y="4058121"/>
              <a:ext cx="4896000" cy="0"/>
            </a:xfrm>
            <a:prstGeom prst="line">
              <a:avLst/>
            </a:prstGeom>
            <a:solidFill>
              <a:schemeClr val="accent1"/>
            </a:solidFill>
            <a:ln w="635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Straight Arrow Connector 131"/>
            <p:cNvCxnSpPr/>
            <p:nvPr/>
          </p:nvCxnSpPr>
          <p:spPr bwMode="auto">
            <a:xfrm flipH="1" flipV="1">
              <a:off x="2729110" y="4051059"/>
              <a:ext cx="262186" cy="825780"/>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10"/>
          <p:cNvGrpSpPr/>
          <p:nvPr/>
        </p:nvGrpSpPr>
        <p:grpSpPr>
          <a:xfrm>
            <a:off x="8006888" y="3489228"/>
            <a:ext cx="1087519" cy="419280"/>
            <a:chOff x="7916371" y="3210833"/>
            <a:chExt cx="1087267" cy="419183"/>
          </a:xfrm>
        </p:grpSpPr>
        <p:cxnSp>
          <p:nvCxnSpPr>
            <p:cNvPr id="153" name="Straight Arrow Connector 152"/>
            <p:cNvCxnSpPr/>
            <p:nvPr/>
          </p:nvCxnSpPr>
          <p:spPr bwMode="auto">
            <a:xfrm flipH="1" flipV="1">
              <a:off x="7965439" y="3625226"/>
              <a:ext cx="1038199" cy="479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 name="TextBox 99"/>
            <p:cNvSpPr txBox="1"/>
            <p:nvPr/>
          </p:nvSpPr>
          <p:spPr>
            <a:xfrm>
              <a:off x="7916371" y="3210833"/>
              <a:ext cx="789447" cy="292388"/>
            </a:xfrm>
            <a:prstGeom prst="rect">
              <a:avLst/>
            </a:prstGeom>
            <a:noFill/>
          </p:spPr>
          <p:txBody>
            <a:bodyPr wrap="none" rtlCol="0">
              <a:spAutoFit/>
            </a:bodyPr>
            <a:lstStyle/>
            <a:p>
              <a:pPr defTabSz="914583" eaLnBrk="1" fontAlgn="auto" hangingPunct="1">
                <a:spcBef>
                  <a:spcPts val="0"/>
                </a:spcBef>
                <a:spcAft>
                  <a:spcPts val="0"/>
                </a:spcAft>
              </a:pPr>
              <a:r>
                <a:rPr lang="da-DK" sz="1300" b="1" dirty="0">
                  <a:solidFill>
                    <a:prstClr val="black"/>
                  </a:solidFill>
                  <a:latin typeface="Calibri" panose="020F0502020204030204"/>
                  <a:ea typeface="+mn-ea"/>
                </a:rPr>
                <a:t>Gas </a:t>
              </a:r>
              <a:r>
                <a:rPr lang="da-DK" sz="1300" b="1" dirty="0" err="1">
                  <a:solidFill>
                    <a:prstClr val="black"/>
                  </a:solidFill>
                  <a:latin typeface="Calibri" panose="020F0502020204030204"/>
                  <a:ea typeface="+mn-ea"/>
                </a:rPr>
                <a:t>inlet</a:t>
              </a:r>
              <a:endParaRPr lang="da-DK" sz="1300" b="1" baseline="-25000" dirty="0">
                <a:solidFill>
                  <a:prstClr val="black"/>
                </a:solidFill>
                <a:latin typeface="Calibri" panose="020F0502020204030204"/>
                <a:ea typeface="+mn-ea"/>
              </a:endParaRPr>
            </a:p>
          </p:txBody>
        </p:sp>
      </p:grpSp>
      <p:grpSp>
        <p:nvGrpSpPr>
          <p:cNvPr id="7" name="Group 6"/>
          <p:cNvGrpSpPr/>
          <p:nvPr/>
        </p:nvGrpSpPr>
        <p:grpSpPr>
          <a:xfrm>
            <a:off x="8766038" y="3220556"/>
            <a:ext cx="2950954" cy="3161566"/>
            <a:chOff x="8766038" y="3220556"/>
            <a:chExt cx="2950954" cy="3161566"/>
          </a:xfrm>
        </p:grpSpPr>
        <p:grpSp>
          <p:nvGrpSpPr>
            <p:cNvPr id="15" name="Group 14"/>
            <p:cNvGrpSpPr/>
            <p:nvPr/>
          </p:nvGrpSpPr>
          <p:grpSpPr>
            <a:xfrm>
              <a:off x="9063068" y="3220556"/>
              <a:ext cx="2653924" cy="2310044"/>
              <a:chOff x="8972307" y="2942223"/>
              <a:chExt cx="2653310" cy="2309509"/>
            </a:xfrm>
          </p:grpSpPr>
          <p:cxnSp>
            <p:nvCxnSpPr>
              <p:cNvPr id="154" name="Straight Arrow Connector 153"/>
              <p:cNvCxnSpPr/>
              <p:nvPr/>
            </p:nvCxnSpPr>
            <p:spPr bwMode="auto">
              <a:xfrm rot="5400000" flipH="1">
                <a:off x="7923636" y="4171732"/>
                <a:ext cx="216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 name="TextBox 157"/>
              <p:cNvSpPr txBox="1"/>
              <p:nvPr/>
            </p:nvSpPr>
            <p:spPr>
              <a:xfrm>
                <a:off x="9671235" y="3483839"/>
                <a:ext cx="1350371" cy="477054"/>
              </a:xfrm>
              <a:prstGeom prst="rect">
                <a:avLst/>
              </a:prstGeom>
              <a:noFill/>
            </p:spPr>
            <p:txBody>
              <a:bodyPr wrap="none" rtlCol="0">
                <a:spAutoFit/>
              </a:bodyPr>
              <a:lstStyle/>
              <a:p>
                <a:pPr defTabSz="914583" eaLnBrk="1" fontAlgn="auto" hangingPunct="1">
                  <a:spcBef>
                    <a:spcPts val="0"/>
                  </a:spcBef>
                  <a:spcAft>
                    <a:spcPts val="0"/>
                  </a:spcAft>
                </a:pPr>
                <a:r>
                  <a:rPr lang="da-DK" sz="1300" b="1" dirty="0">
                    <a:solidFill>
                      <a:prstClr val="black"/>
                    </a:solidFill>
                    <a:latin typeface="Calibri" panose="020F0502020204030204"/>
                    <a:ea typeface="+mn-ea"/>
                  </a:rPr>
                  <a:t>O</a:t>
                </a:r>
                <a:r>
                  <a:rPr lang="da-DK" sz="1300" b="1" baseline="-25000" dirty="0">
                    <a:solidFill>
                      <a:prstClr val="black"/>
                    </a:solidFill>
                    <a:latin typeface="Calibri" panose="020F0502020204030204"/>
                    <a:ea typeface="+mn-ea"/>
                  </a:rPr>
                  <a:t>2</a:t>
                </a:r>
              </a:p>
              <a:p>
                <a:pPr defTabSz="914583" eaLnBrk="1" fontAlgn="auto" hangingPunct="1">
                  <a:spcBef>
                    <a:spcPts val="0"/>
                  </a:spcBef>
                  <a:spcAft>
                    <a:spcPts val="0"/>
                  </a:spcAft>
                </a:pPr>
                <a:r>
                  <a:rPr lang="da-DK" sz="1200" b="1" dirty="0">
                    <a:solidFill>
                      <a:prstClr val="black"/>
                    </a:solidFill>
                    <a:latin typeface="Calibri" panose="020F0502020204030204"/>
                    <a:ea typeface="+mn-ea"/>
                  </a:rPr>
                  <a:t>(for dry oxidation)</a:t>
                </a:r>
              </a:p>
            </p:txBody>
          </p:sp>
          <p:sp>
            <p:nvSpPr>
              <p:cNvPr id="159" name="TextBox 158"/>
              <p:cNvSpPr txBox="1"/>
              <p:nvPr/>
            </p:nvSpPr>
            <p:spPr>
              <a:xfrm>
                <a:off x="8972307" y="4447256"/>
                <a:ext cx="1417953" cy="677108"/>
              </a:xfrm>
              <a:prstGeom prst="rect">
                <a:avLst/>
              </a:prstGeom>
              <a:noFill/>
            </p:spPr>
            <p:txBody>
              <a:bodyPr wrap="none" rtlCol="0">
                <a:spAutoFit/>
              </a:bodyPr>
              <a:lstStyle/>
              <a:p>
                <a:pPr defTabSz="914583" eaLnBrk="1" fontAlgn="auto" hangingPunct="1">
                  <a:spcBef>
                    <a:spcPts val="0"/>
                  </a:spcBef>
                  <a:spcAft>
                    <a:spcPts val="0"/>
                  </a:spcAft>
                </a:pPr>
                <a:r>
                  <a:rPr lang="da-DK" sz="1300" b="1" dirty="0">
                    <a:solidFill>
                      <a:prstClr val="black"/>
                    </a:solidFill>
                    <a:latin typeface="Calibri" panose="020F0502020204030204"/>
                    <a:ea typeface="+mn-ea"/>
                  </a:rPr>
                  <a:t>H</a:t>
                </a:r>
                <a:r>
                  <a:rPr lang="da-DK" sz="1300" b="1" baseline="-25000" dirty="0">
                    <a:solidFill>
                      <a:prstClr val="black"/>
                    </a:solidFill>
                    <a:latin typeface="Calibri" panose="020F0502020204030204"/>
                    <a:ea typeface="+mn-ea"/>
                  </a:rPr>
                  <a:t>2</a:t>
                </a:r>
                <a:r>
                  <a:rPr lang="da-DK" sz="1300" b="1" dirty="0">
                    <a:solidFill>
                      <a:prstClr val="black"/>
                    </a:solidFill>
                    <a:latin typeface="Calibri" panose="020F0502020204030204"/>
                    <a:ea typeface="+mn-ea"/>
                  </a:rPr>
                  <a:t>O </a:t>
                </a:r>
                <a:r>
                  <a:rPr lang="da-DK" sz="1300" b="1" dirty="0" err="1">
                    <a:solidFill>
                      <a:prstClr val="black"/>
                    </a:solidFill>
                    <a:latin typeface="Calibri" panose="020F0502020204030204"/>
                    <a:ea typeface="+mn-ea"/>
                  </a:rPr>
                  <a:t>vapour</a:t>
                </a:r>
                <a:endParaRPr lang="da-DK" sz="1300" b="1" dirty="0">
                  <a:solidFill>
                    <a:prstClr val="black"/>
                  </a:solidFill>
                  <a:latin typeface="Calibri" panose="020F0502020204030204"/>
                  <a:ea typeface="+mn-ea"/>
                </a:endParaRPr>
              </a:p>
              <a:p>
                <a:pPr defTabSz="914583" eaLnBrk="1" fontAlgn="auto" hangingPunct="1">
                  <a:spcBef>
                    <a:spcPts val="0"/>
                  </a:spcBef>
                  <a:spcAft>
                    <a:spcPts val="0"/>
                  </a:spcAft>
                </a:pPr>
                <a:r>
                  <a:rPr lang="da-DK" sz="1200" b="1" dirty="0">
                    <a:solidFill>
                      <a:prstClr val="black"/>
                    </a:solidFill>
                    <a:latin typeface="Calibri" panose="020F0502020204030204"/>
                    <a:ea typeface="+mn-ea"/>
                  </a:rPr>
                  <a:t>(for </a:t>
                </a:r>
                <a:r>
                  <a:rPr lang="da-DK" sz="1200" b="1" dirty="0" err="1">
                    <a:solidFill>
                      <a:prstClr val="black"/>
                    </a:solidFill>
                    <a:latin typeface="Calibri" panose="020F0502020204030204"/>
                    <a:ea typeface="+mn-ea"/>
                  </a:rPr>
                  <a:t>wet</a:t>
                </a:r>
                <a:r>
                  <a:rPr lang="da-DK" sz="1200" b="1" dirty="0">
                    <a:solidFill>
                      <a:prstClr val="black"/>
                    </a:solidFill>
                    <a:latin typeface="Calibri" panose="020F0502020204030204"/>
                    <a:ea typeface="+mn-ea"/>
                  </a:rPr>
                  <a:t> oxidation) </a:t>
                </a:r>
              </a:p>
              <a:p>
                <a:pPr defTabSz="914583" eaLnBrk="1" fontAlgn="auto" hangingPunct="1">
                  <a:spcBef>
                    <a:spcPts val="0"/>
                  </a:spcBef>
                  <a:spcAft>
                    <a:spcPts val="0"/>
                  </a:spcAft>
                </a:pPr>
                <a:endParaRPr lang="da-DK" sz="1300" b="1" dirty="0">
                  <a:solidFill>
                    <a:prstClr val="black"/>
                  </a:solidFill>
                  <a:latin typeface="Calibri" panose="020F0502020204030204"/>
                  <a:ea typeface="+mn-ea"/>
                </a:endParaRPr>
              </a:p>
            </p:txBody>
          </p:sp>
          <p:cxnSp>
            <p:nvCxnSpPr>
              <p:cNvPr id="94" name="Straight Arrow Connector 93"/>
              <p:cNvCxnSpPr/>
              <p:nvPr/>
            </p:nvCxnSpPr>
            <p:spPr bwMode="auto">
              <a:xfrm flipH="1">
                <a:off x="8984861" y="3625866"/>
                <a:ext cx="72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Straight Arrow Connector 95"/>
              <p:cNvCxnSpPr/>
              <p:nvPr/>
            </p:nvCxnSpPr>
            <p:spPr bwMode="auto">
              <a:xfrm flipH="1">
                <a:off x="9005181" y="3101891"/>
                <a:ext cx="72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TextBox 96"/>
              <p:cNvSpPr txBox="1"/>
              <p:nvPr/>
            </p:nvSpPr>
            <p:spPr>
              <a:xfrm>
                <a:off x="9696178" y="2942223"/>
                <a:ext cx="1929439" cy="477054"/>
              </a:xfrm>
              <a:prstGeom prst="rect">
                <a:avLst/>
              </a:prstGeom>
              <a:noFill/>
            </p:spPr>
            <p:txBody>
              <a:bodyPr wrap="none" rtlCol="0">
                <a:spAutoFit/>
              </a:bodyPr>
              <a:lstStyle/>
              <a:p>
                <a:pPr defTabSz="914583" eaLnBrk="1" fontAlgn="auto" hangingPunct="1">
                  <a:spcBef>
                    <a:spcPts val="0"/>
                  </a:spcBef>
                  <a:spcAft>
                    <a:spcPts val="0"/>
                  </a:spcAft>
                </a:pPr>
                <a:r>
                  <a:rPr lang="da-DK" sz="1300" b="1" dirty="0">
                    <a:solidFill>
                      <a:prstClr val="black"/>
                    </a:solidFill>
                    <a:latin typeface="Calibri" panose="020F0502020204030204"/>
                    <a:ea typeface="+mn-ea"/>
                  </a:rPr>
                  <a:t>N</a:t>
                </a:r>
                <a:r>
                  <a:rPr lang="da-DK" sz="1300" b="1" baseline="-25000" dirty="0">
                    <a:solidFill>
                      <a:prstClr val="black"/>
                    </a:solidFill>
                    <a:latin typeface="Calibri" panose="020F0502020204030204"/>
                    <a:ea typeface="+mn-ea"/>
                  </a:rPr>
                  <a:t>2</a:t>
                </a:r>
              </a:p>
              <a:p>
                <a:pPr defTabSz="914583" eaLnBrk="1" fontAlgn="auto" hangingPunct="1">
                  <a:spcBef>
                    <a:spcPts val="0"/>
                  </a:spcBef>
                  <a:spcAft>
                    <a:spcPts val="0"/>
                  </a:spcAft>
                </a:pPr>
                <a:r>
                  <a:rPr lang="da-DK" sz="1200" b="1" dirty="0">
                    <a:solidFill>
                      <a:prstClr val="black"/>
                    </a:solidFill>
                    <a:latin typeface="Calibri" panose="020F0502020204030204"/>
                    <a:ea typeface="+mn-ea"/>
                  </a:rPr>
                  <a:t>(for </a:t>
                </a:r>
                <a:r>
                  <a:rPr lang="da-DK" sz="1200" b="1" dirty="0" err="1">
                    <a:solidFill>
                      <a:prstClr val="black"/>
                    </a:solidFill>
                    <a:latin typeface="Calibri" panose="020F0502020204030204"/>
                    <a:ea typeface="+mn-ea"/>
                  </a:rPr>
                  <a:t>purging</a:t>
                </a:r>
                <a:r>
                  <a:rPr lang="da-DK" sz="1200" b="1" dirty="0">
                    <a:solidFill>
                      <a:prstClr val="black"/>
                    </a:solidFill>
                    <a:latin typeface="Calibri" panose="020F0502020204030204"/>
                    <a:ea typeface="+mn-ea"/>
                  </a:rPr>
                  <a:t> and </a:t>
                </a:r>
                <a:r>
                  <a:rPr lang="da-DK" sz="1200" b="1" dirty="0" err="1">
                    <a:solidFill>
                      <a:prstClr val="black"/>
                    </a:solidFill>
                    <a:latin typeface="Calibri" panose="020F0502020204030204"/>
                    <a:ea typeface="+mn-ea"/>
                  </a:rPr>
                  <a:t>annealing</a:t>
                </a:r>
                <a:r>
                  <a:rPr lang="da-DK" sz="1200" b="1" dirty="0">
                    <a:solidFill>
                      <a:prstClr val="black"/>
                    </a:solidFill>
                    <a:latin typeface="Calibri" panose="020F0502020204030204"/>
                    <a:ea typeface="+mn-ea"/>
                  </a:rPr>
                  <a:t>)</a:t>
                </a:r>
              </a:p>
            </p:txBody>
          </p:sp>
        </p:grpSp>
        <p:sp>
          <p:nvSpPr>
            <p:cNvPr id="4" name="TextBox 3"/>
            <p:cNvSpPr txBox="1"/>
            <p:nvPr/>
          </p:nvSpPr>
          <p:spPr>
            <a:xfrm>
              <a:off x="9398804" y="5612681"/>
              <a:ext cx="1805751" cy="769441"/>
            </a:xfrm>
            <a:prstGeom prst="rect">
              <a:avLst/>
            </a:prstGeom>
            <a:noFill/>
          </p:spPr>
          <p:txBody>
            <a:bodyPr wrap="none" rtlCol="0">
              <a:spAutoFit/>
            </a:bodyPr>
            <a:lstStyle/>
            <a:p>
              <a:pPr algn="ctr" defTabSz="914583" eaLnBrk="1" fontAlgn="auto" hangingPunct="1">
                <a:spcBef>
                  <a:spcPts val="0"/>
                </a:spcBef>
                <a:spcAft>
                  <a:spcPts val="0"/>
                </a:spcAft>
              </a:pPr>
              <a:r>
                <a:rPr lang="da-DK" sz="1300" b="1" dirty="0" err="1">
                  <a:solidFill>
                    <a:prstClr val="black"/>
                  </a:solidFill>
                  <a:latin typeface="Calibri" panose="020F0502020204030204"/>
                </a:rPr>
                <a:t>Torch</a:t>
              </a:r>
              <a:r>
                <a:rPr lang="da-DK" sz="1300" b="1" dirty="0">
                  <a:solidFill>
                    <a:prstClr val="black"/>
                  </a:solidFill>
                  <a:latin typeface="Calibri" panose="020F0502020204030204"/>
                </a:rPr>
                <a:t>/</a:t>
              </a:r>
              <a:r>
                <a:rPr lang="da-DK" sz="1300" b="1" dirty="0" err="1">
                  <a:solidFill>
                    <a:prstClr val="black"/>
                  </a:solidFill>
                  <a:latin typeface="Calibri" panose="020F0502020204030204"/>
                </a:rPr>
                <a:t>steamer</a:t>
              </a:r>
              <a:r>
                <a:rPr lang="da-DK" sz="1300" b="1" dirty="0">
                  <a:solidFill>
                    <a:prstClr val="black"/>
                  </a:solidFill>
                  <a:latin typeface="Calibri" panose="020F0502020204030204"/>
                </a:rPr>
                <a:t>/</a:t>
              </a:r>
              <a:r>
                <a:rPr lang="da-DK" sz="1300" b="1" dirty="0" err="1">
                  <a:solidFill>
                    <a:prstClr val="black"/>
                  </a:solidFill>
                  <a:latin typeface="Calibri" panose="020F0502020204030204"/>
                </a:rPr>
                <a:t>bubbler</a:t>
              </a:r>
              <a:endParaRPr lang="da-DK" sz="1300" b="1" dirty="0">
                <a:solidFill>
                  <a:prstClr val="black"/>
                </a:solidFill>
                <a:latin typeface="Calibri" panose="020F0502020204030204"/>
              </a:endParaRPr>
            </a:p>
            <a:p>
              <a:pPr defTabSz="914583" eaLnBrk="1" fontAlgn="auto" hangingPunct="1">
                <a:spcBef>
                  <a:spcPts val="0"/>
                </a:spcBef>
                <a:spcAft>
                  <a:spcPts val="0"/>
                </a:spcAft>
              </a:pPr>
              <a:r>
                <a:rPr lang="da-DK" sz="1200" b="1" dirty="0" smtClean="0">
                  <a:solidFill>
                    <a:prstClr val="black"/>
                  </a:solidFill>
                  <a:latin typeface="Calibri" panose="020F0502020204030204"/>
                </a:rPr>
                <a:t>Generates </a:t>
              </a:r>
              <a:r>
                <a:rPr lang="da-DK" sz="1200" b="1" dirty="0" err="1">
                  <a:solidFill>
                    <a:prstClr val="black"/>
                  </a:solidFill>
                  <a:latin typeface="Calibri" panose="020F0502020204030204"/>
                </a:rPr>
                <a:t>water</a:t>
              </a:r>
              <a:r>
                <a:rPr lang="da-DK" sz="1200" b="1" dirty="0">
                  <a:solidFill>
                    <a:prstClr val="black"/>
                  </a:solidFill>
                  <a:latin typeface="Calibri" panose="020F0502020204030204"/>
                </a:rPr>
                <a:t> </a:t>
              </a:r>
              <a:r>
                <a:rPr lang="da-DK" sz="1200" b="1" dirty="0" err="1" smtClean="0">
                  <a:solidFill>
                    <a:prstClr val="black"/>
                  </a:solidFill>
                  <a:latin typeface="Calibri" panose="020F0502020204030204"/>
                </a:rPr>
                <a:t>vapour</a:t>
              </a:r>
              <a:endParaRPr lang="da-DK" sz="1200" b="1" dirty="0">
                <a:solidFill>
                  <a:prstClr val="black"/>
                </a:solidFill>
                <a:latin typeface="Calibri" panose="020F0502020204030204"/>
              </a:endParaRPr>
            </a:p>
            <a:p>
              <a:endParaRPr lang="da-DK" dirty="0"/>
            </a:p>
          </p:txBody>
        </p:sp>
        <p:sp>
          <p:nvSpPr>
            <p:cNvPr id="5" name="Rectangle 4"/>
            <p:cNvSpPr/>
            <p:nvPr/>
          </p:nvSpPr>
          <p:spPr>
            <a:xfrm>
              <a:off x="8766038" y="5388785"/>
              <a:ext cx="685445" cy="849321"/>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Furnace</a:t>
            </a:r>
            <a:r>
              <a:rPr lang="da-DK" altLang="da-DK" b="0"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overview</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92" name="Rectangle 91"/>
          <p:cNvSpPr/>
          <p:nvPr/>
        </p:nvSpPr>
        <p:spPr bwMode="auto">
          <a:xfrm>
            <a:off x="10202043" y="6454130"/>
            <a:ext cx="187220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grpSp>
        <p:nvGrpSpPr>
          <p:cNvPr id="7168" name="Group 7167"/>
          <p:cNvGrpSpPr/>
          <p:nvPr/>
        </p:nvGrpSpPr>
        <p:grpSpPr>
          <a:xfrm>
            <a:off x="147168" y="1219848"/>
            <a:ext cx="11711059" cy="5100810"/>
            <a:chOff x="147168" y="1137296"/>
            <a:chExt cx="11711059" cy="5100810"/>
          </a:xfrm>
        </p:grpSpPr>
        <p:sp>
          <p:nvSpPr>
            <p:cNvPr id="93" name="Rectangle 92"/>
            <p:cNvSpPr/>
            <p:nvPr/>
          </p:nvSpPr>
          <p:spPr bwMode="auto">
            <a:xfrm>
              <a:off x="1101984" y="1485578"/>
              <a:ext cx="10756243" cy="4752528"/>
            </a:xfrm>
            <a:prstGeom prst="rect">
              <a:avLst/>
            </a:prstGeom>
            <a:solidFill>
              <a:schemeClr val="bg1">
                <a:lumMod val="65000"/>
                <a:alpha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9" name="Rectangle 8"/>
            <p:cNvSpPr/>
            <p:nvPr/>
          </p:nvSpPr>
          <p:spPr bwMode="auto">
            <a:xfrm>
              <a:off x="399019" y="1485578"/>
              <a:ext cx="708447" cy="4752528"/>
            </a:xfrm>
            <a:prstGeom prst="rect">
              <a:avLst/>
            </a:prstGeom>
            <a:solidFill>
              <a:srgbClr val="00B0F0">
                <a:alpha val="30000"/>
              </a:srgb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19" name="TextBox 18"/>
            <p:cNvSpPr txBox="1"/>
            <p:nvPr/>
          </p:nvSpPr>
          <p:spPr>
            <a:xfrm>
              <a:off x="1855869" y="1137836"/>
              <a:ext cx="1433406" cy="307777"/>
            </a:xfrm>
            <a:prstGeom prst="rect">
              <a:avLst/>
            </a:prstGeom>
            <a:noFill/>
          </p:spPr>
          <p:txBody>
            <a:bodyPr wrap="none" rtlCol="0">
              <a:spAutoFit/>
            </a:bodyPr>
            <a:lstStyle/>
            <a:p>
              <a:r>
                <a:rPr lang="da-DK" sz="1400" b="1" dirty="0">
                  <a:solidFill>
                    <a:schemeClr val="bg1">
                      <a:lumMod val="50000"/>
                    </a:schemeClr>
                  </a:solidFill>
                </a:rPr>
                <a:t>Service </a:t>
              </a:r>
              <a:r>
                <a:rPr lang="da-DK" sz="1400" b="1" dirty="0" err="1">
                  <a:solidFill>
                    <a:schemeClr val="accent3">
                      <a:lumMod val="50000"/>
                    </a:schemeClr>
                  </a:solidFill>
                </a:rPr>
                <a:t>area</a:t>
              </a:r>
              <a:endParaRPr lang="da-DK" sz="1400" b="1" dirty="0">
                <a:solidFill>
                  <a:schemeClr val="accent3">
                    <a:lumMod val="50000"/>
                  </a:schemeClr>
                </a:solidFill>
              </a:endParaRPr>
            </a:p>
          </p:txBody>
        </p:sp>
        <p:sp>
          <p:nvSpPr>
            <p:cNvPr id="95" name="TextBox 94"/>
            <p:cNvSpPr txBox="1"/>
            <p:nvPr/>
          </p:nvSpPr>
          <p:spPr>
            <a:xfrm>
              <a:off x="147168" y="1137296"/>
              <a:ext cx="1269899" cy="307777"/>
            </a:xfrm>
            <a:prstGeom prst="rect">
              <a:avLst/>
            </a:prstGeom>
            <a:noFill/>
          </p:spPr>
          <p:txBody>
            <a:bodyPr wrap="none" rtlCol="0">
              <a:spAutoFit/>
            </a:bodyPr>
            <a:lstStyle/>
            <a:p>
              <a:r>
                <a:rPr lang="da-DK" sz="1400" b="1" dirty="0" err="1" smtClean="0">
                  <a:solidFill>
                    <a:srgbClr val="00B0F0"/>
                  </a:solidFill>
                </a:rPr>
                <a:t>Cleanroom</a:t>
              </a:r>
              <a:endParaRPr lang="da-DK" sz="1400" b="1" dirty="0">
                <a:solidFill>
                  <a:srgbClr val="00B0F0"/>
                </a:solidFill>
              </a:endParaRPr>
            </a:p>
          </p:txBody>
        </p:sp>
      </p:grpSp>
    </p:spTree>
    <p:extLst>
      <p:ext uri="{BB962C8B-B14F-4D97-AF65-F5344CB8AC3E}">
        <p14:creationId xmlns:p14="http://schemas.microsoft.com/office/powerpoint/2010/main" val="351490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noChangeAspect="1"/>
          </p:cNvGrpSpPr>
          <p:nvPr/>
        </p:nvGrpSpPr>
        <p:grpSpPr>
          <a:xfrm>
            <a:off x="7969795" y="477466"/>
            <a:ext cx="2979079" cy="1980000"/>
            <a:chOff x="8363297" y="693490"/>
            <a:chExt cx="2774850" cy="1844262"/>
          </a:xfrm>
        </p:grpSpPr>
        <p:pic>
          <p:nvPicPr>
            <p:cNvPr id="31" name="Picture 2" descr="http://www.processpecialties.com/graphics/torch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3297" y="693490"/>
              <a:ext cx="2774850" cy="16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35305" y="2322308"/>
              <a:ext cx="2209259" cy="215444"/>
            </a:xfrm>
            <a:prstGeom prst="rect">
              <a:avLst/>
            </a:prstGeom>
            <a:noFill/>
          </p:spPr>
          <p:txBody>
            <a:bodyPr wrap="none" rtlCol="0">
              <a:spAutoFit/>
            </a:bodyPr>
            <a:lstStyle/>
            <a:p>
              <a:pPr defTabSz="914583" eaLnBrk="1" fontAlgn="auto" hangingPunct="1">
                <a:spcBef>
                  <a:spcPts val="0"/>
                </a:spcBef>
                <a:spcAft>
                  <a:spcPts val="0"/>
                </a:spcAft>
              </a:pPr>
              <a:r>
                <a:rPr lang="da-DK" sz="800" i="1" dirty="0">
                  <a:solidFill>
                    <a:prstClr val="black"/>
                  </a:solidFill>
                  <a:latin typeface="Calibri" panose="020F0502020204030204"/>
                  <a:ea typeface="+mn-ea"/>
                </a:rPr>
                <a:t>http://www.processpecialties.com/thermox.htm</a:t>
              </a:r>
            </a:p>
          </p:txBody>
        </p:sp>
      </p:grpSp>
      <p:sp>
        <p:nvSpPr>
          <p:cNvPr id="6" name="Rectangle 5"/>
          <p:cNvSpPr/>
          <p:nvPr/>
        </p:nvSpPr>
        <p:spPr bwMode="auto">
          <a:xfrm>
            <a:off x="501944" y="6429683"/>
            <a:ext cx="4875585" cy="31015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200">
              <a:solidFill>
                <a:prstClr val="black"/>
              </a:solidFill>
              <a:ea typeface="ＭＳ Ｐゴシック" pitchFamily="-80" charset="-128"/>
            </a:endParaRPr>
          </a:p>
        </p:txBody>
      </p:sp>
      <p:sp>
        <p:nvSpPr>
          <p:cNvPr id="4" name="Title 1"/>
          <p:cNvSpPr txBox="1">
            <a:spLocks/>
          </p:cNvSpPr>
          <p:nvPr/>
        </p:nvSpPr>
        <p:spPr bwMode="auto">
          <a:xfrm>
            <a:off x="-199194" y="146745"/>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583">
              <a:defRPr/>
            </a:pPr>
            <a:endParaRPr lang="da-DK" altLang="da-DK" sz="2399" kern="0" dirty="0">
              <a:solidFill>
                <a:prstClr val="black"/>
              </a:solidFill>
              <a:latin typeface="Calibri Light" panose="020F0302020204030204"/>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da-DK" altLang="da-DK">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da-DK" altLang="da-DK">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552971"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756218"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p:sp>
        <p:nvSpPr>
          <p:cNvPr id="20" name="TextBox 19"/>
          <p:cNvSpPr txBox="1"/>
          <p:nvPr/>
        </p:nvSpPr>
        <p:spPr>
          <a:xfrm>
            <a:off x="633298" y="1093868"/>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p:txBody>
      </p:sp>
      <p:grpSp>
        <p:nvGrpSpPr>
          <p:cNvPr id="11" name="Group 10"/>
          <p:cNvGrpSpPr>
            <a:grpSpLocks noChangeAspect="1"/>
          </p:cNvGrpSpPr>
          <p:nvPr/>
        </p:nvGrpSpPr>
        <p:grpSpPr>
          <a:xfrm>
            <a:off x="7262415" y="4402122"/>
            <a:ext cx="4873845" cy="1980000"/>
            <a:chOff x="8572094" y="4941962"/>
            <a:chExt cx="4873986" cy="1980058"/>
          </a:xfrm>
        </p:grpSpPr>
        <p:pic>
          <p:nvPicPr>
            <p:cNvPr id="2052" name="Picture 4" descr="Image result for bubbler wet oxida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95" t="34321" r="3805" b="16929"/>
            <a:stretch/>
          </p:blipFill>
          <p:spPr bwMode="auto">
            <a:xfrm>
              <a:off x="8572094" y="4941962"/>
              <a:ext cx="4873986" cy="198005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1424718" y="5222845"/>
              <a:ext cx="978376" cy="432013"/>
              <a:chOff x="11349437" y="5299181"/>
              <a:chExt cx="978376" cy="432013"/>
            </a:xfrm>
          </p:grpSpPr>
          <p:sp>
            <p:nvSpPr>
              <p:cNvPr id="3" name="TextBox 2"/>
              <p:cNvSpPr txBox="1">
                <a:spLocks/>
              </p:cNvSpPr>
              <p:nvPr/>
            </p:nvSpPr>
            <p:spPr>
              <a:xfrm>
                <a:off x="11384409" y="5373301"/>
                <a:ext cx="943404" cy="246228"/>
              </a:xfrm>
              <a:prstGeom prst="rect">
                <a:avLst/>
              </a:prstGeom>
              <a:solidFill>
                <a:schemeClr val="bg1"/>
              </a:solidFill>
            </p:spPr>
            <p:txBody>
              <a:bodyPr wrap="square" rtlCol="0">
                <a:spAutoFit/>
              </a:bodyPr>
              <a:lstStyle/>
              <a:p>
                <a:pPr defTabSz="914583" eaLnBrk="1" fontAlgn="auto" hangingPunct="1">
                  <a:spcBef>
                    <a:spcPts val="0"/>
                  </a:spcBef>
                  <a:spcAft>
                    <a:spcPts val="0"/>
                  </a:spcAft>
                </a:pPr>
                <a:r>
                  <a:rPr lang="da-DK" sz="1000" b="1" dirty="0" err="1">
                    <a:solidFill>
                      <a:prstClr val="black"/>
                    </a:solidFill>
                    <a:latin typeface="Calibri" panose="020F0502020204030204"/>
                    <a:ea typeface="+mn-ea"/>
                  </a:rPr>
                  <a:t>Furnace</a:t>
                </a:r>
                <a:r>
                  <a:rPr lang="da-DK" sz="1000" b="1" dirty="0">
                    <a:solidFill>
                      <a:prstClr val="black"/>
                    </a:solidFill>
                    <a:latin typeface="Calibri" panose="020F0502020204030204"/>
                    <a:ea typeface="+mn-ea"/>
                  </a:rPr>
                  <a:t> tube</a:t>
                </a:r>
              </a:p>
            </p:txBody>
          </p:sp>
          <p:sp>
            <p:nvSpPr>
              <p:cNvPr id="5" name="Rectangle 4"/>
              <p:cNvSpPr>
                <a:spLocks/>
              </p:cNvSpPr>
              <p:nvPr/>
            </p:nvSpPr>
            <p:spPr bwMode="auto">
              <a:xfrm>
                <a:off x="11349437" y="5299181"/>
                <a:ext cx="978376" cy="432013"/>
              </a:xfrm>
              <a:prstGeom prst="rect">
                <a:avLst/>
              </a:prstGeom>
              <a:noFill/>
              <a:ln w="1587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200">
                  <a:solidFill>
                    <a:prstClr val="black"/>
                  </a:solidFill>
                  <a:ea typeface="ＭＳ Ｐゴシック" pitchFamily="-80" charset="-128"/>
                </a:endParaRPr>
              </a:p>
            </p:txBody>
          </p:sp>
        </p:grpSp>
      </p:grpSp>
      <p:sp>
        <p:nvSpPr>
          <p:cNvPr id="29" name="TextBox 28"/>
          <p:cNvSpPr txBox="1"/>
          <p:nvPr/>
        </p:nvSpPr>
        <p:spPr>
          <a:xfrm>
            <a:off x="538683" y="1053530"/>
            <a:ext cx="8494579" cy="6773302"/>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b="1" dirty="0">
                <a:solidFill>
                  <a:prstClr val="black"/>
                </a:solidFill>
                <a:latin typeface="Calibri" panose="020F0502020204030204"/>
                <a:ea typeface="+mn-ea"/>
              </a:rPr>
              <a:t>How to generate </a:t>
            </a:r>
            <a:r>
              <a:rPr lang="da-DK" sz="1600" b="1" dirty="0" err="1">
                <a:solidFill>
                  <a:prstClr val="black"/>
                </a:solidFill>
                <a:latin typeface="Calibri" panose="020F0502020204030204"/>
                <a:ea typeface="+mn-ea"/>
              </a:rPr>
              <a:t>water</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vapour</a:t>
            </a:r>
            <a:r>
              <a:rPr lang="da-DK" sz="1600" b="1" dirty="0">
                <a:solidFill>
                  <a:prstClr val="black"/>
                </a:solidFill>
                <a:latin typeface="Calibri" panose="020F0502020204030204"/>
                <a:ea typeface="+mn-ea"/>
              </a:rPr>
              <a:t> for </a:t>
            </a:r>
            <a:r>
              <a:rPr lang="da-DK" sz="1600" b="1" dirty="0" err="1">
                <a:solidFill>
                  <a:prstClr val="black"/>
                </a:solidFill>
                <a:latin typeface="Calibri" panose="020F0502020204030204"/>
                <a:ea typeface="+mn-ea"/>
              </a:rPr>
              <a:t>wet</a:t>
            </a:r>
            <a:r>
              <a:rPr lang="da-DK" sz="1600" b="1" dirty="0">
                <a:solidFill>
                  <a:prstClr val="black"/>
                </a:solidFill>
                <a:latin typeface="Calibri" panose="020F0502020204030204"/>
                <a:ea typeface="+mn-ea"/>
              </a:rPr>
              <a:t> </a:t>
            </a:r>
            <a:r>
              <a:rPr lang="da-DK" sz="1600" b="1" dirty="0" smtClean="0">
                <a:solidFill>
                  <a:prstClr val="black"/>
                </a:solidFill>
                <a:latin typeface="Calibri" panose="020F0502020204030204"/>
                <a:ea typeface="+mn-ea"/>
              </a:rPr>
              <a:t>oxidation</a:t>
            </a:r>
          </a:p>
          <a:p>
            <a:pPr defTabSz="914583" eaLnBrk="1" fontAlgn="auto" hangingPunct="1">
              <a:spcBef>
                <a:spcPts val="0"/>
              </a:spcBef>
              <a:spcAft>
                <a:spcPts val="0"/>
              </a:spcAft>
            </a:pPr>
            <a:endParaRPr lang="da-DK" sz="1800" b="1" dirty="0">
              <a:solidFill>
                <a:prstClr val="black"/>
              </a:solidFill>
              <a:latin typeface="Calibri" panose="020F0502020204030204"/>
              <a:ea typeface="+mn-ea"/>
            </a:endParaRPr>
          </a:p>
          <a:p>
            <a:pPr defTabSz="914583" eaLnBrk="1" fontAlgn="auto" hangingPunct="1">
              <a:spcBef>
                <a:spcPts val="0"/>
              </a:spcBef>
              <a:spcAft>
                <a:spcPts val="0"/>
              </a:spcAft>
            </a:pPr>
            <a:r>
              <a:rPr lang="da-DK" sz="1400" b="1" dirty="0" err="1" smtClean="0">
                <a:solidFill>
                  <a:prstClr val="black"/>
                </a:solidFill>
                <a:latin typeface="Calibri" panose="020F0502020204030204"/>
                <a:ea typeface="+mn-ea"/>
              </a:rPr>
              <a:t>Torch</a:t>
            </a:r>
            <a:endParaRPr lang="da-DK" sz="1400" b="1" dirty="0">
              <a:solidFill>
                <a:prstClr val="black"/>
              </a:solidFill>
              <a:latin typeface="Calibri" panose="020F0502020204030204"/>
              <a:ea typeface="+mn-ea"/>
            </a:endParaRPr>
          </a:p>
          <a:p>
            <a:pPr defTabSz="914583" eaLnBrk="1" fontAlgn="auto" hangingPunct="1">
              <a:spcBef>
                <a:spcPts val="0"/>
              </a:spcBef>
              <a:spcAft>
                <a:spcPts val="0"/>
              </a:spcAft>
            </a:pPr>
            <a:endParaRPr lang="da-DK" sz="1000" dirty="0">
              <a:solidFill>
                <a:prstClr val="black"/>
              </a:solidFill>
              <a:latin typeface="Calibri" panose="020F0502020204030204"/>
              <a:ea typeface="+mn-ea"/>
            </a:endParaRPr>
          </a:p>
          <a:p>
            <a:pPr defTabSz="914583" eaLnBrk="1" fontAlgn="auto" hangingPunct="1">
              <a:spcBef>
                <a:spcPts val="0"/>
              </a:spcBef>
              <a:spcAft>
                <a:spcPts val="0"/>
              </a:spcAft>
            </a:pPr>
            <a:endParaRPr lang="da-DK" sz="18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400" b="1" dirty="0">
              <a:solidFill>
                <a:prstClr val="black"/>
              </a:solidFill>
              <a:latin typeface="Calibri" panose="020F0502020204030204"/>
              <a:ea typeface="+mn-ea"/>
            </a:endParaRPr>
          </a:p>
          <a:p>
            <a:pPr defTabSz="914583" eaLnBrk="1" fontAlgn="auto" hangingPunct="1">
              <a:spcBef>
                <a:spcPts val="0"/>
              </a:spcBef>
              <a:spcAft>
                <a:spcPts val="0"/>
              </a:spcAft>
            </a:pPr>
            <a:endParaRPr lang="da-DK"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0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000" b="1"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400" b="1" dirty="0" err="1" smtClean="0">
                <a:solidFill>
                  <a:prstClr val="black"/>
                </a:solidFill>
                <a:latin typeface="Calibri" panose="020F0502020204030204"/>
                <a:ea typeface="+mn-ea"/>
              </a:rPr>
              <a:t>Steamer</a:t>
            </a:r>
            <a:endParaRPr lang="da-DK" sz="1400" b="1" dirty="0">
              <a:solidFill>
                <a:prstClr val="black"/>
              </a:solidFill>
              <a:latin typeface="Calibri" panose="020F0502020204030204"/>
              <a:ea typeface="+mn-ea"/>
            </a:endParaRPr>
          </a:p>
          <a:p>
            <a:pPr defTabSz="914583" eaLnBrk="1" fontAlgn="auto" hangingPunct="1">
              <a:spcBef>
                <a:spcPts val="0"/>
              </a:spcBef>
              <a:spcAft>
                <a:spcPts val="0"/>
              </a:spcAft>
            </a:pPr>
            <a:endParaRPr lang="da-DK" sz="1800" b="1" dirty="0">
              <a:solidFill>
                <a:prstClr val="black"/>
              </a:solidFill>
              <a:latin typeface="Calibri" panose="020F0502020204030204"/>
              <a:ea typeface="+mn-ea"/>
            </a:endParaRPr>
          </a:p>
          <a:p>
            <a:pPr defTabSz="914583" eaLnBrk="1" fontAlgn="auto" hangingPunct="1">
              <a:spcBef>
                <a:spcPts val="0"/>
              </a:spcBef>
              <a:spcAft>
                <a:spcPts val="0"/>
              </a:spcAft>
            </a:pPr>
            <a:endParaRPr lang="da-DK" sz="18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800" b="1" dirty="0">
              <a:solidFill>
                <a:prstClr val="black"/>
              </a:solidFill>
              <a:latin typeface="Calibri" panose="020F0502020204030204"/>
              <a:ea typeface="+mn-ea"/>
            </a:endParaRPr>
          </a:p>
          <a:p>
            <a:pPr defTabSz="914583" eaLnBrk="1" fontAlgn="auto" hangingPunct="1">
              <a:spcBef>
                <a:spcPts val="0"/>
              </a:spcBef>
              <a:spcAft>
                <a:spcPts val="0"/>
              </a:spcAft>
            </a:pPr>
            <a:endParaRPr lang="da-DK" sz="2000" b="1"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400" b="1" dirty="0" err="1" smtClean="0">
                <a:solidFill>
                  <a:prstClr val="black"/>
                </a:solidFill>
                <a:latin typeface="Calibri" panose="020F0502020204030204"/>
                <a:ea typeface="+mn-ea"/>
              </a:rPr>
              <a:t>Bubbler</a:t>
            </a:r>
            <a:endParaRPr lang="da-DK" sz="1400" b="1" dirty="0">
              <a:solidFill>
                <a:prstClr val="black"/>
              </a:solidFill>
              <a:latin typeface="Calibri" panose="020F0502020204030204"/>
              <a:ea typeface="+mn-ea"/>
            </a:endParaRPr>
          </a:p>
          <a:p>
            <a:pPr defTabSz="914583" eaLnBrk="1" fontAlgn="auto" hangingPunct="1">
              <a:spcBef>
                <a:spcPts val="0"/>
              </a:spcBef>
              <a:spcAft>
                <a:spcPts val="0"/>
              </a:spcAft>
            </a:pPr>
            <a:endParaRPr lang="da-DK" sz="1200" dirty="0">
              <a:solidFill>
                <a:prstClr val="black"/>
              </a:solidFill>
              <a:latin typeface="Calibri" panose="020F0502020204030204"/>
              <a:ea typeface="+mn-ea"/>
            </a:endParaRPr>
          </a:p>
          <a:p>
            <a:pPr defTabSz="914583" eaLnBrk="1" fontAlgn="auto" hangingPunct="1">
              <a:spcBef>
                <a:spcPts val="0"/>
              </a:spcBef>
              <a:spcAft>
                <a:spcPts val="0"/>
              </a:spcAft>
            </a:pPr>
            <a:endParaRPr lang="da-DK" sz="1800" dirty="0">
              <a:solidFill>
                <a:prstClr val="black"/>
              </a:solidFill>
              <a:latin typeface="Calibri" panose="020F0502020204030204"/>
              <a:ea typeface="+mn-ea"/>
            </a:endParaRPr>
          </a:p>
          <a:p>
            <a:pPr defTabSz="914583" eaLnBrk="1" fontAlgn="auto" hangingPunct="1">
              <a:spcBef>
                <a:spcPts val="0"/>
              </a:spcBef>
              <a:spcAft>
                <a:spcPts val="0"/>
              </a:spcAft>
            </a:pPr>
            <a:endParaRPr lang="en-US" sz="12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US" sz="1200" i="1" dirty="0">
              <a:solidFill>
                <a:prstClr val="black"/>
              </a:solidFill>
              <a:latin typeface="Calibri" panose="020F0502020204030204"/>
              <a:ea typeface="+mn-ea"/>
            </a:endParaRPr>
          </a:p>
          <a:p>
            <a:pPr defTabSz="914583" eaLnBrk="1" fontAlgn="auto" hangingPunct="1">
              <a:spcBef>
                <a:spcPts val="0"/>
              </a:spcBef>
              <a:spcAft>
                <a:spcPts val="0"/>
              </a:spcAft>
            </a:pPr>
            <a:endParaRPr lang="en-US" sz="12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US" sz="2800" i="1"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400" i="1" dirty="0" smtClean="0">
                <a:solidFill>
                  <a:prstClr val="black"/>
                </a:solidFill>
                <a:latin typeface="Calibri" panose="020F0502020204030204"/>
                <a:ea typeface="+mn-ea"/>
              </a:rPr>
              <a:t>All </a:t>
            </a:r>
            <a:r>
              <a:rPr lang="da-DK" sz="1400" i="1" dirty="0" err="1" smtClean="0">
                <a:solidFill>
                  <a:prstClr val="black"/>
                </a:solidFill>
                <a:latin typeface="Calibri" panose="020F0502020204030204"/>
                <a:ea typeface="+mn-ea"/>
              </a:rPr>
              <a:t>three</a:t>
            </a:r>
            <a:r>
              <a:rPr lang="da-DK" sz="1400" i="1" dirty="0" smtClean="0">
                <a:solidFill>
                  <a:prstClr val="black"/>
                </a:solidFill>
                <a:latin typeface="Calibri" panose="020F0502020204030204"/>
                <a:ea typeface="+mn-ea"/>
              </a:rPr>
              <a:t> solutions (</a:t>
            </a:r>
            <a:r>
              <a:rPr lang="da-DK" sz="1400" i="1" dirty="0" err="1" smtClean="0">
                <a:solidFill>
                  <a:prstClr val="black"/>
                </a:solidFill>
                <a:latin typeface="Calibri" panose="020F0502020204030204"/>
                <a:ea typeface="+mn-ea"/>
              </a:rPr>
              <a:t>torch</a:t>
            </a:r>
            <a:r>
              <a:rPr lang="da-DK" sz="1400" i="1" dirty="0" smtClean="0">
                <a:solidFill>
                  <a:prstClr val="black"/>
                </a:solidFill>
                <a:latin typeface="Calibri" panose="020F0502020204030204"/>
                <a:ea typeface="+mn-ea"/>
              </a:rPr>
              <a:t>/</a:t>
            </a:r>
            <a:r>
              <a:rPr lang="da-DK" sz="1400" i="1" dirty="0" err="1" smtClean="0">
                <a:solidFill>
                  <a:prstClr val="black"/>
                </a:solidFill>
                <a:latin typeface="Calibri" panose="020F0502020204030204"/>
                <a:ea typeface="+mn-ea"/>
              </a:rPr>
              <a:t>steamer</a:t>
            </a:r>
            <a:r>
              <a:rPr lang="da-DK" sz="1400" i="1" dirty="0" smtClean="0">
                <a:solidFill>
                  <a:prstClr val="black"/>
                </a:solidFill>
                <a:latin typeface="Calibri" panose="020F0502020204030204"/>
                <a:ea typeface="+mn-ea"/>
              </a:rPr>
              <a:t>/</a:t>
            </a:r>
            <a:r>
              <a:rPr lang="da-DK" sz="1400" i="1" dirty="0" err="1" smtClean="0">
                <a:solidFill>
                  <a:prstClr val="black"/>
                </a:solidFill>
                <a:latin typeface="Calibri" panose="020F0502020204030204"/>
                <a:ea typeface="+mn-ea"/>
              </a:rPr>
              <a:t>bubbler</a:t>
            </a:r>
            <a:r>
              <a:rPr lang="da-DK" sz="1400" i="1" dirty="0" smtClean="0">
                <a:solidFill>
                  <a:prstClr val="black"/>
                </a:solidFill>
                <a:latin typeface="Calibri" panose="020F0502020204030204"/>
                <a:ea typeface="+mn-ea"/>
              </a:rPr>
              <a:t>) </a:t>
            </a:r>
            <a:r>
              <a:rPr lang="da-DK" sz="1400" i="1" dirty="0" err="1" smtClean="0">
                <a:solidFill>
                  <a:prstClr val="black"/>
                </a:solidFill>
                <a:latin typeface="Calibri" panose="020F0502020204030204"/>
                <a:ea typeface="+mn-ea"/>
              </a:rPr>
              <a:t>are</a:t>
            </a:r>
            <a:r>
              <a:rPr lang="da-DK" sz="1400" i="1" dirty="0" smtClean="0">
                <a:solidFill>
                  <a:prstClr val="black"/>
                </a:solidFill>
                <a:latin typeface="Calibri" panose="020F0502020204030204"/>
                <a:ea typeface="+mn-ea"/>
              </a:rPr>
              <a:t> beting </a:t>
            </a:r>
            <a:r>
              <a:rPr lang="da-DK" sz="1400" i="1" dirty="0" err="1" smtClean="0">
                <a:solidFill>
                  <a:prstClr val="black"/>
                </a:solidFill>
                <a:latin typeface="Calibri" panose="020F0502020204030204"/>
                <a:ea typeface="+mn-ea"/>
              </a:rPr>
              <a:t>used</a:t>
            </a:r>
            <a:r>
              <a:rPr lang="da-DK" sz="1400" i="1" dirty="0" smtClean="0">
                <a:solidFill>
                  <a:prstClr val="black"/>
                </a:solidFill>
                <a:latin typeface="Calibri" panose="020F0502020204030204"/>
                <a:ea typeface="+mn-ea"/>
              </a:rPr>
              <a:t> on the oxidation </a:t>
            </a:r>
            <a:r>
              <a:rPr lang="da-DK" sz="1400" i="1" dirty="0" err="1" smtClean="0">
                <a:solidFill>
                  <a:prstClr val="black"/>
                </a:solidFill>
                <a:latin typeface="Calibri" panose="020F0502020204030204"/>
                <a:ea typeface="+mn-ea"/>
              </a:rPr>
              <a:t>furnaces</a:t>
            </a:r>
            <a:r>
              <a:rPr lang="da-DK" sz="1400" i="1" dirty="0" smtClean="0">
                <a:solidFill>
                  <a:prstClr val="black"/>
                </a:solidFill>
                <a:latin typeface="Calibri" panose="020F0502020204030204"/>
                <a:ea typeface="+mn-ea"/>
              </a:rPr>
              <a:t> in the </a:t>
            </a:r>
            <a:r>
              <a:rPr lang="da-DK" sz="1400" i="1" dirty="0" err="1" smtClean="0">
                <a:solidFill>
                  <a:prstClr val="black"/>
                </a:solidFill>
                <a:latin typeface="Calibri" panose="020F0502020204030204"/>
                <a:ea typeface="+mn-ea"/>
              </a:rPr>
              <a:t>cleanroom</a:t>
            </a:r>
            <a:r>
              <a:rPr lang="da-DK" sz="1400" i="1" dirty="0" smtClean="0">
                <a:solidFill>
                  <a:prstClr val="black"/>
                </a:solidFill>
                <a:latin typeface="Calibri" panose="020F0502020204030204"/>
                <a:ea typeface="+mn-ea"/>
              </a:rPr>
              <a:t>.</a:t>
            </a:r>
          </a:p>
          <a:p>
            <a:pPr defTabSz="914583" eaLnBrk="1" fontAlgn="auto" hangingPunct="1">
              <a:spcBef>
                <a:spcPts val="0"/>
              </a:spcBef>
              <a:spcAft>
                <a:spcPts val="0"/>
              </a:spcAft>
            </a:pPr>
            <a:endParaRPr lang="da-DK" sz="1400" i="1" dirty="0">
              <a:solidFill>
                <a:prstClr val="black"/>
              </a:solidFill>
              <a:latin typeface="Calibri" panose="020F0502020204030204"/>
              <a:ea typeface="+mn-ea"/>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r>
              <a:rPr lang="da-DK" sz="1600" dirty="0">
                <a:solidFill>
                  <a:prstClr val="black"/>
                </a:solidFill>
                <a:latin typeface="Calibri" panose="020F0502020204030204"/>
                <a:ea typeface="+mn-ea"/>
              </a:rPr>
              <a:t> 	</a:t>
            </a:r>
          </a:p>
        </p:txBody>
      </p:sp>
      <p:grpSp>
        <p:nvGrpSpPr>
          <p:cNvPr id="14" name="Group 13"/>
          <p:cNvGrpSpPr/>
          <p:nvPr/>
        </p:nvGrpSpPr>
        <p:grpSpPr>
          <a:xfrm>
            <a:off x="9033262" y="2637958"/>
            <a:ext cx="2634552" cy="1799948"/>
            <a:chOff x="9239072" y="2925738"/>
            <a:chExt cx="2634628" cy="1800000"/>
          </a:xfrm>
        </p:grpSpPr>
        <p:pic>
          <p:nvPicPr>
            <p:cNvPr id="2056" name="Picture 8" descr="RASIRC Steam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072" y="2925738"/>
              <a:ext cx="1827067" cy="180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066020" y="4384137"/>
              <a:ext cx="807680" cy="307786"/>
            </a:xfrm>
            <a:prstGeom prst="rect">
              <a:avLst/>
            </a:prstGeom>
            <a:noFill/>
          </p:spPr>
          <p:txBody>
            <a:bodyPr wrap="none" rtlCol="0">
              <a:spAutoFit/>
            </a:bodyPr>
            <a:lstStyle/>
            <a:p>
              <a:pPr defTabSz="914583" eaLnBrk="1" fontAlgn="auto" hangingPunct="1">
                <a:spcBef>
                  <a:spcPts val="0"/>
                </a:spcBef>
                <a:spcAft>
                  <a:spcPts val="0"/>
                </a:spcAft>
              </a:pPr>
              <a:r>
                <a:rPr lang="da-DK" sz="1400" b="1" dirty="0" err="1">
                  <a:solidFill>
                    <a:prstClr val="black"/>
                  </a:solidFill>
                  <a:latin typeface="Calibri" panose="020F0502020204030204"/>
                  <a:ea typeface="+mn-ea"/>
                </a:rPr>
                <a:t>Steamer</a:t>
              </a:r>
              <a:endParaRPr lang="da-DK" sz="1400" b="1" dirty="0">
                <a:solidFill>
                  <a:prstClr val="black"/>
                </a:solidFill>
                <a:latin typeface="Calibri" panose="020F0502020204030204"/>
                <a:ea typeface="+mn-ea"/>
              </a:endParaRPr>
            </a:p>
          </p:txBody>
        </p:sp>
      </p:grpSp>
      <p:sp>
        <p:nvSpPr>
          <p:cNvPr id="7" name="Rectangle 6"/>
          <p:cNvSpPr/>
          <p:nvPr/>
        </p:nvSpPr>
        <p:spPr>
          <a:xfrm>
            <a:off x="1336856" y="1597230"/>
            <a:ext cx="5925559" cy="1292662"/>
          </a:xfrm>
          <a:prstGeom prst="rect">
            <a:avLst/>
          </a:prstGeom>
        </p:spPr>
        <p:txBody>
          <a:bodyPr wrap="square">
            <a:spAutoFit/>
          </a:bodyPr>
          <a:lstStyle/>
          <a:p>
            <a:pPr defTabSz="914583" eaLnBrk="1" fontAlgn="auto" hangingPunct="1">
              <a:spcBef>
                <a:spcPts val="0"/>
              </a:spcBef>
              <a:spcAft>
                <a:spcPts val="0"/>
              </a:spcAft>
            </a:pPr>
            <a:r>
              <a:rPr lang="da-DK" sz="1300" dirty="0">
                <a:solidFill>
                  <a:prstClr val="black"/>
                </a:solidFill>
                <a:latin typeface="Calibri" panose="020F0502020204030204"/>
              </a:rPr>
              <a:t>H</a:t>
            </a:r>
            <a:r>
              <a:rPr lang="da-DK" sz="1300" baseline="-25000" dirty="0">
                <a:solidFill>
                  <a:prstClr val="black"/>
                </a:solidFill>
                <a:latin typeface="Calibri" panose="020F0502020204030204"/>
              </a:rPr>
              <a:t>2</a:t>
            </a:r>
            <a:r>
              <a:rPr lang="da-DK" sz="1300" dirty="0">
                <a:solidFill>
                  <a:prstClr val="black"/>
                </a:solidFill>
                <a:latin typeface="Calibri" panose="020F0502020204030204"/>
              </a:rPr>
              <a:t> and O</a:t>
            </a:r>
            <a:r>
              <a:rPr lang="da-DK" sz="1300" baseline="-25000" dirty="0">
                <a:solidFill>
                  <a:prstClr val="black"/>
                </a:solidFill>
                <a:latin typeface="Calibri" panose="020F0502020204030204"/>
              </a:rPr>
              <a:t>2</a:t>
            </a:r>
            <a:r>
              <a:rPr lang="da-DK" sz="1300" dirty="0">
                <a:solidFill>
                  <a:prstClr val="black"/>
                </a:solidFill>
                <a:latin typeface="Calibri" panose="020F0502020204030204"/>
              </a:rPr>
              <a:t> </a:t>
            </a:r>
            <a:r>
              <a:rPr lang="da-DK" sz="1300" dirty="0" err="1">
                <a:solidFill>
                  <a:prstClr val="black"/>
                </a:solidFill>
                <a:latin typeface="Calibri" panose="020F0502020204030204"/>
              </a:rPr>
              <a:t>are</a:t>
            </a:r>
            <a:r>
              <a:rPr lang="da-DK" sz="1300" dirty="0">
                <a:solidFill>
                  <a:prstClr val="black"/>
                </a:solidFill>
                <a:latin typeface="Calibri" panose="020F0502020204030204"/>
              </a:rPr>
              <a:t> </a:t>
            </a:r>
            <a:r>
              <a:rPr lang="da-DK" sz="1300" dirty="0" err="1">
                <a:solidFill>
                  <a:prstClr val="black"/>
                </a:solidFill>
                <a:latin typeface="Calibri" panose="020F0502020204030204"/>
              </a:rPr>
              <a:t>combined</a:t>
            </a:r>
            <a:r>
              <a:rPr lang="da-DK" sz="1300" dirty="0">
                <a:solidFill>
                  <a:prstClr val="black"/>
                </a:solidFill>
                <a:latin typeface="Calibri" panose="020F0502020204030204"/>
              </a:rPr>
              <a:t> in a </a:t>
            </a:r>
            <a:r>
              <a:rPr lang="da-DK" sz="1300" dirty="0" err="1">
                <a:solidFill>
                  <a:prstClr val="black"/>
                </a:solidFill>
                <a:latin typeface="Calibri" panose="020F0502020204030204"/>
              </a:rPr>
              <a:t>quartz</a:t>
            </a:r>
            <a:r>
              <a:rPr lang="da-DK" sz="1300" dirty="0">
                <a:solidFill>
                  <a:prstClr val="black"/>
                </a:solidFill>
                <a:latin typeface="Calibri" panose="020F0502020204030204"/>
              </a:rPr>
              <a:t> </a:t>
            </a:r>
            <a:r>
              <a:rPr lang="da-DK" sz="1300" dirty="0" err="1" smtClean="0">
                <a:solidFill>
                  <a:prstClr val="black"/>
                </a:solidFill>
                <a:latin typeface="Calibri" panose="020F0502020204030204"/>
              </a:rPr>
              <a:t>torch</a:t>
            </a:r>
            <a:r>
              <a:rPr lang="da-DK" sz="1300" dirty="0" smtClean="0">
                <a:solidFill>
                  <a:prstClr val="black"/>
                </a:solidFill>
                <a:latin typeface="Calibri" panose="020F0502020204030204"/>
              </a:rPr>
              <a:t>. </a:t>
            </a:r>
            <a:endParaRPr lang="da-DK" sz="1300" dirty="0">
              <a:solidFill>
                <a:prstClr val="black"/>
              </a:solidFill>
              <a:latin typeface="Calibri" panose="020F0502020204030204"/>
            </a:endParaRPr>
          </a:p>
          <a:p>
            <a:pPr defTabSz="914583" eaLnBrk="1" fontAlgn="auto" hangingPunct="1">
              <a:spcBef>
                <a:spcPts val="0"/>
              </a:spcBef>
              <a:spcAft>
                <a:spcPts val="0"/>
              </a:spcAft>
            </a:pPr>
            <a:r>
              <a:rPr lang="da-DK" sz="1300" dirty="0">
                <a:solidFill>
                  <a:prstClr val="black"/>
                </a:solidFill>
                <a:latin typeface="Calibri" panose="020F0502020204030204"/>
              </a:rPr>
              <a:t>The </a:t>
            </a:r>
            <a:r>
              <a:rPr lang="da-DK" sz="1300" dirty="0" err="1">
                <a:solidFill>
                  <a:prstClr val="black"/>
                </a:solidFill>
                <a:latin typeface="Calibri" panose="020F0502020204030204"/>
              </a:rPr>
              <a:t>torch</a:t>
            </a:r>
            <a:r>
              <a:rPr lang="da-DK" sz="1300" dirty="0">
                <a:solidFill>
                  <a:prstClr val="black"/>
                </a:solidFill>
                <a:latin typeface="Calibri" panose="020F0502020204030204"/>
              </a:rPr>
              <a:t> is </a:t>
            </a:r>
            <a:r>
              <a:rPr lang="da-DK" sz="1300" dirty="0" err="1">
                <a:solidFill>
                  <a:prstClr val="black"/>
                </a:solidFill>
                <a:latin typeface="Calibri" panose="020F0502020204030204"/>
              </a:rPr>
              <a:t>heated</a:t>
            </a:r>
            <a:r>
              <a:rPr lang="da-DK" sz="1300" dirty="0">
                <a:solidFill>
                  <a:prstClr val="black"/>
                </a:solidFill>
                <a:latin typeface="Calibri" panose="020F0502020204030204"/>
              </a:rPr>
              <a:t> to &gt; 800˚C. At </a:t>
            </a:r>
            <a:r>
              <a:rPr lang="da-DK" sz="1300" dirty="0" err="1">
                <a:solidFill>
                  <a:prstClr val="black"/>
                </a:solidFill>
                <a:latin typeface="Calibri" panose="020F0502020204030204"/>
              </a:rPr>
              <a:t>this</a:t>
            </a:r>
            <a:r>
              <a:rPr lang="da-DK" sz="1300" dirty="0">
                <a:solidFill>
                  <a:prstClr val="black"/>
                </a:solidFill>
                <a:latin typeface="Calibri" panose="020F0502020204030204"/>
              </a:rPr>
              <a:t> temperature H</a:t>
            </a:r>
            <a:r>
              <a:rPr lang="da-DK" sz="1300" baseline="-25000" dirty="0">
                <a:solidFill>
                  <a:prstClr val="black"/>
                </a:solidFill>
                <a:latin typeface="Calibri" panose="020F0502020204030204"/>
              </a:rPr>
              <a:t>2</a:t>
            </a:r>
            <a:r>
              <a:rPr lang="da-DK" sz="1300" dirty="0">
                <a:solidFill>
                  <a:prstClr val="black"/>
                </a:solidFill>
                <a:latin typeface="Calibri" panose="020F0502020204030204"/>
              </a:rPr>
              <a:t> </a:t>
            </a:r>
            <a:r>
              <a:rPr lang="da-DK" sz="1300" dirty="0" err="1">
                <a:solidFill>
                  <a:prstClr val="black"/>
                </a:solidFill>
                <a:latin typeface="Calibri" panose="020F0502020204030204"/>
              </a:rPr>
              <a:t>will</a:t>
            </a:r>
            <a:r>
              <a:rPr lang="da-DK" sz="1300" dirty="0">
                <a:solidFill>
                  <a:prstClr val="black"/>
                </a:solidFill>
                <a:latin typeface="Calibri" panose="020F0502020204030204"/>
              </a:rPr>
              <a:t> </a:t>
            </a:r>
            <a:r>
              <a:rPr lang="da-DK" sz="1300" dirty="0" err="1">
                <a:solidFill>
                  <a:prstClr val="black"/>
                </a:solidFill>
                <a:latin typeface="Calibri" panose="020F0502020204030204"/>
              </a:rPr>
              <a:t>ignite</a:t>
            </a:r>
            <a:r>
              <a:rPr lang="da-DK" sz="1300" dirty="0">
                <a:solidFill>
                  <a:prstClr val="black"/>
                </a:solidFill>
                <a:latin typeface="Calibri" panose="020F0502020204030204"/>
              </a:rPr>
              <a:t> and </a:t>
            </a:r>
            <a:r>
              <a:rPr lang="da-DK" sz="1300" dirty="0" err="1">
                <a:solidFill>
                  <a:prstClr val="black"/>
                </a:solidFill>
                <a:latin typeface="Calibri" panose="020F0502020204030204"/>
              </a:rPr>
              <a:t>burn</a:t>
            </a:r>
            <a:r>
              <a:rPr lang="da-DK" sz="1300" dirty="0">
                <a:solidFill>
                  <a:prstClr val="black"/>
                </a:solidFill>
                <a:latin typeface="Calibri" panose="020F0502020204030204"/>
              </a:rPr>
              <a:t> with O</a:t>
            </a:r>
            <a:r>
              <a:rPr lang="da-DK" sz="1300" baseline="-25000" dirty="0">
                <a:solidFill>
                  <a:prstClr val="black"/>
                </a:solidFill>
                <a:latin typeface="Calibri" panose="020F0502020204030204"/>
              </a:rPr>
              <a:t>2</a:t>
            </a:r>
            <a:r>
              <a:rPr lang="da-DK" sz="1300" dirty="0">
                <a:solidFill>
                  <a:prstClr val="black"/>
                </a:solidFill>
                <a:latin typeface="Calibri" panose="020F0502020204030204"/>
              </a:rPr>
              <a:t> </a:t>
            </a:r>
            <a:r>
              <a:rPr lang="da-DK" sz="1300" dirty="0" err="1">
                <a:solidFill>
                  <a:prstClr val="black"/>
                </a:solidFill>
                <a:latin typeface="Calibri" panose="020F0502020204030204"/>
              </a:rPr>
              <a:t>into</a:t>
            </a:r>
            <a:r>
              <a:rPr lang="da-DK" sz="1300" dirty="0">
                <a:solidFill>
                  <a:prstClr val="black"/>
                </a:solidFill>
                <a:latin typeface="Calibri" panose="020F0502020204030204"/>
              </a:rPr>
              <a:t> </a:t>
            </a:r>
            <a:r>
              <a:rPr lang="da-DK" sz="1300" dirty="0" err="1">
                <a:solidFill>
                  <a:prstClr val="black"/>
                </a:solidFill>
                <a:latin typeface="Calibri" panose="020F0502020204030204"/>
              </a:rPr>
              <a:t>steam</a:t>
            </a:r>
            <a:r>
              <a:rPr lang="da-DK" sz="1300" dirty="0">
                <a:solidFill>
                  <a:prstClr val="black"/>
                </a:solidFill>
                <a:latin typeface="Calibri" panose="020F0502020204030204"/>
              </a:rPr>
              <a:t> (2 H</a:t>
            </a:r>
            <a:r>
              <a:rPr lang="da-DK" sz="1300" baseline="-25000" dirty="0">
                <a:solidFill>
                  <a:prstClr val="black"/>
                </a:solidFill>
                <a:latin typeface="Calibri" panose="020F0502020204030204"/>
              </a:rPr>
              <a:t>2</a:t>
            </a:r>
            <a:r>
              <a:rPr lang="da-DK" sz="1300" dirty="0">
                <a:solidFill>
                  <a:prstClr val="black"/>
                </a:solidFill>
                <a:latin typeface="Calibri" panose="020F0502020204030204"/>
              </a:rPr>
              <a:t> + 1 O</a:t>
            </a:r>
            <a:r>
              <a:rPr lang="da-DK" sz="1300" baseline="-25000" dirty="0">
                <a:solidFill>
                  <a:prstClr val="black"/>
                </a:solidFill>
                <a:latin typeface="Calibri" panose="020F0502020204030204"/>
              </a:rPr>
              <a:t>2</a:t>
            </a:r>
            <a:r>
              <a:rPr lang="da-DK" sz="1300" dirty="0">
                <a:solidFill>
                  <a:prstClr val="black"/>
                </a:solidFill>
                <a:latin typeface="Calibri" panose="020F0502020204030204"/>
              </a:rPr>
              <a:t> </a:t>
            </a:r>
            <a:r>
              <a:rPr lang="da-DK" sz="1300" dirty="0">
                <a:solidFill>
                  <a:prstClr val="black"/>
                </a:solidFill>
                <a:latin typeface="Arial"/>
                <a:cs typeface="Arial"/>
              </a:rPr>
              <a:t>→ </a:t>
            </a:r>
            <a:r>
              <a:rPr lang="da-DK" sz="1300" dirty="0">
                <a:solidFill>
                  <a:prstClr val="black"/>
                </a:solidFill>
                <a:latin typeface="Calibri" panose="020F0502020204030204"/>
              </a:rPr>
              <a:t>2 </a:t>
            </a:r>
            <a:r>
              <a:rPr lang="da-DK" sz="1300" dirty="0" smtClean="0">
                <a:solidFill>
                  <a:prstClr val="black"/>
                </a:solidFill>
                <a:latin typeface="Calibri" panose="020F0502020204030204"/>
              </a:rPr>
              <a:t>H</a:t>
            </a:r>
            <a:r>
              <a:rPr lang="da-DK" sz="1300" baseline="-25000" dirty="0" smtClean="0">
                <a:solidFill>
                  <a:prstClr val="black"/>
                </a:solidFill>
                <a:latin typeface="Calibri" panose="020F0502020204030204"/>
              </a:rPr>
              <a:t>2</a:t>
            </a:r>
            <a:r>
              <a:rPr lang="da-DK" sz="1300" dirty="0" smtClean="0">
                <a:solidFill>
                  <a:prstClr val="black"/>
                </a:solidFill>
                <a:latin typeface="Calibri" panose="020F0502020204030204"/>
              </a:rPr>
              <a:t>O). </a:t>
            </a:r>
            <a:endParaRPr lang="da-DK" sz="1300" dirty="0">
              <a:solidFill>
                <a:prstClr val="black"/>
              </a:solidFill>
              <a:latin typeface="Calibri" panose="020F0502020204030204"/>
            </a:endParaRPr>
          </a:p>
          <a:p>
            <a:pPr defTabSz="914583" eaLnBrk="1" fontAlgn="auto" hangingPunct="1">
              <a:spcBef>
                <a:spcPts val="0"/>
              </a:spcBef>
              <a:spcAft>
                <a:spcPts val="0"/>
              </a:spcAft>
            </a:pPr>
            <a:endParaRPr lang="da-DK" sz="1300" dirty="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da-DK" sz="1300" dirty="0" smtClean="0">
                <a:solidFill>
                  <a:prstClr val="black"/>
                </a:solidFill>
                <a:latin typeface="Calibri" panose="020F0502020204030204"/>
              </a:rPr>
              <a:t>High </a:t>
            </a:r>
            <a:r>
              <a:rPr lang="da-DK" sz="1300" dirty="0" err="1">
                <a:solidFill>
                  <a:prstClr val="black"/>
                </a:solidFill>
                <a:latin typeface="Calibri" panose="020F0502020204030204"/>
              </a:rPr>
              <a:t>quality</a:t>
            </a:r>
            <a:r>
              <a:rPr lang="da-DK" sz="1300" dirty="0">
                <a:solidFill>
                  <a:prstClr val="black"/>
                </a:solidFill>
                <a:latin typeface="Calibri" panose="020F0502020204030204"/>
              </a:rPr>
              <a:t> and uniform </a:t>
            </a:r>
            <a:r>
              <a:rPr lang="da-DK" sz="1300" dirty="0" err="1" smtClean="0">
                <a:solidFill>
                  <a:prstClr val="black"/>
                </a:solidFill>
                <a:latin typeface="Calibri" panose="020F0502020204030204"/>
              </a:rPr>
              <a:t>steam</a:t>
            </a:r>
            <a:r>
              <a:rPr lang="da-DK" sz="1300" dirty="0" smtClean="0">
                <a:solidFill>
                  <a:prstClr val="black"/>
                </a:solidFill>
                <a:latin typeface="Calibri" panose="020F0502020204030204"/>
              </a:rPr>
              <a:t> </a:t>
            </a:r>
          </a:p>
          <a:p>
            <a:pPr marL="285750" indent="-285750" defTabSz="914583" eaLnBrk="1" fontAlgn="auto" hangingPunct="1">
              <a:spcBef>
                <a:spcPts val="0"/>
              </a:spcBef>
              <a:spcAft>
                <a:spcPts val="0"/>
              </a:spcAft>
              <a:buFont typeface="Arial" panose="020B0604020202020204" pitchFamily="34" charset="0"/>
              <a:buChar char="•"/>
            </a:pPr>
            <a:r>
              <a:rPr lang="da-DK" sz="1300" dirty="0" smtClean="0">
                <a:solidFill>
                  <a:prstClr val="black"/>
                </a:solidFill>
                <a:latin typeface="Calibri" panose="020F0502020204030204"/>
              </a:rPr>
              <a:t>High </a:t>
            </a:r>
            <a:r>
              <a:rPr lang="da-DK" sz="1300" dirty="0">
                <a:solidFill>
                  <a:prstClr val="black"/>
                </a:solidFill>
                <a:latin typeface="Calibri" panose="020F0502020204030204"/>
              </a:rPr>
              <a:t>temperature, H</a:t>
            </a:r>
            <a:r>
              <a:rPr lang="da-DK" sz="1300" baseline="-25000" dirty="0">
                <a:solidFill>
                  <a:prstClr val="black"/>
                </a:solidFill>
                <a:latin typeface="Calibri" panose="020F0502020204030204"/>
              </a:rPr>
              <a:t>2</a:t>
            </a:r>
            <a:r>
              <a:rPr lang="da-DK" sz="1300" dirty="0">
                <a:solidFill>
                  <a:prstClr val="black"/>
                </a:solidFill>
                <a:latin typeface="Calibri" panose="020F0502020204030204"/>
              </a:rPr>
              <a:t> is </a:t>
            </a:r>
            <a:r>
              <a:rPr lang="da-DK" sz="1300" dirty="0" err="1">
                <a:solidFill>
                  <a:prstClr val="black"/>
                </a:solidFill>
                <a:latin typeface="Calibri" panose="020F0502020204030204"/>
              </a:rPr>
              <a:t>explosive</a:t>
            </a:r>
            <a:endParaRPr lang="da-DK" sz="1300" dirty="0">
              <a:solidFill>
                <a:prstClr val="black"/>
              </a:solidFill>
              <a:latin typeface="Calibri" panose="020F0502020204030204"/>
            </a:endParaRPr>
          </a:p>
        </p:txBody>
      </p:sp>
      <p:sp>
        <p:nvSpPr>
          <p:cNvPr id="9" name="TextBox 8"/>
          <p:cNvSpPr txBox="1"/>
          <p:nvPr/>
        </p:nvSpPr>
        <p:spPr>
          <a:xfrm>
            <a:off x="1331066" y="3253416"/>
            <a:ext cx="6440481" cy="1077218"/>
          </a:xfrm>
          <a:prstGeom prst="rect">
            <a:avLst/>
          </a:prstGeom>
          <a:noFill/>
        </p:spPr>
        <p:txBody>
          <a:bodyPr wrap="none" rtlCol="0">
            <a:spAutoFit/>
          </a:bodyPr>
          <a:lstStyle/>
          <a:p>
            <a:pPr defTabSz="914583" eaLnBrk="1" fontAlgn="auto" hangingPunct="1">
              <a:spcBef>
                <a:spcPts val="0"/>
              </a:spcBef>
              <a:spcAft>
                <a:spcPts val="0"/>
              </a:spcAft>
            </a:pPr>
            <a:r>
              <a:rPr lang="da-DK" sz="1300" dirty="0" smtClean="0">
                <a:solidFill>
                  <a:prstClr val="black"/>
                </a:solidFill>
                <a:latin typeface="Calibri" panose="020F0502020204030204"/>
              </a:rPr>
              <a:t>A </a:t>
            </a:r>
            <a:r>
              <a:rPr lang="da-DK" sz="1300" dirty="0" err="1" smtClean="0">
                <a:solidFill>
                  <a:prstClr val="black"/>
                </a:solidFill>
                <a:latin typeface="Calibri" panose="020F0502020204030204"/>
              </a:rPr>
              <a:t>heater</a:t>
            </a:r>
            <a:r>
              <a:rPr lang="da-DK" sz="1300" dirty="0" smtClean="0">
                <a:solidFill>
                  <a:prstClr val="black"/>
                </a:solidFill>
                <a:latin typeface="Calibri" panose="020F0502020204030204"/>
              </a:rPr>
              <a:t> generates </a:t>
            </a:r>
            <a:r>
              <a:rPr lang="da-DK" sz="1300" dirty="0" err="1" smtClean="0">
                <a:solidFill>
                  <a:prstClr val="black"/>
                </a:solidFill>
                <a:latin typeface="Calibri" panose="020F0502020204030204"/>
              </a:rPr>
              <a:t>steam</a:t>
            </a:r>
            <a:r>
              <a:rPr lang="da-DK" sz="1300" dirty="0" smtClean="0">
                <a:solidFill>
                  <a:prstClr val="black"/>
                </a:solidFill>
                <a:latin typeface="Calibri" panose="020F0502020204030204"/>
              </a:rPr>
              <a:t> from DI </a:t>
            </a:r>
            <a:r>
              <a:rPr lang="da-DK" sz="1300" dirty="0" err="1" smtClean="0">
                <a:solidFill>
                  <a:prstClr val="black"/>
                </a:solidFill>
                <a:latin typeface="Calibri" panose="020F0502020204030204"/>
              </a:rPr>
              <a:t>water</a:t>
            </a:r>
            <a:r>
              <a:rPr lang="da-DK" sz="1300" dirty="0" smtClean="0">
                <a:solidFill>
                  <a:prstClr val="black"/>
                </a:solidFill>
                <a:latin typeface="Calibri" panose="020F0502020204030204"/>
              </a:rPr>
              <a:t>. </a:t>
            </a:r>
          </a:p>
          <a:p>
            <a:pPr defTabSz="914583" eaLnBrk="1" fontAlgn="auto" hangingPunct="1">
              <a:spcBef>
                <a:spcPts val="0"/>
              </a:spcBef>
              <a:spcAft>
                <a:spcPts val="0"/>
              </a:spcAft>
            </a:pPr>
            <a:r>
              <a:rPr lang="da-DK" sz="1300" dirty="0" smtClean="0">
                <a:solidFill>
                  <a:prstClr val="black"/>
                </a:solidFill>
                <a:latin typeface="Calibri" panose="020F0502020204030204"/>
              </a:rPr>
              <a:t>The </a:t>
            </a:r>
            <a:r>
              <a:rPr lang="da-DK" sz="1300" dirty="0" err="1" smtClean="0">
                <a:solidFill>
                  <a:prstClr val="black"/>
                </a:solidFill>
                <a:latin typeface="Calibri" panose="020F0502020204030204"/>
              </a:rPr>
              <a:t>steam</a:t>
            </a:r>
            <a:r>
              <a:rPr lang="da-DK" sz="1300" dirty="0" smtClean="0">
                <a:solidFill>
                  <a:prstClr val="black"/>
                </a:solidFill>
                <a:latin typeface="Calibri" panose="020F0502020204030204"/>
              </a:rPr>
              <a:t> is </a:t>
            </a:r>
            <a:r>
              <a:rPr lang="da-DK" sz="1300" dirty="0" err="1" smtClean="0">
                <a:solidFill>
                  <a:prstClr val="black"/>
                </a:solidFill>
                <a:latin typeface="Calibri" panose="020F0502020204030204"/>
              </a:rPr>
              <a:t>purified</a:t>
            </a:r>
            <a:r>
              <a:rPr lang="da-DK" sz="1300" dirty="0" smtClean="0">
                <a:solidFill>
                  <a:prstClr val="black"/>
                </a:solidFill>
                <a:latin typeface="Calibri" panose="020F0502020204030204"/>
              </a:rPr>
              <a:t> by a non-</a:t>
            </a:r>
            <a:r>
              <a:rPr lang="da-DK" sz="1300" dirty="0" err="1" smtClean="0">
                <a:solidFill>
                  <a:prstClr val="black"/>
                </a:solidFill>
                <a:latin typeface="Calibri" panose="020F0502020204030204"/>
              </a:rPr>
              <a:t>popous</a:t>
            </a:r>
            <a:r>
              <a:rPr lang="da-DK" sz="1300" dirty="0" smtClean="0">
                <a:solidFill>
                  <a:prstClr val="black"/>
                </a:solidFill>
                <a:latin typeface="Calibri" panose="020F0502020204030204"/>
              </a:rPr>
              <a:t> </a:t>
            </a:r>
            <a:r>
              <a:rPr lang="da-DK" sz="1300" dirty="0" err="1" smtClean="0">
                <a:solidFill>
                  <a:prstClr val="black"/>
                </a:solidFill>
                <a:latin typeface="Calibri" panose="020F0502020204030204"/>
              </a:rPr>
              <a:t>membrane</a:t>
            </a:r>
            <a:r>
              <a:rPr lang="da-DK" sz="1300" dirty="0" smtClean="0">
                <a:solidFill>
                  <a:prstClr val="black"/>
                </a:solidFill>
                <a:latin typeface="Calibri" panose="020F0502020204030204"/>
              </a:rPr>
              <a:t>, </a:t>
            </a:r>
            <a:r>
              <a:rPr lang="da-DK" sz="1300" dirty="0" err="1" smtClean="0">
                <a:solidFill>
                  <a:prstClr val="black"/>
                </a:solidFill>
                <a:latin typeface="Calibri" panose="020F0502020204030204"/>
              </a:rPr>
              <a:t>that</a:t>
            </a:r>
            <a:r>
              <a:rPr lang="da-DK" sz="1300" dirty="0" smtClean="0">
                <a:solidFill>
                  <a:prstClr val="black"/>
                </a:solidFill>
                <a:latin typeface="Calibri" panose="020F0502020204030204"/>
              </a:rPr>
              <a:t> </a:t>
            </a:r>
            <a:r>
              <a:rPr lang="da-DK" sz="1300" dirty="0" err="1" smtClean="0">
                <a:solidFill>
                  <a:prstClr val="black"/>
                </a:solidFill>
                <a:latin typeface="Calibri" panose="020F0502020204030204"/>
              </a:rPr>
              <a:t>only</a:t>
            </a:r>
            <a:r>
              <a:rPr lang="da-DK" sz="1300" dirty="0" smtClean="0">
                <a:solidFill>
                  <a:prstClr val="black"/>
                </a:solidFill>
                <a:latin typeface="Calibri" panose="020F0502020204030204"/>
              </a:rPr>
              <a:t> </a:t>
            </a:r>
            <a:r>
              <a:rPr lang="da-DK" sz="1300" dirty="0" err="1" smtClean="0">
                <a:solidFill>
                  <a:prstClr val="black"/>
                </a:solidFill>
                <a:latin typeface="Calibri" panose="020F0502020204030204"/>
              </a:rPr>
              <a:t>allows</a:t>
            </a:r>
            <a:r>
              <a:rPr lang="da-DK" sz="1300" dirty="0" smtClean="0">
                <a:solidFill>
                  <a:prstClr val="black"/>
                </a:solidFill>
                <a:latin typeface="Calibri" panose="020F0502020204030204"/>
              </a:rPr>
              <a:t> </a:t>
            </a:r>
            <a:r>
              <a:rPr lang="da-DK" sz="1300" dirty="0" err="1" smtClean="0">
                <a:solidFill>
                  <a:prstClr val="black"/>
                </a:solidFill>
                <a:latin typeface="Calibri" panose="020F0502020204030204"/>
              </a:rPr>
              <a:t>water</a:t>
            </a:r>
            <a:r>
              <a:rPr lang="da-DK" sz="1300" dirty="0" smtClean="0">
                <a:solidFill>
                  <a:prstClr val="black"/>
                </a:solidFill>
                <a:latin typeface="Calibri" panose="020F0502020204030204"/>
              </a:rPr>
              <a:t> </a:t>
            </a:r>
            <a:r>
              <a:rPr lang="da-DK" sz="1300" dirty="0" err="1" smtClean="0">
                <a:solidFill>
                  <a:prstClr val="black"/>
                </a:solidFill>
                <a:latin typeface="Calibri" panose="020F0502020204030204"/>
              </a:rPr>
              <a:t>molecules</a:t>
            </a:r>
            <a:r>
              <a:rPr lang="da-DK" sz="1300" dirty="0" smtClean="0">
                <a:solidFill>
                  <a:prstClr val="black"/>
                </a:solidFill>
                <a:latin typeface="Calibri" panose="020F0502020204030204"/>
              </a:rPr>
              <a:t> to </a:t>
            </a:r>
            <a:r>
              <a:rPr lang="da-DK" sz="1300" dirty="0" err="1" smtClean="0">
                <a:solidFill>
                  <a:prstClr val="black"/>
                </a:solidFill>
                <a:latin typeface="Calibri" panose="020F0502020204030204"/>
              </a:rPr>
              <a:t>pass</a:t>
            </a:r>
            <a:r>
              <a:rPr lang="da-DK" sz="1300" dirty="0" smtClean="0">
                <a:solidFill>
                  <a:prstClr val="black"/>
                </a:solidFill>
                <a:latin typeface="Calibri" panose="020F0502020204030204"/>
              </a:rPr>
              <a:t>.</a:t>
            </a:r>
          </a:p>
          <a:p>
            <a:pPr defTabSz="914583" eaLnBrk="1" fontAlgn="auto" hangingPunct="1">
              <a:spcBef>
                <a:spcPts val="0"/>
              </a:spcBef>
              <a:spcAft>
                <a:spcPts val="0"/>
              </a:spcAft>
            </a:pPr>
            <a:endParaRPr lang="da-DK" sz="1300" dirty="0" smtClean="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da-DK" sz="1300" dirty="0" smtClean="0">
                <a:solidFill>
                  <a:prstClr val="black"/>
                </a:solidFill>
                <a:latin typeface="Calibri" panose="020F0502020204030204"/>
              </a:rPr>
              <a:t>Low temperature, </a:t>
            </a:r>
            <a:r>
              <a:rPr lang="da-DK" sz="1300" dirty="0" err="1" smtClean="0">
                <a:solidFill>
                  <a:prstClr val="black"/>
                </a:solidFill>
                <a:latin typeface="Calibri" panose="020F0502020204030204"/>
              </a:rPr>
              <a:t>only</a:t>
            </a:r>
            <a:r>
              <a:rPr lang="da-DK" sz="1300" dirty="0" smtClean="0">
                <a:solidFill>
                  <a:prstClr val="black"/>
                </a:solidFill>
                <a:latin typeface="Calibri" panose="020F0502020204030204"/>
              </a:rPr>
              <a:t> DI </a:t>
            </a:r>
            <a:r>
              <a:rPr lang="da-DK" sz="1300" dirty="0" err="1" smtClean="0">
                <a:solidFill>
                  <a:prstClr val="black"/>
                </a:solidFill>
                <a:latin typeface="Calibri" panose="020F0502020204030204"/>
              </a:rPr>
              <a:t>water</a:t>
            </a:r>
            <a:r>
              <a:rPr lang="da-DK" sz="1300" dirty="0" smtClean="0">
                <a:solidFill>
                  <a:prstClr val="black"/>
                </a:solidFill>
                <a:latin typeface="Calibri" panose="020F0502020204030204"/>
              </a:rPr>
              <a:t> </a:t>
            </a:r>
            <a:r>
              <a:rPr lang="da-DK" sz="1300" dirty="0" err="1" smtClean="0">
                <a:solidFill>
                  <a:prstClr val="black"/>
                </a:solidFill>
                <a:latin typeface="Calibri" panose="020F0502020204030204"/>
              </a:rPr>
              <a:t>needed</a:t>
            </a:r>
            <a:endParaRPr lang="da-DK" sz="1300" dirty="0" smtClean="0">
              <a:solidFill>
                <a:prstClr val="black"/>
              </a:solidFill>
              <a:latin typeface="Calibri" panose="020F0502020204030204"/>
            </a:endParaRPr>
          </a:p>
          <a:p>
            <a:endParaRPr lang="da-DK" sz="1200" dirty="0"/>
          </a:p>
        </p:txBody>
      </p:sp>
      <p:sp>
        <p:nvSpPr>
          <p:cNvPr id="15" name="Rectangle 14"/>
          <p:cNvSpPr/>
          <p:nvPr/>
        </p:nvSpPr>
        <p:spPr>
          <a:xfrm>
            <a:off x="1336856" y="4581922"/>
            <a:ext cx="6096000" cy="1492716"/>
          </a:xfrm>
          <a:prstGeom prst="rect">
            <a:avLst/>
          </a:prstGeom>
        </p:spPr>
        <p:txBody>
          <a:bodyPr>
            <a:spAutoFit/>
          </a:bodyPr>
          <a:lstStyle/>
          <a:p>
            <a:pPr defTabSz="914583" eaLnBrk="1" fontAlgn="auto" hangingPunct="1">
              <a:spcBef>
                <a:spcPts val="0"/>
              </a:spcBef>
              <a:spcAft>
                <a:spcPts val="0"/>
              </a:spcAft>
            </a:pPr>
            <a:r>
              <a:rPr lang="da-DK" sz="1300" dirty="0" smtClean="0">
                <a:solidFill>
                  <a:prstClr val="black"/>
                </a:solidFill>
                <a:latin typeface="Calibri" panose="020F0502020204030204"/>
              </a:rPr>
              <a:t>O</a:t>
            </a:r>
            <a:r>
              <a:rPr lang="da-DK" sz="1300" baseline="-25000" dirty="0" smtClean="0">
                <a:solidFill>
                  <a:prstClr val="black"/>
                </a:solidFill>
                <a:latin typeface="Calibri" panose="020F0502020204030204"/>
              </a:rPr>
              <a:t>2</a:t>
            </a:r>
            <a:r>
              <a:rPr lang="da-DK" sz="1300" dirty="0" smtClean="0">
                <a:solidFill>
                  <a:prstClr val="black"/>
                </a:solidFill>
                <a:latin typeface="Calibri" panose="020F0502020204030204"/>
              </a:rPr>
              <a:t>/N</a:t>
            </a:r>
            <a:r>
              <a:rPr lang="da-DK" sz="1300" baseline="-25000" dirty="0" smtClean="0">
                <a:solidFill>
                  <a:prstClr val="black"/>
                </a:solidFill>
                <a:latin typeface="Calibri" panose="020F0502020204030204"/>
              </a:rPr>
              <a:t>2</a:t>
            </a:r>
            <a:r>
              <a:rPr lang="da-DK" sz="1300" dirty="0" smtClean="0">
                <a:solidFill>
                  <a:prstClr val="black"/>
                </a:solidFill>
                <a:latin typeface="Calibri" panose="020F0502020204030204"/>
              </a:rPr>
              <a:t> </a:t>
            </a:r>
            <a:r>
              <a:rPr lang="da-DK" sz="1300" dirty="0" err="1" smtClean="0">
                <a:solidFill>
                  <a:prstClr val="black"/>
                </a:solidFill>
                <a:latin typeface="Calibri" panose="020F0502020204030204"/>
              </a:rPr>
              <a:t>carrier</a:t>
            </a:r>
            <a:r>
              <a:rPr lang="da-DK" sz="1300" dirty="0" smtClean="0">
                <a:solidFill>
                  <a:prstClr val="black"/>
                </a:solidFill>
                <a:latin typeface="Calibri" panose="020F0502020204030204"/>
              </a:rPr>
              <a:t> gas is </a:t>
            </a:r>
            <a:r>
              <a:rPr lang="da-DK" sz="1300" dirty="0" err="1">
                <a:solidFill>
                  <a:prstClr val="black"/>
                </a:solidFill>
                <a:latin typeface="Calibri" panose="020F0502020204030204"/>
              </a:rPr>
              <a:t>bubbled</a:t>
            </a:r>
            <a:r>
              <a:rPr lang="da-DK" sz="1300" dirty="0">
                <a:solidFill>
                  <a:prstClr val="black"/>
                </a:solidFill>
                <a:latin typeface="Calibri" panose="020F0502020204030204"/>
              </a:rPr>
              <a:t> </a:t>
            </a:r>
            <a:r>
              <a:rPr lang="da-DK" sz="1300" dirty="0" err="1">
                <a:solidFill>
                  <a:prstClr val="black"/>
                </a:solidFill>
                <a:latin typeface="Calibri" panose="020F0502020204030204"/>
              </a:rPr>
              <a:t>through</a:t>
            </a:r>
            <a:r>
              <a:rPr lang="da-DK" sz="1300" dirty="0">
                <a:solidFill>
                  <a:prstClr val="black"/>
                </a:solidFill>
                <a:latin typeface="Calibri" panose="020F0502020204030204"/>
              </a:rPr>
              <a:t> a </a:t>
            </a:r>
            <a:r>
              <a:rPr lang="da-DK" sz="1300" dirty="0" err="1">
                <a:solidFill>
                  <a:prstClr val="black"/>
                </a:solidFill>
                <a:latin typeface="Calibri" panose="020F0502020204030204"/>
              </a:rPr>
              <a:t>glass</a:t>
            </a:r>
            <a:r>
              <a:rPr lang="da-DK" sz="1300" dirty="0">
                <a:solidFill>
                  <a:prstClr val="black"/>
                </a:solidFill>
                <a:latin typeface="Calibri" panose="020F0502020204030204"/>
              </a:rPr>
              <a:t> </a:t>
            </a:r>
            <a:r>
              <a:rPr lang="da-DK" sz="1300" dirty="0" err="1">
                <a:solidFill>
                  <a:prstClr val="black"/>
                </a:solidFill>
                <a:latin typeface="Calibri" panose="020F0502020204030204"/>
              </a:rPr>
              <a:t>bubbler</a:t>
            </a:r>
            <a:r>
              <a:rPr lang="da-DK" sz="1300" dirty="0">
                <a:solidFill>
                  <a:prstClr val="black"/>
                </a:solidFill>
                <a:latin typeface="Calibri" panose="020F0502020204030204"/>
              </a:rPr>
              <a:t> </a:t>
            </a:r>
            <a:r>
              <a:rPr lang="da-DK" sz="1300" dirty="0" err="1">
                <a:solidFill>
                  <a:prstClr val="black"/>
                </a:solidFill>
                <a:latin typeface="Calibri" panose="020F0502020204030204"/>
              </a:rPr>
              <a:t>that</a:t>
            </a:r>
            <a:r>
              <a:rPr lang="da-DK" sz="1300" dirty="0">
                <a:solidFill>
                  <a:prstClr val="black"/>
                </a:solidFill>
                <a:latin typeface="Calibri" panose="020F0502020204030204"/>
              </a:rPr>
              <a:t> </a:t>
            </a:r>
            <a:r>
              <a:rPr lang="da-DK" sz="1300" dirty="0" err="1">
                <a:solidFill>
                  <a:prstClr val="black"/>
                </a:solidFill>
                <a:latin typeface="Calibri" panose="020F0502020204030204"/>
              </a:rPr>
              <a:t>contains</a:t>
            </a:r>
            <a:r>
              <a:rPr lang="da-DK" sz="1300" dirty="0">
                <a:solidFill>
                  <a:prstClr val="black"/>
                </a:solidFill>
                <a:latin typeface="Calibri" panose="020F0502020204030204"/>
              </a:rPr>
              <a:t> DI </a:t>
            </a:r>
            <a:r>
              <a:rPr lang="da-DK" sz="1300" dirty="0" err="1">
                <a:solidFill>
                  <a:prstClr val="black"/>
                </a:solidFill>
                <a:latin typeface="Calibri" panose="020F0502020204030204"/>
              </a:rPr>
              <a:t>water</a:t>
            </a:r>
            <a:r>
              <a:rPr lang="da-DK" sz="1300" dirty="0">
                <a:solidFill>
                  <a:prstClr val="black"/>
                </a:solidFill>
                <a:latin typeface="Calibri" panose="020F0502020204030204"/>
              </a:rPr>
              <a:t> </a:t>
            </a:r>
            <a:r>
              <a:rPr lang="da-DK" sz="1300" dirty="0" err="1">
                <a:solidFill>
                  <a:prstClr val="black"/>
                </a:solidFill>
                <a:latin typeface="Calibri" panose="020F0502020204030204"/>
              </a:rPr>
              <a:t>near</a:t>
            </a:r>
            <a:r>
              <a:rPr lang="da-DK" sz="1300" dirty="0">
                <a:solidFill>
                  <a:prstClr val="black"/>
                </a:solidFill>
                <a:latin typeface="Calibri" panose="020F0502020204030204"/>
              </a:rPr>
              <a:t> the </a:t>
            </a:r>
            <a:r>
              <a:rPr lang="da-DK" sz="1300" dirty="0" err="1">
                <a:solidFill>
                  <a:prstClr val="black"/>
                </a:solidFill>
                <a:latin typeface="Calibri" panose="020F0502020204030204"/>
              </a:rPr>
              <a:t>boiling</a:t>
            </a:r>
            <a:r>
              <a:rPr lang="da-DK" sz="1300" dirty="0">
                <a:solidFill>
                  <a:prstClr val="black"/>
                </a:solidFill>
                <a:latin typeface="Calibri" panose="020F0502020204030204"/>
              </a:rPr>
              <a:t> point. </a:t>
            </a:r>
            <a:r>
              <a:rPr lang="da-DK" sz="1300" dirty="0" smtClean="0">
                <a:solidFill>
                  <a:prstClr val="black"/>
                </a:solidFill>
                <a:latin typeface="Calibri" panose="020F0502020204030204"/>
              </a:rPr>
              <a:t>Thus </a:t>
            </a:r>
            <a:r>
              <a:rPr lang="da-DK" sz="1300" dirty="0" err="1" smtClean="0">
                <a:solidFill>
                  <a:prstClr val="black"/>
                </a:solidFill>
                <a:latin typeface="Calibri" panose="020F0502020204030204"/>
              </a:rPr>
              <a:t>water</a:t>
            </a:r>
            <a:r>
              <a:rPr lang="da-DK" sz="1300" dirty="0" smtClean="0">
                <a:solidFill>
                  <a:prstClr val="black"/>
                </a:solidFill>
                <a:latin typeface="Calibri" panose="020F0502020204030204"/>
              </a:rPr>
              <a:t> </a:t>
            </a:r>
            <a:r>
              <a:rPr lang="da-DK" sz="1300" dirty="0" err="1">
                <a:solidFill>
                  <a:prstClr val="black"/>
                </a:solidFill>
                <a:latin typeface="Calibri" panose="020F0502020204030204"/>
              </a:rPr>
              <a:t>vapour</a:t>
            </a:r>
            <a:r>
              <a:rPr lang="da-DK" sz="1300" dirty="0">
                <a:solidFill>
                  <a:prstClr val="black"/>
                </a:solidFill>
                <a:latin typeface="Calibri" panose="020F0502020204030204"/>
              </a:rPr>
              <a:t> is </a:t>
            </a:r>
            <a:r>
              <a:rPr lang="da-DK" sz="1300" dirty="0" err="1">
                <a:solidFill>
                  <a:prstClr val="black"/>
                </a:solidFill>
                <a:latin typeface="Calibri" panose="020F0502020204030204"/>
              </a:rPr>
              <a:t>added</a:t>
            </a:r>
            <a:r>
              <a:rPr lang="da-DK" sz="1300" dirty="0">
                <a:solidFill>
                  <a:prstClr val="black"/>
                </a:solidFill>
                <a:latin typeface="Calibri" panose="020F0502020204030204"/>
              </a:rPr>
              <a:t> to </a:t>
            </a:r>
            <a:r>
              <a:rPr lang="da-DK" sz="1300" dirty="0" smtClean="0">
                <a:solidFill>
                  <a:prstClr val="black"/>
                </a:solidFill>
                <a:latin typeface="Calibri" panose="020F0502020204030204"/>
              </a:rPr>
              <a:t>the </a:t>
            </a:r>
            <a:r>
              <a:rPr lang="da-DK" sz="1300" dirty="0" err="1">
                <a:solidFill>
                  <a:prstClr val="black"/>
                </a:solidFill>
                <a:latin typeface="Calibri" panose="020F0502020204030204"/>
              </a:rPr>
              <a:t>carrier</a:t>
            </a:r>
            <a:r>
              <a:rPr lang="da-DK" sz="1300" dirty="0">
                <a:solidFill>
                  <a:prstClr val="black"/>
                </a:solidFill>
                <a:latin typeface="Calibri" panose="020F0502020204030204"/>
              </a:rPr>
              <a:t> gas.</a:t>
            </a:r>
          </a:p>
          <a:p>
            <a:pPr defTabSz="914583" eaLnBrk="1" fontAlgn="auto" hangingPunct="1">
              <a:spcBef>
                <a:spcPts val="0"/>
              </a:spcBef>
              <a:spcAft>
                <a:spcPts val="0"/>
              </a:spcAft>
            </a:pPr>
            <a:r>
              <a:rPr lang="da-DK" sz="1300" dirty="0" err="1">
                <a:solidFill>
                  <a:prstClr val="black"/>
                </a:solidFill>
                <a:latin typeface="Calibri" panose="020F0502020204030204"/>
              </a:rPr>
              <a:t>Towards</a:t>
            </a:r>
            <a:r>
              <a:rPr lang="da-DK" sz="1300" dirty="0">
                <a:solidFill>
                  <a:prstClr val="black"/>
                </a:solidFill>
                <a:latin typeface="Calibri" panose="020F0502020204030204"/>
              </a:rPr>
              <a:t> the gas </a:t>
            </a:r>
            <a:r>
              <a:rPr lang="da-DK" sz="1300" dirty="0" err="1">
                <a:solidFill>
                  <a:prstClr val="black"/>
                </a:solidFill>
                <a:latin typeface="Calibri" panose="020F0502020204030204"/>
              </a:rPr>
              <a:t>inlet</a:t>
            </a:r>
            <a:r>
              <a:rPr lang="da-DK" sz="1300" dirty="0">
                <a:solidFill>
                  <a:prstClr val="black"/>
                </a:solidFill>
                <a:latin typeface="Calibri" panose="020F0502020204030204"/>
              </a:rPr>
              <a:t> on the </a:t>
            </a:r>
            <a:r>
              <a:rPr lang="da-DK" sz="1300" dirty="0" err="1">
                <a:solidFill>
                  <a:prstClr val="black"/>
                </a:solidFill>
                <a:latin typeface="Calibri" panose="020F0502020204030204"/>
              </a:rPr>
              <a:t>furnace</a:t>
            </a:r>
            <a:r>
              <a:rPr lang="da-DK" sz="1300" dirty="0">
                <a:solidFill>
                  <a:prstClr val="black"/>
                </a:solidFill>
                <a:latin typeface="Calibri" panose="020F0502020204030204"/>
              </a:rPr>
              <a:t>, the </a:t>
            </a:r>
            <a:r>
              <a:rPr lang="da-DK" sz="1300" dirty="0" err="1">
                <a:solidFill>
                  <a:prstClr val="black"/>
                </a:solidFill>
                <a:latin typeface="Calibri" panose="020F0502020204030204"/>
              </a:rPr>
              <a:t>water</a:t>
            </a:r>
            <a:r>
              <a:rPr lang="da-DK" sz="1300" dirty="0">
                <a:solidFill>
                  <a:prstClr val="black"/>
                </a:solidFill>
                <a:latin typeface="Calibri" panose="020F0502020204030204"/>
              </a:rPr>
              <a:t> </a:t>
            </a:r>
            <a:r>
              <a:rPr lang="da-DK" sz="1300" dirty="0" err="1">
                <a:solidFill>
                  <a:prstClr val="black"/>
                </a:solidFill>
                <a:latin typeface="Calibri" panose="020F0502020204030204"/>
              </a:rPr>
              <a:t>vapor</a:t>
            </a:r>
            <a:r>
              <a:rPr lang="da-DK" sz="1300" dirty="0">
                <a:solidFill>
                  <a:prstClr val="black"/>
                </a:solidFill>
                <a:latin typeface="Calibri" panose="020F0502020204030204"/>
              </a:rPr>
              <a:t> is </a:t>
            </a:r>
            <a:r>
              <a:rPr lang="da-DK" sz="1300" dirty="0" err="1">
                <a:solidFill>
                  <a:prstClr val="black"/>
                </a:solidFill>
                <a:latin typeface="Calibri" panose="020F0502020204030204"/>
              </a:rPr>
              <a:t>heated</a:t>
            </a:r>
            <a:r>
              <a:rPr lang="da-DK" sz="1300" dirty="0">
                <a:solidFill>
                  <a:prstClr val="black"/>
                </a:solidFill>
                <a:latin typeface="Calibri" panose="020F0502020204030204"/>
              </a:rPr>
              <a:t> </a:t>
            </a:r>
            <a:r>
              <a:rPr lang="da-DK" sz="1300" dirty="0" err="1">
                <a:solidFill>
                  <a:prstClr val="black"/>
                </a:solidFill>
                <a:latin typeface="Calibri" panose="020F0502020204030204"/>
              </a:rPr>
              <a:t>further</a:t>
            </a:r>
            <a:r>
              <a:rPr lang="da-DK" sz="1300" dirty="0">
                <a:solidFill>
                  <a:prstClr val="black"/>
                </a:solidFill>
                <a:latin typeface="Calibri" panose="020F0502020204030204"/>
              </a:rPr>
              <a:t> to </a:t>
            </a:r>
            <a:r>
              <a:rPr lang="da-DK" sz="1300" dirty="0" err="1">
                <a:solidFill>
                  <a:prstClr val="black"/>
                </a:solidFill>
                <a:latin typeface="Calibri" panose="020F0502020204030204"/>
              </a:rPr>
              <a:t>obtain</a:t>
            </a:r>
            <a:r>
              <a:rPr lang="da-DK" sz="1300" dirty="0">
                <a:solidFill>
                  <a:prstClr val="black"/>
                </a:solidFill>
                <a:latin typeface="Calibri" panose="020F0502020204030204"/>
              </a:rPr>
              <a:t> </a:t>
            </a:r>
            <a:r>
              <a:rPr lang="da-DK" sz="1300" dirty="0" err="1">
                <a:solidFill>
                  <a:prstClr val="black"/>
                </a:solidFill>
                <a:latin typeface="Calibri" panose="020F0502020204030204"/>
              </a:rPr>
              <a:t>steam</a:t>
            </a:r>
            <a:r>
              <a:rPr lang="da-DK" sz="1300" dirty="0">
                <a:solidFill>
                  <a:prstClr val="black"/>
                </a:solidFill>
                <a:latin typeface="Calibri" panose="020F0502020204030204"/>
              </a:rPr>
              <a:t>. </a:t>
            </a:r>
          </a:p>
          <a:p>
            <a:pPr defTabSz="914583" eaLnBrk="1" fontAlgn="auto" hangingPunct="1">
              <a:spcBef>
                <a:spcPts val="0"/>
              </a:spcBef>
              <a:spcAft>
                <a:spcPts val="0"/>
              </a:spcAft>
            </a:pPr>
            <a:endParaRPr lang="da-DK" sz="1300" b="1" dirty="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da-DK" sz="1300" dirty="0" err="1" smtClean="0">
                <a:solidFill>
                  <a:prstClr val="black"/>
                </a:solidFill>
                <a:latin typeface="Calibri" panose="020F0502020204030204"/>
              </a:rPr>
              <a:t>Cheap</a:t>
            </a:r>
            <a:r>
              <a:rPr lang="da-DK" sz="1300" dirty="0" smtClean="0">
                <a:solidFill>
                  <a:prstClr val="black"/>
                </a:solidFill>
                <a:latin typeface="Calibri" panose="020F0502020204030204"/>
              </a:rPr>
              <a:t> </a:t>
            </a:r>
            <a:r>
              <a:rPr lang="da-DK" sz="1300" dirty="0">
                <a:solidFill>
                  <a:prstClr val="black"/>
                </a:solidFill>
                <a:latin typeface="Calibri" panose="020F0502020204030204"/>
              </a:rPr>
              <a:t>and simple </a:t>
            </a:r>
            <a:r>
              <a:rPr lang="da-DK" sz="1300" dirty="0" smtClean="0">
                <a:solidFill>
                  <a:prstClr val="black"/>
                </a:solidFill>
                <a:latin typeface="Calibri" panose="020F0502020204030204"/>
              </a:rPr>
              <a:t>solution</a:t>
            </a:r>
          </a:p>
          <a:p>
            <a:pPr marL="285750" indent="-285750" defTabSz="914583" eaLnBrk="1" fontAlgn="auto" hangingPunct="1">
              <a:spcBef>
                <a:spcPts val="0"/>
              </a:spcBef>
              <a:spcAft>
                <a:spcPts val="0"/>
              </a:spcAft>
              <a:buFont typeface="Arial" panose="020B0604020202020204" pitchFamily="34" charset="0"/>
              <a:buChar char="•"/>
            </a:pPr>
            <a:r>
              <a:rPr lang="da-DK" sz="1300" dirty="0" err="1" smtClean="0">
                <a:solidFill>
                  <a:prstClr val="black"/>
                </a:solidFill>
                <a:latin typeface="Calibri" panose="020F0502020204030204"/>
              </a:rPr>
              <a:t>Less</a:t>
            </a:r>
            <a:r>
              <a:rPr lang="da-DK" sz="1300" dirty="0" smtClean="0">
                <a:solidFill>
                  <a:prstClr val="black"/>
                </a:solidFill>
                <a:latin typeface="Calibri" panose="020F0502020204030204"/>
              </a:rPr>
              <a:t> </a:t>
            </a:r>
            <a:r>
              <a:rPr lang="da-DK" sz="1300" dirty="0" err="1">
                <a:solidFill>
                  <a:prstClr val="black"/>
                </a:solidFill>
                <a:latin typeface="Calibri" panose="020F0502020204030204"/>
              </a:rPr>
              <a:t>clean</a:t>
            </a:r>
            <a:r>
              <a:rPr lang="da-DK" sz="1300" dirty="0">
                <a:solidFill>
                  <a:prstClr val="black"/>
                </a:solidFill>
                <a:latin typeface="Calibri" panose="020F0502020204030204"/>
              </a:rPr>
              <a:t> and uniform </a:t>
            </a:r>
            <a:r>
              <a:rPr lang="da-DK" sz="1300" dirty="0" err="1" smtClean="0">
                <a:solidFill>
                  <a:prstClr val="black"/>
                </a:solidFill>
                <a:latin typeface="Calibri" panose="020F0502020204030204"/>
              </a:rPr>
              <a:t>steam</a:t>
            </a:r>
            <a:r>
              <a:rPr lang="da-DK" sz="1300" dirty="0" smtClean="0">
                <a:solidFill>
                  <a:prstClr val="black"/>
                </a:solidFill>
                <a:latin typeface="Calibri" panose="020F0502020204030204"/>
              </a:rPr>
              <a:t> </a:t>
            </a:r>
          </a:p>
          <a:p>
            <a:pPr marL="285750" indent="-285750" defTabSz="914583" eaLnBrk="1" fontAlgn="auto" hangingPunct="1">
              <a:spcBef>
                <a:spcPts val="0"/>
              </a:spcBef>
              <a:spcAft>
                <a:spcPts val="0"/>
              </a:spcAft>
              <a:buFont typeface="Arial" panose="020B0604020202020204" pitchFamily="34" charset="0"/>
              <a:buChar char="•"/>
            </a:pPr>
            <a:r>
              <a:rPr lang="da-DK" sz="1300" dirty="0" smtClean="0">
                <a:solidFill>
                  <a:prstClr val="black"/>
                </a:solidFill>
                <a:latin typeface="Calibri" panose="020F0502020204030204"/>
              </a:rPr>
              <a:t>The </a:t>
            </a:r>
            <a:r>
              <a:rPr lang="da-DK" sz="1300" dirty="0" err="1">
                <a:solidFill>
                  <a:prstClr val="black"/>
                </a:solidFill>
                <a:latin typeface="Calibri" panose="020F0502020204030204"/>
              </a:rPr>
              <a:t>bubbler</a:t>
            </a:r>
            <a:r>
              <a:rPr lang="da-DK" sz="1300" dirty="0">
                <a:solidFill>
                  <a:prstClr val="black"/>
                </a:solidFill>
                <a:latin typeface="Calibri" panose="020F0502020204030204"/>
              </a:rPr>
              <a:t> has to </a:t>
            </a:r>
            <a:r>
              <a:rPr lang="da-DK" sz="1300" dirty="0" err="1">
                <a:solidFill>
                  <a:prstClr val="black"/>
                </a:solidFill>
                <a:latin typeface="Calibri" panose="020F0502020204030204"/>
              </a:rPr>
              <a:t>be</a:t>
            </a:r>
            <a:r>
              <a:rPr lang="da-DK" sz="1300" dirty="0">
                <a:solidFill>
                  <a:prstClr val="black"/>
                </a:solidFill>
                <a:latin typeface="Calibri" panose="020F0502020204030204"/>
              </a:rPr>
              <a:t> </a:t>
            </a:r>
            <a:r>
              <a:rPr lang="da-DK" sz="1300" dirty="0" err="1">
                <a:solidFill>
                  <a:prstClr val="black"/>
                </a:solidFill>
                <a:latin typeface="Calibri" panose="020F0502020204030204"/>
              </a:rPr>
              <a:t>filled</a:t>
            </a:r>
            <a:r>
              <a:rPr lang="da-DK" sz="1300" dirty="0">
                <a:solidFill>
                  <a:prstClr val="black"/>
                </a:solidFill>
                <a:latin typeface="Calibri" panose="020F0502020204030204"/>
              </a:rPr>
              <a:t> with </a:t>
            </a:r>
            <a:r>
              <a:rPr lang="da-DK" sz="1300" dirty="0" err="1" smtClean="0">
                <a:solidFill>
                  <a:prstClr val="black"/>
                </a:solidFill>
                <a:latin typeface="Calibri" panose="020F0502020204030204"/>
              </a:rPr>
              <a:t>water</a:t>
            </a:r>
            <a:r>
              <a:rPr lang="da-DK" sz="1300" dirty="0" smtClean="0">
                <a:solidFill>
                  <a:prstClr val="black"/>
                </a:solidFill>
                <a:latin typeface="Calibri" panose="020F0502020204030204"/>
              </a:rPr>
              <a:t> </a:t>
            </a:r>
            <a:r>
              <a:rPr lang="da-DK" sz="1300" dirty="0" err="1" smtClean="0">
                <a:solidFill>
                  <a:prstClr val="black"/>
                </a:solidFill>
                <a:latin typeface="Calibri" panose="020F0502020204030204"/>
              </a:rPr>
              <a:t>manually</a:t>
            </a:r>
            <a:endParaRPr lang="da-DK" sz="1300" dirty="0">
              <a:solidFill>
                <a:prstClr val="black"/>
              </a:solidFill>
              <a:latin typeface="Calibri" panose="020F0502020204030204"/>
            </a:endParaRPr>
          </a:p>
        </p:txBody>
      </p:sp>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Furnace</a:t>
            </a:r>
            <a:r>
              <a:rPr lang="da-DK" altLang="da-DK" b="0"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wet</a:t>
            </a:r>
            <a:r>
              <a:rPr lang="da-DK" altLang="da-DK" b="0" kern="0" dirty="0" smtClean="0">
                <a:solidFill>
                  <a:srgbClr val="000000"/>
                </a:solidFill>
                <a:latin typeface="Verdana"/>
                <a:cs typeface="Arial" charset="0"/>
              </a:rPr>
              <a:t> oxidation)</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Tree>
    <p:extLst>
      <p:ext uri="{BB962C8B-B14F-4D97-AF65-F5344CB8AC3E}">
        <p14:creationId xmlns:p14="http://schemas.microsoft.com/office/powerpoint/2010/main" val="660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9">
                                            <p:txEl>
                                              <p:pRg st="10" end="1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9">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08955" y="6310114"/>
            <a:ext cx="4824536" cy="43204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7171" name="Content Placeholder 4"/>
          <p:cNvSpPr>
            <a:spLocks noGrp="1"/>
          </p:cNvSpPr>
          <p:nvPr>
            <p:ph idx="1"/>
          </p:nvPr>
        </p:nvSpPr>
        <p:spPr>
          <a:xfrm>
            <a:off x="523629" y="1527382"/>
            <a:ext cx="10038454" cy="4566708"/>
          </a:xfrm>
        </p:spPr>
        <p:txBody>
          <a:bodyPr/>
          <a:lstStyle/>
          <a:p>
            <a:pPr marL="0" lvl="1" indent="0">
              <a:buNone/>
              <a:defRPr/>
            </a:pPr>
            <a:r>
              <a:rPr lang="da-DK" altLang="da-DK" sz="1800" b="1" dirty="0">
                <a:ea typeface="ＭＳ Ｐゴシック" pitchFamily="34" charset="-128"/>
                <a:cs typeface="Arial" charset="0"/>
              </a:rPr>
              <a:t>Plan for 1</a:t>
            </a:r>
            <a:r>
              <a:rPr lang="da-DK" altLang="da-DK" sz="1800" b="1" baseline="30000" dirty="0">
                <a:ea typeface="ＭＳ Ｐゴシック" pitchFamily="34" charset="-128"/>
                <a:cs typeface="Arial" charset="0"/>
              </a:rPr>
              <a:t>st</a:t>
            </a:r>
            <a:r>
              <a:rPr lang="da-DK" altLang="da-DK" sz="1800" b="1" dirty="0">
                <a:ea typeface="ＭＳ Ｐゴシック" pitchFamily="34" charset="-128"/>
                <a:cs typeface="Arial" charset="0"/>
              </a:rPr>
              <a:t> part of the </a:t>
            </a:r>
            <a:r>
              <a:rPr lang="da-DK" altLang="da-DK" sz="1800" b="1" dirty="0" err="1" smtClean="0">
                <a:ea typeface="ＭＳ Ｐゴシック" pitchFamily="34" charset="-128"/>
                <a:cs typeface="Arial" charset="0"/>
              </a:rPr>
              <a:t>course</a:t>
            </a:r>
            <a:r>
              <a:rPr lang="da-DK" altLang="da-DK" sz="1800" b="1" dirty="0">
                <a:ea typeface="ＭＳ Ｐゴシック" pitchFamily="34" charset="-128"/>
                <a:cs typeface="Arial" charset="0"/>
              </a:rPr>
              <a:t> </a:t>
            </a:r>
            <a:r>
              <a:rPr lang="da-DK" altLang="da-DK" sz="1800" b="1" dirty="0" smtClean="0">
                <a:cs typeface="Arial" charset="0"/>
              </a:rPr>
              <a:t>(</a:t>
            </a:r>
            <a:r>
              <a:rPr lang="da-DK" altLang="da-DK" sz="1800" b="1" dirty="0" err="1" smtClean="0">
                <a:cs typeface="Arial" charset="0"/>
              </a:rPr>
              <a:t>Today’s</a:t>
            </a:r>
            <a:r>
              <a:rPr lang="da-DK" altLang="da-DK" sz="1800" b="1" dirty="0" smtClean="0">
                <a:cs typeface="Arial" charset="0"/>
              </a:rPr>
              <a:t> plan):</a:t>
            </a:r>
          </a:p>
          <a:p>
            <a:pPr marL="0" lvl="1" indent="0">
              <a:buNone/>
              <a:defRPr/>
            </a:pPr>
            <a:endParaRPr lang="da-DK" altLang="da-DK" sz="800" b="1" dirty="0" smtClean="0">
              <a:cs typeface="Arial" charset="0"/>
            </a:endParaRPr>
          </a:p>
          <a:p>
            <a:pPr marL="0" lvl="1" indent="0">
              <a:buNone/>
              <a:defRPr/>
            </a:pPr>
            <a:r>
              <a:rPr lang="da-DK" altLang="da-DK" sz="1600" b="1" dirty="0" err="1" smtClean="0">
                <a:ea typeface="ＭＳ Ｐゴシック" pitchFamily="34" charset="-128"/>
                <a:cs typeface="Arial" charset="0"/>
              </a:rPr>
              <a:t>Lecture</a:t>
            </a:r>
            <a:r>
              <a:rPr lang="da-DK" altLang="da-DK" sz="1600" b="1" dirty="0" smtClean="0">
                <a:ea typeface="ＭＳ Ｐゴシック" pitchFamily="34" charset="-128"/>
                <a:cs typeface="Arial" charset="0"/>
              </a:rPr>
              <a:t> (2 </a:t>
            </a:r>
            <a:r>
              <a:rPr lang="da-DK" altLang="da-DK" sz="1600" b="1" dirty="0" err="1" smtClean="0">
                <a:ea typeface="ＭＳ Ｐゴシック" pitchFamily="34" charset="-128"/>
                <a:cs typeface="Arial" charset="0"/>
              </a:rPr>
              <a:t>hours</a:t>
            </a:r>
            <a:r>
              <a:rPr lang="da-DK" altLang="da-DK" sz="1600" b="1" dirty="0" smtClean="0">
                <a:ea typeface="ＭＳ Ｐゴシック" pitchFamily="34" charset="-128"/>
                <a:cs typeface="Arial" charset="0"/>
              </a:rPr>
              <a:t>): </a:t>
            </a:r>
            <a:endParaRPr lang="da-DK" altLang="da-DK" sz="1600" b="1" dirty="0">
              <a:ea typeface="ＭＳ Ｐゴシック" pitchFamily="34" charset="-128"/>
              <a:cs typeface="Arial" charset="0"/>
            </a:endParaRPr>
          </a:p>
          <a:p>
            <a:pPr marL="285750" lvl="1" indent="-285750">
              <a:buFont typeface="Arial" panose="020B0604020202020204" pitchFamily="34" charset="0"/>
              <a:buChar char="•"/>
              <a:defRPr/>
            </a:pPr>
            <a:r>
              <a:rPr lang="da-DK" altLang="da-DK" sz="1600" dirty="0" smtClean="0">
                <a:ea typeface="ＭＳ Ｐゴシック" pitchFamily="34" charset="-128"/>
                <a:cs typeface="Arial" charset="0"/>
              </a:rPr>
              <a:t>An </a:t>
            </a:r>
            <a:r>
              <a:rPr lang="da-DK" altLang="da-DK" sz="1600" dirty="0" err="1" smtClean="0">
                <a:ea typeface="ＭＳ Ｐゴシック" pitchFamily="34" charset="-128"/>
                <a:cs typeface="Arial" charset="0"/>
              </a:rPr>
              <a:t>introduction</a:t>
            </a:r>
            <a:r>
              <a:rPr lang="da-DK" altLang="da-DK" sz="1600" dirty="0" smtClean="0">
                <a:ea typeface="ＭＳ Ｐゴシック" pitchFamily="34" charset="-128"/>
                <a:cs typeface="Arial" charset="0"/>
              </a:rPr>
              <a:t> to </a:t>
            </a:r>
            <a:r>
              <a:rPr lang="da-DK" altLang="da-DK" sz="1600" dirty="0" err="1" smtClean="0">
                <a:ea typeface="ＭＳ Ｐゴシック" pitchFamily="34" charset="-128"/>
                <a:cs typeface="Arial" charset="0"/>
              </a:rPr>
              <a:t>thin</a:t>
            </a:r>
            <a:r>
              <a:rPr lang="da-DK" altLang="da-DK" sz="1600" dirty="0" smtClean="0">
                <a:ea typeface="ＭＳ Ｐゴシック" pitchFamily="34" charset="-128"/>
                <a:cs typeface="Arial" charset="0"/>
              </a:rPr>
              <a:t> films</a:t>
            </a:r>
          </a:p>
          <a:p>
            <a:pPr marL="285750" lvl="1" indent="-285750">
              <a:buFont typeface="Arial" panose="020B0604020202020204" pitchFamily="34" charset="0"/>
              <a:buChar char="•"/>
              <a:defRPr/>
            </a:pPr>
            <a:r>
              <a:rPr lang="da-DK" altLang="da-DK" sz="1600" dirty="0" err="1" smtClean="0">
                <a:ea typeface="ＭＳ Ｐゴシック" pitchFamily="34" charset="-128"/>
                <a:cs typeface="Arial" charset="0"/>
              </a:rPr>
              <a:t>Material</a:t>
            </a:r>
            <a:r>
              <a:rPr lang="da-DK" altLang="da-DK" sz="1600" dirty="0" smtClean="0">
                <a:ea typeface="ＭＳ Ｐゴシック" pitchFamily="34" charset="-128"/>
                <a:cs typeface="Arial" charset="0"/>
              </a:rPr>
              <a:t> properties</a:t>
            </a:r>
          </a:p>
          <a:p>
            <a:pPr marL="285750" lvl="1" indent="-285750">
              <a:buFont typeface="Arial" panose="020B0604020202020204" pitchFamily="34" charset="0"/>
              <a:buChar char="•"/>
              <a:defRPr/>
            </a:pPr>
            <a:r>
              <a:rPr lang="da-DK" altLang="da-DK" sz="1600" dirty="0" err="1" smtClean="0">
                <a:ea typeface="ＭＳ Ｐゴシック" pitchFamily="34" charset="-128"/>
                <a:cs typeface="Arial" charset="0"/>
              </a:rPr>
              <a:t>Overview</a:t>
            </a:r>
            <a:r>
              <a:rPr lang="da-DK" altLang="da-DK" sz="1600" dirty="0" smtClean="0">
                <a:ea typeface="ＭＳ Ｐゴシック" pitchFamily="34" charset="-128"/>
                <a:cs typeface="Arial" charset="0"/>
              </a:rPr>
              <a:t> of </a:t>
            </a:r>
            <a:r>
              <a:rPr lang="da-DK" altLang="da-DK" sz="1600" dirty="0" err="1" smtClean="0">
                <a:ea typeface="ＭＳ Ｐゴシック" pitchFamily="34" charset="-128"/>
                <a:cs typeface="Arial" charset="0"/>
              </a:rPr>
              <a:t>different</a:t>
            </a:r>
            <a:r>
              <a:rPr lang="da-DK" altLang="da-DK" sz="1600" dirty="0" smtClean="0">
                <a:ea typeface="ＭＳ Ｐゴシック" pitchFamily="34" charset="-128"/>
                <a:cs typeface="Arial" charset="0"/>
              </a:rPr>
              <a:t> </a:t>
            </a:r>
            <a:r>
              <a:rPr lang="da-DK" altLang="da-DK" sz="1600" dirty="0" err="1" smtClean="0">
                <a:ea typeface="ＭＳ Ｐゴシック" pitchFamily="34" charset="-128"/>
                <a:cs typeface="Arial" charset="0"/>
              </a:rPr>
              <a:t>thin</a:t>
            </a:r>
            <a:r>
              <a:rPr lang="da-DK" altLang="da-DK" sz="1600" dirty="0" smtClean="0">
                <a:ea typeface="ＭＳ Ｐゴシック" pitchFamily="34" charset="-128"/>
                <a:cs typeface="Arial" charset="0"/>
              </a:rPr>
              <a:t> film </a:t>
            </a:r>
            <a:r>
              <a:rPr lang="da-DK" altLang="da-DK" sz="1600" dirty="0" err="1" smtClean="0">
                <a:ea typeface="ＭＳ Ｐゴシック" pitchFamily="34" charset="-128"/>
                <a:cs typeface="Arial" charset="0"/>
              </a:rPr>
              <a:t>techniques</a:t>
            </a:r>
            <a:r>
              <a:rPr lang="da-DK" altLang="da-DK" sz="1600" dirty="0" smtClean="0">
                <a:ea typeface="ＭＳ Ｐゴシック" pitchFamily="34" charset="-128"/>
                <a:cs typeface="Arial" charset="0"/>
              </a:rPr>
              <a:t> at DTU </a:t>
            </a:r>
            <a:r>
              <a:rPr lang="da-DK" altLang="da-DK" sz="1600" dirty="0" err="1" smtClean="0">
                <a:ea typeface="ＭＳ Ｐゴシック" pitchFamily="34" charset="-128"/>
                <a:cs typeface="Arial" charset="0"/>
              </a:rPr>
              <a:t>Nanolab</a:t>
            </a:r>
            <a:r>
              <a:rPr lang="da-DK" altLang="da-DK" sz="1600" dirty="0" smtClean="0">
                <a:ea typeface="ＭＳ Ｐゴシック" pitchFamily="34" charset="-128"/>
                <a:cs typeface="Arial" charset="0"/>
              </a:rPr>
              <a:t> - 1</a:t>
            </a:r>
            <a:r>
              <a:rPr lang="da-DK" altLang="da-DK" sz="1600" baseline="30000" dirty="0" smtClean="0">
                <a:ea typeface="ＭＳ Ｐゴシック" pitchFamily="34" charset="-128"/>
                <a:cs typeface="Arial" charset="0"/>
              </a:rPr>
              <a:t>st</a:t>
            </a:r>
            <a:r>
              <a:rPr lang="da-DK" altLang="da-DK" sz="1600" dirty="0" smtClean="0">
                <a:ea typeface="ＭＳ Ｐゴシック" pitchFamily="34" charset="-128"/>
                <a:cs typeface="Arial" charset="0"/>
              </a:rPr>
              <a:t> part:</a:t>
            </a:r>
          </a:p>
          <a:p>
            <a:pPr marL="1125014" lvl="2" indent="-285750">
              <a:buFont typeface="Arial" panose="020B0604020202020204" pitchFamily="34" charset="0"/>
              <a:buChar char="•"/>
              <a:defRPr/>
            </a:pPr>
            <a:r>
              <a:rPr lang="da-DK" altLang="da-DK" sz="1400" dirty="0" err="1" smtClean="0">
                <a:ea typeface="ＭＳ Ｐゴシック" pitchFamily="34" charset="-128"/>
                <a:cs typeface="Arial" charset="0"/>
              </a:rPr>
              <a:t>Thermal</a:t>
            </a:r>
            <a:r>
              <a:rPr lang="da-DK" altLang="da-DK" sz="1400" dirty="0" smtClean="0">
                <a:ea typeface="ＭＳ Ｐゴシック" pitchFamily="34" charset="-128"/>
                <a:cs typeface="Arial" charset="0"/>
              </a:rPr>
              <a:t> oxidation</a:t>
            </a:r>
          </a:p>
          <a:p>
            <a:pPr marL="1125014" lvl="2" indent="-285750">
              <a:buFont typeface="Arial" panose="020B0604020202020204" pitchFamily="34" charset="0"/>
              <a:buChar char="•"/>
              <a:defRPr/>
            </a:pPr>
            <a:r>
              <a:rPr lang="da-DK" altLang="da-DK" sz="1400" dirty="0" err="1" smtClean="0">
                <a:ea typeface="ＭＳ Ｐゴシック" pitchFamily="34" charset="-128"/>
                <a:cs typeface="Arial" charset="0"/>
              </a:rPr>
              <a:t>Electroplating</a:t>
            </a:r>
            <a:endParaRPr lang="da-DK" altLang="da-DK" sz="1400" dirty="0" smtClean="0">
              <a:ea typeface="ＭＳ Ｐゴシック" pitchFamily="34" charset="-128"/>
              <a:cs typeface="Arial" charset="0"/>
            </a:endParaRPr>
          </a:p>
          <a:p>
            <a:pPr marL="340243" lvl="1" indent="-340243">
              <a:buFont typeface="Arial" panose="020B0604020202020204" pitchFamily="34" charset="0"/>
              <a:buChar char="•"/>
            </a:pPr>
            <a:endParaRPr lang="da-DK" altLang="da-DK" sz="1000" dirty="0" smtClean="0">
              <a:ea typeface="ＭＳ Ｐゴシック" pitchFamily="34" charset="-128"/>
              <a:cs typeface="Arial" charset="0"/>
            </a:endParaRPr>
          </a:p>
          <a:p>
            <a:pPr marL="340243" lvl="1" indent="-340243">
              <a:buFont typeface="Arial" panose="020B0604020202020204" pitchFamily="34" charset="0"/>
              <a:buChar char="•"/>
            </a:pPr>
            <a:endParaRPr lang="da-DK" altLang="da-DK" sz="1000" dirty="0" smtClean="0">
              <a:ea typeface="ＭＳ Ｐゴシック" pitchFamily="34" charset="-128"/>
              <a:cs typeface="Arial" charset="0"/>
            </a:endParaRPr>
          </a:p>
          <a:p>
            <a:pPr marL="0" indent="0">
              <a:buNone/>
            </a:pPr>
            <a:endParaRPr lang="da-DK" altLang="da-DK" sz="2400" b="1" dirty="0">
              <a:ea typeface="ＭＳ Ｐゴシック" pitchFamily="34" charset="-128"/>
              <a:cs typeface="Arial" charset="0"/>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Thin film </a:t>
            </a:r>
            <a:r>
              <a:rPr kumimoji="0" lang="en-GB"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TPT course </a:t>
            </a:r>
            <a:r>
              <a:rPr lang="da-DK" altLang="da-DK" kern="0" dirty="0" smtClean="0">
                <a:solidFill>
                  <a:srgbClr val="000000"/>
                </a:solidFill>
                <a:latin typeface="Verdana"/>
                <a:cs typeface="Arial" charset="0"/>
              </a:rPr>
              <a:t>-</a:t>
            </a:r>
            <a:r>
              <a:rPr kumimoji="0" lang="da-DK"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Learning </a:t>
            </a:r>
            <a:r>
              <a:rPr kumimoji="0" lang="en-US"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goals</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and </a:t>
            </a:r>
            <a:r>
              <a:rPr kumimoji="0" lang="da-DK" altLang="da-DK" sz="2400" b="0"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course</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a:t>
            </a:r>
            <a:r>
              <a:rPr kumimoji="0" lang="da-DK" altLang="da-DK" sz="2400" b="0"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schedule</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3" name="Rectangle 2"/>
          <p:cNvSpPr/>
          <p:nvPr/>
        </p:nvSpPr>
        <p:spPr bwMode="auto">
          <a:xfrm>
            <a:off x="382451" y="1428870"/>
            <a:ext cx="7632848" cy="2330760"/>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19672311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8683" y="1232839"/>
            <a:ext cx="6719379" cy="279785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b="1" dirty="0">
                <a:solidFill>
                  <a:prstClr val="black"/>
                </a:solidFill>
                <a:latin typeface="Calibri" panose="020F0502020204030204"/>
                <a:ea typeface="+mn-ea"/>
              </a:rPr>
              <a:t>Oxidation </a:t>
            </a:r>
            <a:r>
              <a:rPr lang="da-DK" sz="1600" b="1" dirty="0" err="1">
                <a:solidFill>
                  <a:prstClr val="black"/>
                </a:solidFill>
                <a:latin typeface="Calibri" panose="020F0502020204030204"/>
                <a:ea typeface="+mn-ea"/>
              </a:rPr>
              <a:t>process</a:t>
            </a:r>
            <a:r>
              <a:rPr lang="da-DK" sz="1600" b="1" dirty="0" smtClean="0">
                <a:solidFill>
                  <a:prstClr val="black"/>
                </a:solidFill>
                <a:latin typeface="Calibri" panose="020F0502020204030204"/>
                <a:ea typeface="+mn-ea"/>
              </a:rPr>
              <a:t>:</a:t>
            </a:r>
          </a:p>
          <a:p>
            <a:pPr defTabSz="914583" eaLnBrk="1" fontAlgn="auto" hangingPunct="1">
              <a:spcBef>
                <a:spcPts val="0"/>
              </a:spcBef>
              <a:spcAft>
                <a:spcPts val="0"/>
              </a:spcAft>
            </a:pPr>
            <a:endParaRPr lang="da-DK" sz="1000" b="1" dirty="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da-DK" sz="1400" dirty="0">
                <a:solidFill>
                  <a:prstClr val="black"/>
                </a:solidFill>
                <a:latin typeface="Calibri" panose="020F0502020204030204"/>
                <a:ea typeface="+mn-ea"/>
              </a:rPr>
              <a:t>Load Si </a:t>
            </a:r>
            <a:r>
              <a:rPr lang="da-DK" sz="1400" dirty="0" err="1">
                <a:solidFill>
                  <a:prstClr val="black"/>
                </a:solidFill>
                <a:latin typeface="Calibri" panose="020F0502020204030204"/>
                <a:ea typeface="+mn-ea"/>
              </a:rPr>
              <a:t>wafers</a:t>
            </a:r>
            <a:r>
              <a:rPr lang="da-DK" sz="1400" dirty="0">
                <a:solidFill>
                  <a:prstClr val="black"/>
                </a:solidFill>
                <a:latin typeface="Calibri" panose="020F0502020204030204"/>
                <a:ea typeface="+mn-ea"/>
              </a:rPr>
              <a:t> in the </a:t>
            </a:r>
            <a:r>
              <a:rPr lang="da-DK" sz="1400" dirty="0" err="1" smtClean="0">
                <a:solidFill>
                  <a:prstClr val="black"/>
                </a:solidFill>
                <a:latin typeface="Calibri" panose="020F0502020204030204"/>
                <a:ea typeface="+mn-ea"/>
              </a:rPr>
              <a:t>furnace</a:t>
            </a:r>
            <a:r>
              <a:rPr lang="da-DK" sz="1400" dirty="0" smtClean="0">
                <a:solidFill>
                  <a:prstClr val="black"/>
                </a:solidFill>
                <a:latin typeface="Calibri" panose="020F0502020204030204"/>
                <a:ea typeface="+mn-ea"/>
              </a:rPr>
              <a:t> at </a:t>
            </a:r>
            <a:r>
              <a:rPr lang="da-DK" sz="1400" dirty="0">
                <a:solidFill>
                  <a:prstClr val="black"/>
                </a:solidFill>
                <a:latin typeface="Calibri" panose="020F0502020204030204"/>
              </a:rPr>
              <a:t>700˚C (standby temperature)</a:t>
            </a:r>
          </a:p>
          <a:p>
            <a:pPr marL="342969" indent="-342969" defTabSz="914583" eaLnBrk="1" fontAlgn="auto" hangingPunct="1">
              <a:spcBef>
                <a:spcPts val="0"/>
              </a:spcBef>
              <a:spcAft>
                <a:spcPts val="0"/>
              </a:spcAft>
              <a:buFontTx/>
              <a:buAutoNum type="arabicPeriod"/>
            </a:pPr>
            <a:endParaRPr lang="da-DK"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da-DK" sz="1400" dirty="0" err="1" smtClean="0">
                <a:solidFill>
                  <a:prstClr val="black"/>
                </a:solidFill>
                <a:latin typeface="Calibri" panose="020F0502020204030204"/>
                <a:ea typeface="+mn-ea"/>
              </a:rPr>
              <a:t>Raise</a:t>
            </a:r>
            <a:r>
              <a:rPr lang="da-DK" sz="1400" dirty="0" smtClean="0">
                <a:solidFill>
                  <a:prstClr val="black"/>
                </a:solidFill>
                <a:latin typeface="Calibri" panose="020F0502020204030204"/>
                <a:ea typeface="+mn-ea"/>
              </a:rPr>
              <a:t> </a:t>
            </a:r>
            <a:r>
              <a:rPr lang="da-DK" sz="1400" dirty="0">
                <a:solidFill>
                  <a:prstClr val="black"/>
                </a:solidFill>
                <a:latin typeface="Calibri" panose="020F0502020204030204"/>
                <a:ea typeface="+mn-ea"/>
              </a:rPr>
              <a:t>the temperature to </a:t>
            </a:r>
            <a:r>
              <a:rPr lang="da-DK" sz="1400" dirty="0" smtClean="0">
                <a:solidFill>
                  <a:prstClr val="black"/>
                </a:solidFill>
                <a:latin typeface="Calibri" panose="020F0502020204030204"/>
                <a:ea typeface="+mn-ea"/>
              </a:rPr>
              <a:t>800-1150˚C</a:t>
            </a:r>
            <a:endParaRPr lang="da-DK" sz="1400" dirty="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endParaRPr lang="da-DK"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da-DK" sz="1400" dirty="0" smtClean="0">
                <a:solidFill>
                  <a:prstClr val="black"/>
                </a:solidFill>
                <a:latin typeface="Calibri" panose="020F0502020204030204"/>
                <a:ea typeface="+mn-ea"/>
              </a:rPr>
              <a:t>Flow </a:t>
            </a:r>
            <a:r>
              <a:rPr lang="da-DK" sz="1400" dirty="0">
                <a:solidFill>
                  <a:prstClr val="black"/>
                </a:solidFill>
                <a:latin typeface="Calibri" panose="020F0502020204030204"/>
                <a:ea typeface="+mn-ea"/>
              </a:rPr>
              <a:t>O</a:t>
            </a:r>
            <a:r>
              <a:rPr lang="da-DK" sz="1400" baseline="-25000" dirty="0">
                <a:solidFill>
                  <a:prstClr val="black"/>
                </a:solidFill>
                <a:latin typeface="Calibri" panose="020F0502020204030204"/>
                <a:ea typeface="+mn-ea"/>
              </a:rPr>
              <a:t>2</a:t>
            </a:r>
            <a:r>
              <a:rPr lang="da-DK" sz="1400" dirty="0">
                <a:solidFill>
                  <a:prstClr val="black"/>
                </a:solidFill>
                <a:latin typeface="Calibri" panose="020F0502020204030204"/>
                <a:ea typeface="+mn-ea"/>
              </a:rPr>
              <a:t> or H</a:t>
            </a:r>
            <a:r>
              <a:rPr lang="da-DK" sz="1400" baseline="-25000" dirty="0">
                <a:solidFill>
                  <a:prstClr val="black"/>
                </a:solidFill>
                <a:latin typeface="Calibri" panose="020F0502020204030204"/>
                <a:ea typeface="+mn-ea"/>
              </a:rPr>
              <a:t>2</a:t>
            </a:r>
            <a:r>
              <a:rPr lang="da-DK" sz="1400" dirty="0">
                <a:solidFill>
                  <a:prstClr val="black"/>
                </a:solidFill>
                <a:latin typeface="Calibri" panose="020F0502020204030204"/>
                <a:ea typeface="+mn-ea"/>
              </a:rPr>
              <a:t>O </a:t>
            </a:r>
            <a:r>
              <a:rPr lang="da-DK" sz="1400" dirty="0" err="1">
                <a:solidFill>
                  <a:prstClr val="black"/>
                </a:solidFill>
                <a:latin typeface="Calibri" panose="020F0502020204030204"/>
                <a:ea typeface="+mn-ea"/>
              </a:rPr>
              <a:t>vapour</a:t>
            </a:r>
            <a:r>
              <a:rPr lang="da-DK" sz="1400" dirty="0">
                <a:solidFill>
                  <a:prstClr val="black"/>
                </a:solidFill>
                <a:latin typeface="Calibri" panose="020F0502020204030204"/>
                <a:ea typeface="+mn-ea"/>
              </a:rPr>
              <a:t> </a:t>
            </a:r>
            <a:r>
              <a:rPr lang="da-DK" sz="1400" dirty="0" err="1">
                <a:solidFill>
                  <a:prstClr val="black"/>
                </a:solidFill>
                <a:latin typeface="Calibri" panose="020F0502020204030204"/>
                <a:ea typeface="+mn-ea"/>
              </a:rPr>
              <a:t>through</a:t>
            </a:r>
            <a:r>
              <a:rPr lang="da-DK" sz="1400" dirty="0">
                <a:solidFill>
                  <a:prstClr val="black"/>
                </a:solidFill>
                <a:latin typeface="Calibri" panose="020F0502020204030204"/>
                <a:ea typeface="+mn-ea"/>
              </a:rPr>
              <a:t> the </a:t>
            </a:r>
            <a:r>
              <a:rPr lang="da-DK" sz="1400" dirty="0" err="1">
                <a:solidFill>
                  <a:prstClr val="black"/>
                </a:solidFill>
                <a:latin typeface="Calibri" panose="020F0502020204030204"/>
                <a:ea typeface="+mn-ea"/>
              </a:rPr>
              <a:t>furnace</a:t>
            </a:r>
            <a:r>
              <a:rPr lang="da-DK" sz="1400" dirty="0">
                <a:solidFill>
                  <a:prstClr val="black"/>
                </a:solidFill>
                <a:latin typeface="Calibri" panose="020F0502020204030204"/>
                <a:ea typeface="+mn-ea"/>
              </a:rPr>
              <a:t> to </a:t>
            </a:r>
            <a:r>
              <a:rPr lang="da-DK" sz="1400" dirty="0" err="1">
                <a:solidFill>
                  <a:prstClr val="black"/>
                </a:solidFill>
                <a:latin typeface="Calibri" panose="020F0502020204030204"/>
                <a:ea typeface="+mn-ea"/>
              </a:rPr>
              <a:t>oxidize</a:t>
            </a:r>
            <a:r>
              <a:rPr lang="da-DK" sz="1400" dirty="0">
                <a:solidFill>
                  <a:prstClr val="black"/>
                </a:solidFill>
                <a:latin typeface="Calibri" panose="020F0502020204030204"/>
                <a:ea typeface="+mn-ea"/>
              </a:rPr>
              <a:t> the Si </a:t>
            </a:r>
            <a:r>
              <a:rPr lang="da-DK" sz="1400" dirty="0" err="1">
                <a:solidFill>
                  <a:prstClr val="black"/>
                </a:solidFill>
                <a:latin typeface="Calibri" panose="020F0502020204030204"/>
                <a:ea typeface="+mn-ea"/>
              </a:rPr>
              <a:t>wafers</a:t>
            </a:r>
            <a:endParaRPr lang="da-DK" sz="1400" dirty="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endParaRPr lang="da-DK"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da-DK" sz="1400" dirty="0" smtClean="0">
                <a:solidFill>
                  <a:prstClr val="black"/>
                </a:solidFill>
                <a:latin typeface="Calibri" panose="020F0502020204030204"/>
                <a:ea typeface="+mn-ea"/>
              </a:rPr>
              <a:t>Flow </a:t>
            </a:r>
            <a:r>
              <a:rPr lang="da-DK" sz="1400" dirty="0">
                <a:solidFill>
                  <a:prstClr val="black"/>
                </a:solidFill>
                <a:latin typeface="Calibri" panose="020F0502020204030204"/>
                <a:ea typeface="+mn-ea"/>
              </a:rPr>
              <a:t>N</a:t>
            </a:r>
            <a:r>
              <a:rPr lang="da-DK" sz="1400" baseline="-25000" dirty="0">
                <a:solidFill>
                  <a:prstClr val="black"/>
                </a:solidFill>
                <a:latin typeface="Calibri" panose="020F0502020204030204"/>
                <a:ea typeface="+mn-ea"/>
              </a:rPr>
              <a:t>2</a:t>
            </a:r>
            <a:r>
              <a:rPr lang="da-DK" sz="1400" dirty="0">
                <a:solidFill>
                  <a:prstClr val="black"/>
                </a:solidFill>
                <a:latin typeface="Calibri" panose="020F0502020204030204"/>
                <a:ea typeface="+mn-ea"/>
              </a:rPr>
              <a:t> </a:t>
            </a:r>
            <a:r>
              <a:rPr lang="da-DK" sz="1400" dirty="0" err="1">
                <a:solidFill>
                  <a:prstClr val="black"/>
                </a:solidFill>
                <a:latin typeface="Calibri" panose="020F0502020204030204"/>
                <a:ea typeface="+mn-ea"/>
              </a:rPr>
              <a:t>through</a:t>
            </a:r>
            <a:r>
              <a:rPr lang="da-DK" sz="1400" dirty="0">
                <a:solidFill>
                  <a:prstClr val="black"/>
                </a:solidFill>
                <a:latin typeface="Calibri" panose="020F0502020204030204"/>
                <a:ea typeface="+mn-ea"/>
              </a:rPr>
              <a:t> the </a:t>
            </a:r>
            <a:r>
              <a:rPr lang="da-DK" sz="1400" dirty="0" err="1">
                <a:solidFill>
                  <a:prstClr val="black"/>
                </a:solidFill>
                <a:latin typeface="Calibri" panose="020F0502020204030204"/>
                <a:ea typeface="+mn-ea"/>
              </a:rPr>
              <a:t>furnace</a:t>
            </a:r>
            <a:r>
              <a:rPr lang="da-DK" sz="1400" dirty="0">
                <a:solidFill>
                  <a:prstClr val="black"/>
                </a:solidFill>
                <a:latin typeface="Calibri" panose="020F0502020204030204"/>
                <a:ea typeface="+mn-ea"/>
              </a:rPr>
              <a:t> (for </a:t>
            </a:r>
            <a:r>
              <a:rPr lang="da-DK" sz="1400" dirty="0" err="1" smtClean="0">
                <a:solidFill>
                  <a:prstClr val="black"/>
                </a:solidFill>
                <a:latin typeface="Calibri" panose="020F0502020204030204"/>
                <a:ea typeface="+mn-ea"/>
              </a:rPr>
              <a:t>annealing</a:t>
            </a:r>
            <a:r>
              <a:rPr lang="da-DK" sz="1400" dirty="0" smtClean="0">
                <a:solidFill>
                  <a:prstClr val="black"/>
                </a:solidFill>
                <a:latin typeface="Calibri" panose="020F0502020204030204"/>
                <a:ea typeface="+mn-ea"/>
              </a:rPr>
              <a:t> </a:t>
            </a:r>
            <a:r>
              <a:rPr lang="da-DK" sz="1400" dirty="0">
                <a:solidFill>
                  <a:prstClr val="black"/>
                </a:solidFill>
                <a:latin typeface="Calibri" panose="020F0502020204030204"/>
                <a:ea typeface="+mn-ea"/>
              </a:rPr>
              <a:t>og </a:t>
            </a:r>
            <a:r>
              <a:rPr lang="da-DK" sz="1400" dirty="0" err="1">
                <a:solidFill>
                  <a:prstClr val="black"/>
                </a:solidFill>
                <a:latin typeface="Calibri" panose="020F0502020204030204"/>
                <a:ea typeface="+mn-ea"/>
              </a:rPr>
              <a:t>purging</a:t>
            </a:r>
            <a:r>
              <a:rPr lang="da-DK" sz="1400" dirty="0">
                <a:solidFill>
                  <a:prstClr val="black"/>
                </a:solidFill>
                <a:latin typeface="Calibri" panose="020F0502020204030204"/>
                <a:ea typeface="+mn-ea"/>
              </a:rPr>
              <a:t>)</a:t>
            </a:r>
          </a:p>
          <a:p>
            <a:pPr marL="342969" indent="-342969" defTabSz="914583" eaLnBrk="1" fontAlgn="auto" hangingPunct="1">
              <a:spcBef>
                <a:spcPts val="0"/>
              </a:spcBef>
              <a:spcAft>
                <a:spcPts val="0"/>
              </a:spcAft>
              <a:buFontTx/>
              <a:buAutoNum type="arabicPeriod"/>
            </a:pPr>
            <a:endParaRPr lang="da-DK"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da-DK" sz="1400" dirty="0" smtClean="0">
                <a:solidFill>
                  <a:prstClr val="black"/>
                </a:solidFill>
                <a:latin typeface="Calibri" panose="020F0502020204030204"/>
                <a:ea typeface="+mn-ea"/>
              </a:rPr>
              <a:t>Cool </a:t>
            </a:r>
            <a:r>
              <a:rPr lang="da-DK" sz="1400" dirty="0" err="1">
                <a:solidFill>
                  <a:prstClr val="black"/>
                </a:solidFill>
                <a:latin typeface="Calibri" panose="020F0502020204030204"/>
                <a:ea typeface="+mn-ea"/>
              </a:rPr>
              <a:t>down</a:t>
            </a:r>
            <a:r>
              <a:rPr lang="da-DK" sz="1400" dirty="0">
                <a:solidFill>
                  <a:prstClr val="black"/>
                </a:solidFill>
                <a:latin typeface="Calibri" panose="020F0502020204030204"/>
                <a:ea typeface="+mn-ea"/>
              </a:rPr>
              <a:t> the </a:t>
            </a:r>
            <a:r>
              <a:rPr lang="da-DK" sz="1400" dirty="0" err="1">
                <a:solidFill>
                  <a:prstClr val="black"/>
                </a:solidFill>
                <a:latin typeface="Calibri" panose="020F0502020204030204"/>
                <a:ea typeface="+mn-ea"/>
              </a:rPr>
              <a:t>furnace</a:t>
            </a:r>
            <a:r>
              <a:rPr lang="da-DK" sz="1400" dirty="0">
                <a:solidFill>
                  <a:prstClr val="black"/>
                </a:solidFill>
                <a:latin typeface="Calibri" panose="020F0502020204030204"/>
                <a:ea typeface="+mn-ea"/>
              </a:rPr>
              <a:t> to </a:t>
            </a:r>
            <a:r>
              <a:rPr lang="da-DK" sz="1400" dirty="0" smtClean="0">
                <a:solidFill>
                  <a:prstClr val="black"/>
                </a:solidFill>
                <a:latin typeface="Calibri" panose="020F0502020204030204"/>
                <a:ea typeface="+mn-ea"/>
              </a:rPr>
              <a:t>700</a:t>
            </a:r>
            <a:r>
              <a:rPr lang="da-DK" sz="1400" dirty="0">
                <a:solidFill>
                  <a:prstClr val="black"/>
                </a:solidFill>
                <a:latin typeface="Calibri" panose="020F0502020204030204"/>
              </a:rPr>
              <a:t>˚</a:t>
            </a:r>
            <a:r>
              <a:rPr lang="da-DK" sz="1400" dirty="0" smtClean="0">
                <a:solidFill>
                  <a:prstClr val="black"/>
                </a:solidFill>
                <a:latin typeface="Calibri" panose="020F0502020204030204"/>
              </a:rPr>
              <a:t>C</a:t>
            </a:r>
            <a:endParaRPr lang="da-DK" sz="1400" dirty="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endParaRPr lang="da-DK"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da-DK" sz="1400" dirty="0" err="1" smtClean="0">
                <a:solidFill>
                  <a:prstClr val="black"/>
                </a:solidFill>
                <a:latin typeface="Calibri" panose="020F0502020204030204"/>
                <a:ea typeface="+mn-ea"/>
              </a:rPr>
              <a:t>Unload</a:t>
            </a:r>
            <a:r>
              <a:rPr lang="da-DK" sz="1400" dirty="0" smtClean="0">
                <a:solidFill>
                  <a:prstClr val="black"/>
                </a:solidFill>
                <a:latin typeface="Calibri" panose="020F0502020204030204"/>
                <a:ea typeface="+mn-ea"/>
              </a:rPr>
              <a:t> </a:t>
            </a:r>
            <a:r>
              <a:rPr lang="da-DK" sz="1400" dirty="0">
                <a:solidFill>
                  <a:prstClr val="black"/>
                </a:solidFill>
                <a:latin typeface="Calibri" panose="020F0502020204030204"/>
                <a:ea typeface="+mn-ea"/>
              </a:rPr>
              <a:t>the </a:t>
            </a:r>
            <a:r>
              <a:rPr lang="da-DK" sz="1400" dirty="0" err="1">
                <a:solidFill>
                  <a:prstClr val="black"/>
                </a:solidFill>
                <a:latin typeface="Calibri" panose="020F0502020204030204"/>
                <a:ea typeface="+mn-ea"/>
              </a:rPr>
              <a:t>wafers</a:t>
            </a:r>
            <a:r>
              <a:rPr lang="da-DK" sz="1400" dirty="0">
                <a:solidFill>
                  <a:prstClr val="black"/>
                </a:solidFill>
                <a:latin typeface="Calibri" panose="020F0502020204030204"/>
                <a:ea typeface="+mn-ea"/>
              </a:rPr>
              <a:t> </a:t>
            </a:r>
          </a:p>
          <a:p>
            <a:pPr marL="342969" indent="-342969" defTabSz="914583" eaLnBrk="1" fontAlgn="auto" hangingPunct="1">
              <a:spcBef>
                <a:spcPts val="0"/>
              </a:spcBef>
              <a:spcAft>
                <a:spcPts val="0"/>
              </a:spcAft>
              <a:buFontTx/>
              <a:buAutoNum type="arabicPeriod"/>
            </a:pPr>
            <a:endParaRPr lang="da-DK" sz="1400" baseline="-250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b="1" baseline="-25000" dirty="0">
              <a:solidFill>
                <a:prstClr val="black"/>
              </a:solidFill>
              <a:latin typeface="Calibri" panose="020F0502020204030204"/>
              <a:ea typeface="+mn-ea"/>
            </a:endParaRPr>
          </a:p>
          <a:p>
            <a:pPr defTabSz="914583" eaLnBrk="1" fontAlgn="auto" hangingPunct="1">
              <a:spcBef>
                <a:spcPts val="0"/>
              </a:spcBef>
              <a:spcAft>
                <a:spcPts val="0"/>
              </a:spcAft>
            </a:pPr>
            <a:r>
              <a:rPr lang="da-DK" sz="1600" dirty="0">
                <a:solidFill>
                  <a:prstClr val="black"/>
                </a:solidFill>
                <a:latin typeface="Calibri" panose="020F0502020204030204"/>
                <a:ea typeface="+mn-ea"/>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378" y="3573463"/>
            <a:ext cx="8681193" cy="2880667"/>
          </a:xfrm>
          <a:prstGeom prst="rect">
            <a:avLst/>
          </a:prstGeom>
        </p:spPr>
      </p:pic>
      <p:sp>
        <p:nvSpPr>
          <p:cNvPr id="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Process</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Tree>
    <p:extLst>
      <p:ext uri="{BB962C8B-B14F-4D97-AF65-F5344CB8AC3E}">
        <p14:creationId xmlns:p14="http://schemas.microsoft.com/office/powerpoint/2010/main" val="180005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96987" y="6382122"/>
            <a:ext cx="5040560" cy="47746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13" name="TextBox 12"/>
          <p:cNvSpPr txBox="1"/>
          <p:nvPr/>
        </p:nvSpPr>
        <p:spPr>
          <a:xfrm>
            <a:off x="498826" y="1081304"/>
            <a:ext cx="9936816" cy="5311305"/>
          </a:xfrm>
          <a:prstGeom prst="rect">
            <a:avLst/>
          </a:prstGeom>
          <a:noFill/>
        </p:spPr>
        <p:txBody>
          <a:bodyPr wrap="square" lIns="108821" tIns="54409" rIns="108821" bIns="54409" rtlCol="0">
            <a:spAutoFit/>
          </a:bodyPr>
          <a:lstStyle/>
          <a:p>
            <a:pPr defTabSz="914583" eaLnBrk="1" fontAlgn="auto" hangingPunct="1">
              <a:spcBef>
                <a:spcPts val="0"/>
              </a:spcBef>
              <a:spcAft>
                <a:spcPts val="0"/>
              </a:spcAft>
            </a:pPr>
            <a:r>
              <a:rPr lang="da-DK" sz="1600" i="1" dirty="0" smtClean="0">
                <a:solidFill>
                  <a:prstClr val="black"/>
                </a:solidFill>
                <a:latin typeface="Calibri" panose="020F0502020204030204"/>
              </a:rPr>
              <a:t> </a:t>
            </a:r>
            <a:r>
              <a:rPr lang="da-DK" sz="1600" i="1" dirty="0" err="1" smtClean="0">
                <a:solidFill>
                  <a:prstClr val="black"/>
                </a:solidFill>
                <a:latin typeface="Calibri" panose="020F0502020204030204"/>
              </a:rPr>
              <a:t>Recap</a:t>
            </a:r>
            <a:r>
              <a:rPr lang="da-DK" sz="1600" i="1" dirty="0" smtClean="0">
                <a:solidFill>
                  <a:prstClr val="black"/>
                </a:solidFill>
                <a:latin typeface="Calibri" panose="020F0502020204030204"/>
              </a:rPr>
              <a:t> from </a:t>
            </a:r>
            <a:r>
              <a:rPr lang="da-DK" sz="1600" i="1" dirty="0" err="1" smtClean="0">
                <a:solidFill>
                  <a:prstClr val="black"/>
                </a:solidFill>
                <a:latin typeface="Calibri" panose="020F0502020204030204"/>
              </a:rPr>
              <a:t>earlier</a:t>
            </a:r>
            <a:endParaRPr lang="da-DK" sz="1600" i="1" dirty="0">
              <a:solidFill>
                <a:prstClr val="black"/>
              </a:solidFill>
              <a:latin typeface="Calibri" panose="020F0502020204030204"/>
            </a:endParaRPr>
          </a:p>
          <a:p>
            <a:pPr marL="285807" indent="-285807"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ndParaRPr>
          </a:p>
          <a:p>
            <a:pPr defTabSz="914583" eaLnBrk="1" fontAlgn="auto" hangingPunct="1">
              <a:spcBef>
                <a:spcPts val="0"/>
              </a:spcBef>
              <a:spcAft>
                <a:spcPts val="0"/>
              </a:spcAft>
            </a:pPr>
            <a:r>
              <a:rPr lang="da-DK" sz="1600" b="1" dirty="0" err="1">
                <a:solidFill>
                  <a:prstClr val="black"/>
                </a:solidFill>
                <a:latin typeface="Calibri" panose="020F0502020204030204"/>
              </a:rPr>
              <a:t>Two</a:t>
            </a:r>
            <a:r>
              <a:rPr lang="da-DK" sz="1600" b="1" dirty="0">
                <a:solidFill>
                  <a:prstClr val="black"/>
                </a:solidFill>
                <a:latin typeface="Calibri" panose="020F0502020204030204"/>
              </a:rPr>
              <a:t> types of </a:t>
            </a:r>
            <a:r>
              <a:rPr lang="da-DK" sz="1600" b="1" dirty="0" err="1">
                <a:solidFill>
                  <a:prstClr val="black"/>
                </a:solidFill>
                <a:latin typeface="Calibri" panose="020F0502020204030204"/>
              </a:rPr>
              <a:t>thermal</a:t>
            </a:r>
            <a:r>
              <a:rPr lang="da-DK" sz="1600" b="1" dirty="0">
                <a:solidFill>
                  <a:prstClr val="black"/>
                </a:solidFill>
                <a:latin typeface="Calibri" panose="020F0502020204030204"/>
              </a:rPr>
              <a:t> oxidation:</a:t>
            </a:r>
            <a:endParaRPr lang="da-DK" sz="1600" b="1" baseline="-25000" dirty="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endParaRPr lang="da-DK" sz="1200" dirty="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r>
              <a:rPr lang="da-DK" sz="1400" dirty="0">
                <a:solidFill>
                  <a:prstClr val="black"/>
                </a:solidFill>
                <a:latin typeface="Calibri" panose="020F0502020204030204"/>
              </a:rPr>
              <a:t>Dry oxidation – Oxygen </a:t>
            </a:r>
            <a:r>
              <a:rPr lang="da-DK" sz="1400" dirty="0" err="1">
                <a:solidFill>
                  <a:prstClr val="black"/>
                </a:solidFill>
                <a:latin typeface="Calibri" panose="020F0502020204030204"/>
              </a:rPr>
              <a:t>reacts</a:t>
            </a:r>
            <a:r>
              <a:rPr lang="da-DK" sz="1400" dirty="0">
                <a:solidFill>
                  <a:prstClr val="black"/>
                </a:solidFill>
                <a:latin typeface="Calibri" panose="020F0502020204030204"/>
              </a:rPr>
              <a:t> with Si to form SiO</a:t>
            </a:r>
            <a:r>
              <a:rPr lang="da-DK" sz="1400" baseline="-25000" dirty="0">
                <a:solidFill>
                  <a:prstClr val="black"/>
                </a:solidFill>
                <a:latin typeface="Calibri" panose="020F0502020204030204"/>
              </a:rPr>
              <a:t>2</a:t>
            </a:r>
            <a:r>
              <a:rPr lang="da-DK" sz="1400" dirty="0">
                <a:solidFill>
                  <a:prstClr val="black"/>
                </a:solidFill>
                <a:latin typeface="Calibri" panose="020F0502020204030204"/>
              </a:rPr>
              <a:t>:</a:t>
            </a:r>
          </a:p>
          <a:p>
            <a:pPr marL="340209" indent="-340209" defTabSz="914583" eaLnBrk="1" fontAlgn="auto" hangingPunct="1">
              <a:spcBef>
                <a:spcPts val="0"/>
              </a:spcBef>
              <a:spcAft>
                <a:spcPts val="0"/>
              </a:spcAft>
              <a:buFont typeface="Arial" panose="020B0604020202020204" pitchFamily="34" charset="0"/>
              <a:buChar char="•"/>
            </a:pPr>
            <a:endParaRPr lang="da-DK" sz="1400" dirty="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endParaRPr lang="da-DK" sz="1400" dirty="0">
              <a:solidFill>
                <a:prstClr val="black"/>
              </a:solidFill>
              <a:latin typeface="Calibri" panose="020F0502020204030204"/>
            </a:endParaRPr>
          </a:p>
          <a:p>
            <a:pPr defTabSz="914583" eaLnBrk="1" fontAlgn="auto" hangingPunct="1">
              <a:spcBef>
                <a:spcPts val="0"/>
              </a:spcBef>
              <a:spcAft>
                <a:spcPts val="0"/>
              </a:spcAft>
            </a:pPr>
            <a:r>
              <a:rPr lang="da-DK" sz="1400" dirty="0">
                <a:solidFill>
                  <a:prstClr val="black"/>
                </a:solidFill>
                <a:latin typeface="Calibri" panose="020F0502020204030204"/>
              </a:rPr>
              <a:t>  </a:t>
            </a:r>
          </a:p>
          <a:p>
            <a:pPr marL="340209" indent="-340209" defTabSz="914583" eaLnBrk="1" fontAlgn="auto" hangingPunct="1">
              <a:spcBef>
                <a:spcPts val="0"/>
              </a:spcBef>
              <a:spcAft>
                <a:spcPts val="0"/>
              </a:spcAft>
              <a:buFont typeface="Arial" panose="020B0604020202020204" pitchFamily="34" charset="0"/>
              <a:buChar char="•"/>
            </a:pPr>
            <a:r>
              <a:rPr lang="da-DK" sz="1400" dirty="0" err="1">
                <a:solidFill>
                  <a:prstClr val="black"/>
                </a:solidFill>
                <a:latin typeface="Calibri" panose="020F0502020204030204"/>
              </a:rPr>
              <a:t>Wet</a:t>
            </a:r>
            <a:r>
              <a:rPr lang="da-DK" sz="1400" dirty="0">
                <a:solidFill>
                  <a:prstClr val="black"/>
                </a:solidFill>
                <a:latin typeface="Calibri" panose="020F0502020204030204"/>
              </a:rPr>
              <a:t> oxidation – Water </a:t>
            </a:r>
            <a:r>
              <a:rPr lang="da-DK" sz="1400" dirty="0" err="1">
                <a:solidFill>
                  <a:prstClr val="black"/>
                </a:solidFill>
                <a:latin typeface="Calibri" panose="020F0502020204030204"/>
              </a:rPr>
              <a:t>vapour</a:t>
            </a:r>
            <a:r>
              <a:rPr lang="da-DK" sz="1400" dirty="0">
                <a:solidFill>
                  <a:prstClr val="black"/>
                </a:solidFill>
                <a:latin typeface="Calibri" panose="020F0502020204030204"/>
              </a:rPr>
              <a:t> </a:t>
            </a:r>
            <a:r>
              <a:rPr lang="da-DK" sz="1400" dirty="0" err="1">
                <a:solidFill>
                  <a:prstClr val="black"/>
                </a:solidFill>
                <a:latin typeface="Calibri" panose="020F0502020204030204"/>
              </a:rPr>
              <a:t>reacts</a:t>
            </a:r>
            <a:r>
              <a:rPr lang="da-DK" sz="1400" dirty="0">
                <a:solidFill>
                  <a:prstClr val="black"/>
                </a:solidFill>
                <a:latin typeface="Calibri" panose="020F0502020204030204"/>
              </a:rPr>
              <a:t> with Si to form SiO</a:t>
            </a:r>
            <a:r>
              <a:rPr lang="da-DK" sz="1400" baseline="-25000" dirty="0">
                <a:solidFill>
                  <a:prstClr val="black"/>
                </a:solidFill>
                <a:latin typeface="Calibri" panose="020F0502020204030204"/>
              </a:rPr>
              <a:t>2 </a:t>
            </a:r>
            <a:r>
              <a:rPr lang="da-DK" sz="1400" dirty="0">
                <a:solidFill>
                  <a:prstClr val="black"/>
                </a:solidFill>
                <a:latin typeface="Calibri" panose="020F0502020204030204"/>
              </a:rPr>
              <a:t>:</a:t>
            </a:r>
          </a:p>
          <a:p>
            <a:pPr marL="340209" indent="-340209" defTabSz="914583" eaLnBrk="1" fontAlgn="auto" hangingPunct="1">
              <a:spcBef>
                <a:spcPts val="0"/>
              </a:spcBef>
              <a:spcAft>
                <a:spcPts val="0"/>
              </a:spcAft>
              <a:buFont typeface="Arial" panose="020B0604020202020204" pitchFamily="34" charset="0"/>
              <a:buChar char="•"/>
            </a:pPr>
            <a:endParaRPr lang="da-DK" sz="1400" dirty="0">
              <a:solidFill>
                <a:prstClr val="black"/>
              </a:solidFill>
              <a:latin typeface="Calibri" panose="020F0502020204030204"/>
            </a:endParaRPr>
          </a:p>
          <a:p>
            <a:pPr defTabSz="914583" eaLnBrk="1" fontAlgn="auto" hangingPunct="1">
              <a:spcBef>
                <a:spcPts val="0"/>
              </a:spcBef>
              <a:spcAft>
                <a:spcPts val="0"/>
              </a:spcAft>
            </a:pPr>
            <a:endParaRPr lang="da-DK" sz="1600" b="1" i="1" dirty="0">
              <a:solidFill>
                <a:prstClr val="black"/>
              </a:solidFill>
              <a:latin typeface="Calibri" panose="020F0502020204030204"/>
            </a:endParaRPr>
          </a:p>
          <a:p>
            <a:pPr defTabSz="914583" eaLnBrk="1" fontAlgn="auto" hangingPunct="1">
              <a:spcBef>
                <a:spcPts val="0"/>
              </a:spcBef>
              <a:spcAft>
                <a:spcPts val="0"/>
              </a:spcAft>
            </a:pPr>
            <a:endParaRPr lang="da-DK" sz="2200" b="1"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600" b="1" dirty="0" err="1" smtClean="0">
                <a:solidFill>
                  <a:prstClr val="black"/>
                </a:solidFill>
                <a:latin typeface="Calibri" panose="020F0502020204030204"/>
                <a:ea typeface="+mn-ea"/>
              </a:rPr>
              <a:t>Process</a:t>
            </a:r>
            <a:r>
              <a:rPr lang="da-DK" sz="1600" b="1" dirty="0" smtClean="0">
                <a:solidFill>
                  <a:prstClr val="black"/>
                </a:solidFill>
                <a:latin typeface="Calibri" panose="020F0502020204030204"/>
                <a:ea typeface="+mn-ea"/>
              </a:rPr>
              <a:t> </a:t>
            </a:r>
            <a:r>
              <a:rPr lang="da-DK" sz="1600" b="1" dirty="0" err="1">
                <a:solidFill>
                  <a:prstClr val="black"/>
                </a:solidFill>
                <a:latin typeface="Calibri" panose="020F0502020204030204"/>
                <a:ea typeface="+mn-ea"/>
              </a:rPr>
              <a:t>requirements</a:t>
            </a:r>
            <a:r>
              <a:rPr lang="da-DK" sz="1600" b="1" dirty="0">
                <a:solidFill>
                  <a:prstClr val="black"/>
                </a:solidFill>
                <a:latin typeface="Calibri" panose="020F0502020204030204"/>
                <a:ea typeface="+mn-ea"/>
              </a:rPr>
              <a:t>:</a:t>
            </a:r>
          </a:p>
          <a:p>
            <a:pPr defTabSz="914583" eaLnBrk="1" fontAlgn="auto" hangingPunct="1">
              <a:spcBef>
                <a:spcPts val="0"/>
              </a:spcBef>
              <a:spcAft>
                <a:spcPts val="0"/>
              </a:spcAft>
            </a:pPr>
            <a:endParaRPr lang="da-DK" sz="1200" b="1" dirty="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da-DK" sz="1600" b="1" dirty="0">
                <a:solidFill>
                  <a:prstClr val="black"/>
                </a:solidFill>
                <a:latin typeface="Calibri" panose="020F0502020204030204"/>
                <a:ea typeface="+mn-ea"/>
              </a:rPr>
              <a:t>Gas flow(s): </a:t>
            </a:r>
            <a:endParaRPr lang="da-DK" sz="1600" dirty="0">
              <a:solidFill>
                <a:prstClr val="black"/>
              </a:solidFill>
              <a:latin typeface="Calibri" panose="020F0502020204030204"/>
              <a:ea typeface="+mn-ea"/>
            </a:endParaRPr>
          </a:p>
          <a:p>
            <a:pPr marL="829634" lvl="1" indent="-285576" defTabSz="914583" eaLnBrk="1" fontAlgn="auto" hangingPunct="1">
              <a:spcBef>
                <a:spcPts val="0"/>
              </a:spcBef>
              <a:spcAft>
                <a:spcPts val="0"/>
              </a:spcAft>
              <a:buFont typeface="Arial" panose="020B0604020202020204" pitchFamily="34" charset="0"/>
              <a:buChar char="•"/>
            </a:pPr>
            <a:r>
              <a:rPr lang="da-DK" sz="1400" dirty="0">
                <a:solidFill>
                  <a:prstClr val="black"/>
                </a:solidFill>
                <a:latin typeface="Calibri" panose="020F0502020204030204"/>
                <a:ea typeface="+mn-ea"/>
              </a:rPr>
              <a:t>O</a:t>
            </a:r>
            <a:r>
              <a:rPr lang="da-DK" sz="1400" baseline="-25000" dirty="0">
                <a:solidFill>
                  <a:prstClr val="black"/>
                </a:solidFill>
                <a:latin typeface="Calibri" panose="020F0502020204030204"/>
                <a:ea typeface="+mn-ea"/>
              </a:rPr>
              <a:t>2</a:t>
            </a:r>
            <a:r>
              <a:rPr lang="da-DK" sz="1400" dirty="0">
                <a:solidFill>
                  <a:prstClr val="black"/>
                </a:solidFill>
                <a:latin typeface="Calibri" panose="020F0502020204030204"/>
                <a:ea typeface="+mn-ea"/>
              </a:rPr>
              <a:t> or H</a:t>
            </a:r>
            <a:r>
              <a:rPr lang="da-DK" sz="1400" baseline="-25000" dirty="0">
                <a:solidFill>
                  <a:prstClr val="black"/>
                </a:solidFill>
                <a:latin typeface="Calibri" panose="020F0502020204030204"/>
                <a:ea typeface="+mn-ea"/>
              </a:rPr>
              <a:t>2</a:t>
            </a:r>
            <a:r>
              <a:rPr lang="da-DK" sz="1400" dirty="0">
                <a:solidFill>
                  <a:prstClr val="black"/>
                </a:solidFill>
                <a:latin typeface="Calibri" panose="020F0502020204030204"/>
                <a:ea typeface="+mn-ea"/>
              </a:rPr>
              <a:t>O </a:t>
            </a:r>
            <a:r>
              <a:rPr lang="da-DK" sz="1400" dirty="0" err="1">
                <a:solidFill>
                  <a:prstClr val="black"/>
                </a:solidFill>
                <a:latin typeface="Calibri" panose="020F0502020204030204"/>
                <a:ea typeface="+mn-ea"/>
              </a:rPr>
              <a:t>vapour</a:t>
            </a:r>
            <a:r>
              <a:rPr lang="da-DK" sz="1400" dirty="0">
                <a:solidFill>
                  <a:prstClr val="black"/>
                </a:solidFill>
                <a:latin typeface="Calibri" panose="020F0502020204030204"/>
                <a:ea typeface="+mn-ea"/>
              </a:rPr>
              <a:t> flows </a:t>
            </a:r>
          </a:p>
          <a:p>
            <a:pPr marL="829634" lvl="1" indent="-285576" defTabSz="914583" eaLnBrk="1" fontAlgn="auto" hangingPunct="1">
              <a:spcBef>
                <a:spcPts val="0"/>
              </a:spcBef>
              <a:spcAft>
                <a:spcPts val="0"/>
              </a:spcAft>
              <a:buFont typeface="Arial" panose="020B0604020202020204" pitchFamily="34" charset="0"/>
              <a:buChar char="•"/>
            </a:pPr>
            <a:r>
              <a:rPr lang="da-DK" sz="1400" dirty="0" err="1">
                <a:solidFill>
                  <a:prstClr val="black"/>
                </a:solidFill>
                <a:latin typeface="Calibri" panose="020F0502020204030204"/>
                <a:ea typeface="+mn-ea"/>
              </a:rPr>
              <a:t>Typical</a:t>
            </a:r>
            <a:r>
              <a:rPr lang="da-DK" sz="1400" dirty="0">
                <a:solidFill>
                  <a:prstClr val="black"/>
                </a:solidFill>
                <a:latin typeface="Calibri" panose="020F0502020204030204"/>
                <a:ea typeface="+mn-ea"/>
              </a:rPr>
              <a:t> gas flow: 1-5 SLM</a:t>
            </a:r>
          </a:p>
          <a:p>
            <a:pPr marL="829634" lvl="1" indent="-285576" defTabSz="914583" eaLnBrk="1" fontAlgn="auto" hangingPunct="1">
              <a:spcBef>
                <a:spcPts val="0"/>
              </a:spcBef>
              <a:spcAft>
                <a:spcPts val="0"/>
              </a:spcAft>
              <a:buFont typeface="Arial" panose="020B0604020202020204" pitchFamily="34" charset="0"/>
              <a:buChar char="•"/>
            </a:pPr>
            <a:endParaRPr lang="da-DK" sz="1200" b="1" dirty="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da-DK" sz="1600" b="1" dirty="0">
                <a:solidFill>
                  <a:prstClr val="black"/>
                </a:solidFill>
                <a:latin typeface="Calibri" panose="020F0502020204030204"/>
                <a:ea typeface="+mn-ea"/>
              </a:rPr>
              <a:t>High temperature: </a:t>
            </a:r>
          </a:p>
          <a:p>
            <a:pPr marL="829634" lvl="1" indent="-285576" defTabSz="914583" eaLnBrk="1" fontAlgn="auto" hangingPunct="1">
              <a:spcBef>
                <a:spcPts val="0"/>
              </a:spcBef>
              <a:spcAft>
                <a:spcPts val="0"/>
              </a:spcAft>
              <a:buFont typeface="Arial" panose="020B0604020202020204" pitchFamily="34" charset="0"/>
              <a:buChar char="•"/>
            </a:pPr>
            <a:r>
              <a:rPr lang="da-DK" sz="1400" dirty="0" err="1">
                <a:solidFill>
                  <a:prstClr val="black"/>
                </a:solidFill>
                <a:latin typeface="Calibri" panose="020F0502020204030204"/>
                <a:ea typeface="+mn-ea"/>
              </a:rPr>
              <a:t>Typical</a:t>
            </a:r>
            <a:r>
              <a:rPr lang="da-DK" sz="1400" dirty="0">
                <a:solidFill>
                  <a:prstClr val="black"/>
                </a:solidFill>
                <a:latin typeface="Calibri" panose="020F0502020204030204"/>
                <a:ea typeface="+mn-ea"/>
              </a:rPr>
              <a:t> temperature: 850-1150˚C</a:t>
            </a:r>
          </a:p>
          <a:p>
            <a:pPr marL="457291" lvl="1" defTabSz="914583" eaLnBrk="1" fontAlgn="auto" hangingPunct="1">
              <a:spcBef>
                <a:spcPts val="0"/>
              </a:spcBef>
              <a:spcAft>
                <a:spcPts val="0"/>
              </a:spcAft>
            </a:pPr>
            <a:endParaRPr lang="da-DK" sz="1200" dirty="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da-DK" sz="1600" b="1" dirty="0">
                <a:solidFill>
                  <a:prstClr val="black"/>
                </a:solidFill>
                <a:latin typeface="Calibri" panose="020F0502020204030204"/>
                <a:ea typeface="+mn-ea"/>
              </a:rPr>
              <a:t>Pressure:</a:t>
            </a:r>
          </a:p>
          <a:p>
            <a:pPr marL="829634" lvl="1" indent="-285576" defTabSz="914583" eaLnBrk="1" fontAlgn="auto" hangingPunct="1">
              <a:spcBef>
                <a:spcPts val="0"/>
              </a:spcBef>
              <a:spcAft>
                <a:spcPts val="0"/>
              </a:spcAft>
              <a:buFont typeface="Arial" panose="020B0604020202020204" pitchFamily="34" charset="0"/>
              <a:buChar char="•"/>
            </a:pPr>
            <a:r>
              <a:rPr lang="da-DK" sz="1400" dirty="0">
                <a:solidFill>
                  <a:prstClr val="black"/>
                </a:solidFill>
                <a:latin typeface="Calibri" panose="020F0502020204030204"/>
                <a:ea typeface="+mn-ea"/>
              </a:rPr>
              <a:t>~1 bar = 100 hPa </a:t>
            </a:r>
            <a:r>
              <a:rPr lang="da-DK" sz="1400" dirty="0" smtClean="0">
                <a:solidFill>
                  <a:prstClr val="black"/>
                </a:solidFill>
                <a:latin typeface="Calibri" panose="020F0502020204030204"/>
                <a:ea typeface="+mn-ea"/>
              </a:rPr>
              <a:t>(</a:t>
            </a:r>
            <a:r>
              <a:rPr lang="da-DK" sz="1400" dirty="0" err="1">
                <a:solidFill>
                  <a:prstClr val="black"/>
                </a:solidFill>
                <a:latin typeface="Calibri" panose="020F0502020204030204"/>
                <a:ea typeface="+mn-ea"/>
              </a:rPr>
              <a:t>a</a:t>
            </a:r>
            <a:r>
              <a:rPr lang="da-DK" sz="1400" dirty="0" err="1" smtClean="0">
                <a:solidFill>
                  <a:prstClr val="black"/>
                </a:solidFill>
                <a:latin typeface="Calibri" panose="020F0502020204030204"/>
                <a:ea typeface="+mn-ea"/>
              </a:rPr>
              <a:t>tmospheric</a:t>
            </a:r>
            <a:r>
              <a:rPr lang="da-DK" sz="1400" dirty="0" smtClean="0">
                <a:solidFill>
                  <a:prstClr val="black"/>
                </a:solidFill>
                <a:latin typeface="Calibri" panose="020F0502020204030204"/>
                <a:ea typeface="+mn-ea"/>
              </a:rPr>
              <a:t> </a:t>
            </a:r>
            <a:r>
              <a:rPr lang="da-DK" sz="1400" dirty="0">
                <a:solidFill>
                  <a:prstClr val="black"/>
                </a:solidFill>
                <a:latin typeface="Calibri" panose="020F0502020204030204"/>
                <a:ea typeface="+mn-ea"/>
              </a:rPr>
              <a:t>pressure, </a:t>
            </a:r>
            <a:r>
              <a:rPr lang="da-DK" sz="1400" dirty="0" err="1">
                <a:solidFill>
                  <a:prstClr val="black"/>
                </a:solidFill>
                <a:latin typeface="Calibri" panose="020F0502020204030204"/>
                <a:ea typeface="+mn-ea"/>
              </a:rPr>
              <a:t>vacuum</a:t>
            </a:r>
            <a:r>
              <a:rPr lang="da-DK" sz="1400" dirty="0">
                <a:solidFill>
                  <a:prstClr val="black"/>
                </a:solidFill>
                <a:latin typeface="Calibri" panose="020F0502020204030204"/>
                <a:ea typeface="+mn-ea"/>
              </a:rPr>
              <a:t> not </a:t>
            </a:r>
            <a:r>
              <a:rPr lang="da-DK" sz="1400" dirty="0" err="1">
                <a:solidFill>
                  <a:prstClr val="black"/>
                </a:solidFill>
                <a:latin typeface="Calibri" panose="020F0502020204030204"/>
                <a:ea typeface="+mn-ea"/>
              </a:rPr>
              <a:t>required</a:t>
            </a:r>
            <a:r>
              <a:rPr lang="da-DK" sz="1400" dirty="0" smtClean="0">
                <a:solidFill>
                  <a:prstClr val="black"/>
                </a:solidFill>
                <a:latin typeface="Calibri" panose="020F0502020204030204"/>
                <a:ea typeface="+mn-ea"/>
              </a:rPr>
              <a:t>)</a:t>
            </a:r>
            <a:endParaRPr lang="da-DK" sz="1400" i="1" dirty="0">
              <a:solidFill>
                <a:prstClr val="black"/>
              </a:solidFill>
              <a:latin typeface="Calibri" panose="020F0502020204030204"/>
              <a:ea typeface="+mn-ea"/>
            </a:endParaRPr>
          </a:p>
        </p:txBody>
      </p:sp>
      <p:sp>
        <p:nvSpPr>
          <p:cNvPr id="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Process</a:t>
            </a:r>
            <a:r>
              <a:rPr lang="da-DK" altLang="da-DK" b="0"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requirements</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6" name="TextBox 5"/>
          <p:cNvSpPr txBox="1"/>
          <p:nvPr/>
        </p:nvSpPr>
        <p:spPr>
          <a:xfrm>
            <a:off x="1013579" y="2349674"/>
            <a:ext cx="1809351" cy="325383"/>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da-DK" sz="1400" dirty="0">
                <a:solidFill>
                  <a:prstClr val="black"/>
                </a:solidFill>
                <a:latin typeface="Calibri" panose="020F0502020204030204"/>
                <a:ea typeface="+mn-ea"/>
              </a:rPr>
              <a:t>Si(s) + O</a:t>
            </a:r>
            <a:r>
              <a:rPr lang="da-DK" sz="1400" baseline="-25000" dirty="0">
                <a:solidFill>
                  <a:prstClr val="black"/>
                </a:solidFill>
                <a:latin typeface="Calibri" panose="020F0502020204030204"/>
                <a:ea typeface="+mn-ea"/>
              </a:rPr>
              <a:t>2</a:t>
            </a:r>
            <a:r>
              <a:rPr lang="da-DK" sz="1400" dirty="0">
                <a:solidFill>
                  <a:prstClr val="black"/>
                </a:solidFill>
                <a:latin typeface="Calibri" panose="020F0502020204030204"/>
                <a:ea typeface="+mn-ea"/>
              </a:rPr>
              <a:t>(g) </a:t>
            </a:r>
            <a:r>
              <a:rPr lang="da-DK" sz="1400" dirty="0">
                <a:solidFill>
                  <a:prstClr val="black"/>
                </a:solidFill>
                <a:latin typeface="Arial"/>
                <a:ea typeface="+mn-ea"/>
                <a:cs typeface="Arial"/>
              </a:rPr>
              <a:t>→</a:t>
            </a:r>
            <a:r>
              <a:rPr lang="da-DK" sz="1400" dirty="0">
                <a:solidFill>
                  <a:prstClr val="black"/>
                </a:solidFill>
                <a:latin typeface="Calibri" panose="020F0502020204030204"/>
                <a:ea typeface="+mn-ea"/>
              </a:rPr>
              <a:t> SiO</a:t>
            </a:r>
            <a:r>
              <a:rPr lang="da-DK" sz="1400" baseline="-25000" dirty="0">
                <a:solidFill>
                  <a:prstClr val="black"/>
                </a:solidFill>
                <a:latin typeface="Calibri" panose="020F0502020204030204"/>
                <a:ea typeface="+mn-ea"/>
              </a:rPr>
              <a:t>2</a:t>
            </a:r>
            <a:r>
              <a:rPr lang="da-DK" sz="1400" dirty="0">
                <a:solidFill>
                  <a:prstClr val="black"/>
                </a:solidFill>
                <a:latin typeface="Calibri" panose="020F0502020204030204"/>
                <a:ea typeface="+mn-ea"/>
              </a:rPr>
              <a:t>(s)</a:t>
            </a:r>
          </a:p>
        </p:txBody>
      </p:sp>
      <p:sp>
        <p:nvSpPr>
          <p:cNvPr id="7" name="TextBox 6"/>
          <p:cNvSpPr txBox="1"/>
          <p:nvPr/>
        </p:nvSpPr>
        <p:spPr>
          <a:xfrm>
            <a:off x="1013579" y="3213770"/>
            <a:ext cx="2651824" cy="325383"/>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da-DK" sz="1400" dirty="0">
                <a:solidFill>
                  <a:prstClr val="black"/>
                </a:solidFill>
                <a:latin typeface="Calibri" panose="020F0502020204030204"/>
                <a:ea typeface="+mn-ea"/>
              </a:rPr>
              <a:t>Si(s) + 2H</a:t>
            </a:r>
            <a:r>
              <a:rPr lang="da-DK" sz="1400" baseline="-25000" dirty="0">
                <a:solidFill>
                  <a:prstClr val="black"/>
                </a:solidFill>
                <a:latin typeface="Calibri" panose="020F0502020204030204"/>
                <a:ea typeface="+mn-ea"/>
              </a:rPr>
              <a:t>2</a:t>
            </a:r>
            <a:r>
              <a:rPr lang="da-DK" sz="1400" dirty="0">
                <a:solidFill>
                  <a:prstClr val="black"/>
                </a:solidFill>
                <a:latin typeface="Calibri" panose="020F0502020204030204"/>
                <a:ea typeface="+mn-ea"/>
              </a:rPr>
              <a:t>O(g) </a:t>
            </a:r>
            <a:r>
              <a:rPr lang="da-DK" sz="1400" dirty="0">
                <a:solidFill>
                  <a:prstClr val="black"/>
                </a:solidFill>
                <a:latin typeface="Arial"/>
                <a:ea typeface="+mn-ea"/>
                <a:cs typeface="Arial"/>
              </a:rPr>
              <a:t>→ </a:t>
            </a:r>
            <a:r>
              <a:rPr lang="da-DK" sz="1400" dirty="0">
                <a:solidFill>
                  <a:prstClr val="black"/>
                </a:solidFill>
                <a:latin typeface="Calibri" panose="020F0502020204030204"/>
                <a:ea typeface="+mn-ea"/>
              </a:rPr>
              <a:t>SiO</a:t>
            </a:r>
            <a:r>
              <a:rPr lang="da-DK" sz="1400" baseline="-25000" dirty="0">
                <a:solidFill>
                  <a:prstClr val="black"/>
                </a:solidFill>
                <a:latin typeface="Calibri" panose="020F0502020204030204"/>
                <a:ea typeface="+mn-ea"/>
              </a:rPr>
              <a:t>2</a:t>
            </a:r>
            <a:r>
              <a:rPr lang="da-DK" sz="1400" dirty="0">
                <a:solidFill>
                  <a:prstClr val="black"/>
                </a:solidFill>
                <a:latin typeface="Calibri" panose="020F0502020204030204"/>
                <a:ea typeface="+mn-ea"/>
              </a:rPr>
              <a:t>(s) + 2H</a:t>
            </a:r>
            <a:r>
              <a:rPr lang="da-DK" sz="1400" baseline="-25000" dirty="0">
                <a:solidFill>
                  <a:prstClr val="black"/>
                </a:solidFill>
                <a:latin typeface="Calibri" panose="020F0502020204030204"/>
                <a:ea typeface="+mn-ea"/>
              </a:rPr>
              <a:t>2</a:t>
            </a:r>
            <a:r>
              <a:rPr lang="da-DK" sz="1400" dirty="0">
                <a:solidFill>
                  <a:prstClr val="black"/>
                </a:solidFill>
                <a:latin typeface="Calibri" panose="020F0502020204030204"/>
                <a:ea typeface="+mn-ea"/>
              </a:rPr>
              <a:t>(g)</a:t>
            </a:r>
          </a:p>
        </p:txBody>
      </p:sp>
      <p:grpSp>
        <p:nvGrpSpPr>
          <p:cNvPr id="10" name="Group 9"/>
          <p:cNvGrpSpPr/>
          <p:nvPr/>
        </p:nvGrpSpPr>
        <p:grpSpPr>
          <a:xfrm>
            <a:off x="6025579" y="1721656"/>
            <a:ext cx="5688632" cy="1791363"/>
            <a:chOff x="5881563" y="3294614"/>
            <a:chExt cx="5688632" cy="1791363"/>
          </a:xfrm>
        </p:grpSpPr>
        <p:sp>
          <p:nvSpPr>
            <p:cNvPr id="8" name="TextBox 7"/>
            <p:cNvSpPr txBox="1"/>
            <p:nvPr/>
          </p:nvSpPr>
          <p:spPr>
            <a:xfrm>
              <a:off x="5953571" y="3376461"/>
              <a:ext cx="5528173" cy="1569660"/>
            </a:xfrm>
            <a:prstGeom prst="rect">
              <a:avLst/>
            </a:prstGeom>
            <a:noFill/>
          </p:spPr>
          <p:txBody>
            <a:bodyPr wrap="square" rtlCol="0">
              <a:spAutoFit/>
            </a:bodyPr>
            <a:lstStyle/>
            <a:p>
              <a:pPr defTabSz="914583" eaLnBrk="1" fontAlgn="auto" hangingPunct="1">
                <a:spcBef>
                  <a:spcPts val="0"/>
                </a:spcBef>
                <a:spcAft>
                  <a:spcPts val="0"/>
                </a:spcAft>
              </a:pPr>
              <a:r>
                <a:rPr lang="da-DK" sz="1600" b="1" i="1" dirty="0">
                  <a:solidFill>
                    <a:prstClr val="black"/>
                  </a:solidFill>
                  <a:latin typeface="Calibri" panose="020F0502020204030204"/>
                </a:rPr>
                <a:t>DTU </a:t>
              </a:r>
              <a:r>
                <a:rPr lang="da-DK" sz="1600" b="1" i="1" dirty="0" err="1">
                  <a:solidFill>
                    <a:prstClr val="black"/>
                  </a:solidFill>
                  <a:latin typeface="Calibri" panose="020F0502020204030204"/>
                </a:rPr>
                <a:t>Nanolab</a:t>
              </a:r>
              <a:r>
                <a:rPr lang="da-DK" sz="1600" b="1" i="1" dirty="0">
                  <a:solidFill>
                    <a:prstClr val="black"/>
                  </a:solidFill>
                  <a:latin typeface="Calibri" panose="020F0502020204030204"/>
                </a:rPr>
                <a:t> has </a:t>
              </a:r>
              <a:r>
                <a:rPr lang="da-DK" sz="1600" b="1" i="1" dirty="0" err="1">
                  <a:solidFill>
                    <a:prstClr val="black"/>
                  </a:solidFill>
                  <a:latin typeface="Calibri" panose="020F0502020204030204"/>
                </a:rPr>
                <a:t>fixed</a:t>
              </a:r>
              <a:r>
                <a:rPr lang="da-DK" sz="1600" b="1" i="1" dirty="0">
                  <a:solidFill>
                    <a:prstClr val="black"/>
                  </a:solidFill>
                  <a:latin typeface="Calibri" panose="020F0502020204030204"/>
                </a:rPr>
                <a:t> </a:t>
              </a:r>
              <a:r>
                <a:rPr lang="da-DK" sz="1600" b="1" i="1" dirty="0" err="1">
                  <a:solidFill>
                    <a:prstClr val="black"/>
                  </a:solidFill>
                  <a:latin typeface="Calibri" panose="020F0502020204030204"/>
                </a:rPr>
                <a:t>recipes</a:t>
              </a:r>
              <a:r>
                <a:rPr lang="da-DK" sz="1600" b="1" i="1" dirty="0">
                  <a:solidFill>
                    <a:prstClr val="black"/>
                  </a:solidFill>
                  <a:latin typeface="Calibri" panose="020F0502020204030204"/>
                </a:rPr>
                <a:t> on most oxidation </a:t>
              </a:r>
              <a:r>
                <a:rPr lang="da-DK" sz="1600" b="1" i="1" dirty="0" err="1">
                  <a:solidFill>
                    <a:prstClr val="black"/>
                  </a:solidFill>
                  <a:latin typeface="Calibri" panose="020F0502020204030204"/>
                </a:rPr>
                <a:t>furnaces</a:t>
              </a:r>
              <a:r>
                <a:rPr lang="da-DK" sz="1600" b="1" i="1" dirty="0">
                  <a:solidFill>
                    <a:prstClr val="black"/>
                  </a:solidFill>
                  <a:latin typeface="Calibri" panose="020F0502020204030204"/>
                </a:rPr>
                <a:t>, </a:t>
              </a:r>
              <a:r>
                <a:rPr lang="da-DK" sz="1600" b="1" i="1" dirty="0" err="1">
                  <a:solidFill>
                    <a:prstClr val="black"/>
                  </a:solidFill>
                  <a:latin typeface="Calibri" panose="020F0502020204030204"/>
                </a:rPr>
                <a:t>e.g</a:t>
              </a:r>
              <a:r>
                <a:rPr lang="da-DK" sz="1600" b="1" i="1" dirty="0">
                  <a:solidFill>
                    <a:prstClr val="black"/>
                  </a:solidFill>
                  <a:latin typeface="Calibri" panose="020F0502020204030204"/>
                </a:rPr>
                <a:t>. </a:t>
              </a:r>
              <a:endParaRPr lang="da-DK" sz="1600" b="1" i="1" dirty="0">
                <a:solidFill>
                  <a:srgbClr val="FF0000"/>
                </a:solidFill>
                <a:latin typeface="Calibri" panose="020F0502020204030204"/>
              </a:endParaRPr>
            </a:p>
            <a:p>
              <a:pPr defTabSz="914583" eaLnBrk="1" fontAlgn="auto" hangingPunct="1">
                <a:spcBef>
                  <a:spcPts val="0"/>
                </a:spcBef>
                <a:spcAft>
                  <a:spcPts val="0"/>
                </a:spcAft>
              </a:pPr>
              <a:endParaRPr lang="da-DK" sz="1200" i="1" dirty="0">
                <a:solidFill>
                  <a:prstClr val="black"/>
                </a:solidFill>
                <a:latin typeface="Calibri" panose="020F0502020204030204"/>
              </a:endParaRPr>
            </a:p>
            <a:p>
              <a:pPr defTabSz="914583" eaLnBrk="1" fontAlgn="auto" hangingPunct="1">
                <a:spcBef>
                  <a:spcPts val="0"/>
                </a:spcBef>
                <a:spcAft>
                  <a:spcPts val="0"/>
                </a:spcAft>
              </a:pPr>
              <a:r>
                <a:rPr lang="da-DK" sz="1400" i="1" dirty="0">
                  <a:solidFill>
                    <a:prstClr val="black"/>
                  </a:solidFill>
                  <a:latin typeface="Calibri" panose="020F0502020204030204"/>
                </a:rPr>
                <a:t>	”WET1000” – </a:t>
              </a:r>
              <a:r>
                <a:rPr lang="da-DK" sz="1400" i="1" dirty="0" err="1">
                  <a:solidFill>
                    <a:prstClr val="black"/>
                  </a:solidFill>
                  <a:latin typeface="Calibri" panose="020F0502020204030204"/>
                </a:rPr>
                <a:t>Wet</a:t>
              </a:r>
              <a:r>
                <a:rPr lang="da-DK" sz="1400" i="1" dirty="0">
                  <a:solidFill>
                    <a:prstClr val="black"/>
                  </a:solidFill>
                  <a:latin typeface="Calibri" panose="020F0502020204030204"/>
                </a:rPr>
                <a:t> oxidation at 1000˚C</a:t>
              </a:r>
            </a:p>
            <a:p>
              <a:pPr defTabSz="914583" eaLnBrk="1" fontAlgn="auto" hangingPunct="1">
                <a:spcBef>
                  <a:spcPts val="0"/>
                </a:spcBef>
                <a:spcAft>
                  <a:spcPts val="0"/>
                </a:spcAft>
              </a:pPr>
              <a:r>
                <a:rPr lang="da-DK" sz="1400" i="1" dirty="0">
                  <a:solidFill>
                    <a:prstClr val="black"/>
                  </a:solidFill>
                  <a:latin typeface="Calibri" panose="020F0502020204030204"/>
                </a:rPr>
                <a:t>	”DRY1100” – Dry oxidation at 1100˚C</a:t>
              </a:r>
            </a:p>
            <a:p>
              <a:pPr defTabSz="914583" eaLnBrk="1" fontAlgn="auto" hangingPunct="1">
                <a:spcBef>
                  <a:spcPts val="0"/>
                </a:spcBef>
                <a:spcAft>
                  <a:spcPts val="0"/>
                </a:spcAft>
              </a:pPr>
              <a:endParaRPr lang="da-DK" sz="1200" i="1" dirty="0">
                <a:solidFill>
                  <a:prstClr val="black"/>
                </a:solidFill>
                <a:latin typeface="Calibri" panose="020F0502020204030204"/>
              </a:endParaRPr>
            </a:p>
            <a:p>
              <a:pPr defTabSz="914583" eaLnBrk="1" fontAlgn="auto" hangingPunct="1">
                <a:spcBef>
                  <a:spcPts val="0"/>
                </a:spcBef>
                <a:spcAft>
                  <a:spcPts val="0"/>
                </a:spcAft>
              </a:pPr>
              <a:r>
                <a:rPr lang="da-DK" sz="1400" i="1" dirty="0">
                  <a:solidFill>
                    <a:prstClr val="black"/>
                  </a:solidFill>
                  <a:latin typeface="Calibri" panose="020F0502020204030204"/>
                </a:rPr>
                <a:t>Users </a:t>
              </a:r>
              <a:r>
                <a:rPr lang="da-DK" sz="1400" i="1" dirty="0" err="1">
                  <a:solidFill>
                    <a:prstClr val="black"/>
                  </a:solidFill>
                  <a:latin typeface="Calibri" panose="020F0502020204030204"/>
                </a:rPr>
                <a:t>can</a:t>
              </a:r>
              <a:r>
                <a:rPr lang="da-DK" sz="1400" i="1" dirty="0">
                  <a:solidFill>
                    <a:prstClr val="black"/>
                  </a:solidFill>
                  <a:latin typeface="Calibri" panose="020F0502020204030204"/>
                </a:rPr>
                <a:t> </a:t>
              </a:r>
              <a:r>
                <a:rPr lang="da-DK" sz="1400" i="1" dirty="0" err="1">
                  <a:solidFill>
                    <a:prstClr val="black"/>
                  </a:solidFill>
                  <a:latin typeface="Calibri" panose="020F0502020204030204"/>
                </a:rPr>
                <a:t>change</a:t>
              </a:r>
              <a:r>
                <a:rPr lang="da-DK" sz="1400" i="1" dirty="0">
                  <a:solidFill>
                    <a:prstClr val="black"/>
                  </a:solidFill>
                  <a:latin typeface="Calibri" panose="020F0502020204030204"/>
                </a:rPr>
                <a:t> the oxidation time in the </a:t>
              </a:r>
              <a:r>
                <a:rPr lang="da-DK" sz="1400" i="1" dirty="0" err="1">
                  <a:solidFill>
                    <a:prstClr val="black"/>
                  </a:solidFill>
                  <a:latin typeface="Calibri" panose="020F0502020204030204"/>
                </a:rPr>
                <a:t>recipes</a:t>
              </a:r>
              <a:r>
                <a:rPr lang="da-DK" sz="1400" i="1" dirty="0">
                  <a:solidFill>
                    <a:prstClr val="black"/>
                  </a:solidFill>
                  <a:latin typeface="Calibri" panose="020F0502020204030204"/>
                </a:rPr>
                <a:t> to </a:t>
              </a:r>
              <a:r>
                <a:rPr lang="da-DK" sz="1400" i="1" dirty="0" err="1">
                  <a:solidFill>
                    <a:prstClr val="black"/>
                  </a:solidFill>
                  <a:latin typeface="Calibri" panose="020F0502020204030204"/>
                </a:rPr>
                <a:t>decide</a:t>
              </a:r>
              <a:r>
                <a:rPr lang="da-DK" sz="1400" i="1" dirty="0">
                  <a:solidFill>
                    <a:prstClr val="black"/>
                  </a:solidFill>
                  <a:latin typeface="Calibri" panose="020F0502020204030204"/>
                </a:rPr>
                <a:t> </a:t>
              </a:r>
              <a:r>
                <a:rPr lang="da-DK" sz="1400" i="1" dirty="0" err="1">
                  <a:solidFill>
                    <a:prstClr val="black"/>
                  </a:solidFill>
                  <a:latin typeface="Calibri" panose="020F0502020204030204"/>
                </a:rPr>
                <a:t>how</a:t>
              </a:r>
              <a:r>
                <a:rPr lang="da-DK" sz="1400" i="1" dirty="0">
                  <a:solidFill>
                    <a:prstClr val="black"/>
                  </a:solidFill>
                  <a:latin typeface="Calibri" panose="020F0502020204030204"/>
                </a:rPr>
                <a:t> </a:t>
              </a:r>
              <a:r>
                <a:rPr lang="da-DK" sz="1400" i="1" dirty="0" err="1">
                  <a:solidFill>
                    <a:prstClr val="black"/>
                  </a:solidFill>
                  <a:latin typeface="Calibri" panose="020F0502020204030204"/>
                </a:rPr>
                <a:t>thick</a:t>
              </a:r>
              <a:r>
                <a:rPr lang="da-DK" sz="1400" i="1" dirty="0">
                  <a:solidFill>
                    <a:prstClr val="black"/>
                  </a:solidFill>
                  <a:latin typeface="Calibri" panose="020F0502020204030204"/>
                </a:rPr>
                <a:t> an </a:t>
              </a:r>
              <a:r>
                <a:rPr lang="da-DK" sz="1400" i="1" dirty="0" err="1">
                  <a:solidFill>
                    <a:prstClr val="black"/>
                  </a:solidFill>
                  <a:latin typeface="Calibri" panose="020F0502020204030204"/>
                </a:rPr>
                <a:t>oxide</a:t>
              </a:r>
              <a:r>
                <a:rPr lang="da-DK" sz="1400" i="1" dirty="0">
                  <a:solidFill>
                    <a:prstClr val="black"/>
                  </a:solidFill>
                  <a:latin typeface="Calibri" panose="020F0502020204030204"/>
                </a:rPr>
                <a:t> </a:t>
              </a:r>
              <a:r>
                <a:rPr lang="da-DK" sz="1400" i="1" dirty="0" err="1">
                  <a:solidFill>
                    <a:prstClr val="black"/>
                  </a:solidFill>
                  <a:latin typeface="Calibri" panose="020F0502020204030204"/>
                </a:rPr>
                <a:t>layer</a:t>
              </a:r>
              <a:r>
                <a:rPr lang="da-DK" sz="1400" i="1" dirty="0">
                  <a:solidFill>
                    <a:prstClr val="black"/>
                  </a:solidFill>
                  <a:latin typeface="Calibri" panose="020F0502020204030204"/>
                </a:rPr>
                <a:t> </a:t>
              </a:r>
              <a:r>
                <a:rPr lang="da-DK" sz="1400" i="1" dirty="0" err="1">
                  <a:solidFill>
                    <a:prstClr val="black"/>
                  </a:solidFill>
                  <a:latin typeface="Calibri" panose="020F0502020204030204"/>
                </a:rPr>
                <a:t>they</a:t>
              </a:r>
              <a:r>
                <a:rPr lang="da-DK" sz="1400" i="1" dirty="0">
                  <a:solidFill>
                    <a:prstClr val="black"/>
                  </a:solidFill>
                  <a:latin typeface="Calibri" panose="020F0502020204030204"/>
                </a:rPr>
                <a:t> </a:t>
              </a:r>
              <a:r>
                <a:rPr lang="da-DK" sz="1400" i="1" dirty="0" err="1">
                  <a:solidFill>
                    <a:prstClr val="black"/>
                  </a:solidFill>
                  <a:latin typeface="Calibri" panose="020F0502020204030204"/>
                </a:rPr>
                <a:t>want</a:t>
              </a:r>
              <a:r>
                <a:rPr lang="da-DK" sz="1400" i="1" dirty="0">
                  <a:solidFill>
                    <a:prstClr val="black"/>
                  </a:solidFill>
                  <a:latin typeface="Calibri" panose="020F0502020204030204"/>
                </a:rPr>
                <a:t> to </a:t>
              </a:r>
              <a:r>
                <a:rPr lang="da-DK" sz="1400" i="1" dirty="0" err="1" smtClean="0">
                  <a:solidFill>
                    <a:prstClr val="black"/>
                  </a:solidFill>
                  <a:latin typeface="Calibri" panose="020F0502020204030204"/>
                </a:rPr>
                <a:t>grow</a:t>
              </a:r>
              <a:endParaRPr lang="da-DK" sz="2000" i="1" dirty="0">
                <a:solidFill>
                  <a:prstClr val="black"/>
                </a:solidFill>
                <a:latin typeface="Calibri" panose="020F0502020204030204"/>
              </a:endParaRPr>
            </a:p>
          </p:txBody>
        </p:sp>
        <p:sp>
          <p:nvSpPr>
            <p:cNvPr id="9" name="Rectangle 8"/>
            <p:cNvSpPr/>
            <p:nvPr/>
          </p:nvSpPr>
          <p:spPr bwMode="auto">
            <a:xfrm>
              <a:off x="5881563" y="3294614"/>
              <a:ext cx="5688632" cy="1791363"/>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grpSp>
    </p:spTree>
    <p:extLst>
      <p:ext uri="{BB962C8B-B14F-4D97-AF65-F5344CB8AC3E}">
        <p14:creationId xmlns:p14="http://schemas.microsoft.com/office/powerpoint/2010/main" val="17447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4" end="1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5" end="1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6" end="1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8" end="1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19" end="1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21" end="2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22" end="2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98696" y="6454130"/>
            <a:ext cx="5199849" cy="36004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4" name="Title 1"/>
          <p:cNvSpPr txBox="1">
            <a:spLocks/>
          </p:cNvSpPr>
          <p:nvPr/>
        </p:nvSpPr>
        <p:spPr bwMode="auto">
          <a:xfrm>
            <a:off x="501943" y="312904"/>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309">
              <a:defRPr/>
            </a:pPr>
            <a:r>
              <a:rPr lang="da-DK" altLang="da-DK" sz="2399" kern="0" dirty="0" err="1">
                <a:solidFill>
                  <a:srgbClr val="000000"/>
                </a:solidFill>
                <a:latin typeface="Verdana"/>
                <a:cs typeface="Arial" charset="0"/>
              </a:rPr>
              <a:t>Thermal</a:t>
            </a:r>
            <a:r>
              <a:rPr lang="da-DK" altLang="da-DK" sz="2399" kern="0" dirty="0">
                <a:solidFill>
                  <a:srgbClr val="000000"/>
                </a:solidFill>
                <a:latin typeface="Verdana"/>
                <a:cs typeface="Arial" charset="0"/>
              </a:rPr>
              <a:t> oxidation – </a:t>
            </a:r>
            <a:r>
              <a:rPr lang="da-DK" altLang="da-DK" sz="2399" kern="0" dirty="0" smtClean="0">
                <a:solidFill>
                  <a:srgbClr val="000000"/>
                </a:solidFill>
                <a:latin typeface="Verdana"/>
                <a:cs typeface="Arial" charset="0"/>
              </a:rPr>
              <a:t>Properties</a:t>
            </a:r>
            <a:endParaRPr lang="da-DK" altLang="da-DK" sz="2399" kern="0" dirty="0">
              <a:solidFill>
                <a:srgbClr val="000000"/>
              </a:solidFill>
              <a:latin typeface="Verdana"/>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da-DK" altLang="da-DK">
              <a:solidFill>
                <a:srgbClr val="000000"/>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da-DK" altLang="da-DK">
              <a:solidFill>
                <a:srgbClr val="000000"/>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da-DK" altLang="da-DK">
              <a:solidFill>
                <a:srgbClr val="000000"/>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da-DK" altLang="da-DK">
              <a:solidFill>
                <a:srgbClr val="000000"/>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da-DK" altLang="da-DK">
              <a:solidFill>
                <a:srgbClr val="000000"/>
              </a:solidFill>
            </a:endParaRPr>
          </a:p>
        </p:txBody>
      </p:sp>
      <p:sp>
        <p:nvSpPr>
          <p:cNvPr id="3" name="TextBox 2"/>
          <p:cNvSpPr txBox="1"/>
          <p:nvPr/>
        </p:nvSpPr>
        <p:spPr>
          <a:xfrm>
            <a:off x="908437" y="5041555"/>
            <a:ext cx="45719" cy="384721"/>
          </a:xfrm>
          <a:prstGeom prst="rect">
            <a:avLst/>
          </a:prstGeom>
          <a:noFill/>
        </p:spPr>
        <p:txBody>
          <a:bodyPr wrap="square" rtlCol="0">
            <a:spAutoFit/>
          </a:bodyPr>
          <a:lstStyle/>
          <a:p>
            <a:endParaRPr lang="da-DK" dirty="0"/>
          </a:p>
        </p:txBody>
      </p:sp>
      <p:sp>
        <p:nvSpPr>
          <p:cNvPr id="5" name="TextBox 4"/>
          <p:cNvSpPr txBox="1"/>
          <p:nvPr/>
        </p:nvSpPr>
        <p:spPr>
          <a:xfrm>
            <a:off x="501943" y="1127077"/>
            <a:ext cx="7823937" cy="3046988"/>
          </a:xfrm>
          <a:prstGeom prst="rect">
            <a:avLst/>
          </a:prstGeom>
          <a:noFill/>
        </p:spPr>
        <p:txBody>
          <a:bodyPr wrap="none" rtlCol="0">
            <a:spAutoFit/>
          </a:bodyPr>
          <a:lstStyle/>
          <a:p>
            <a:pPr defTabSz="914583" eaLnBrk="1" fontAlgn="auto" hangingPunct="1">
              <a:spcBef>
                <a:spcPts val="0"/>
              </a:spcBef>
              <a:spcAft>
                <a:spcPts val="0"/>
              </a:spcAft>
            </a:pPr>
            <a:r>
              <a:rPr lang="da-DK" sz="1600" b="1" dirty="0">
                <a:solidFill>
                  <a:prstClr val="black"/>
                </a:solidFill>
                <a:latin typeface="+mj-lt"/>
              </a:rPr>
              <a:t>General properties</a:t>
            </a:r>
            <a:r>
              <a:rPr lang="da-DK" sz="1600" b="1" dirty="0" smtClean="0">
                <a:solidFill>
                  <a:prstClr val="black"/>
                </a:solidFill>
                <a:latin typeface="+mj-lt"/>
              </a:rPr>
              <a:t>:</a:t>
            </a:r>
          </a:p>
          <a:p>
            <a:pPr defTabSz="914583" eaLnBrk="1" fontAlgn="auto" hangingPunct="1">
              <a:spcBef>
                <a:spcPts val="0"/>
              </a:spcBef>
              <a:spcAft>
                <a:spcPts val="0"/>
              </a:spcAft>
            </a:pPr>
            <a:endParaRPr lang="da-DK" sz="1600" b="1" dirty="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da-DK" sz="1600" dirty="0">
                <a:solidFill>
                  <a:prstClr val="black"/>
                </a:solidFill>
                <a:latin typeface="+mj-lt"/>
              </a:rPr>
              <a:t>Growth on </a:t>
            </a:r>
            <a:r>
              <a:rPr lang="da-DK" sz="1600" dirty="0" err="1">
                <a:solidFill>
                  <a:prstClr val="black"/>
                </a:solidFill>
                <a:latin typeface="+mj-lt"/>
              </a:rPr>
              <a:t>both</a:t>
            </a:r>
            <a:r>
              <a:rPr lang="da-DK" sz="1600" dirty="0">
                <a:solidFill>
                  <a:prstClr val="black"/>
                </a:solidFill>
                <a:latin typeface="+mj-lt"/>
              </a:rPr>
              <a:t> sides of the </a:t>
            </a:r>
            <a:r>
              <a:rPr lang="da-DK" sz="1600" dirty="0" err="1">
                <a:solidFill>
                  <a:prstClr val="black"/>
                </a:solidFill>
                <a:latin typeface="+mj-lt"/>
              </a:rPr>
              <a:t>wafers</a:t>
            </a:r>
            <a:r>
              <a:rPr lang="da-DK" sz="1600" dirty="0">
                <a:solidFill>
                  <a:prstClr val="black"/>
                </a:solidFill>
                <a:latin typeface="+mj-lt"/>
              </a:rPr>
              <a:t> </a:t>
            </a:r>
          </a:p>
          <a:p>
            <a:pPr marL="340209" indent="-340209" defTabSz="914583" eaLnBrk="1" fontAlgn="auto" hangingPunct="1">
              <a:spcBef>
                <a:spcPts val="0"/>
              </a:spcBef>
              <a:spcAft>
                <a:spcPts val="0"/>
              </a:spcAft>
              <a:buFont typeface="Arial" panose="020B0604020202020204" pitchFamily="34" charset="0"/>
              <a:buChar char="•"/>
            </a:pPr>
            <a:endParaRPr lang="da-DK" sz="1000" dirty="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da-DK" sz="1600" dirty="0">
                <a:solidFill>
                  <a:prstClr val="black"/>
                </a:solidFill>
                <a:latin typeface="+mj-lt"/>
              </a:rPr>
              <a:t>Batch </a:t>
            </a:r>
            <a:r>
              <a:rPr lang="da-DK" sz="1600" dirty="0" err="1">
                <a:solidFill>
                  <a:prstClr val="black"/>
                </a:solidFill>
                <a:latin typeface="+mj-lt"/>
              </a:rPr>
              <a:t>process</a:t>
            </a:r>
            <a:r>
              <a:rPr lang="da-DK" sz="1600" dirty="0">
                <a:solidFill>
                  <a:prstClr val="black"/>
                </a:solidFill>
                <a:latin typeface="+mj-lt"/>
              </a:rPr>
              <a:t> </a:t>
            </a:r>
          </a:p>
          <a:p>
            <a:pPr marL="340209" indent="-340209" defTabSz="914583" eaLnBrk="1" fontAlgn="auto" hangingPunct="1">
              <a:spcBef>
                <a:spcPts val="0"/>
              </a:spcBef>
              <a:spcAft>
                <a:spcPts val="0"/>
              </a:spcAft>
              <a:buFont typeface="Arial" panose="020B0604020202020204" pitchFamily="34" charset="0"/>
              <a:buChar char="•"/>
            </a:pPr>
            <a:endParaRPr lang="da-DK" sz="1000" dirty="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da-DK" sz="1600" dirty="0">
                <a:solidFill>
                  <a:prstClr val="black"/>
                </a:solidFill>
                <a:latin typeface="+mj-lt"/>
              </a:rPr>
              <a:t>Good </a:t>
            </a:r>
            <a:r>
              <a:rPr lang="da-DK" sz="1600" dirty="0" err="1">
                <a:solidFill>
                  <a:prstClr val="black"/>
                </a:solidFill>
                <a:latin typeface="+mj-lt"/>
              </a:rPr>
              <a:t>uniformity</a:t>
            </a:r>
            <a:r>
              <a:rPr lang="da-DK" sz="1600" dirty="0">
                <a:solidFill>
                  <a:prstClr val="black"/>
                </a:solidFill>
                <a:latin typeface="+mj-lt"/>
              </a:rPr>
              <a:t> </a:t>
            </a:r>
            <a:r>
              <a:rPr lang="da-DK" sz="1600" dirty="0" smtClean="0">
                <a:solidFill>
                  <a:prstClr val="black"/>
                </a:solidFill>
                <a:latin typeface="+mj-lt"/>
              </a:rPr>
              <a:t>(&lt;1.5 % non-</a:t>
            </a:r>
            <a:r>
              <a:rPr lang="da-DK" sz="1600" dirty="0" err="1" smtClean="0">
                <a:solidFill>
                  <a:prstClr val="black"/>
                </a:solidFill>
                <a:latin typeface="+mj-lt"/>
              </a:rPr>
              <a:t>uniformity</a:t>
            </a:r>
            <a:r>
              <a:rPr lang="da-DK" sz="1600" dirty="0" smtClean="0">
                <a:solidFill>
                  <a:prstClr val="black"/>
                </a:solidFill>
                <a:latin typeface="+mj-lt"/>
              </a:rPr>
              <a:t> over 30 4” </a:t>
            </a:r>
            <a:r>
              <a:rPr lang="da-DK" sz="1600" dirty="0" err="1" smtClean="0">
                <a:solidFill>
                  <a:prstClr val="black"/>
                </a:solidFill>
                <a:latin typeface="+mj-lt"/>
              </a:rPr>
              <a:t>wafers</a:t>
            </a:r>
            <a:r>
              <a:rPr lang="da-DK" sz="1600" dirty="0" smtClean="0">
                <a:solidFill>
                  <a:prstClr val="black"/>
                </a:solidFill>
                <a:latin typeface="+mj-lt"/>
              </a:rPr>
              <a:t>)</a:t>
            </a:r>
            <a:endParaRPr lang="da-DK" sz="1600" dirty="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endParaRPr lang="da-DK" sz="1000" dirty="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da-DK" sz="1600" dirty="0" err="1">
                <a:solidFill>
                  <a:prstClr val="black"/>
                </a:solidFill>
                <a:latin typeface="+mj-lt"/>
              </a:rPr>
              <a:t>Very</a:t>
            </a:r>
            <a:r>
              <a:rPr lang="da-DK" sz="1600" dirty="0">
                <a:solidFill>
                  <a:prstClr val="black"/>
                </a:solidFill>
                <a:latin typeface="+mj-lt"/>
              </a:rPr>
              <a:t> </a:t>
            </a:r>
            <a:r>
              <a:rPr lang="da-DK" sz="1600" dirty="0" err="1" smtClean="0">
                <a:solidFill>
                  <a:prstClr val="black"/>
                </a:solidFill>
                <a:latin typeface="+mj-lt"/>
              </a:rPr>
              <a:t>reproducible</a:t>
            </a:r>
            <a:endParaRPr lang="da-DK" sz="16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endParaRPr lang="da-DK" sz="1000" dirty="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da-DK" sz="1600" dirty="0" err="1" smtClean="0">
                <a:solidFill>
                  <a:prstClr val="black"/>
                </a:solidFill>
                <a:latin typeface="+mj-lt"/>
              </a:rPr>
              <a:t>Very</a:t>
            </a:r>
            <a:r>
              <a:rPr lang="da-DK" sz="1600" dirty="0" smtClean="0">
                <a:solidFill>
                  <a:prstClr val="black"/>
                </a:solidFill>
                <a:latin typeface="+mj-lt"/>
              </a:rPr>
              <a:t> </a:t>
            </a:r>
            <a:r>
              <a:rPr lang="da-DK" sz="1600" dirty="0" err="1">
                <a:solidFill>
                  <a:prstClr val="black"/>
                </a:solidFill>
                <a:latin typeface="+mj-lt"/>
              </a:rPr>
              <a:t>good</a:t>
            </a:r>
            <a:r>
              <a:rPr lang="da-DK" sz="1600" dirty="0">
                <a:solidFill>
                  <a:prstClr val="black"/>
                </a:solidFill>
                <a:latin typeface="+mj-lt"/>
              </a:rPr>
              <a:t> </a:t>
            </a:r>
            <a:r>
              <a:rPr lang="da-DK" sz="1600" dirty="0" err="1">
                <a:solidFill>
                  <a:prstClr val="black"/>
                </a:solidFill>
                <a:latin typeface="+mj-lt"/>
              </a:rPr>
              <a:t>electric</a:t>
            </a:r>
            <a:r>
              <a:rPr lang="da-DK" sz="1600" dirty="0">
                <a:solidFill>
                  <a:prstClr val="black"/>
                </a:solidFill>
                <a:latin typeface="+mj-lt"/>
              </a:rPr>
              <a:t> </a:t>
            </a:r>
            <a:r>
              <a:rPr lang="da-DK" sz="1600" dirty="0" err="1" smtClean="0">
                <a:solidFill>
                  <a:prstClr val="black"/>
                </a:solidFill>
                <a:latin typeface="+mj-lt"/>
              </a:rPr>
              <a:t>insulator</a:t>
            </a:r>
            <a:endParaRPr lang="da-DK" sz="1600" dirty="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endParaRPr lang="da-DK" sz="1000" dirty="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da-DK" sz="1600" dirty="0">
                <a:solidFill>
                  <a:prstClr val="black"/>
                </a:solidFill>
                <a:latin typeface="+mj-lt"/>
              </a:rPr>
              <a:t>Can </a:t>
            </a:r>
            <a:r>
              <a:rPr lang="da-DK" sz="1600" dirty="0" err="1">
                <a:solidFill>
                  <a:prstClr val="black"/>
                </a:solidFill>
                <a:latin typeface="+mj-lt"/>
              </a:rPr>
              <a:t>be</a:t>
            </a:r>
            <a:r>
              <a:rPr lang="da-DK" sz="1600" dirty="0">
                <a:solidFill>
                  <a:prstClr val="black"/>
                </a:solidFill>
                <a:latin typeface="+mj-lt"/>
              </a:rPr>
              <a:t> </a:t>
            </a:r>
            <a:r>
              <a:rPr lang="da-DK" sz="1600" dirty="0" err="1">
                <a:solidFill>
                  <a:prstClr val="black"/>
                </a:solidFill>
                <a:latin typeface="+mj-lt"/>
              </a:rPr>
              <a:t>doped</a:t>
            </a:r>
            <a:r>
              <a:rPr lang="da-DK" sz="1600" dirty="0">
                <a:solidFill>
                  <a:prstClr val="black"/>
                </a:solidFill>
                <a:latin typeface="+mj-lt"/>
              </a:rPr>
              <a:t> with </a:t>
            </a:r>
            <a:r>
              <a:rPr lang="da-DK" sz="1600" dirty="0" err="1">
                <a:solidFill>
                  <a:prstClr val="black"/>
                </a:solidFill>
                <a:latin typeface="+mj-lt"/>
              </a:rPr>
              <a:t>boron</a:t>
            </a:r>
            <a:r>
              <a:rPr lang="da-DK" sz="1600" dirty="0">
                <a:solidFill>
                  <a:prstClr val="black"/>
                </a:solidFill>
                <a:latin typeface="+mj-lt"/>
              </a:rPr>
              <a:t> or </a:t>
            </a:r>
            <a:r>
              <a:rPr lang="da-DK" sz="1600" dirty="0" err="1">
                <a:solidFill>
                  <a:prstClr val="black"/>
                </a:solidFill>
                <a:latin typeface="+mj-lt"/>
              </a:rPr>
              <a:t>phosphorous</a:t>
            </a:r>
            <a:endParaRPr lang="da-DK" sz="1600" dirty="0">
              <a:solidFill>
                <a:prstClr val="black"/>
              </a:solidFill>
              <a:latin typeface="+mj-lt"/>
            </a:endParaRPr>
          </a:p>
          <a:p>
            <a:pPr defTabSz="914583" eaLnBrk="1" fontAlgn="auto" hangingPunct="1">
              <a:spcBef>
                <a:spcPts val="0"/>
              </a:spcBef>
              <a:spcAft>
                <a:spcPts val="0"/>
              </a:spcAft>
            </a:pPr>
            <a:r>
              <a:rPr lang="da-DK" sz="1400" dirty="0">
                <a:solidFill>
                  <a:prstClr val="black"/>
                </a:solidFill>
                <a:latin typeface="+mj-lt"/>
              </a:rPr>
              <a:t>	</a:t>
            </a:r>
            <a:r>
              <a:rPr lang="da-DK" sz="1200" dirty="0">
                <a:solidFill>
                  <a:prstClr val="black"/>
                </a:solidFill>
                <a:latin typeface="+mj-lt"/>
              </a:rPr>
              <a:t>(</a:t>
            </a:r>
            <a:r>
              <a:rPr lang="da-DK" sz="1200" dirty="0" err="1">
                <a:solidFill>
                  <a:prstClr val="black"/>
                </a:solidFill>
                <a:latin typeface="+mj-lt"/>
              </a:rPr>
              <a:t>using</a:t>
            </a:r>
            <a:r>
              <a:rPr lang="da-DK" sz="1200" dirty="0">
                <a:solidFill>
                  <a:prstClr val="black"/>
                </a:solidFill>
                <a:latin typeface="+mj-lt"/>
              </a:rPr>
              <a:t> PECVD, ion implantation or </a:t>
            </a:r>
            <a:r>
              <a:rPr lang="da-DK" sz="1200" dirty="0" err="1">
                <a:solidFill>
                  <a:prstClr val="black"/>
                </a:solidFill>
                <a:latin typeface="+mj-lt"/>
              </a:rPr>
              <a:t>pre-deposition</a:t>
            </a:r>
            <a:r>
              <a:rPr lang="da-DK" sz="1200" dirty="0">
                <a:solidFill>
                  <a:prstClr val="black"/>
                </a:solidFill>
                <a:latin typeface="+mj-lt"/>
              </a:rPr>
              <a:t> in </a:t>
            </a:r>
            <a:r>
              <a:rPr lang="da-DK" sz="1200" dirty="0" err="1">
                <a:solidFill>
                  <a:prstClr val="black"/>
                </a:solidFill>
                <a:latin typeface="+mj-lt"/>
              </a:rPr>
              <a:t>other</a:t>
            </a:r>
            <a:r>
              <a:rPr lang="da-DK" sz="1200" dirty="0">
                <a:solidFill>
                  <a:prstClr val="black"/>
                </a:solidFill>
                <a:latin typeface="+mj-lt"/>
              </a:rPr>
              <a:t> </a:t>
            </a:r>
            <a:r>
              <a:rPr lang="da-DK" sz="1200" dirty="0" err="1">
                <a:solidFill>
                  <a:prstClr val="black"/>
                </a:solidFill>
                <a:latin typeface="+mj-lt"/>
              </a:rPr>
              <a:t>furnaces</a:t>
            </a:r>
            <a:r>
              <a:rPr lang="da-DK" sz="1200" dirty="0">
                <a:solidFill>
                  <a:prstClr val="black"/>
                </a:solidFill>
                <a:latin typeface="+mj-lt"/>
              </a:rPr>
              <a:t> at DTU </a:t>
            </a:r>
            <a:r>
              <a:rPr lang="da-DK" sz="1200" dirty="0" err="1">
                <a:solidFill>
                  <a:prstClr val="black"/>
                </a:solidFill>
                <a:latin typeface="+mj-lt"/>
              </a:rPr>
              <a:t>Nanolab</a:t>
            </a:r>
            <a:r>
              <a:rPr lang="da-DK" sz="1200" dirty="0">
                <a:solidFill>
                  <a:prstClr val="black"/>
                </a:solidFill>
                <a:latin typeface="+mj-lt"/>
              </a:rPr>
              <a:t>)</a:t>
            </a:r>
            <a:endParaRPr lang="da-DK" dirty="0">
              <a:latin typeface="+mj-lt"/>
            </a:endParaRPr>
          </a:p>
        </p:txBody>
      </p:sp>
    </p:spTree>
    <p:extLst>
      <p:ext uri="{BB962C8B-B14F-4D97-AF65-F5344CB8AC3E}">
        <p14:creationId xmlns:p14="http://schemas.microsoft.com/office/powerpoint/2010/main" val="360859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943" y="312904"/>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309">
              <a:defRPr/>
            </a:pPr>
            <a:r>
              <a:rPr lang="da-DK" altLang="da-DK" sz="2399" kern="0" dirty="0" err="1">
                <a:solidFill>
                  <a:srgbClr val="000000"/>
                </a:solidFill>
                <a:latin typeface="Verdana"/>
                <a:cs typeface="Arial" charset="0"/>
              </a:rPr>
              <a:t>Thermal</a:t>
            </a:r>
            <a:r>
              <a:rPr lang="da-DK" altLang="da-DK" sz="2399" kern="0" dirty="0">
                <a:solidFill>
                  <a:srgbClr val="000000"/>
                </a:solidFill>
                <a:latin typeface="Verdana"/>
                <a:cs typeface="Arial" charset="0"/>
              </a:rPr>
              <a:t> oxidation </a:t>
            </a:r>
            <a:r>
              <a:rPr lang="da-DK" altLang="da-DK" sz="2399" b="0" kern="0" dirty="0">
                <a:solidFill>
                  <a:srgbClr val="000000"/>
                </a:solidFill>
                <a:latin typeface="Verdana"/>
                <a:cs typeface="Arial" charset="0"/>
              </a:rPr>
              <a:t>– </a:t>
            </a:r>
            <a:r>
              <a:rPr lang="da-DK" altLang="da-DK" sz="2399" b="0" kern="0" dirty="0" smtClean="0">
                <a:solidFill>
                  <a:srgbClr val="000000"/>
                </a:solidFill>
                <a:latin typeface="Verdana"/>
                <a:cs typeface="Arial" charset="0"/>
              </a:rPr>
              <a:t>Advantages and </a:t>
            </a:r>
            <a:r>
              <a:rPr lang="da-DK" altLang="da-DK" sz="2399" b="0" kern="0" dirty="0" err="1" smtClean="0">
                <a:solidFill>
                  <a:srgbClr val="000000"/>
                </a:solidFill>
                <a:latin typeface="Verdana"/>
                <a:cs typeface="Arial" charset="0"/>
              </a:rPr>
              <a:t>limitation</a:t>
            </a:r>
            <a:endParaRPr lang="da-DK" altLang="da-DK" sz="2399" b="0" kern="0" dirty="0">
              <a:solidFill>
                <a:srgbClr val="000000"/>
              </a:solidFill>
              <a:latin typeface="Verdana"/>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da-DK" altLang="da-DK">
              <a:solidFill>
                <a:srgbClr val="000000"/>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da-DK" altLang="da-DK">
              <a:solidFill>
                <a:srgbClr val="000000"/>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da-DK" altLang="da-DK">
              <a:solidFill>
                <a:srgbClr val="000000"/>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da-DK" altLang="da-DK">
              <a:solidFill>
                <a:srgbClr val="000000"/>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da-DK" altLang="da-DK">
              <a:solidFill>
                <a:srgbClr val="000000"/>
              </a:solidFill>
            </a:endParaRPr>
          </a:p>
        </p:txBody>
      </p:sp>
      <p:sp>
        <p:nvSpPr>
          <p:cNvPr id="20" name="TextBox 19"/>
          <p:cNvSpPr txBox="1"/>
          <p:nvPr/>
        </p:nvSpPr>
        <p:spPr>
          <a:xfrm>
            <a:off x="657466" y="1261234"/>
            <a:ext cx="5296105" cy="2972261"/>
          </a:xfrm>
          <a:prstGeom prst="rect">
            <a:avLst/>
          </a:prstGeom>
          <a:noFill/>
        </p:spPr>
        <p:txBody>
          <a:bodyPr wrap="square" lIns="108875" tIns="54438" rIns="108875" bIns="54438" rtlCol="0">
            <a:spAutoFit/>
          </a:bodyPr>
          <a:lstStyle/>
          <a:p>
            <a:pPr defTabSz="914309"/>
            <a:r>
              <a:rPr lang="da-DK" sz="1600" b="1" dirty="0">
                <a:solidFill>
                  <a:srgbClr val="000000"/>
                </a:solidFill>
              </a:rPr>
              <a:t>Dry </a:t>
            </a:r>
            <a:r>
              <a:rPr lang="da-DK" sz="1600" b="1" dirty="0" smtClean="0">
                <a:solidFill>
                  <a:srgbClr val="000000"/>
                </a:solidFill>
              </a:rPr>
              <a:t>oxidation </a:t>
            </a:r>
          </a:p>
          <a:p>
            <a:pPr defTabSz="914309"/>
            <a:endParaRPr lang="da-DK" sz="1600" b="1" dirty="0">
              <a:solidFill>
                <a:srgbClr val="000000"/>
              </a:solidFill>
            </a:endParaRPr>
          </a:p>
          <a:p>
            <a:pPr defTabSz="914309"/>
            <a:r>
              <a:rPr lang="da-DK" sz="1600" b="1" dirty="0" smtClean="0">
                <a:solidFill>
                  <a:srgbClr val="000000"/>
                </a:solidFill>
              </a:rPr>
              <a:t>Advantages:</a:t>
            </a:r>
            <a:endParaRPr lang="da-DK" sz="1400" dirty="0" smtClean="0">
              <a:solidFill>
                <a:srgbClr val="000000"/>
              </a:solidFill>
            </a:endParaRPr>
          </a:p>
          <a:p>
            <a:pPr marL="340209" indent="-340209" defTabSz="914309">
              <a:buFont typeface="Arial" panose="020B0604020202020204" pitchFamily="34" charset="0"/>
              <a:buChar char="•"/>
            </a:pPr>
            <a:endParaRPr lang="da-DK" sz="600" dirty="0">
              <a:solidFill>
                <a:srgbClr val="000000"/>
              </a:solidFill>
            </a:endParaRPr>
          </a:p>
          <a:p>
            <a:pPr marL="340209" indent="-340209" defTabSz="914309">
              <a:buFont typeface="Arial" panose="020B0604020202020204" pitchFamily="34" charset="0"/>
              <a:buChar char="•"/>
            </a:pPr>
            <a:r>
              <a:rPr lang="da-DK" sz="1400" dirty="0" err="1" smtClean="0">
                <a:solidFill>
                  <a:srgbClr val="000000"/>
                </a:solidFill>
              </a:rPr>
              <a:t>Very</a:t>
            </a:r>
            <a:r>
              <a:rPr lang="da-DK" sz="1400" dirty="0" smtClean="0">
                <a:solidFill>
                  <a:srgbClr val="000000"/>
                </a:solidFill>
              </a:rPr>
              <a:t> </a:t>
            </a:r>
            <a:r>
              <a:rPr lang="da-DK" sz="1400" dirty="0" err="1" smtClean="0">
                <a:solidFill>
                  <a:srgbClr val="000000"/>
                </a:solidFill>
              </a:rPr>
              <a:t>dense</a:t>
            </a:r>
            <a:r>
              <a:rPr lang="da-DK" sz="1400" dirty="0" smtClean="0">
                <a:solidFill>
                  <a:srgbClr val="000000"/>
                </a:solidFill>
              </a:rPr>
              <a:t> </a:t>
            </a:r>
            <a:r>
              <a:rPr lang="da-DK" sz="1400" dirty="0" err="1" smtClean="0">
                <a:solidFill>
                  <a:srgbClr val="000000"/>
                </a:solidFill>
              </a:rPr>
              <a:t>amorphous</a:t>
            </a:r>
            <a:r>
              <a:rPr lang="da-DK" sz="1400" dirty="0" smtClean="0">
                <a:solidFill>
                  <a:srgbClr val="000000"/>
                </a:solidFill>
              </a:rPr>
              <a:t> film</a:t>
            </a:r>
          </a:p>
          <a:p>
            <a:pPr marL="340209" indent="-340209" defTabSz="914309">
              <a:buFont typeface="Arial" panose="020B0604020202020204" pitchFamily="34" charset="0"/>
              <a:buChar char="•"/>
            </a:pPr>
            <a:endParaRPr lang="da-DK" sz="600" dirty="0">
              <a:solidFill>
                <a:srgbClr val="000000"/>
              </a:solidFill>
            </a:endParaRPr>
          </a:p>
          <a:p>
            <a:pPr marL="340209" indent="-340209" defTabSz="914309">
              <a:buFont typeface="Arial" panose="020B0604020202020204" pitchFamily="34" charset="0"/>
              <a:buChar char="•"/>
            </a:pPr>
            <a:r>
              <a:rPr lang="da-DK" sz="1400" dirty="0">
                <a:solidFill>
                  <a:srgbClr val="000000"/>
                </a:solidFill>
              </a:rPr>
              <a:t>High </a:t>
            </a:r>
            <a:r>
              <a:rPr lang="da-DK" sz="1400" dirty="0" err="1">
                <a:solidFill>
                  <a:srgbClr val="000000"/>
                </a:solidFill>
              </a:rPr>
              <a:t>quality</a:t>
            </a:r>
            <a:r>
              <a:rPr lang="da-DK" sz="1400" dirty="0">
                <a:solidFill>
                  <a:srgbClr val="000000"/>
                </a:solidFill>
              </a:rPr>
              <a:t> </a:t>
            </a:r>
            <a:r>
              <a:rPr lang="da-DK" sz="1400" dirty="0" smtClean="0">
                <a:solidFill>
                  <a:srgbClr val="000000"/>
                </a:solidFill>
              </a:rPr>
              <a:t>film with </a:t>
            </a:r>
            <a:r>
              <a:rPr lang="da-DK" sz="1400" dirty="0" err="1" smtClean="0">
                <a:solidFill>
                  <a:srgbClr val="000000"/>
                </a:solidFill>
              </a:rPr>
              <a:t>few</a:t>
            </a:r>
            <a:r>
              <a:rPr lang="da-DK" sz="1400" dirty="0" smtClean="0">
                <a:solidFill>
                  <a:srgbClr val="000000"/>
                </a:solidFill>
              </a:rPr>
              <a:t> </a:t>
            </a:r>
            <a:r>
              <a:rPr lang="da-DK" sz="1400" dirty="0" err="1" smtClean="0">
                <a:solidFill>
                  <a:srgbClr val="000000"/>
                </a:solidFill>
              </a:rPr>
              <a:t>defects</a:t>
            </a:r>
            <a:endParaRPr lang="da-DK" sz="1400" dirty="0">
              <a:solidFill>
                <a:srgbClr val="000000"/>
              </a:solidFill>
            </a:endParaRPr>
          </a:p>
          <a:p>
            <a:pPr defTabSz="914309"/>
            <a:endParaRPr lang="da-DK" sz="1400" dirty="0">
              <a:solidFill>
                <a:srgbClr val="000000"/>
              </a:solidFill>
            </a:endParaRPr>
          </a:p>
          <a:p>
            <a:pPr defTabSz="914309"/>
            <a:r>
              <a:rPr lang="da-DK" sz="1600" b="1" dirty="0" err="1">
                <a:solidFill>
                  <a:srgbClr val="000000"/>
                </a:solidFill>
              </a:rPr>
              <a:t>Limitations</a:t>
            </a:r>
            <a:r>
              <a:rPr lang="da-DK" sz="1600" b="1" dirty="0" smtClean="0">
                <a:solidFill>
                  <a:srgbClr val="000000"/>
                </a:solidFill>
              </a:rPr>
              <a:t>:</a:t>
            </a:r>
          </a:p>
          <a:p>
            <a:pPr defTabSz="914309"/>
            <a:endParaRPr lang="da-DK" sz="600" b="1" dirty="0">
              <a:solidFill>
                <a:srgbClr val="000000"/>
              </a:solidFill>
            </a:endParaRPr>
          </a:p>
          <a:p>
            <a:pPr marL="285721" indent="-285721" defTabSz="914309">
              <a:buFont typeface="Arial" panose="020B0604020202020204" pitchFamily="34" charset="0"/>
              <a:buChar char="•"/>
            </a:pPr>
            <a:r>
              <a:rPr lang="da-DK" sz="1400" dirty="0" err="1">
                <a:solidFill>
                  <a:srgbClr val="000000"/>
                </a:solidFill>
              </a:rPr>
              <a:t>Slow</a:t>
            </a:r>
            <a:r>
              <a:rPr lang="da-DK" sz="1400" dirty="0">
                <a:solidFill>
                  <a:srgbClr val="000000"/>
                </a:solidFill>
              </a:rPr>
              <a:t> oxidation </a:t>
            </a:r>
            <a:r>
              <a:rPr lang="da-DK" sz="1400" dirty="0" smtClean="0">
                <a:solidFill>
                  <a:srgbClr val="000000"/>
                </a:solidFill>
              </a:rPr>
              <a:t>rate</a:t>
            </a:r>
          </a:p>
          <a:p>
            <a:pPr marL="285721" indent="-285721" defTabSz="914309">
              <a:buFont typeface="Arial" panose="020B0604020202020204" pitchFamily="34" charset="0"/>
              <a:buChar char="•"/>
            </a:pPr>
            <a:endParaRPr lang="da-DK" sz="600" dirty="0">
              <a:solidFill>
                <a:srgbClr val="000000"/>
              </a:solidFill>
            </a:endParaRPr>
          </a:p>
          <a:p>
            <a:pPr marL="285721" indent="-285721" defTabSz="914309">
              <a:buFont typeface="Arial" panose="020B0604020202020204" pitchFamily="34" charset="0"/>
              <a:buChar char="•"/>
            </a:pPr>
            <a:r>
              <a:rPr lang="da-DK" sz="1400" dirty="0">
                <a:solidFill>
                  <a:srgbClr val="000000"/>
                </a:solidFill>
              </a:rPr>
              <a:t>Maximum </a:t>
            </a:r>
            <a:r>
              <a:rPr lang="da-DK" sz="1400" dirty="0" err="1" smtClean="0">
                <a:solidFill>
                  <a:srgbClr val="000000"/>
                </a:solidFill>
              </a:rPr>
              <a:t>oxide</a:t>
            </a:r>
            <a:r>
              <a:rPr lang="da-DK" sz="1400" dirty="0" smtClean="0">
                <a:solidFill>
                  <a:srgbClr val="000000"/>
                </a:solidFill>
              </a:rPr>
              <a:t> </a:t>
            </a:r>
            <a:r>
              <a:rPr lang="da-DK" sz="1400" dirty="0" err="1" smtClean="0">
                <a:solidFill>
                  <a:srgbClr val="000000"/>
                </a:solidFill>
              </a:rPr>
              <a:t>thickness</a:t>
            </a:r>
            <a:r>
              <a:rPr lang="da-DK" sz="1400" dirty="0">
                <a:solidFill>
                  <a:srgbClr val="000000"/>
                </a:solidFill>
              </a:rPr>
              <a:t> at DTU </a:t>
            </a:r>
            <a:r>
              <a:rPr lang="da-DK" sz="1400" dirty="0" err="1">
                <a:solidFill>
                  <a:srgbClr val="000000"/>
                </a:solidFill>
              </a:rPr>
              <a:t>Nanolab</a:t>
            </a:r>
            <a:r>
              <a:rPr lang="da-DK" sz="1400" dirty="0">
                <a:solidFill>
                  <a:srgbClr val="000000"/>
                </a:solidFill>
              </a:rPr>
              <a:t> ~</a:t>
            </a:r>
            <a:r>
              <a:rPr lang="da-DK" sz="1400" dirty="0" smtClean="0">
                <a:solidFill>
                  <a:srgbClr val="000000"/>
                </a:solidFill>
              </a:rPr>
              <a:t>300 nm</a:t>
            </a:r>
            <a:endParaRPr lang="da-DK" sz="1400" dirty="0">
              <a:solidFill>
                <a:srgbClr val="000000"/>
              </a:solidFill>
            </a:endParaRPr>
          </a:p>
          <a:p>
            <a:pPr marL="285721" indent="-285721" defTabSz="914309">
              <a:buFont typeface="Arial" panose="020B0604020202020204" pitchFamily="34" charset="0"/>
              <a:buChar char="•"/>
            </a:pPr>
            <a:endParaRPr lang="da-DK" sz="1400" dirty="0" smtClean="0">
              <a:solidFill>
                <a:srgbClr val="000000"/>
              </a:solidFill>
            </a:endParaRPr>
          </a:p>
          <a:p>
            <a:pPr marL="285721" indent="-285721" defTabSz="914309">
              <a:buFont typeface="Arial" panose="020B0604020202020204" pitchFamily="34" charset="0"/>
              <a:buChar char="•"/>
            </a:pPr>
            <a:endParaRPr lang="da-DK" sz="1400" dirty="0">
              <a:solidFill>
                <a:srgbClr val="000000"/>
              </a:solidFill>
            </a:endParaRPr>
          </a:p>
        </p:txBody>
      </p:sp>
      <p:sp>
        <p:nvSpPr>
          <p:cNvPr id="10" name="TextBox 9"/>
          <p:cNvSpPr txBox="1"/>
          <p:nvPr/>
        </p:nvSpPr>
        <p:spPr>
          <a:xfrm>
            <a:off x="6169155" y="1259079"/>
            <a:ext cx="5041000" cy="2202820"/>
          </a:xfrm>
          <a:prstGeom prst="rect">
            <a:avLst/>
          </a:prstGeom>
          <a:noFill/>
        </p:spPr>
        <p:txBody>
          <a:bodyPr wrap="square" lIns="108875" tIns="54438" rIns="108875" bIns="54438" rtlCol="0">
            <a:spAutoFit/>
          </a:bodyPr>
          <a:lstStyle/>
          <a:p>
            <a:pPr defTabSz="914309"/>
            <a:r>
              <a:rPr lang="da-DK" sz="1600" b="1" dirty="0" err="1">
                <a:solidFill>
                  <a:srgbClr val="000000"/>
                </a:solidFill>
              </a:rPr>
              <a:t>Wet</a:t>
            </a:r>
            <a:r>
              <a:rPr lang="da-DK" sz="1600" b="1" dirty="0">
                <a:solidFill>
                  <a:srgbClr val="000000"/>
                </a:solidFill>
              </a:rPr>
              <a:t> </a:t>
            </a:r>
            <a:r>
              <a:rPr lang="da-DK" sz="1600" b="1" dirty="0" smtClean="0">
                <a:solidFill>
                  <a:srgbClr val="000000"/>
                </a:solidFill>
              </a:rPr>
              <a:t>oxidation</a:t>
            </a:r>
          </a:p>
          <a:p>
            <a:pPr defTabSz="914309"/>
            <a:endParaRPr lang="da-DK" sz="1400" dirty="0">
              <a:solidFill>
                <a:srgbClr val="000000"/>
              </a:solidFill>
            </a:endParaRPr>
          </a:p>
          <a:p>
            <a:pPr defTabSz="914309"/>
            <a:r>
              <a:rPr lang="da-DK" sz="1600" b="1" dirty="0" smtClean="0">
                <a:solidFill>
                  <a:srgbClr val="000000"/>
                </a:solidFill>
              </a:rPr>
              <a:t>Advantages:</a:t>
            </a:r>
          </a:p>
          <a:p>
            <a:pPr defTabSz="914309"/>
            <a:endParaRPr lang="da-DK" sz="600" b="1" dirty="0">
              <a:solidFill>
                <a:srgbClr val="000000"/>
              </a:solidFill>
            </a:endParaRPr>
          </a:p>
          <a:p>
            <a:pPr marL="340209" indent="-340209" defTabSz="914309">
              <a:buFont typeface="Arial" panose="020B0604020202020204" pitchFamily="34" charset="0"/>
              <a:buChar char="•"/>
            </a:pPr>
            <a:r>
              <a:rPr lang="da-DK" sz="1400" dirty="0">
                <a:solidFill>
                  <a:srgbClr val="000000"/>
                </a:solidFill>
              </a:rPr>
              <a:t>Faster oxidation </a:t>
            </a:r>
            <a:r>
              <a:rPr lang="da-DK" sz="1400" dirty="0" smtClean="0">
                <a:solidFill>
                  <a:srgbClr val="000000"/>
                </a:solidFill>
              </a:rPr>
              <a:t>rate</a:t>
            </a:r>
          </a:p>
          <a:p>
            <a:pPr marL="340209" indent="-340209" defTabSz="914309">
              <a:buFont typeface="Arial" panose="020B0604020202020204" pitchFamily="34" charset="0"/>
              <a:buChar char="•"/>
            </a:pPr>
            <a:endParaRPr lang="da-DK" sz="600" dirty="0">
              <a:solidFill>
                <a:srgbClr val="000000"/>
              </a:solidFill>
            </a:endParaRPr>
          </a:p>
          <a:p>
            <a:pPr marL="340209" indent="-340209" defTabSz="914309">
              <a:buFont typeface="Arial" panose="020B0604020202020204" pitchFamily="34" charset="0"/>
              <a:buChar char="•"/>
            </a:pPr>
            <a:r>
              <a:rPr lang="da-DK" sz="1400" dirty="0">
                <a:solidFill>
                  <a:srgbClr val="000000"/>
                </a:solidFill>
              </a:rPr>
              <a:t>Maximum </a:t>
            </a:r>
            <a:r>
              <a:rPr lang="da-DK" sz="1400" dirty="0" err="1">
                <a:solidFill>
                  <a:srgbClr val="000000"/>
                </a:solidFill>
              </a:rPr>
              <a:t>oxide</a:t>
            </a:r>
            <a:r>
              <a:rPr lang="da-DK" sz="1400" dirty="0">
                <a:solidFill>
                  <a:srgbClr val="000000"/>
                </a:solidFill>
              </a:rPr>
              <a:t> </a:t>
            </a:r>
            <a:r>
              <a:rPr lang="da-DK" sz="1400" dirty="0" err="1">
                <a:solidFill>
                  <a:srgbClr val="000000"/>
                </a:solidFill>
              </a:rPr>
              <a:t>thickness</a:t>
            </a:r>
            <a:r>
              <a:rPr lang="da-DK" sz="1400" dirty="0">
                <a:solidFill>
                  <a:srgbClr val="000000"/>
                </a:solidFill>
              </a:rPr>
              <a:t> </a:t>
            </a:r>
            <a:r>
              <a:rPr lang="da-DK" sz="1400" dirty="0" smtClean="0">
                <a:solidFill>
                  <a:srgbClr val="000000"/>
                </a:solidFill>
              </a:rPr>
              <a:t>at DTU </a:t>
            </a:r>
            <a:r>
              <a:rPr lang="da-DK" sz="1400" dirty="0" err="1" smtClean="0">
                <a:solidFill>
                  <a:srgbClr val="000000"/>
                </a:solidFill>
              </a:rPr>
              <a:t>Nanolab</a:t>
            </a:r>
            <a:r>
              <a:rPr lang="da-DK" sz="1400" dirty="0" smtClean="0">
                <a:solidFill>
                  <a:srgbClr val="000000"/>
                </a:solidFill>
              </a:rPr>
              <a:t> ~3µm  </a:t>
            </a:r>
          </a:p>
          <a:p>
            <a:pPr marL="340209" indent="-340209" defTabSz="914309">
              <a:buFont typeface="Arial" panose="020B0604020202020204" pitchFamily="34" charset="0"/>
              <a:buChar char="•"/>
            </a:pPr>
            <a:endParaRPr lang="da-DK" sz="1400" dirty="0">
              <a:solidFill>
                <a:srgbClr val="000000"/>
              </a:solidFill>
            </a:endParaRPr>
          </a:p>
          <a:p>
            <a:pPr defTabSz="914309"/>
            <a:r>
              <a:rPr lang="da-DK" sz="1600" b="1" dirty="0" err="1">
                <a:solidFill>
                  <a:srgbClr val="000000"/>
                </a:solidFill>
              </a:rPr>
              <a:t>Limitations</a:t>
            </a:r>
            <a:r>
              <a:rPr lang="da-DK" sz="1600" b="1" dirty="0" smtClean="0">
                <a:solidFill>
                  <a:srgbClr val="000000"/>
                </a:solidFill>
              </a:rPr>
              <a:t>:</a:t>
            </a:r>
          </a:p>
          <a:p>
            <a:pPr defTabSz="914309"/>
            <a:endParaRPr lang="da-DK" sz="600" b="1" dirty="0">
              <a:solidFill>
                <a:srgbClr val="000000"/>
              </a:solidFill>
            </a:endParaRPr>
          </a:p>
          <a:p>
            <a:pPr marL="285721" indent="-285721" defTabSz="914309">
              <a:buFont typeface="Arial" panose="020B0604020202020204" pitchFamily="34" charset="0"/>
              <a:buChar char="•"/>
            </a:pPr>
            <a:r>
              <a:rPr lang="da-DK" sz="1400" dirty="0" err="1">
                <a:solidFill>
                  <a:srgbClr val="000000"/>
                </a:solidFill>
              </a:rPr>
              <a:t>Less</a:t>
            </a:r>
            <a:r>
              <a:rPr lang="da-DK" sz="1400" dirty="0">
                <a:solidFill>
                  <a:srgbClr val="000000"/>
                </a:solidFill>
              </a:rPr>
              <a:t> </a:t>
            </a:r>
            <a:r>
              <a:rPr lang="da-DK" sz="1400" dirty="0" err="1">
                <a:solidFill>
                  <a:srgbClr val="000000"/>
                </a:solidFill>
              </a:rPr>
              <a:t>dense</a:t>
            </a:r>
            <a:r>
              <a:rPr lang="da-DK" sz="1400" dirty="0">
                <a:solidFill>
                  <a:srgbClr val="000000"/>
                </a:solidFill>
              </a:rPr>
              <a:t> </a:t>
            </a:r>
            <a:r>
              <a:rPr lang="da-DK" sz="1400" dirty="0" err="1" smtClean="0">
                <a:solidFill>
                  <a:srgbClr val="000000"/>
                </a:solidFill>
              </a:rPr>
              <a:t>amorphous</a:t>
            </a:r>
            <a:r>
              <a:rPr lang="da-DK" sz="1400" dirty="0" smtClean="0">
                <a:solidFill>
                  <a:srgbClr val="000000"/>
                </a:solidFill>
              </a:rPr>
              <a:t> film</a:t>
            </a:r>
            <a:endParaRPr lang="da-DK" sz="1400" dirty="0">
              <a:solidFill>
                <a:srgbClr val="000000"/>
              </a:solidFill>
            </a:endParaRPr>
          </a:p>
        </p:txBody>
      </p:sp>
      <p:sp>
        <p:nvSpPr>
          <p:cNvPr id="3" name="TextBox 2"/>
          <p:cNvSpPr txBox="1"/>
          <p:nvPr/>
        </p:nvSpPr>
        <p:spPr>
          <a:xfrm>
            <a:off x="908437" y="5041555"/>
            <a:ext cx="45719" cy="384721"/>
          </a:xfrm>
          <a:prstGeom prst="rect">
            <a:avLst/>
          </a:prstGeom>
          <a:noFill/>
        </p:spPr>
        <p:txBody>
          <a:bodyPr wrap="square" rtlCol="0">
            <a:spAutoFit/>
          </a:bodyPr>
          <a:lstStyle/>
          <a:p>
            <a:endParaRPr lang="da-DK" dirty="0"/>
          </a:p>
        </p:txBody>
      </p:sp>
      <p:sp>
        <p:nvSpPr>
          <p:cNvPr id="16" name="TextBox 15"/>
          <p:cNvSpPr txBox="1"/>
          <p:nvPr/>
        </p:nvSpPr>
        <p:spPr>
          <a:xfrm>
            <a:off x="451413" y="4293890"/>
            <a:ext cx="10336665" cy="1384995"/>
          </a:xfrm>
          <a:prstGeom prst="rect">
            <a:avLst/>
          </a:prstGeom>
          <a:noFill/>
        </p:spPr>
        <p:txBody>
          <a:bodyPr wrap="square" rtlCol="0">
            <a:spAutoFit/>
          </a:bodyPr>
          <a:lstStyle/>
          <a:p>
            <a:pPr defTabSz="914583" eaLnBrk="1" fontAlgn="auto" hangingPunct="1">
              <a:spcBef>
                <a:spcPts val="0"/>
              </a:spcBef>
              <a:spcAft>
                <a:spcPts val="0"/>
              </a:spcAft>
            </a:pPr>
            <a:endParaRPr lang="da-DK" sz="1600" b="1" dirty="0">
              <a:solidFill>
                <a:prstClr val="black"/>
              </a:solidFill>
              <a:latin typeface="+mj-lt"/>
            </a:endParaRPr>
          </a:p>
          <a:p>
            <a:pPr defTabSz="914583" eaLnBrk="1" fontAlgn="auto" hangingPunct="1">
              <a:spcBef>
                <a:spcPts val="0"/>
              </a:spcBef>
              <a:spcAft>
                <a:spcPts val="0"/>
              </a:spcAft>
            </a:pPr>
            <a:r>
              <a:rPr lang="da-DK" sz="1600" b="1" dirty="0" err="1" smtClean="0">
                <a:solidFill>
                  <a:prstClr val="black"/>
                </a:solidFill>
                <a:latin typeface="+mj-lt"/>
              </a:rPr>
              <a:t>Why</a:t>
            </a:r>
            <a:r>
              <a:rPr lang="da-DK" sz="1600" b="1" dirty="0" smtClean="0">
                <a:solidFill>
                  <a:prstClr val="black"/>
                </a:solidFill>
                <a:latin typeface="+mj-lt"/>
              </a:rPr>
              <a:t> </a:t>
            </a:r>
            <a:r>
              <a:rPr lang="da-DK" sz="1600" b="1" dirty="0" err="1">
                <a:solidFill>
                  <a:prstClr val="black"/>
                </a:solidFill>
                <a:latin typeface="+mj-lt"/>
              </a:rPr>
              <a:t>does</a:t>
            </a:r>
            <a:r>
              <a:rPr lang="da-DK" sz="1600" b="1" dirty="0">
                <a:solidFill>
                  <a:prstClr val="black"/>
                </a:solidFill>
                <a:latin typeface="+mj-lt"/>
              </a:rPr>
              <a:t> dry </a:t>
            </a:r>
            <a:r>
              <a:rPr lang="da-DK" sz="1600" b="1" dirty="0" err="1">
                <a:solidFill>
                  <a:prstClr val="black"/>
                </a:solidFill>
                <a:latin typeface="+mj-lt"/>
              </a:rPr>
              <a:t>oxide</a:t>
            </a:r>
            <a:r>
              <a:rPr lang="da-DK" sz="1600" b="1" dirty="0">
                <a:solidFill>
                  <a:prstClr val="black"/>
                </a:solidFill>
                <a:latin typeface="+mj-lt"/>
              </a:rPr>
              <a:t> </a:t>
            </a:r>
            <a:r>
              <a:rPr lang="da-DK" sz="1600" b="1" dirty="0" smtClean="0">
                <a:solidFill>
                  <a:prstClr val="black"/>
                </a:solidFill>
                <a:latin typeface="+mj-lt"/>
              </a:rPr>
              <a:t>have </a:t>
            </a:r>
            <a:r>
              <a:rPr lang="da-DK" sz="1600" b="1" dirty="0">
                <a:solidFill>
                  <a:prstClr val="black"/>
                </a:solidFill>
                <a:latin typeface="+mj-lt"/>
              </a:rPr>
              <a:t>a </a:t>
            </a:r>
            <a:r>
              <a:rPr lang="da-DK" sz="1600" b="1" dirty="0" err="1">
                <a:solidFill>
                  <a:prstClr val="black"/>
                </a:solidFill>
                <a:latin typeface="+mj-lt"/>
              </a:rPr>
              <a:t>better</a:t>
            </a:r>
            <a:r>
              <a:rPr lang="da-DK" sz="1600" b="1" dirty="0">
                <a:solidFill>
                  <a:prstClr val="black"/>
                </a:solidFill>
                <a:latin typeface="+mj-lt"/>
              </a:rPr>
              <a:t> </a:t>
            </a:r>
            <a:r>
              <a:rPr lang="da-DK" sz="1600" b="1" dirty="0" err="1">
                <a:solidFill>
                  <a:prstClr val="black"/>
                </a:solidFill>
                <a:latin typeface="+mj-lt"/>
              </a:rPr>
              <a:t>quality</a:t>
            </a:r>
            <a:r>
              <a:rPr lang="da-DK" sz="1600" b="1" dirty="0">
                <a:solidFill>
                  <a:prstClr val="black"/>
                </a:solidFill>
                <a:latin typeface="+mj-lt"/>
              </a:rPr>
              <a:t> </a:t>
            </a:r>
            <a:r>
              <a:rPr lang="da-DK" sz="1600" b="1" dirty="0" err="1">
                <a:solidFill>
                  <a:prstClr val="black"/>
                </a:solidFill>
                <a:latin typeface="+mj-lt"/>
              </a:rPr>
              <a:t>than</a:t>
            </a:r>
            <a:r>
              <a:rPr lang="da-DK" sz="1600" b="1" dirty="0">
                <a:solidFill>
                  <a:prstClr val="black"/>
                </a:solidFill>
                <a:latin typeface="+mj-lt"/>
              </a:rPr>
              <a:t> </a:t>
            </a:r>
            <a:r>
              <a:rPr lang="da-DK" sz="1600" b="1" dirty="0" err="1">
                <a:solidFill>
                  <a:prstClr val="black"/>
                </a:solidFill>
                <a:latin typeface="+mj-lt"/>
              </a:rPr>
              <a:t>wet</a:t>
            </a:r>
            <a:r>
              <a:rPr lang="da-DK" sz="1600" b="1" dirty="0">
                <a:solidFill>
                  <a:prstClr val="black"/>
                </a:solidFill>
                <a:latin typeface="+mj-lt"/>
              </a:rPr>
              <a:t> </a:t>
            </a:r>
            <a:r>
              <a:rPr lang="da-DK" sz="1600" b="1" dirty="0" err="1">
                <a:solidFill>
                  <a:prstClr val="black"/>
                </a:solidFill>
                <a:latin typeface="+mj-lt"/>
              </a:rPr>
              <a:t>oxide</a:t>
            </a:r>
            <a:r>
              <a:rPr lang="da-DK" sz="1600" b="1" dirty="0">
                <a:solidFill>
                  <a:prstClr val="black"/>
                </a:solidFill>
                <a:latin typeface="+mj-lt"/>
              </a:rPr>
              <a:t>?</a:t>
            </a:r>
          </a:p>
          <a:p>
            <a:pPr defTabSz="914583" eaLnBrk="1" fontAlgn="auto" hangingPunct="1">
              <a:spcBef>
                <a:spcPts val="0"/>
              </a:spcBef>
              <a:spcAft>
                <a:spcPts val="0"/>
              </a:spcAft>
            </a:pPr>
            <a:endParaRPr lang="da-DK" sz="1000" b="1" i="1" dirty="0" smtClean="0">
              <a:solidFill>
                <a:srgbClr val="0070C0"/>
              </a:solidFill>
              <a:latin typeface="+mj-lt"/>
            </a:endParaRPr>
          </a:p>
          <a:p>
            <a:pPr defTabSz="914583" eaLnBrk="1" fontAlgn="auto" hangingPunct="1">
              <a:spcBef>
                <a:spcPts val="0"/>
              </a:spcBef>
              <a:spcAft>
                <a:spcPts val="0"/>
              </a:spcAft>
            </a:pPr>
            <a:r>
              <a:rPr lang="da-DK" sz="1400" dirty="0" err="1" smtClean="0">
                <a:solidFill>
                  <a:prstClr val="black"/>
                </a:solidFill>
              </a:rPr>
              <a:t>Wet</a:t>
            </a:r>
            <a:r>
              <a:rPr lang="da-DK" sz="1400" dirty="0" smtClean="0">
                <a:solidFill>
                  <a:prstClr val="black"/>
                </a:solidFill>
              </a:rPr>
              <a:t> </a:t>
            </a:r>
            <a:r>
              <a:rPr lang="da-DK" sz="1400" dirty="0" err="1">
                <a:solidFill>
                  <a:prstClr val="black"/>
                </a:solidFill>
              </a:rPr>
              <a:t>oxide</a:t>
            </a:r>
            <a:r>
              <a:rPr lang="da-DK" sz="1400" dirty="0">
                <a:solidFill>
                  <a:prstClr val="black"/>
                </a:solidFill>
              </a:rPr>
              <a:t> </a:t>
            </a:r>
            <a:r>
              <a:rPr lang="da-DK" sz="1400" dirty="0" err="1" smtClean="0">
                <a:solidFill>
                  <a:prstClr val="black"/>
                </a:solidFill>
              </a:rPr>
              <a:t>layers</a:t>
            </a:r>
            <a:r>
              <a:rPr lang="da-DK" sz="1400" baseline="-25000" dirty="0" smtClean="0">
                <a:solidFill>
                  <a:prstClr val="black"/>
                </a:solidFill>
              </a:rPr>
              <a:t> </a:t>
            </a:r>
            <a:r>
              <a:rPr lang="da-DK" sz="1400" dirty="0" err="1" smtClean="0">
                <a:solidFill>
                  <a:prstClr val="black"/>
                </a:solidFill>
              </a:rPr>
              <a:t>are</a:t>
            </a:r>
            <a:r>
              <a:rPr lang="da-DK" sz="1400" dirty="0" smtClean="0">
                <a:solidFill>
                  <a:prstClr val="black"/>
                </a:solidFill>
              </a:rPr>
              <a:t> </a:t>
            </a:r>
            <a:r>
              <a:rPr lang="da-DK" sz="1400" dirty="0" err="1" smtClean="0">
                <a:solidFill>
                  <a:prstClr val="black"/>
                </a:solidFill>
              </a:rPr>
              <a:t>less</a:t>
            </a:r>
            <a:r>
              <a:rPr lang="da-DK" sz="1400" dirty="0" smtClean="0">
                <a:solidFill>
                  <a:prstClr val="black"/>
                </a:solidFill>
              </a:rPr>
              <a:t> </a:t>
            </a:r>
            <a:r>
              <a:rPr lang="da-DK" sz="1400" dirty="0" err="1" smtClean="0">
                <a:solidFill>
                  <a:prstClr val="black"/>
                </a:solidFill>
              </a:rPr>
              <a:t>dense</a:t>
            </a:r>
            <a:r>
              <a:rPr lang="da-DK" sz="1400" dirty="0" smtClean="0">
                <a:solidFill>
                  <a:prstClr val="black"/>
                </a:solidFill>
              </a:rPr>
              <a:t> </a:t>
            </a:r>
            <a:r>
              <a:rPr lang="da-DK" sz="1400" dirty="0" err="1" smtClean="0">
                <a:solidFill>
                  <a:prstClr val="black"/>
                </a:solidFill>
              </a:rPr>
              <a:t>than</a:t>
            </a:r>
            <a:r>
              <a:rPr lang="da-DK" sz="1400" dirty="0" smtClean="0">
                <a:solidFill>
                  <a:prstClr val="black"/>
                </a:solidFill>
              </a:rPr>
              <a:t> dry </a:t>
            </a:r>
            <a:r>
              <a:rPr lang="da-DK" sz="1400" dirty="0" err="1" smtClean="0">
                <a:solidFill>
                  <a:prstClr val="black"/>
                </a:solidFill>
              </a:rPr>
              <a:t>oxide</a:t>
            </a:r>
            <a:r>
              <a:rPr lang="da-DK" sz="1400" dirty="0" smtClean="0">
                <a:solidFill>
                  <a:prstClr val="black"/>
                </a:solidFill>
              </a:rPr>
              <a:t> </a:t>
            </a:r>
            <a:r>
              <a:rPr lang="da-DK" sz="1400" dirty="0" err="1" smtClean="0">
                <a:solidFill>
                  <a:prstClr val="black"/>
                </a:solidFill>
              </a:rPr>
              <a:t>layers</a:t>
            </a:r>
            <a:r>
              <a:rPr lang="da-DK" sz="1400" dirty="0" smtClean="0">
                <a:solidFill>
                  <a:prstClr val="black"/>
                </a:solidFill>
              </a:rPr>
              <a:t>, </a:t>
            </a:r>
            <a:r>
              <a:rPr lang="da-DK" sz="1400" dirty="0" err="1" smtClean="0">
                <a:solidFill>
                  <a:prstClr val="black"/>
                </a:solidFill>
              </a:rPr>
              <a:t>because</a:t>
            </a:r>
            <a:r>
              <a:rPr lang="da-DK" sz="1400" dirty="0" smtClean="0">
                <a:solidFill>
                  <a:prstClr val="black"/>
                </a:solidFill>
              </a:rPr>
              <a:t> </a:t>
            </a:r>
            <a:r>
              <a:rPr lang="da-DK" sz="1400" dirty="0" smtClean="0">
                <a:solidFill>
                  <a:prstClr val="black"/>
                </a:solidFill>
                <a:latin typeface="+mj-lt"/>
              </a:rPr>
              <a:t>H</a:t>
            </a:r>
            <a:r>
              <a:rPr lang="da-DK" sz="1400" baseline="-25000" dirty="0" smtClean="0">
                <a:solidFill>
                  <a:prstClr val="black"/>
                </a:solidFill>
                <a:latin typeface="+mj-lt"/>
              </a:rPr>
              <a:t>2 </a:t>
            </a:r>
            <a:r>
              <a:rPr lang="da-DK" sz="1400" dirty="0" err="1">
                <a:solidFill>
                  <a:prstClr val="black"/>
                </a:solidFill>
                <a:latin typeface="+mj-lt"/>
              </a:rPr>
              <a:t>causes</a:t>
            </a:r>
            <a:r>
              <a:rPr lang="da-DK" sz="1400" dirty="0">
                <a:solidFill>
                  <a:prstClr val="black"/>
                </a:solidFill>
                <a:latin typeface="+mj-lt"/>
              </a:rPr>
              <a:t> </a:t>
            </a:r>
            <a:r>
              <a:rPr lang="da-DK" sz="1400" dirty="0" err="1">
                <a:solidFill>
                  <a:prstClr val="black"/>
                </a:solidFill>
                <a:latin typeface="+mj-lt"/>
              </a:rPr>
              <a:t>imperfections</a:t>
            </a:r>
            <a:r>
              <a:rPr lang="da-DK" sz="1400" dirty="0">
                <a:solidFill>
                  <a:prstClr val="black"/>
                </a:solidFill>
                <a:latin typeface="+mj-lt"/>
              </a:rPr>
              <a:t> in the SiO</a:t>
            </a:r>
            <a:r>
              <a:rPr lang="da-DK" sz="1400" baseline="-25000" dirty="0">
                <a:solidFill>
                  <a:prstClr val="black"/>
                </a:solidFill>
                <a:latin typeface="+mj-lt"/>
              </a:rPr>
              <a:t>2</a:t>
            </a:r>
            <a:r>
              <a:rPr lang="da-DK" sz="1400" dirty="0">
                <a:solidFill>
                  <a:prstClr val="black"/>
                </a:solidFill>
                <a:latin typeface="+mj-lt"/>
              </a:rPr>
              <a:t> </a:t>
            </a:r>
            <a:r>
              <a:rPr lang="da-DK" sz="1400" dirty="0" err="1" smtClean="0">
                <a:solidFill>
                  <a:prstClr val="black"/>
                </a:solidFill>
                <a:latin typeface="+mj-lt"/>
              </a:rPr>
              <a:t>layer</a:t>
            </a:r>
            <a:endParaRPr lang="da-DK" sz="1400" dirty="0" smtClean="0">
              <a:solidFill>
                <a:prstClr val="black"/>
              </a:solidFill>
              <a:latin typeface="+mj-lt"/>
            </a:endParaRPr>
          </a:p>
          <a:p>
            <a:pPr defTabSz="914583" eaLnBrk="1" fontAlgn="auto" hangingPunct="1">
              <a:spcBef>
                <a:spcPts val="0"/>
              </a:spcBef>
              <a:spcAft>
                <a:spcPts val="0"/>
              </a:spcAft>
            </a:pPr>
            <a:endParaRPr lang="da-DK" sz="1400" dirty="0" smtClean="0">
              <a:solidFill>
                <a:prstClr val="black"/>
              </a:solidFill>
              <a:latin typeface="+mj-lt"/>
            </a:endParaRPr>
          </a:p>
          <a:p>
            <a:endParaRPr lang="da-DK" sz="1400" dirty="0">
              <a:latin typeface="+mj-lt"/>
            </a:endParaRPr>
          </a:p>
        </p:txBody>
      </p:sp>
      <p:sp>
        <p:nvSpPr>
          <p:cNvPr id="2" name="Rectangle 1"/>
          <p:cNvSpPr/>
          <p:nvPr/>
        </p:nvSpPr>
        <p:spPr bwMode="auto">
          <a:xfrm>
            <a:off x="514719" y="1192213"/>
            <a:ext cx="5328000" cy="2813645"/>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15" name="Rectangle 14"/>
          <p:cNvSpPr/>
          <p:nvPr/>
        </p:nvSpPr>
        <p:spPr bwMode="auto">
          <a:xfrm>
            <a:off x="6025699" y="1197545"/>
            <a:ext cx="5184456" cy="2808313"/>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17" name="TextBox 16"/>
          <p:cNvSpPr txBox="1"/>
          <p:nvPr/>
        </p:nvSpPr>
        <p:spPr>
          <a:xfrm>
            <a:off x="2425179" y="1271021"/>
            <a:ext cx="2044516"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da-DK" sz="1600" dirty="0">
                <a:solidFill>
                  <a:prstClr val="black"/>
                </a:solidFill>
                <a:latin typeface="Calibri" panose="020F0502020204030204"/>
                <a:ea typeface="+mn-ea"/>
              </a:rPr>
              <a:t>Si(s) + O</a:t>
            </a:r>
            <a:r>
              <a:rPr lang="da-DK" sz="1600" baseline="-25000" dirty="0">
                <a:solidFill>
                  <a:prstClr val="black"/>
                </a:solidFill>
                <a:latin typeface="Calibri" panose="020F0502020204030204"/>
                <a:ea typeface="+mn-ea"/>
              </a:rPr>
              <a:t>2</a:t>
            </a:r>
            <a:r>
              <a:rPr lang="da-DK" sz="1600" dirty="0">
                <a:solidFill>
                  <a:prstClr val="black"/>
                </a:solidFill>
                <a:latin typeface="Calibri" panose="020F0502020204030204"/>
                <a:ea typeface="+mn-ea"/>
              </a:rPr>
              <a:t>(g) </a:t>
            </a:r>
            <a:r>
              <a:rPr lang="da-DK" sz="1600" dirty="0">
                <a:solidFill>
                  <a:prstClr val="black"/>
                </a:solidFill>
                <a:latin typeface="Arial"/>
                <a:ea typeface="+mn-ea"/>
                <a:cs typeface="Arial"/>
              </a:rPr>
              <a:t>→</a:t>
            </a:r>
            <a:r>
              <a:rPr lang="da-DK" sz="1600" dirty="0">
                <a:solidFill>
                  <a:prstClr val="black"/>
                </a:solidFill>
                <a:latin typeface="Calibri" panose="020F0502020204030204"/>
                <a:ea typeface="+mn-ea"/>
              </a:rPr>
              <a:t> SiO</a:t>
            </a:r>
            <a:r>
              <a:rPr lang="da-DK" sz="1600" baseline="-25000" dirty="0">
                <a:solidFill>
                  <a:prstClr val="black"/>
                </a:solidFill>
                <a:latin typeface="Calibri" panose="020F0502020204030204"/>
                <a:ea typeface="+mn-ea"/>
              </a:rPr>
              <a:t>2</a:t>
            </a:r>
            <a:r>
              <a:rPr lang="da-DK" sz="1600" dirty="0">
                <a:solidFill>
                  <a:prstClr val="black"/>
                </a:solidFill>
                <a:latin typeface="Calibri" panose="020F0502020204030204"/>
                <a:ea typeface="+mn-ea"/>
              </a:rPr>
              <a:t>(s)</a:t>
            </a:r>
          </a:p>
        </p:txBody>
      </p:sp>
      <p:sp>
        <p:nvSpPr>
          <p:cNvPr id="18" name="TextBox 17"/>
          <p:cNvSpPr txBox="1"/>
          <p:nvPr/>
        </p:nvSpPr>
        <p:spPr>
          <a:xfrm>
            <a:off x="7969795" y="1271021"/>
            <a:ext cx="3051435"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da-DK" sz="1600" dirty="0">
                <a:solidFill>
                  <a:prstClr val="black"/>
                </a:solidFill>
                <a:latin typeface="Calibri" panose="020F0502020204030204"/>
                <a:ea typeface="+mn-ea"/>
              </a:rPr>
              <a:t>Si(s) + 2H</a:t>
            </a:r>
            <a:r>
              <a:rPr lang="da-DK" sz="1600" baseline="-25000" dirty="0">
                <a:solidFill>
                  <a:prstClr val="black"/>
                </a:solidFill>
                <a:latin typeface="Calibri" panose="020F0502020204030204"/>
                <a:ea typeface="+mn-ea"/>
              </a:rPr>
              <a:t>2</a:t>
            </a:r>
            <a:r>
              <a:rPr lang="da-DK" sz="1600" dirty="0">
                <a:solidFill>
                  <a:prstClr val="black"/>
                </a:solidFill>
                <a:latin typeface="Calibri" panose="020F0502020204030204"/>
                <a:ea typeface="+mn-ea"/>
              </a:rPr>
              <a:t>O(g) </a:t>
            </a:r>
            <a:r>
              <a:rPr lang="da-DK" sz="1600" dirty="0">
                <a:solidFill>
                  <a:prstClr val="black"/>
                </a:solidFill>
                <a:latin typeface="Arial"/>
                <a:ea typeface="+mn-ea"/>
                <a:cs typeface="Arial"/>
              </a:rPr>
              <a:t>→ </a:t>
            </a:r>
            <a:r>
              <a:rPr lang="da-DK" sz="1600" dirty="0">
                <a:solidFill>
                  <a:prstClr val="black"/>
                </a:solidFill>
                <a:latin typeface="Calibri" panose="020F0502020204030204"/>
                <a:ea typeface="+mn-ea"/>
              </a:rPr>
              <a:t>SiO</a:t>
            </a:r>
            <a:r>
              <a:rPr lang="da-DK" sz="1600" baseline="-25000" dirty="0">
                <a:solidFill>
                  <a:prstClr val="black"/>
                </a:solidFill>
                <a:latin typeface="Calibri" panose="020F0502020204030204"/>
                <a:ea typeface="+mn-ea"/>
              </a:rPr>
              <a:t>2</a:t>
            </a:r>
            <a:r>
              <a:rPr lang="da-DK" sz="1600" dirty="0">
                <a:solidFill>
                  <a:prstClr val="black"/>
                </a:solidFill>
                <a:latin typeface="Calibri" panose="020F0502020204030204"/>
                <a:ea typeface="+mn-ea"/>
              </a:rPr>
              <a:t>(s) + 2H</a:t>
            </a:r>
            <a:r>
              <a:rPr lang="da-DK" sz="1600" baseline="-25000" dirty="0">
                <a:solidFill>
                  <a:prstClr val="black"/>
                </a:solidFill>
                <a:latin typeface="Calibri" panose="020F0502020204030204"/>
                <a:ea typeface="+mn-ea"/>
              </a:rPr>
              <a:t>2</a:t>
            </a:r>
            <a:r>
              <a:rPr lang="da-DK" sz="1600" dirty="0">
                <a:solidFill>
                  <a:prstClr val="black"/>
                </a:solidFill>
                <a:latin typeface="Calibri" panose="020F0502020204030204"/>
                <a:ea typeface="+mn-ea"/>
              </a:rPr>
              <a:t>(g)</a:t>
            </a:r>
          </a:p>
        </p:txBody>
      </p:sp>
    </p:spTree>
    <p:extLst>
      <p:ext uri="{BB962C8B-B14F-4D97-AF65-F5344CB8AC3E}">
        <p14:creationId xmlns:p14="http://schemas.microsoft.com/office/powerpoint/2010/main" val="321610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939" y="1286391"/>
            <a:ext cx="9363072" cy="2400657"/>
          </a:xfrm>
          <a:prstGeom prst="rect">
            <a:avLst/>
          </a:prstGeom>
          <a:noFill/>
        </p:spPr>
        <p:txBody>
          <a:bodyPr wrap="square" rtlCol="0">
            <a:spAutoFit/>
          </a:bodyPr>
          <a:lstStyle/>
          <a:p>
            <a:pPr defTabSz="914583" eaLnBrk="1" fontAlgn="auto" hangingPunct="1">
              <a:spcBef>
                <a:spcPts val="0"/>
              </a:spcBef>
              <a:spcAft>
                <a:spcPts val="0"/>
              </a:spcAft>
            </a:pPr>
            <a:r>
              <a:rPr lang="da-DK" sz="1600" b="1" dirty="0" err="1">
                <a:solidFill>
                  <a:prstClr val="black"/>
                </a:solidFill>
                <a:latin typeface="Calibri" panose="020F0502020204030204"/>
                <a:ea typeface="+mn-ea"/>
              </a:rPr>
              <a:t>Important</a:t>
            </a:r>
            <a:r>
              <a:rPr lang="da-DK" sz="1600" b="1" dirty="0">
                <a:solidFill>
                  <a:prstClr val="black"/>
                </a:solidFill>
                <a:latin typeface="Calibri" panose="020F0502020204030204"/>
                <a:ea typeface="+mn-ea"/>
              </a:rPr>
              <a:t>:</a:t>
            </a:r>
          </a:p>
          <a:p>
            <a:pPr defTabSz="914583" eaLnBrk="1" fontAlgn="auto" hangingPunct="1">
              <a:spcBef>
                <a:spcPts val="0"/>
              </a:spcBef>
              <a:spcAft>
                <a:spcPts val="0"/>
              </a:spcAft>
            </a:pPr>
            <a:endParaRPr lang="da-DK" sz="600" b="1" dirty="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da-DK" sz="1600" dirty="0">
                <a:solidFill>
                  <a:prstClr val="black"/>
                </a:solidFill>
                <a:latin typeface="Calibri" panose="020F0502020204030204"/>
                <a:ea typeface="+mn-ea"/>
              </a:rPr>
              <a:t>SiO</a:t>
            </a:r>
            <a:r>
              <a:rPr lang="da-DK" sz="1600" baseline="-25000" dirty="0">
                <a:solidFill>
                  <a:prstClr val="black"/>
                </a:solidFill>
                <a:latin typeface="Calibri" panose="020F0502020204030204"/>
                <a:ea typeface="+mn-ea"/>
              </a:rPr>
              <a:t>2</a:t>
            </a:r>
            <a:r>
              <a:rPr lang="da-DK" sz="1600" dirty="0">
                <a:solidFill>
                  <a:prstClr val="black"/>
                </a:solidFill>
                <a:latin typeface="Calibri" panose="020F0502020204030204"/>
                <a:ea typeface="+mn-ea"/>
              </a:rPr>
              <a:t> is </a:t>
            </a:r>
            <a:r>
              <a:rPr lang="da-DK" sz="1600" dirty="0" err="1">
                <a:solidFill>
                  <a:prstClr val="black"/>
                </a:solidFill>
                <a:latin typeface="Calibri" panose="020F0502020204030204"/>
                <a:ea typeface="+mn-ea"/>
              </a:rPr>
              <a:t>grown</a:t>
            </a:r>
            <a:r>
              <a:rPr lang="da-DK" sz="1600" dirty="0">
                <a:solidFill>
                  <a:prstClr val="black"/>
                </a:solidFill>
                <a:latin typeface="Calibri" panose="020F0502020204030204"/>
                <a:ea typeface="+mn-ea"/>
              </a:rPr>
              <a:t> (not </a:t>
            </a:r>
            <a:r>
              <a:rPr lang="da-DK" sz="1600" dirty="0" err="1">
                <a:solidFill>
                  <a:prstClr val="black"/>
                </a:solidFill>
                <a:latin typeface="Calibri" panose="020F0502020204030204"/>
                <a:ea typeface="+mn-ea"/>
              </a:rPr>
              <a:t>deposited</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like</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e.g</a:t>
            </a:r>
            <a:r>
              <a:rPr lang="da-DK" sz="1600" dirty="0">
                <a:solidFill>
                  <a:prstClr val="black"/>
                </a:solidFill>
                <a:latin typeface="Calibri" panose="020F0502020204030204"/>
                <a:ea typeface="+mn-ea"/>
              </a:rPr>
              <a:t>. PVD, CVD and ALD </a:t>
            </a:r>
            <a:r>
              <a:rPr lang="da-DK" sz="1600" dirty="0" err="1">
                <a:solidFill>
                  <a:prstClr val="black"/>
                </a:solidFill>
                <a:latin typeface="Calibri" panose="020F0502020204030204"/>
                <a:ea typeface="+mn-ea"/>
              </a:rPr>
              <a:t>layers</a:t>
            </a:r>
            <a:r>
              <a:rPr lang="da-DK" sz="1600" dirty="0">
                <a:solidFill>
                  <a:prstClr val="black"/>
                </a:solidFill>
                <a:latin typeface="Calibri" panose="020F0502020204030204"/>
                <a:ea typeface="+mn-ea"/>
              </a:rPr>
              <a:t>) </a:t>
            </a:r>
            <a:r>
              <a:rPr lang="da-DK" sz="1600" dirty="0" smtClean="0">
                <a:solidFill>
                  <a:prstClr val="black"/>
                </a:solidFill>
                <a:latin typeface="Calibri" panose="020F0502020204030204"/>
                <a:ea typeface="+mn-ea"/>
              </a:rPr>
              <a:t>on </a:t>
            </a:r>
            <a:r>
              <a:rPr lang="da-DK" sz="1600" dirty="0">
                <a:solidFill>
                  <a:prstClr val="black"/>
                </a:solidFill>
                <a:latin typeface="Calibri" panose="020F0502020204030204"/>
                <a:ea typeface="+mn-ea"/>
              </a:rPr>
              <a:t>Si </a:t>
            </a:r>
            <a:r>
              <a:rPr lang="da-DK" sz="1600" dirty="0" err="1" smtClean="0">
                <a:solidFill>
                  <a:prstClr val="black"/>
                </a:solidFill>
                <a:latin typeface="Calibri" panose="020F0502020204030204"/>
                <a:ea typeface="+mn-ea"/>
              </a:rPr>
              <a:t>wafers</a:t>
            </a:r>
            <a:endParaRPr lang="da-DK" sz="1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da-DK" sz="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da-DK" sz="1600" dirty="0" smtClean="0">
                <a:solidFill>
                  <a:prstClr val="black"/>
                </a:solidFill>
                <a:latin typeface="Calibri" panose="020F0502020204030204"/>
                <a:ea typeface="+mn-ea"/>
              </a:rPr>
              <a:t>The O</a:t>
            </a:r>
            <a:r>
              <a:rPr lang="da-DK" sz="1600" baseline="-25000" dirty="0" smtClean="0">
                <a:solidFill>
                  <a:prstClr val="black"/>
                </a:solidFill>
                <a:latin typeface="Calibri" panose="020F0502020204030204"/>
                <a:ea typeface="+mn-ea"/>
              </a:rPr>
              <a:t>2</a:t>
            </a:r>
            <a:r>
              <a:rPr lang="da-DK" sz="1600" dirty="0" smtClean="0">
                <a:solidFill>
                  <a:prstClr val="black"/>
                </a:solidFill>
                <a:latin typeface="Calibri" panose="020F0502020204030204"/>
                <a:ea typeface="+mn-ea"/>
              </a:rPr>
              <a:t> or H</a:t>
            </a:r>
            <a:r>
              <a:rPr lang="da-DK" sz="1600" baseline="-25000" dirty="0" smtClean="0">
                <a:solidFill>
                  <a:prstClr val="black"/>
                </a:solidFill>
                <a:latin typeface="Calibri" panose="020F0502020204030204"/>
                <a:ea typeface="+mn-ea"/>
              </a:rPr>
              <a:t>2</a:t>
            </a:r>
            <a:r>
              <a:rPr lang="da-DK" sz="1600" dirty="0" smtClean="0">
                <a:solidFill>
                  <a:prstClr val="black"/>
                </a:solidFill>
                <a:latin typeface="Calibri" panose="020F0502020204030204"/>
                <a:ea typeface="+mn-ea"/>
              </a:rPr>
              <a:t>O </a:t>
            </a:r>
            <a:r>
              <a:rPr lang="da-DK" sz="1600" dirty="0" err="1" smtClean="0">
                <a:solidFill>
                  <a:prstClr val="black"/>
                </a:solidFill>
                <a:latin typeface="Calibri" panose="020F0502020204030204"/>
                <a:ea typeface="+mn-ea"/>
              </a:rPr>
              <a:t>vapour</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molecules</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oxidants</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react</a:t>
            </a:r>
            <a:r>
              <a:rPr lang="da-DK" sz="1600" dirty="0" smtClean="0">
                <a:solidFill>
                  <a:prstClr val="black"/>
                </a:solidFill>
                <a:latin typeface="Calibri" panose="020F0502020204030204"/>
                <a:ea typeface="+mn-ea"/>
              </a:rPr>
              <a:t> with Si at the interface </a:t>
            </a:r>
            <a:r>
              <a:rPr lang="da-DK" sz="1600" dirty="0" err="1" smtClean="0">
                <a:solidFill>
                  <a:prstClr val="black"/>
                </a:solidFill>
                <a:latin typeface="Calibri" panose="020F0502020204030204"/>
                <a:ea typeface="+mn-ea"/>
              </a:rPr>
              <a:t>between</a:t>
            </a:r>
            <a:r>
              <a:rPr lang="da-DK" sz="1600" dirty="0" smtClean="0">
                <a:solidFill>
                  <a:prstClr val="black"/>
                </a:solidFill>
                <a:latin typeface="Calibri" panose="020F0502020204030204"/>
                <a:ea typeface="+mn-ea"/>
              </a:rPr>
              <a:t> the </a:t>
            </a:r>
            <a:r>
              <a:rPr lang="da-DK" sz="1600" dirty="0" err="1" smtClean="0">
                <a:solidFill>
                  <a:prstClr val="black"/>
                </a:solidFill>
                <a:latin typeface="Calibri" panose="020F0502020204030204"/>
                <a:ea typeface="+mn-ea"/>
              </a:rPr>
              <a:t>oxide</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layer</a:t>
            </a:r>
            <a:r>
              <a:rPr lang="da-DK" sz="1600" dirty="0" smtClean="0">
                <a:solidFill>
                  <a:prstClr val="black"/>
                </a:solidFill>
                <a:latin typeface="Calibri" panose="020F0502020204030204"/>
                <a:ea typeface="+mn-ea"/>
              </a:rPr>
              <a:t> and the Si </a:t>
            </a:r>
            <a:r>
              <a:rPr lang="da-DK" sz="1600" dirty="0" err="1" smtClean="0">
                <a:solidFill>
                  <a:prstClr val="black"/>
                </a:solidFill>
                <a:latin typeface="Calibri" panose="020F0502020204030204"/>
                <a:ea typeface="+mn-ea"/>
              </a:rPr>
              <a:t>surface</a:t>
            </a:r>
            <a:r>
              <a:rPr lang="da-DK" sz="1600" dirty="0">
                <a:solidFill>
                  <a:prstClr val="black"/>
                </a:solidFill>
                <a:latin typeface="Calibri" panose="020F0502020204030204"/>
                <a:ea typeface="+mn-ea"/>
              </a:rPr>
              <a:t>.</a:t>
            </a:r>
            <a:r>
              <a:rPr lang="da-DK" sz="1600" dirty="0" smtClean="0">
                <a:solidFill>
                  <a:prstClr val="black"/>
                </a:solidFill>
                <a:latin typeface="Calibri" panose="020F0502020204030204"/>
                <a:ea typeface="+mn-ea"/>
              </a:rPr>
              <a:t> </a:t>
            </a:r>
            <a:r>
              <a:rPr lang="da-DK" sz="1600" dirty="0">
                <a:solidFill>
                  <a:prstClr val="black"/>
                </a:solidFill>
                <a:latin typeface="Calibri" panose="020F0502020204030204"/>
              </a:rPr>
              <a:t>I.e. </a:t>
            </a:r>
            <a:r>
              <a:rPr lang="da-DK" sz="1600" dirty="0" smtClean="0">
                <a:solidFill>
                  <a:prstClr val="black"/>
                </a:solidFill>
                <a:latin typeface="Calibri" panose="020F0502020204030204"/>
              </a:rPr>
              <a:t>the </a:t>
            </a:r>
            <a:r>
              <a:rPr lang="da-DK" sz="1600" dirty="0" err="1" smtClean="0">
                <a:solidFill>
                  <a:prstClr val="black"/>
                </a:solidFill>
                <a:latin typeface="Calibri" panose="020F0502020204030204"/>
              </a:rPr>
              <a:t>oxidants</a:t>
            </a:r>
            <a:r>
              <a:rPr lang="da-DK" sz="1600" dirty="0" smtClean="0">
                <a:solidFill>
                  <a:prstClr val="black"/>
                </a:solidFill>
                <a:latin typeface="Calibri" panose="020F0502020204030204"/>
              </a:rPr>
              <a:t> have </a:t>
            </a:r>
            <a:r>
              <a:rPr lang="da-DK" sz="1600" dirty="0">
                <a:solidFill>
                  <a:prstClr val="black"/>
                </a:solidFill>
                <a:latin typeface="Calibri" panose="020F0502020204030204"/>
              </a:rPr>
              <a:t>to diffuse </a:t>
            </a:r>
            <a:r>
              <a:rPr lang="da-DK" sz="1600" dirty="0" err="1">
                <a:solidFill>
                  <a:prstClr val="black"/>
                </a:solidFill>
                <a:latin typeface="Calibri" panose="020F0502020204030204"/>
              </a:rPr>
              <a:t>through</a:t>
            </a:r>
            <a:r>
              <a:rPr lang="da-DK" sz="1600" dirty="0">
                <a:solidFill>
                  <a:prstClr val="black"/>
                </a:solidFill>
                <a:latin typeface="Calibri" panose="020F0502020204030204"/>
              </a:rPr>
              <a:t> the </a:t>
            </a:r>
            <a:r>
              <a:rPr lang="da-DK" sz="1600" dirty="0" err="1">
                <a:solidFill>
                  <a:prstClr val="black"/>
                </a:solidFill>
                <a:latin typeface="Calibri" panose="020F0502020204030204"/>
              </a:rPr>
              <a:t>already</a:t>
            </a:r>
            <a:r>
              <a:rPr lang="da-DK" sz="1600" dirty="0">
                <a:solidFill>
                  <a:prstClr val="black"/>
                </a:solidFill>
                <a:latin typeface="Calibri" panose="020F0502020204030204"/>
              </a:rPr>
              <a:t> </a:t>
            </a:r>
            <a:r>
              <a:rPr lang="da-DK" sz="1600" dirty="0" err="1">
                <a:solidFill>
                  <a:prstClr val="black"/>
                </a:solidFill>
                <a:latin typeface="Calibri" panose="020F0502020204030204"/>
              </a:rPr>
              <a:t>grown</a:t>
            </a:r>
            <a:r>
              <a:rPr lang="da-DK" sz="1600" dirty="0">
                <a:solidFill>
                  <a:prstClr val="black"/>
                </a:solidFill>
                <a:latin typeface="Calibri" panose="020F0502020204030204"/>
              </a:rPr>
              <a:t> SiO</a:t>
            </a:r>
            <a:r>
              <a:rPr lang="da-DK" sz="1600" baseline="-25000" dirty="0">
                <a:solidFill>
                  <a:prstClr val="black"/>
                </a:solidFill>
                <a:latin typeface="Calibri" panose="020F0502020204030204"/>
              </a:rPr>
              <a:t>2</a:t>
            </a:r>
            <a:r>
              <a:rPr lang="da-DK" sz="1600" dirty="0">
                <a:solidFill>
                  <a:prstClr val="black"/>
                </a:solidFill>
                <a:latin typeface="Calibri" panose="020F0502020204030204"/>
              </a:rPr>
              <a:t> </a:t>
            </a:r>
            <a:r>
              <a:rPr lang="da-DK" sz="1600" dirty="0" err="1">
                <a:solidFill>
                  <a:prstClr val="black"/>
                </a:solidFill>
                <a:latin typeface="Calibri" panose="020F0502020204030204"/>
              </a:rPr>
              <a:t>layer</a:t>
            </a:r>
            <a:r>
              <a:rPr lang="da-DK" sz="1600" dirty="0">
                <a:solidFill>
                  <a:prstClr val="black"/>
                </a:solidFill>
                <a:latin typeface="Calibri" panose="020F0502020204030204"/>
              </a:rPr>
              <a:t> to </a:t>
            </a:r>
            <a:r>
              <a:rPr lang="da-DK" sz="1600" dirty="0" err="1">
                <a:solidFill>
                  <a:prstClr val="black"/>
                </a:solidFill>
                <a:latin typeface="Calibri" panose="020F0502020204030204"/>
              </a:rPr>
              <a:t>reach</a:t>
            </a:r>
            <a:r>
              <a:rPr lang="da-DK" sz="1600" dirty="0">
                <a:solidFill>
                  <a:prstClr val="black"/>
                </a:solidFill>
                <a:latin typeface="Calibri" panose="020F0502020204030204"/>
              </a:rPr>
              <a:t> </a:t>
            </a:r>
            <a:r>
              <a:rPr lang="da-DK" sz="1600" dirty="0" err="1">
                <a:solidFill>
                  <a:prstClr val="black"/>
                </a:solidFill>
                <a:latin typeface="Calibri" panose="020F0502020204030204"/>
              </a:rPr>
              <a:t>this</a:t>
            </a:r>
            <a:r>
              <a:rPr lang="da-DK" sz="1600" dirty="0">
                <a:solidFill>
                  <a:prstClr val="black"/>
                </a:solidFill>
                <a:latin typeface="Calibri" panose="020F0502020204030204"/>
              </a:rPr>
              <a:t> </a:t>
            </a:r>
            <a:r>
              <a:rPr lang="da-DK" sz="1600" dirty="0" smtClean="0">
                <a:solidFill>
                  <a:prstClr val="black"/>
                </a:solidFill>
                <a:latin typeface="Calibri" panose="020F0502020204030204"/>
              </a:rPr>
              <a:t>interface</a:t>
            </a:r>
          </a:p>
          <a:p>
            <a:pPr marL="285807" indent="-285807" defTabSz="914583" eaLnBrk="1" fontAlgn="auto" hangingPunct="1">
              <a:spcBef>
                <a:spcPts val="0"/>
              </a:spcBef>
              <a:spcAft>
                <a:spcPts val="0"/>
              </a:spcAft>
              <a:buFont typeface="Arial" panose="020B0604020202020204" pitchFamily="34" charset="0"/>
              <a:buChar char="•"/>
            </a:pPr>
            <a:endParaRPr lang="da-DK" sz="2000"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600" b="1" dirty="0" smtClean="0">
                <a:solidFill>
                  <a:prstClr val="black"/>
                </a:solidFill>
                <a:latin typeface="Calibri" panose="020F0502020204030204"/>
                <a:ea typeface="+mn-ea"/>
              </a:rPr>
              <a:t>Advantage:</a:t>
            </a:r>
          </a:p>
          <a:p>
            <a:pPr defTabSz="914583" eaLnBrk="1" fontAlgn="auto" hangingPunct="1">
              <a:spcBef>
                <a:spcPts val="0"/>
              </a:spcBef>
              <a:spcAft>
                <a:spcPts val="0"/>
              </a:spcAft>
            </a:pPr>
            <a:endParaRPr lang="da-DK" sz="600" b="1" dirty="0" smtClean="0">
              <a:solidFill>
                <a:prstClr val="black"/>
              </a:solidFill>
              <a:latin typeface="Calibri" panose="020F0502020204030204"/>
              <a:ea typeface="+mn-ea"/>
            </a:endParaRPr>
          </a:p>
          <a:p>
            <a:pPr marL="285750" indent="-285750" defTabSz="914583" eaLnBrk="1" fontAlgn="auto" hangingPunct="1">
              <a:spcBef>
                <a:spcPts val="0"/>
              </a:spcBef>
              <a:spcAft>
                <a:spcPts val="0"/>
              </a:spcAft>
              <a:buFont typeface="Arial" panose="020B0604020202020204" pitchFamily="34" charset="0"/>
              <a:buChar char="•"/>
            </a:pPr>
            <a:r>
              <a:rPr lang="da-DK" sz="1600" dirty="0" err="1" smtClean="0">
                <a:solidFill>
                  <a:prstClr val="black"/>
                </a:solidFill>
                <a:latin typeface="Calibri" panose="020F0502020204030204"/>
                <a:ea typeface="+mn-ea"/>
              </a:rPr>
              <a:t>Contaminations</a:t>
            </a:r>
            <a:r>
              <a:rPr lang="da-DK" sz="1600" dirty="0" smtClean="0">
                <a:solidFill>
                  <a:prstClr val="black"/>
                </a:solidFill>
                <a:latin typeface="Calibri" panose="020F0502020204030204"/>
                <a:ea typeface="+mn-ea"/>
              </a:rPr>
              <a:t> on the Si </a:t>
            </a:r>
            <a:r>
              <a:rPr lang="da-DK" sz="1600" dirty="0" err="1" smtClean="0">
                <a:solidFill>
                  <a:prstClr val="black"/>
                </a:solidFill>
                <a:latin typeface="Calibri" panose="020F0502020204030204"/>
                <a:ea typeface="+mn-ea"/>
              </a:rPr>
              <a:t>surface</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moves</a:t>
            </a:r>
            <a:r>
              <a:rPr lang="da-DK" sz="1600" dirty="0" smtClean="0">
                <a:solidFill>
                  <a:prstClr val="black"/>
                </a:solidFill>
                <a:latin typeface="Calibri" panose="020F0502020204030204"/>
                <a:ea typeface="+mn-ea"/>
              </a:rPr>
              <a:t> to the </a:t>
            </a:r>
            <a:r>
              <a:rPr lang="da-DK" sz="1600" dirty="0" err="1" smtClean="0">
                <a:solidFill>
                  <a:prstClr val="black"/>
                </a:solidFill>
                <a:latin typeface="Calibri" panose="020F0502020204030204"/>
                <a:ea typeface="+mn-ea"/>
              </a:rPr>
              <a:t>outher</a:t>
            </a:r>
            <a:r>
              <a:rPr lang="da-DK" sz="1600" dirty="0" smtClean="0">
                <a:solidFill>
                  <a:prstClr val="black"/>
                </a:solidFill>
                <a:latin typeface="Calibri" panose="020F0502020204030204"/>
                <a:ea typeface="+mn-ea"/>
              </a:rPr>
              <a:t> SiO</a:t>
            </a:r>
            <a:r>
              <a:rPr lang="da-DK" sz="1600" baseline="-25000" dirty="0" smtClean="0">
                <a:solidFill>
                  <a:prstClr val="black"/>
                </a:solidFill>
                <a:latin typeface="Calibri" panose="020F0502020204030204"/>
                <a:ea typeface="+mn-ea"/>
              </a:rPr>
              <a:t>2</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surface</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thus</a:t>
            </a:r>
            <a:r>
              <a:rPr lang="da-DK" sz="1600" dirty="0" smtClean="0">
                <a:solidFill>
                  <a:prstClr val="black"/>
                </a:solidFill>
                <a:latin typeface="Calibri" panose="020F0502020204030204"/>
                <a:ea typeface="+mn-ea"/>
              </a:rPr>
              <a:t> the </a:t>
            </a:r>
            <a:r>
              <a:rPr lang="da-DK" sz="1600" dirty="0" err="1" smtClean="0">
                <a:solidFill>
                  <a:prstClr val="black"/>
                </a:solidFill>
                <a:latin typeface="Calibri" panose="020F0502020204030204"/>
                <a:ea typeface="+mn-ea"/>
              </a:rPr>
              <a:t>grown</a:t>
            </a:r>
            <a:r>
              <a:rPr lang="da-DK" sz="1600" dirty="0" smtClean="0">
                <a:solidFill>
                  <a:prstClr val="black"/>
                </a:solidFill>
                <a:latin typeface="Calibri" panose="020F0502020204030204"/>
                <a:ea typeface="+mn-ea"/>
              </a:rPr>
              <a:t> SiO</a:t>
            </a:r>
            <a:r>
              <a:rPr lang="da-DK" sz="1600" baseline="-25000" dirty="0" smtClean="0">
                <a:solidFill>
                  <a:prstClr val="black"/>
                </a:solidFill>
                <a:latin typeface="Calibri" panose="020F0502020204030204"/>
                <a:ea typeface="+mn-ea"/>
              </a:rPr>
              <a:t>2</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layer</a:t>
            </a:r>
            <a:r>
              <a:rPr lang="da-DK" sz="1600" dirty="0" smtClean="0">
                <a:solidFill>
                  <a:prstClr val="black"/>
                </a:solidFill>
                <a:latin typeface="Calibri" panose="020F0502020204030204"/>
                <a:ea typeface="+mn-ea"/>
              </a:rPr>
              <a:t> is </a:t>
            </a:r>
            <a:r>
              <a:rPr lang="da-DK" sz="1600" dirty="0" err="1" smtClean="0">
                <a:solidFill>
                  <a:prstClr val="black"/>
                </a:solidFill>
                <a:latin typeface="Calibri" panose="020F0502020204030204"/>
                <a:ea typeface="+mn-ea"/>
              </a:rPr>
              <a:t>very</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clean</a:t>
            </a: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p:txBody>
      </p:sp>
      <p:sp>
        <p:nvSpPr>
          <p:cNvPr id="1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Process</a:t>
            </a:r>
            <a:r>
              <a:rPr lang="da-DK" altLang="da-DK" b="0" kern="0" dirty="0" smtClean="0">
                <a:solidFill>
                  <a:srgbClr val="000000"/>
                </a:solidFill>
                <a:latin typeface="Verdana"/>
                <a:cs typeface="Arial" charset="0"/>
              </a:rPr>
              <a:t> properties</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grpSp>
        <p:nvGrpSpPr>
          <p:cNvPr id="24" name="Group 23"/>
          <p:cNvGrpSpPr/>
          <p:nvPr/>
        </p:nvGrpSpPr>
        <p:grpSpPr>
          <a:xfrm>
            <a:off x="5305499" y="3826138"/>
            <a:ext cx="5252226" cy="2700000"/>
            <a:chOff x="6961683" y="1773610"/>
            <a:chExt cx="5252226" cy="2700000"/>
          </a:xfrm>
        </p:grpSpPr>
        <p:grpSp>
          <p:nvGrpSpPr>
            <p:cNvPr id="10" name="Group 9"/>
            <p:cNvGrpSpPr/>
            <p:nvPr/>
          </p:nvGrpSpPr>
          <p:grpSpPr>
            <a:xfrm>
              <a:off x="6961683" y="1773610"/>
              <a:ext cx="4129941" cy="2700000"/>
              <a:chOff x="7512280" y="1773610"/>
              <a:chExt cx="4129941" cy="2700000"/>
            </a:xfrm>
          </p:grpSpPr>
          <p:grpSp>
            <p:nvGrpSpPr>
              <p:cNvPr id="12" name="Group 11"/>
              <p:cNvGrpSpPr>
                <a:grpSpLocks noChangeAspect="1"/>
              </p:cNvGrpSpPr>
              <p:nvPr/>
            </p:nvGrpSpPr>
            <p:grpSpPr>
              <a:xfrm>
                <a:off x="8831256" y="1773610"/>
                <a:ext cx="2810965" cy="2700000"/>
                <a:chOff x="9462484" y="3183893"/>
                <a:chExt cx="2504422" cy="2405561"/>
              </a:xfrm>
            </p:grpSpPr>
            <p:pic>
              <p:nvPicPr>
                <p:cNvPr id="13"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9462484" y="5374010"/>
                  <a:ext cx="2209259" cy="215444"/>
                </a:xfrm>
                <a:prstGeom prst="rect">
                  <a:avLst/>
                </a:prstGeom>
              </p:spPr>
              <p:txBody>
                <a:bodyPr wrap="none">
                  <a:spAutoFit/>
                </a:bodyPr>
                <a:lstStyle/>
                <a:p>
                  <a:pPr defTabSz="914583" eaLnBrk="1" fontAlgn="auto" hangingPunct="1">
                    <a:spcBef>
                      <a:spcPts val="0"/>
                    </a:spcBef>
                    <a:spcAft>
                      <a:spcPts val="0"/>
                    </a:spcAft>
                  </a:pPr>
                  <a:r>
                    <a:rPr lang="da-DK" sz="800" i="1" dirty="0">
                      <a:solidFill>
                        <a:prstClr val="black"/>
                      </a:solidFill>
                      <a:latin typeface="Calibri" panose="020F0502020204030204"/>
                      <a:ea typeface="+mn-ea"/>
                    </a:rPr>
                    <a:t>http://www.processpecialties.com/thermox.htm</a:t>
                  </a:r>
                </a:p>
              </p:txBody>
            </p:sp>
          </p:grpSp>
          <p:sp>
            <p:nvSpPr>
              <p:cNvPr id="18" name="TextBox 17"/>
              <p:cNvSpPr txBox="1"/>
              <p:nvPr/>
            </p:nvSpPr>
            <p:spPr>
              <a:xfrm>
                <a:off x="7512280" y="3397571"/>
                <a:ext cx="1019831" cy="461665"/>
              </a:xfrm>
              <a:prstGeom prst="rect">
                <a:avLst/>
              </a:prstGeom>
              <a:noFill/>
            </p:spPr>
            <p:txBody>
              <a:bodyPr wrap="none" rtlCol="0">
                <a:spAutoFit/>
              </a:bodyPr>
              <a:lstStyle/>
              <a:p>
                <a:r>
                  <a:rPr lang="da-DK" sz="1200" b="1" i="1" dirty="0" smtClean="0"/>
                  <a:t>Oxidation</a:t>
                </a:r>
                <a:endParaRPr lang="da-DK" sz="1200" b="1" i="1" dirty="0"/>
              </a:p>
              <a:p>
                <a:r>
                  <a:rPr lang="da-DK" sz="1200" b="1" i="1" dirty="0" err="1" smtClean="0"/>
                  <a:t>reaction</a:t>
                </a:r>
                <a:endParaRPr lang="da-DK" sz="1200" b="1" i="1" dirty="0"/>
              </a:p>
            </p:txBody>
          </p:sp>
          <p:cxnSp>
            <p:nvCxnSpPr>
              <p:cNvPr id="6" name="Straight Arrow Connector 5"/>
              <p:cNvCxnSpPr/>
              <p:nvPr/>
            </p:nvCxnSpPr>
            <p:spPr bwMode="auto">
              <a:xfrm>
                <a:off x="8520392" y="3552544"/>
                <a:ext cx="360040" cy="0"/>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 name="TextBox 18"/>
            <p:cNvSpPr txBox="1"/>
            <p:nvPr/>
          </p:nvSpPr>
          <p:spPr>
            <a:xfrm>
              <a:off x="11139576" y="3043371"/>
              <a:ext cx="1074333" cy="276999"/>
            </a:xfrm>
            <a:prstGeom prst="rect">
              <a:avLst/>
            </a:prstGeom>
            <a:noFill/>
          </p:spPr>
          <p:txBody>
            <a:bodyPr wrap="none" rtlCol="0">
              <a:spAutoFit/>
            </a:bodyPr>
            <a:lstStyle/>
            <a:p>
              <a:r>
                <a:rPr lang="da-DK" sz="1200" b="1" dirty="0" smtClean="0"/>
                <a:t>SiO</a:t>
              </a:r>
              <a:r>
                <a:rPr lang="da-DK" sz="1200" b="1" baseline="-25000" dirty="0" smtClean="0"/>
                <a:t>2</a:t>
              </a:r>
              <a:r>
                <a:rPr lang="da-DK" sz="1200" b="1" dirty="0" smtClean="0"/>
                <a:t> </a:t>
              </a:r>
              <a:r>
                <a:rPr lang="da-DK" sz="1200" b="1" dirty="0" err="1" smtClean="0"/>
                <a:t>layer</a:t>
              </a:r>
              <a:endParaRPr lang="da-DK" sz="1200" b="1" dirty="0"/>
            </a:p>
          </p:txBody>
        </p:sp>
        <p:grpSp>
          <p:nvGrpSpPr>
            <p:cNvPr id="23" name="Group 22"/>
            <p:cNvGrpSpPr/>
            <p:nvPr/>
          </p:nvGrpSpPr>
          <p:grpSpPr>
            <a:xfrm>
              <a:off x="11143686" y="2894927"/>
              <a:ext cx="108000" cy="632528"/>
              <a:chOff x="8279093" y="2459597"/>
              <a:chExt cx="108000" cy="632528"/>
            </a:xfrm>
          </p:grpSpPr>
          <p:cxnSp>
            <p:nvCxnSpPr>
              <p:cNvPr id="20" name="Straight Connector 19"/>
              <p:cNvCxnSpPr/>
              <p:nvPr/>
            </p:nvCxnSpPr>
            <p:spPr bwMode="auto">
              <a:xfrm>
                <a:off x="8333580" y="245959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rot="5400000">
                <a:off x="8333093" y="303702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rot="5400000">
                <a:off x="8333093" y="240779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124289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7969795" y="6454130"/>
            <a:ext cx="3725347"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5" name="TextBox 4"/>
          <p:cNvSpPr txBox="1"/>
          <p:nvPr/>
        </p:nvSpPr>
        <p:spPr>
          <a:xfrm>
            <a:off x="538683" y="922524"/>
            <a:ext cx="7383540" cy="1587267"/>
          </a:xfrm>
          <a:prstGeom prst="rect">
            <a:avLst/>
          </a:prstGeom>
          <a:noFill/>
        </p:spPr>
        <p:txBody>
          <a:bodyPr wrap="square" lIns="108875" tIns="54438" rIns="108875" bIns="54438" rtlCol="0">
            <a:spAutoFit/>
          </a:bodyPr>
          <a:lstStyle/>
          <a:p>
            <a:pPr marL="285807" indent="-285807"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da-DK" sz="1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p:txBody>
      </p:sp>
      <p:sp>
        <p:nvSpPr>
          <p:cNvPr id="15" name="TextBox 14"/>
          <p:cNvSpPr txBox="1"/>
          <p:nvPr/>
        </p:nvSpPr>
        <p:spPr>
          <a:xfrm>
            <a:off x="480963" y="909514"/>
            <a:ext cx="9934516" cy="4049394"/>
          </a:xfrm>
          <a:prstGeom prst="rect">
            <a:avLst/>
          </a:prstGeom>
          <a:noFill/>
        </p:spPr>
        <p:txBody>
          <a:bodyPr wrap="square" lIns="108796" tIns="54396" rIns="108796" bIns="54396" rtlCol="0">
            <a:spAutoFit/>
          </a:bodyPr>
          <a:lstStyle/>
          <a:p>
            <a:pPr marL="543949" lvl="1"/>
            <a:endParaRPr lang="da-DK" sz="1600" i="1" dirty="0"/>
          </a:p>
          <a:p>
            <a:r>
              <a:rPr lang="da-DK" sz="1600" b="1" dirty="0" err="1" smtClean="0"/>
              <a:t>Question</a:t>
            </a:r>
            <a:endParaRPr lang="da-DK" sz="1600" b="1" dirty="0" smtClean="0"/>
          </a:p>
          <a:p>
            <a:endParaRPr lang="da-DK" sz="1600" dirty="0" smtClean="0"/>
          </a:p>
          <a:p>
            <a:r>
              <a:rPr lang="da-DK" sz="1600" dirty="0" smtClean="0"/>
              <a:t>Do </a:t>
            </a:r>
            <a:r>
              <a:rPr lang="da-DK" sz="1600" dirty="0" err="1" smtClean="0"/>
              <a:t>you</a:t>
            </a:r>
            <a:r>
              <a:rPr lang="da-DK" sz="1600" dirty="0" smtClean="0"/>
              <a:t> </a:t>
            </a:r>
            <a:r>
              <a:rPr lang="da-DK" sz="1600" dirty="0" err="1" smtClean="0"/>
              <a:t>think</a:t>
            </a:r>
            <a:r>
              <a:rPr lang="da-DK" sz="1600" dirty="0"/>
              <a:t> </a:t>
            </a:r>
            <a:r>
              <a:rPr lang="da-DK" sz="1600" dirty="0" err="1" smtClean="0"/>
              <a:t>that</a:t>
            </a:r>
            <a:r>
              <a:rPr lang="da-DK" sz="1600" dirty="0" smtClean="0"/>
              <a:t> the </a:t>
            </a:r>
            <a:r>
              <a:rPr lang="da-DK" sz="1600" dirty="0" err="1" smtClean="0"/>
              <a:t>growth</a:t>
            </a:r>
            <a:r>
              <a:rPr lang="da-DK" sz="1600" dirty="0" smtClean="0"/>
              <a:t> rate for SiO</a:t>
            </a:r>
            <a:r>
              <a:rPr lang="da-DK" sz="1600" baseline="-25000" dirty="0" smtClean="0"/>
              <a:t>2</a:t>
            </a:r>
            <a:r>
              <a:rPr lang="da-DK" sz="1600" dirty="0" smtClean="0"/>
              <a:t> is </a:t>
            </a:r>
            <a:r>
              <a:rPr lang="da-DK" sz="1600" dirty="0" err="1" smtClean="0"/>
              <a:t>linear</a:t>
            </a:r>
            <a:r>
              <a:rPr lang="da-DK" sz="1600" dirty="0" smtClean="0"/>
              <a:t> as </a:t>
            </a:r>
            <a:r>
              <a:rPr lang="da-DK" sz="1600" dirty="0" err="1" smtClean="0"/>
              <a:t>function</a:t>
            </a:r>
            <a:r>
              <a:rPr lang="da-DK" sz="1600" dirty="0" smtClean="0"/>
              <a:t> of time? – </a:t>
            </a:r>
            <a:r>
              <a:rPr lang="da-DK" sz="1600" dirty="0" err="1" smtClean="0"/>
              <a:t>Why</a:t>
            </a:r>
            <a:r>
              <a:rPr lang="da-DK" sz="1600" dirty="0"/>
              <a:t> </a:t>
            </a:r>
            <a:r>
              <a:rPr lang="da-DK" sz="1600" dirty="0" smtClean="0"/>
              <a:t>or </a:t>
            </a:r>
            <a:r>
              <a:rPr lang="da-DK" sz="1600" dirty="0" err="1" smtClean="0"/>
              <a:t>why</a:t>
            </a:r>
            <a:r>
              <a:rPr lang="da-DK" sz="1600" dirty="0" smtClean="0"/>
              <a:t> not?</a:t>
            </a:r>
          </a:p>
          <a:p>
            <a:endParaRPr lang="da-DK" sz="1400" i="1" dirty="0" smtClean="0"/>
          </a:p>
          <a:p>
            <a:endParaRPr lang="da-DK" sz="1400" i="1" dirty="0" smtClean="0"/>
          </a:p>
          <a:p>
            <a:r>
              <a:rPr lang="da-DK" sz="1600" i="1" dirty="0" err="1" smtClean="0"/>
              <a:t>There</a:t>
            </a:r>
            <a:r>
              <a:rPr lang="da-DK" sz="1600" i="1" dirty="0" smtClean="0"/>
              <a:t> is </a:t>
            </a:r>
            <a:r>
              <a:rPr lang="da-DK" sz="1600" i="1" dirty="0" err="1" smtClean="0"/>
              <a:t>no</a:t>
            </a:r>
            <a:r>
              <a:rPr lang="da-DK" sz="1600" i="1" dirty="0" smtClean="0"/>
              <a:t> </a:t>
            </a:r>
            <a:r>
              <a:rPr lang="da-DK" sz="1600" i="1" dirty="0" err="1" smtClean="0"/>
              <a:t>quick</a:t>
            </a:r>
            <a:r>
              <a:rPr lang="da-DK" sz="1600" i="1" dirty="0" smtClean="0"/>
              <a:t> </a:t>
            </a:r>
            <a:r>
              <a:rPr lang="da-DK" sz="1600" i="1" dirty="0" err="1" smtClean="0"/>
              <a:t>answer</a:t>
            </a:r>
            <a:r>
              <a:rPr lang="da-DK" sz="1600" i="1" dirty="0" smtClean="0"/>
              <a:t> to </a:t>
            </a:r>
            <a:r>
              <a:rPr lang="da-DK" sz="1600" i="1" dirty="0" err="1" smtClean="0"/>
              <a:t>this</a:t>
            </a:r>
            <a:r>
              <a:rPr lang="da-DK" sz="1600" i="1" dirty="0" smtClean="0"/>
              <a:t> </a:t>
            </a:r>
            <a:r>
              <a:rPr lang="da-DK" sz="1600" i="1" dirty="0" err="1" smtClean="0"/>
              <a:t>question</a:t>
            </a:r>
            <a:r>
              <a:rPr lang="da-DK" sz="1600" i="1" dirty="0" smtClean="0"/>
              <a:t>…</a:t>
            </a:r>
          </a:p>
          <a:p>
            <a:r>
              <a:rPr lang="da-DK" sz="1600" i="1" dirty="0" smtClean="0"/>
              <a:t> </a:t>
            </a:r>
            <a:endParaRPr lang="da-DK" sz="1600" i="1" dirty="0"/>
          </a:p>
          <a:p>
            <a:r>
              <a:rPr lang="da-DK" sz="1600" i="1" dirty="0" smtClean="0"/>
              <a:t>The </a:t>
            </a:r>
            <a:r>
              <a:rPr lang="da-DK" sz="1600" i="1" dirty="0" err="1" smtClean="0"/>
              <a:t>growth</a:t>
            </a:r>
            <a:r>
              <a:rPr lang="da-DK" sz="1600" i="1" dirty="0" smtClean="0"/>
              <a:t> rate for </a:t>
            </a:r>
            <a:r>
              <a:rPr lang="da-DK" sz="1600" i="1" dirty="0" err="1" smtClean="0"/>
              <a:t>very</a:t>
            </a:r>
            <a:r>
              <a:rPr lang="da-DK" sz="1600" i="1" dirty="0" smtClean="0"/>
              <a:t> </a:t>
            </a:r>
            <a:r>
              <a:rPr lang="da-DK" sz="1600" i="1" dirty="0" err="1" smtClean="0"/>
              <a:t>thin</a:t>
            </a:r>
            <a:r>
              <a:rPr lang="da-DK" sz="1600" i="1" dirty="0" smtClean="0"/>
              <a:t> </a:t>
            </a:r>
            <a:r>
              <a:rPr lang="da-DK" sz="1600" i="1" dirty="0" err="1" smtClean="0"/>
              <a:t>oxide</a:t>
            </a:r>
            <a:r>
              <a:rPr lang="da-DK" sz="1600" i="1" dirty="0" smtClean="0"/>
              <a:t> (</a:t>
            </a:r>
            <a:r>
              <a:rPr lang="da-DK" sz="1600" i="1" dirty="0" err="1" smtClean="0"/>
              <a:t>some</a:t>
            </a:r>
            <a:r>
              <a:rPr lang="da-DK" sz="1600" i="1" dirty="0" smtClean="0"/>
              <a:t> hundred nm) </a:t>
            </a:r>
            <a:r>
              <a:rPr lang="da-DK" sz="1600" i="1" dirty="0" err="1" smtClean="0"/>
              <a:t>layers</a:t>
            </a:r>
            <a:r>
              <a:rPr lang="da-DK" sz="1600" i="1" dirty="0" smtClean="0"/>
              <a:t> is </a:t>
            </a:r>
            <a:r>
              <a:rPr lang="da-DK" sz="1600" i="1" dirty="0" err="1" smtClean="0"/>
              <a:t>linear</a:t>
            </a:r>
            <a:r>
              <a:rPr lang="da-DK" sz="1600" i="1" dirty="0" smtClean="0"/>
              <a:t>.</a:t>
            </a:r>
          </a:p>
          <a:p>
            <a:endParaRPr lang="da-DK" sz="1600" i="1" dirty="0" smtClean="0"/>
          </a:p>
          <a:p>
            <a:r>
              <a:rPr lang="da-DK" sz="1600" i="1" dirty="0" smtClean="0"/>
              <a:t>For </a:t>
            </a:r>
            <a:r>
              <a:rPr lang="da-DK" sz="1600" i="1" dirty="0" err="1" smtClean="0"/>
              <a:t>thicker</a:t>
            </a:r>
            <a:r>
              <a:rPr lang="da-DK" sz="1600" i="1" dirty="0" smtClean="0"/>
              <a:t> </a:t>
            </a:r>
            <a:r>
              <a:rPr lang="da-DK" sz="1600" i="1" dirty="0" err="1" smtClean="0"/>
              <a:t>oxide</a:t>
            </a:r>
            <a:r>
              <a:rPr lang="da-DK" sz="1600" i="1" dirty="0" smtClean="0"/>
              <a:t> </a:t>
            </a:r>
            <a:r>
              <a:rPr lang="da-DK" sz="1600" i="1" dirty="0" err="1" smtClean="0"/>
              <a:t>layers</a:t>
            </a:r>
            <a:r>
              <a:rPr lang="da-DK" sz="1600" i="1" dirty="0" smtClean="0"/>
              <a:t> the </a:t>
            </a:r>
            <a:r>
              <a:rPr lang="da-DK" sz="1600" i="1" dirty="0" err="1" smtClean="0"/>
              <a:t>growth</a:t>
            </a:r>
            <a:r>
              <a:rPr lang="da-DK" sz="1600" i="1" dirty="0" smtClean="0"/>
              <a:t> rate is not </a:t>
            </a:r>
            <a:r>
              <a:rPr lang="da-DK" sz="1600" i="1" dirty="0" err="1" smtClean="0"/>
              <a:t>linear</a:t>
            </a:r>
            <a:r>
              <a:rPr lang="da-DK" sz="1600" i="1" dirty="0" smtClean="0"/>
              <a:t> and </a:t>
            </a:r>
            <a:r>
              <a:rPr lang="da-DK" sz="1600" i="1" dirty="0" err="1" smtClean="0"/>
              <a:t>decreases</a:t>
            </a:r>
            <a:r>
              <a:rPr lang="da-DK" sz="1600" i="1" dirty="0" smtClean="0"/>
              <a:t> with time:</a:t>
            </a:r>
          </a:p>
          <a:p>
            <a:pPr marL="285750" indent="-285750">
              <a:buFont typeface="Arial" panose="020B0604020202020204" pitchFamily="34" charset="0"/>
              <a:buChar char="•"/>
            </a:pPr>
            <a:r>
              <a:rPr lang="da-DK" sz="1400" i="1" dirty="0" err="1"/>
              <a:t>When</a:t>
            </a:r>
            <a:r>
              <a:rPr lang="da-DK" sz="1400" i="1" dirty="0"/>
              <a:t> the </a:t>
            </a:r>
            <a:r>
              <a:rPr lang="da-DK" sz="1400" i="1" dirty="0" err="1"/>
              <a:t>oxide</a:t>
            </a:r>
            <a:r>
              <a:rPr lang="da-DK" sz="1400" i="1" dirty="0"/>
              <a:t> </a:t>
            </a:r>
            <a:r>
              <a:rPr lang="da-DK" sz="1400" i="1" dirty="0" err="1"/>
              <a:t>layer</a:t>
            </a:r>
            <a:r>
              <a:rPr lang="da-DK" sz="1400" i="1" dirty="0"/>
              <a:t> </a:t>
            </a:r>
            <a:r>
              <a:rPr lang="da-DK" sz="1400" i="1" dirty="0" err="1"/>
              <a:t>grows</a:t>
            </a:r>
            <a:r>
              <a:rPr lang="da-DK" sz="1400" i="1" dirty="0"/>
              <a:t>, it </a:t>
            </a:r>
            <a:r>
              <a:rPr lang="da-DK" sz="1400" i="1" dirty="0" err="1"/>
              <a:t>takes</a:t>
            </a:r>
            <a:r>
              <a:rPr lang="da-DK" sz="1400" i="1" dirty="0"/>
              <a:t> longer and longer time for the </a:t>
            </a:r>
            <a:r>
              <a:rPr lang="da-DK" sz="1400" i="1" dirty="0" smtClean="0"/>
              <a:t>O</a:t>
            </a:r>
            <a:r>
              <a:rPr lang="da-DK" sz="1400" i="1" baseline="-25000" dirty="0" smtClean="0"/>
              <a:t>2</a:t>
            </a:r>
            <a:r>
              <a:rPr lang="da-DK" sz="1400" i="1" dirty="0" smtClean="0"/>
              <a:t> or H</a:t>
            </a:r>
            <a:r>
              <a:rPr lang="da-DK" sz="1400" i="1" baseline="-25000" dirty="0" smtClean="0"/>
              <a:t>2</a:t>
            </a:r>
            <a:r>
              <a:rPr lang="da-DK" sz="1400" i="1" dirty="0" smtClean="0"/>
              <a:t>O </a:t>
            </a:r>
            <a:r>
              <a:rPr lang="da-DK" sz="1400" i="1" dirty="0" err="1" smtClean="0"/>
              <a:t>vapour</a:t>
            </a:r>
            <a:r>
              <a:rPr lang="da-DK" sz="1400" i="1" dirty="0" smtClean="0"/>
              <a:t> </a:t>
            </a:r>
            <a:r>
              <a:rPr lang="da-DK" sz="1400" i="1" dirty="0" err="1" smtClean="0"/>
              <a:t>molecules</a:t>
            </a:r>
            <a:r>
              <a:rPr lang="da-DK" sz="1400" i="1" dirty="0" smtClean="0"/>
              <a:t> </a:t>
            </a:r>
            <a:r>
              <a:rPr lang="da-DK" sz="1400" i="1" dirty="0"/>
              <a:t>to </a:t>
            </a:r>
            <a:r>
              <a:rPr lang="da-DK" sz="1400" i="1" dirty="0" smtClean="0"/>
              <a:t>diffuse </a:t>
            </a:r>
            <a:r>
              <a:rPr lang="da-DK" sz="1400" i="1" dirty="0" err="1" smtClean="0"/>
              <a:t>through</a:t>
            </a:r>
            <a:r>
              <a:rPr lang="da-DK" sz="1400" i="1" dirty="0" smtClean="0"/>
              <a:t> </a:t>
            </a:r>
            <a:r>
              <a:rPr lang="da-DK" sz="1400" i="1" dirty="0"/>
              <a:t>the </a:t>
            </a:r>
            <a:r>
              <a:rPr lang="da-DK" sz="1400" i="1" dirty="0" err="1"/>
              <a:t>already</a:t>
            </a:r>
            <a:r>
              <a:rPr lang="da-DK" sz="1400" i="1" dirty="0"/>
              <a:t> </a:t>
            </a:r>
            <a:r>
              <a:rPr lang="da-DK" sz="1400" i="1" dirty="0" err="1"/>
              <a:t>grown</a:t>
            </a:r>
            <a:r>
              <a:rPr lang="da-DK" sz="1400" i="1" dirty="0"/>
              <a:t> </a:t>
            </a:r>
            <a:r>
              <a:rPr lang="da-DK" sz="1400" i="1" dirty="0" err="1"/>
              <a:t>oxide</a:t>
            </a:r>
            <a:r>
              <a:rPr lang="da-DK" sz="1400" i="1" dirty="0"/>
              <a:t> </a:t>
            </a:r>
            <a:r>
              <a:rPr lang="da-DK" sz="1400" i="1" dirty="0" err="1"/>
              <a:t>layer</a:t>
            </a:r>
            <a:r>
              <a:rPr lang="da-DK" sz="1400" i="1" dirty="0"/>
              <a:t> and </a:t>
            </a:r>
            <a:r>
              <a:rPr lang="da-DK" sz="1400" i="1" dirty="0" err="1"/>
              <a:t>reach</a:t>
            </a:r>
            <a:r>
              <a:rPr lang="da-DK" sz="1400" i="1" dirty="0"/>
              <a:t> Si </a:t>
            </a:r>
            <a:r>
              <a:rPr lang="da-DK" sz="1400" i="1" dirty="0" err="1" smtClean="0"/>
              <a:t>surface</a:t>
            </a:r>
            <a:r>
              <a:rPr lang="da-DK" sz="1400" i="1" dirty="0" smtClean="0"/>
              <a:t> to </a:t>
            </a:r>
            <a:r>
              <a:rPr lang="da-DK" sz="1400" i="1" dirty="0"/>
              <a:t>form more </a:t>
            </a:r>
            <a:r>
              <a:rPr lang="da-DK" sz="1400" i="1" dirty="0" smtClean="0"/>
              <a:t>SiO</a:t>
            </a:r>
            <a:r>
              <a:rPr lang="da-DK" sz="1400" i="1" baseline="-25000" dirty="0" smtClean="0"/>
              <a:t>2</a:t>
            </a:r>
            <a:endParaRPr lang="da-DK" sz="1400" i="1" dirty="0"/>
          </a:p>
          <a:p>
            <a:endParaRPr lang="da-DK" sz="1400" i="1" dirty="0" smtClean="0"/>
          </a:p>
          <a:p>
            <a:endParaRPr lang="da-DK" sz="1400" i="1" dirty="0"/>
          </a:p>
          <a:p>
            <a:endParaRPr lang="da-DK" sz="1400" i="1" dirty="0" smtClean="0"/>
          </a:p>
          <a:p>
            <a:r>
              <a:rPr lang="da-DK" sz="1400" i="1" dirty="0" smtClean="0"/>
              <a:t> </a:t>
            </a:r>
            <a:endParaRPr lang="da-DK" sz="1500" dirty="0"/>
          </a:p>
        </p:txBody>
      </p:sp>
      <p:sp>
        <p:nvSpPr>
          <p:cNvPr id="1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Process</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grpSp>
        <p:nvGrpSpPr>
          <p:cNvPr id="27" name="Group 26"/>
          <p:cNvGrpSpPr/>
          <p:nvPr/>
        </p:nvGrpSpPr>
        <p:grpSpPr>
          <a:xfrm>
            <a:off x="6822025" y="4114170"/>
            <a:ext cx="5252226" cy="2700000"/>
            <a:chOff x="6961683" y="1773610"/>
            <a:chExt cx="5252226" cy="2700000"/>
          </a:xfrm>
        </p:grpSpPr>
        <p:grpSp>
          <p:nvGrpSpPr>
            <p:cNvPr id="28" name="Group 27"/>
            <p:cNvGrpSpPr/>
            <p:nvPr/>
          </p:nvGrpSpPr>
          <p:grpSpPr>
            <a:xfrm>
              <a:off x="6961683" y="1773610"/>
              <a:ext cx="4129941" cy="2700000"/>
              <a:chOff x="7512280" y="1773610"/>
              <a:chExt cx="4129941" cy="2700000"/>
            </a:xfrm>
          </p:grpSpPr>
          <p:grpSp>
            <p:nvGrpSpPr>
              <p:cNvPr id="34" name="Group 33"/>
              <p:cNvGrpSpPr>
                <a:grpSpLocks noChangeAspect="1"/>
              </p:cNvGrpSpPr>
              <p:nvPr/>
            </p:nvGrpSpPr>
            <p:grpSpPr>
              <a:xfrm>
                <a:off x="8831256" y="1773610"/>
                <a:ext cx="2810965" cy="2700000"/>
                <a:chOff x="9462484" y="3183893"/>
                <a:chExt cx="2504422" cy="2405561"/>
              </a:xfrm>
            </p:grpSpPr>
            <p:pic>
              <p:nvPicPr>
                <p:cNvPr id="37"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9462484" y="5374010"/>
                  <a:ext cx="2209259" cy="215444"/>
                </a:xfrm>
                <a:prstGeom prst="rect">
                  <a:avLst/>
                </a:prstGeom>
              </p:spPr>
              <p:txBody>
                <a:bodyPr wrap="none">
                  <a:spAutoFit/>
                </a:bodyPr>
                <a:lstStyle/>
                <a:p>
                  <a:pPr defTabSz="914583" eaLnBrk="1" fontAlgn="auto" hangingPunct="1">
                    <a:spcBef>
                      <a:spcPts val="0"/>
                    </a:spcBef>
                    <a:spcAft>
                      <a:spcPts val="0"/>
                    </a:spcAft>
                  </a:pPr>
                  <a:r>
                    <a:rPr lang="da-DK" sz="800" i="1" dirty="0">
                      <a:solidFill>
                        <a:prstClr val="black"/>
                      </a:solidFill>
                      <a:latin typeface="Calibri" panose="020F0502020204030204"/>
                      <a:ea typeface="+mn-ea"/>
                    </a:rPr>
                    <a:t>http://www.processpecialties.com/thermox.htm</a:t>
                  </a:r>
                </a:p>
              </p:txBody>
            </p:sp>
          </p:grpSp>
          <p:sp>
            <p:nvSpPr>
              <p:cNvPr id="35" name="TextBox 34"/>
              <p:cNvSpPr txBox="1"/>
              <p:nvPr/>
            </p:nvSpPr>
            <p:spPr>
              <a:xfrm>
                <a:off x="7512280" y="3397571"/>
                <a:ext cx="1019831" cy="461665"/>
              </a:xfrm>
              <a:prstGeom prst="rect">
                <a:avLst/>
              </a:prstGeom>
              <a:noFill/>
            </p:spPr>
            <p:txBody>
              <a:bodyPr wrap="none" rtlCol="0">
                <a:spAutoFit/>
              </a:bodyPr>
              <a:lstStyle/>
              <a:p>
                <a:r>
                  <a:rPr lang="da-DK" sz="1200" b="1" i="1" dirty="0" smtClean="0"/>
                  <a:t>Oxidation</a:t>
                </a:r>
                <a:endParaRPr lang="da-DK" sz="1200" b="1" i="1" dirty="0"/>
              </a:p>
              <a:p>
                <a:r>
                  <a:rPr lang="da-DK" sz="1200" b="1" i="1" dirty="0" err="1" smtClean="0"/>
                  <a:t>reaction</a:t>
                </a:r>
                <a:endParaRPr lang="da-DK" sz="1200" b="1" i="1" dirty="0"/>
              </a:p>
            </p:txBody>
          </p:sp>
          <p:cxnSp>
            <p:nvCxnSpPr>
              <p:cNvPr id="36" name="Straight Arrow Connector 35"/>
              <p:cNvCxnSpPr/>
              <p:nvPr/>
            </p:nvCxnSpPr>
            <p:spPr bwMode="auto">
              <a:xfrm>
                <a:off x="8520392" y="3552544"/>
                <a:ext cx="360040" cy="0"/>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9" name="TextBox 28"/>
            <p:cNvSpPr txBox="1"/>
            <p:nvPr/>
          </p:nvSpPr>
          <p:spPr>
            <a:xfrm>
              <a:off x="11139576" y="3043371"/>
              <a:ext cx="1074333" cy="276999"/>
            </a:xfrm>
            <a:prstGeom prst="rect">
              <a:avLst/>
            </a:prstGeom>
            <a:noFill/>
          </p:spPr>
          <p:txBody>
            <a:bodyPr wrap="none" rtlCol="0">
              <a:spAutoFit/>
            </a:bodyPr>
            <a:lstStyle/>
            <a:p>
              <a:r>
                <a:rPr lang="da-DK" sz="1200" b="1" dirty="0" smtClean="0"/>
                <a:t>SiO</a:t>
              </a:r>
              <a:r>
                <a:rPr lang="da-DK" sz="1200" b="1" baseline="-25000" dirty="0" smtClean="0"/>
                <a:t>2</a:t>
              </a:r>
              <a:r>
                <a:rPr lang="da-DK" sz="1200" b="1" dirty="0" smtClean="0"/>
                <a:t> </a:t>
              </a:r>
              <a:r>
                <a:rPr lang="da-DK" sz="1200" b="1" dirty="0" err="1" smtClean="0"/>
                <a:t>layer</a:t>
              </a:r>
              <a:endParaRPr lang="da-DK" sz="1200" b="1" dirty="0"/>
            </a:p>
          </p:txBody>
        </p:sp>
        <p:grpSp>
          <p:nvGrpSpPr>
            <p:cNvPr id="30" name="Group 29"/>
            <p:cNvGrpSpPr/>
            <p:nvPr/>
          </p:nvGrpSpPr>
          <p:grpSpPr>
            <a:xfrm>
              <a:off x="11143686" y="2894927"/>
              <a:ext cx="108000" cy="632528"/>
              <a:chOff x="8279093" y="2459597"/>
              <a:chExt cx="108000" cy="632528"/>
            </a:xfrm>
          </p:grpSpPr>
          <p:cxnSp>
            <p:nvCxnSpPr>
              <p:cNvPr id="31" name="Straight Connector 30"/>
              <p:cNvCxnSpPr/>
              <p:nvPr/>
            </p:nvCxnSpPr>
            <p:spPr bwMode="auto">
              <a:xfrm>
                <a:off x="8333580" y="245959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rot="5400000">
                <a:off x="8333093" y="303702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rot="5400000">
                <a:off x="8333093" y="240779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383805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11" end="11"/>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da-DK" sz="7100" b="1" dirty="0"/>
          </a:p>
          <a:p>
            <a:pPr marL="0" indent="0" algn="ctr">
              <a:buNone/>
            </a:pPr>
            <a:r>
              <a:rPr lang="da-DK" sz="7100" b="1" dirty="0"/>
              <a:t>BREAK</a:t>
            </a:r>
          </a:p>
        </p:txBody>
      </p:sp>
    </p:spTree>
    <p:extLst>
      <p:ext uri="{BB962C8B-B14F-4D97-AF65-F5344CB8AC3E}">
        <p14:creationId xmlns:p14="http://schemas.microsoft.com/office/powerpoint/2010/main" val="11088757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8763071" y="6487039"/>
            <a:ext cx="3059924"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7178" name="TextBox 7177"/>
          <p:cNvSpPr txBox="1"/>
          <p:nvPr/>
        </p:nvSpPr>
        <p:spPr>
          <a:xfrm>
            <a:off x="409495" y="1039999"/>
            <a:ext cx="10224596" cy="243352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dirty="0" smtClean="0">
                <a:solidFill>
                  <a:prstClr val="black"/>
                </a:solidFill>
                <a:latin typeface="Calibri" panose="020F0502020204030204"/>
                <a:ea typeface="+mn-ea"/>
              </a:rPr>
              <a:t>The </a:t>
            </a:r>
            <a:r>
              <a:rPr lang="da-DK" sz="1600" dirty="0">
                <a:solidFill>
                  <a:prstClr val="black"/>
                </a:solidFill>
                <a:latin typeface="Calibri" panose="020F0502020204030204"/>
                <a:ea typeface="+mn-ea"/>
              </a:rPr>
              <a:t>oxidation </a:t>
            </a:r>
            <a:r>
              <a:rPr lang="da-DK" sz="1600" dirty="0" err="1">
                <a:solidFill>
                  <a:prstClr val="black"/>
                </a:solidFill>
                <a:latin typeface="Calibri" panose="020F0502020204030204"/>
                <a:ea typeface="+mn-ea"/>
              </a:rPr>
              <a:t>reaction</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occurs</a:t>
            </a:r>
            <a:r>
              <a:rPr lang="da-DK" sz="1600" dirty="0">
                <a:solidFill>
                  <a:prstClr val="black"/>
                </a:solidFill>
                <a:latin typeface="Calibri" panose="020F0502020204030204"/>
                <a:ea typeface="+mn-ea"/>
              </a:rPr>
              <a:t> a the interface </a:t>
            </a:r>
            <a:r>
              <a:rPr lang="da-DK" sz="1600" dirty="0" err="1">
                <a:solidFill>
                  <a:prstClr val="black"/>
                </a:solidFill>
                <a:latin typeface="Calibri" panose="020F0502020204030204"/>
                <a:ea typeface="+mn-ea"/>
              </a:rPr>
              <a:t>between</a:t>
            </a:r>
            <a:r>
              <a:rPr lang="da-DK" sz="1600" dirty="0">
                <a:solidFill>
                  <a:prstClr val="black"/>
                </a:solidFill>
                <a:latin typeface="Calibri" panose="020F0502020204030204"/>
                <a:ea typeface="+mn-ea"/>
              </a:rPr>
              <a:t> the </a:t>
            </a:r>
            <a:r>
              <a:rPr lang="da-DK" sz="1600" dirty="0" err="1">
                <a:solidFill>
                  <a:prstClr val="black"/>
                </a:solidFill>
                <a:latin typeface="Calibri" panose="020F0502020204030204"/>
                <a:ea typeface="+mn-ea"/>
              </a:rPr>
              <a:t>oxide</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layer</a:t>
            </a:r>
            <a:r>
              <a:rPr lang="da-DK" sz="1600" dirty="0">
                <a:solidFill>
                  <a:prstClr val="black"/>
                </a:solidFill>
                <a:latin typeface="Calibri" panose="020F0502020204030204"/>
                <a:ea typeface="+mn-ea"/>
              </a:rPr>
              <a:t> and the Si </a:t>
            </a:r>
            <a:r>
              <a:rPr lang="da-DK" sz="1600" dirty="0" err="1">
                <a:solidFill>
                  <a:prstClr val="black"/>
                </a:solidFill>
                <a:latin typeface="Calibri" panose="020F0502020204030204"/>
                <a:ea typeface="+mn-ea"/>
              </a:rPr>
              <a:t>surface</a:t>
            </a: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r>
              <a:rPr lang="da-DK" sz="1600" dirty="0">
                <a:solidFill>
                  <a:prstClr val="black"/>
                </a:solidFill>
                <a:latin typeface="Calibri" panose="020F0502020204030204"/>
                <a:ea typeface="+mn-ea"/>
              </a:rPr>
              <a:t>To understand the oxidation </a:t>
            </a:r>
            <a:r>
              <a:rPr lang="da-DK" sz="1600" dirty="0" err="1">
                <a:solidFill>
                  <a:prstClr val="black"/>
                </a:solidFill>
                <a:latin typeface="Calibri" panose="020F0502020204030204"/>
                <a:ea typeface="+mn-ea"/>
              </a:rPr>
              <a:t>process</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we</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first</a:t>
            </a:r>
            <a:r>
              <a:rPr lang="da-DK" sz="1600" dirty="0">
                <a:solidFill>
                  <a:prstClr val="black"/>
                </a:solidFill>
                <a:latin typeface="Calibri" panose="020F0502020204030204"/>
                <a:ea typeface="+mn-ea"/>
              </a:rPr>
              <a:t> have to understand the kinetics of the </a:t>
            </a:r>
            <a:r>
              <a:rPr lang="da-DK" sz="1600" dirty="0" err="1">
                <a:solidFill>
                  <a:prstClr val="black"/>
                </a:solidFill>
                <a:latin typeface="Calibri" panose="020F0502020204030204"/>
                <a:ea typeface="+mn-ea"/>
              </a:rPr>
              <a:t>oxide</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growth</a:t>
            </a:r>
            <a:r>
              <a:rPr lang="da-DK" sz="1600" dirty="0">
                <a:solidFill>
                  <a:prstClr val="black"/>
                </a:solidFill>
                <a:latin typeface="Calibri" panose="020F0502020204030204"/>
                <a:ea typeface="+mn-ea"/>
              </a:rPr>
              <a:t>, i.e. </a:t>
            </a:r>
            <a:r>
              <a:rPr lang="da-DK" sz="1600" dirty="0" err="1">
                <a:solidFill>
                  <a:prstClr val="black"/>
                </a:solidFill>
                <a:latin typeface="Calibri" panose="020F0502020204030204"/>
                <a:ea typeface="+mn-ea"/>
              </a:rPr>
              <a:t>how</a:t>
            </a:r>
            <a:r>
              <a:rPr lang="da-DK" sz="1600" dirty="0">
                <a:solidFill>
                  <a:prstClr val="black"/>
                </a:solidFill>
                <a:latin typeface="Calibri" panose="020F0502020204030204"/>
                <a:ea typeface="+mn-ea"/>
              </a:rPr>
              <a:t> the </a:t>
            </a:r>
            <a:r>
              <a:rPr lang="da-DK" sz="1600" dirty="0" err="1">
                <a:solidFill>
                  <a:prstClr val="black"/>
                </a:solidFill>
                <a:latin typeface="Calibri" panose="020F0502020204030204"/>
                <a:ea typeface="+mn-ea"/>
              </a:rPr>
              <a:t>oxidants</a:t>
            </a:r>
            <a:r>
              <a:rPr lang="da-DK" sz="1600" dirty="0">
                <a:solidFill>
                  <a:prstClr val="black"/>
                </a:solidFill>
                <a:latin typeface="Calibri" panose="020F0502020204030204"/>
                <a:ea typeface="+mn-ea"/>
              </a:rPr>
              <a:t> (O</a:t>
            </a:r>
            <a:r>
              <a:rPr lang="da-DK" sz="1600" baseline="-25000" dirty="0">
                <a:solidFill>
                  <a:prstClr val="black"/>
                </a:solidFill>
                <a:latin typeface="Calibri" panose="020F0502020204030204"/>
                <a:ea typeface="+mn-ea"/>
              </a:rPr>
              <a:t>2</a:t>
            </a:r>
            <a:r>
              <a:rPr lang="da-DK" sz="1600" dirty="0">
                <a:solidFill>
                  <a:prstClr val="black"/>
                </a:solidFill>
                <a:latin typeface="Calibri" panose="020F0502020204030204"/>
                <a:ea typeface="+mn-ea"/>
              </a:rPr>
              <a:t> or H</a:t>
            </a:r>
            <a:r>
              <a:rPr lang="da-DK" sz="1600" baseline="-25000" dirty="0">
                <a:solidFill>
                  <a:prstClr val="black"/>
                </a:solidFill>
                <a:latin typeface="Calibri" panose="020F0502020204030204"/>
                <a:ea typeface="+mn-ea"/>
              </a:rPr>
              <a:t>2</a:t>
            </a:r>
            <a:r>
              <a:rPr lang="da-DK" sz="1600" dirty="0">
                <a:solidFill>
                  <a:prstClr val="black"/>
                </a:solidFill>
                <a:latin typeface="Calibri" panose="020F0502020204030204"/>
                <a:ea typeface="+mn-ea"/>
              </a:rPr>
              <a:t>O </a:t>
            </a:r>
            <a:r>
              <a:rPr lang="da-DK" sz="1600" dirty="0" err="1" smtClean="0">
                <a:solidFill>
                  <a:prstClr val="black"/>
                </a:solidFill>
                <a:latin typeface="Calibri" panose="020F0502020204030204"/>
                <a:ea typeface="+mn-ea"/>
              </a:rPr>
              <a:t>vapour</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molecules</a:t>
            </a:r>
            <a:r>
              <a:rPr lang="da-DK" sz="1600" dirty="0" smtClean="0">
                <a:solidFill>
                  <a:prstClr val="black"/>
                </a:solidFill>
                <a:latin typeface="Calibri" panose="020F0502020204030204"/>
                <a:ea typeface="+mn-ea"/>
              </a:rPr>
              <a:t>) </a:t>
            </a:r>
            <a:r>
              <a:rPr lang="da-DK" sz="1600" dirty="0" err="1">
                <a:solidFill>
                  <a:prstClr val="black"/>
                </a:solidFill>
                <a:latin typeface="Calibri" panose="020F0502020204030204"/>
                <a:ea typeface="+mn-ea"/>
              </a:rPr>
              <a:t>are</a:t>
            </a:r>
            <a:r>
              <a:rPr lang="da-DK" sz="1600" dirty="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being</a:t>
            </a:r>
            <a:r>
              <a:rPr lang="da-DK" sz="1600" dirty="0" smtClean="0">
                <a:solidFill>
                  <a:prstClr val="black"/>
                </a:solidFill>
                <a:latin typeface="Calibri" panose="020F0502020204030204"/>
                <a:ea typeface="+mn-ea"/>
              </a:rPr>
              <a:t> </a:t>
            </a:r>
            <a:r>
              <a:rPr lang="da-DK" sz="1600" dirty="0" err="1">
                <a:solidFill>
                  <a:prstClr val="black"/>
                </a:solidFill>
                <a:latin typeface="Calibri" panose="020F0502020204030204"/>
                <a:ea typeface="+mn-ea"/>
              </a:rPr>
              <a:t>transported</a:t>
            </a:r>
            <a:r>
              <a:rPr lang="da-DK" sz="1600" dirty="0">
                <a:solidFill>
                  <a:prstClr val="black"/>
                </a:solidFill>
                <a:latin typeface="Calibri" panose="020F0502020204030204"/>
                <a:ea typeface="+mn-ea"/>
              </a:rPr>
              <a:t> to the Si </a:t>
            </a:r>
            <a:r>
              <a:rPr lang="da-DK" sz="1600" dirty="0" err="1" smtClean="0">
                <a:solidFill>
                  <a:prstClr val="black"/>
                </a:solidFill>
                <a:latin typeface="Calibri" panose="020F0502020204030204"/>
                <a:ea typeface="+mn-ea"/>
              </a:rPr>
              <a:t>surface</a:t>
            </a:r>
            <a:r>
              <a:rPr lang="da-DK" sz="1600" dirty="0" smtClean="0">
                <a:solidFill>
                  <a:prstClr val="black"/>
                </a:solidFill>
                <a:latin typeface="Calibri" panose="020F0502020204030204"/>
                <a:ea typeface="+mn-ea"/>
              </a:rPr>
              <a:t>.</a:t>
            </a:r>
          </a:p>
          <a:p>
            <a:pPr defTabSz="914583" eaLnBrk="1" fontAlgn="auto" hangingPunct="1">
              <a:spcBef>
                <a:spcPts val="0"/>
              </a:spcBef>
              <a:spcAft>
                <a:spcPts val="0"/>
              </a:spcAft>
            </a:pPr>
            <a:endParaRPr lang="da-DK" sz="14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 typeface="+mj-lt"/>
              <a:buAutoNum type="arabicPeriod"/>
            </a:pPr>
            <a:endParaRPr lang="da-DK" sz="1400" dirty="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endParaRPr lang="da-DK" sz="1400" dirty="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endParaRPr lang="da-DK" sz="1400" dirty="0">
              <a:solidFill>
                <a:prstClr val="black"/>
              </a:solidFill>
              <a:latin typeface="Calibri" panose="020F0502020204030204"/>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699" dirty="0">
              <a:solidFill>
                <a:prstClr val="black"/>
              </a:solidFill>
              <a:latin typeface="Calibri" panose="020F0502020204030204"/>
              <a:ea typeface="+mn-ea"/>
            </a:endParaRPr>
          </a:p>
        </p:txBody>
      </p:sp>
      <p:sp>
        <p:nvSpPr>
          <p:cNvPr id="6" name="TextBox 5"/>
          <p:cNvSpPr txBox="1"/>
          <p:nvPr/>
        </p:nvSpPr>
        <p:spPr>
          <a:xfrm>
            <a:off x="409495" y="2550597"/>
            <a:ext cx="7879465" cy="1846659"/>
          </a:xfrm>
          <a:prstGeom prst="rect">
            <a:avLst/>
          </a:prstGeom>
          <a:noFill/>
        </p:spPr>
        <p:txBody>
          <a:bodyPr wrap="none" rtlCol="0">
            <a:spAutoFit/>
          </a:bodyPr>
          <a:lstStyle/>
          <a:p>
            <a:pPr defTabSz="914583" eaLnBrk="1" fontAlgn="auto" hangingPunct="1">
              <a:spcBef>
                <a:spcPts val="0"/>
              </a:spcBef>
              <a:spcAft>
                <a:spcPts val="0"/>
              </a:spcAft>
            </a:pPr>
            <a:r>
              <a:rPr lang="da-DK" sz="1600" b="1" dirty="0" err="1">
                <a:solidFill>
                  <a:prstClr val="black"/>
                </a:solidFill>
                <a:latin typeface="Calibri" panose="020F0502020204030204"/>
              </a:rPr>
              <a:t>What</a:t>
            </a:r>
            <a:r>
              <a:rPr lang="da-DK" sz="1600" b="1" dirty="0">
                <a:solidFill>
                  <a:prstClr val="black"/>
                </a:solidFill>
                <a:latin typeface="Calibri" panose="020F0502020204030204"/>
              </a:rPr>
              <a:t> is </a:t>
            </a:r>
            <a:r>
              <a:rPr lang="da-DK" sz="1600" b="1" dirty="0" err="1">
                <a:solidFill>
                  <a:prstClr val="black"/>
                </a:solidFill>
                <a:latin typeface="Calibri" panose="020F0502020204030204"/>
              </a:rPr>
              <a:t>going</a:t>
            </a:r>
            <a:r>
              <a:rPr lang="da-DK" sz="1600" b="1" dirty="0">
                <a:solidFill>
                  <a:prstClr val="black"/>
                </a:solidFill>
                <a:latin typeface="Calibri" panose="020F0502020204030204"/>
              </a:rPr>
              <a:t> to </a:t>
            </a:r>
            <a:r>
              <a:rPr lang="da-DK" sz="1600" b="1" dirty="0" err="1">
                <a:solidFill>
                  <a:prstClr val="black"/>
                </a:solidFill>
                <a:latin typeface="Calibri" panose="020F0502020204030204"/>
              </a:rPr>
              <a:t>happen</a:t>
            </a:r>
            <a:r>
              <a:rPr lang="da-DK" sz="1600" b="1" dirty="0">
                <a:solidFill>
                  <a:prstClr val="black"/>
                </a:solidFill>
                <a:latin typeface="Calibri" panose="020F0502020204030204"/>
              </a:rPr>
              <a:t> for the oxidation to the </a:t>
            </a:r>
            <a:r>
              <a:rPr lang="da-DK" sz="1600" b="1" dirty="0" err="1">
                <a:solidFill>
                  <a:prstClr val="black"/>
                </a:solidFill>
                <a:latin typeface="Calibri" panose="020F0502020204030204"/>
              </a:rPr>
              <a:t>place</a:t>
            </a:r>
            <a:r>
              <a:rPr lang="da-DK" sz="1600" b="1" dirty="0">
                <a:solidFill>
                  <a:prstClr val="black"/>
                </a:solidFill>
                <a:latin typeface="Calibri" panose="020F0502020204030204"/>
              </a:rPr>
              <a:t>?</a:t>
            </a:r>
          </a:p>
          <a:p>
            <a:pPr defTabSz="914583" eaLnBrk="1" fontAlgn="auto" hangingPunct="1">
              <a:spcBef>
                <a:spcPts val="0"/>
              </a:spcBef>
              <a:spcAft>
                <a:spcPts val="0"/>
              </a:spcAft>
            </a:pPr>
            <a:endParaRPr lang="da-DK" sz="1600" dirty="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da-DK" sz="1600" dirty="0" err="1" smtClean="0">
                <a:solidFill>
                  <a:prstClr val="black"/>
                </a:solidFill>
                <a:latin typeface="Calibri" panose="020F0502020204030204"/>
              </a:rPr>
              <a:t>Oxidants</a:t>
            </a:r>
            <a:r>
              <a:rPr lang="da-DK" sz="1600" dirty="0" smtClean="0">
                <a:solidFill>
                  <a:prstClr val="black"/>
                </a:solidFill>
                <a:latin typeface="Calibri" panose="020F0502020204030204"/>
              </a:rPr>
              <a:t> </a:t>
            </a:r>
            <a:r>
              <a:rPr lang="da-DK" sz="1600" dirty="0">
                <a:solidFill>
                  <a:prstClr val="black"/>
                </a:solidFill>
                <a:latin typeface="Calibri" panose="020F0502020204030204"/>
              </a:rPr>
              <a:t>(O</a:t>
            </a:r>
            <a:r>
              <a:rPr lang="da-DK" sz="1600" baseline="-25000" dirty="0">
                <a:solidFill>
                  <a:prstClr val="black"/>
                </a:solidFill>
                <a:latin typeface="Calibri" panose="020F0502020204030204"/>
              </a:rPr>
              <a:t>2</a:t>
            </a:r>
            <a:r>
              <a:rPr lang="da-DK" sz="1600" dirty="0">
                <a:solidFill>
                  <a:prstClr val="black"/>
                </a:solidFill>
                <a:latin typeface="Calibri" panose="020F0502020204030204"/>
              </a:rPr>
              <a:t> or H</a:t>
            </a:r>
            <a:r>
              <a:rPr lang="da-DK" sz="1600" baseline="-25000" dirty="0">
                <a:solidFill>
                  <a:prstClr val="black"/>
                </a:solidFill>
                <a:latin typeface="Calibri" panose="020F0502020204030204"/>
              </a:rPr>
              <a:t>2</a:t>
            </a:r>
            <a:r>
              <a:rPr lang="da-DK" sz="1600" dirty="0">
                <a:solidFill>
                  <a:prstClr val="black"/>
                </a:solidFill>
                <a:latin typeface="Calibri" panose="020F0502020204030204"/>
              </a:rPr>
              <a:t>O </a:t>
            </a:r>
            <a:r>
              <a:rPr lang="da-DK" sz="1600" dirty="0" err="1" smtClean="0">
                <a:solidFill>
                  <a:prstClr val="black"/>
                </a:solidFill>
                <a:latin typeface="Calibri" panose="020F0502020204030204"/>
              </a:rPr>
              <a:t>molecules</a:t>
            </a:r>
            <a:r>
              <a:rPr lang="da-DK" sz="1600" dirty="0">
                <a:solidFill>
                  <a:prstClr val="black"/>
                </a:solidFill>
                <a:latin typeface="Calibri" panose="020F0502020204030204"/>
              </a:rPr>
              <a:t>) </a:t>
            </a:r>
            <a:r>
              <a:rPr lang="da-DK" sz="1600" dirty="0" smtClean="0">
                <a:solidFill>
                  <a:prstClr val="black"/>
                </a:solidFill>
                <a:latin typeface="Calibri" panose="020F0502020204030204"/>
              </a:rPr>
              <a:t>in the gas </a:t>
            </a:r>
            <a:r>
              <a:rPr lang="da-DK" sz="1600" dirty="0" err="1" smtClean="0">
                <a:solidFill>
                  <a:prstClr val="black"/>
                </a:solidFill>
                <a:latin typeface="Calibri" panose="020F0502020204030204"/>
              </a:rPr>
              <a:t>steam</a:t>
            </a:r>
            <a:r>
              <a:rPr lang="da-DK" sz="1600" dirty="0" smtClean="0">
                <a:solidFill>
                  <a:prstClr val="black"/>
                </a:solidFill>
                <a:latin typeface="Calibri" panose="020F0502020204030204"/>
              </a:rPr>
              <a:t> </a:t>
            </a:r>
            <a:r>
              <a:rPr lang="da-DK" sz="1600" dirty="0" err="1" smtClean="0">
                <a:solidFill>
                  <a:prstClr val="black"/>
                </a:solidFill>
                <a:latin typeface="Calibri" panose="020F0502020204030204"/>
              </a:rPr>
              <a:t>are</a:t>
            </a:r>
            <a:r>
              <a:rPr lang="da-DK" sz="1600" dirty="0" smtClean="0">
                <a:solidFill>
                  <a:prstClr val="black"/>
                </a:solidFill>
                <a:latin typeface="Calibri" panose="020F0502020204030204"/>
              </a:rPr>
              <a:t> </a:t>
            </a:r>
            <a:r>
              <a:rPr lang="da-DK" sz="1600" dirty="0" err="1">
                <a:solidFill>
                  <a:prstClr val="black"/>
                </a:solidFill>
                <a:latin typeface="Calibri" panose="020F0502020204030204"/>
              </a:rPr>
              <a:t>tranferrred</a:t>
            </a:r>
            <a:r>
              <a:rPr lang="da-DK" sz="1600" dirty="0">
                <a:solidFill>
                  <a:prstClr val="black"/>
                </a:solidFill>
                <a:latin typeface="Calibri" panose="020F0502020204030204"/>
              </a:rPr>
              <a:t> t</a:t>
            </a:r>
            <a:r>
              <a:rPr lang="da-DK" sz="1600" dirty="0" smtClean="0">
                <a:solidFill>
                  <a:prstClr val="black"/>
                </a:solidFill>
                <a:latin typeface="Calibri" panose="020F0502020204030204"/>
              </a:rPr>
              <a:t>o </a:t>
            </a:r>
            <a:r>
              <a:rPr lang="da-DK" sz="1600" dirty="0">
                <a:solidFill>
                  <a:prstClr val="black"/>
                </a:solidFill>
                <a:latin typeface="Calibri" panose="020F0502020204030204"/>
              </a:rPr>
              <a:t>the gas-SiO</a:t>
            </a:r>
            <a:r>
              <a:rPr lang="da-DK" sz="1600" baseline="-25000" dirty="0">
                <a:solidFill>
                  <a:prstClr val="black"/>
                </a:solidFill>
                <a:latin typeface="Calibri" panose="020F0502020204030204"/>
              </a:rPr>
              <a:t>2</a:t>
            </a:r>
            <a:r>
              <a:rPr lang="da-DK" sz="1600" dirty="0">
                <a:solidFill>
                  <a:prstClr val="black"/>
                </a:solidFill>
                <a:latin typeface="Calibri" panose="020F0502020204030204"/>
              </a:rPr>
              <a:t> </a:t>
            </a:r>
            <a:r>
              <a:rPr lang="da-DK" sz="1600" dirty="0" smtClean="0">
                <a:solidFill>
                  <a:prstClr val="black"/>
                </a:solidFill>
                <a:latin typeface="Calibri" panose="020F0502020204030204"/>
              </a:rPr>
              <a:t>interface</a:t>
            </a:r>
          </a:p>
          <a:p>
            <a:pPr marL="342969" indent="-342969" defTabSz="914583" eaLnBrk="1" fontAlgn="auto" hangingPunct="1">
              <a:spcBef>
                <a:spcPts val="0"/>
              </a:spcBef>
              <a:spcAft>
                <a:spcPts val="0"/>
              </a:spcAft>
              <a:buFont typeface="+mj-lt"/>
              <a:buAutoNum type="arabicPeriod"/>
            </a:pPr>
            <a:endParaRPr lang="da-DK" sz="1000" dirty="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da-DK" sz="1600" dirty="0" smtClean="0">
                <a:solidFill>
                  <a:prstClr val="black"/>
                </a:solidFill>
                <a:latin typeface="Calibri" panose="020F0502020204030204"/>
              </a:rPr>
              <a:t>The </a:t>
            </a:r>
            <a:r>
              <a:rPr lang="da-DK" sz="1600" dirty="0" err="1">
                <a:solidFill>
                  <a:prstClr val="black"/>
                </a:solidFill>
                <a:latin typeface="Calibri" panose="020F0502020204030204"/>
              </a:rPr>
              <a:t>oxidants</a:t>
            </a:r>
            <a:r>
              <a:rPr lang="da-DK" sz="1600" dirty="0">
                <a:solidFill>
                  <a:prstClr val="black"/>
                </a:solidFill>
                <a:latin typeface="Calibri" panose="020F0502020204030204"/>
              </a:rPr>
              <a:t> diffuse </a:t>
            </a:r>
            <a:r>
              <a:rPr lang="da-DK" sz="1600" dirty="0" err="1">
                <a:solidFill>
                  <a:prstClr val="black"/>
                </a:solidFill>
                <a:latin typeface="Calibri" panose="020F0502020204030204"/>
              </a:rPr>
              <a:t>through</a:t>
            </a:r>
            <a:r>
              <a:rPr lang="da-DK" sz="1600" dirty="0">
                <a:solidFill>
                  <a:prstClr val="black"/>
                </a:solidFill>
                <a:latin typeface="Calibri" panose="020F0502020204030204"/>
              </a:rPr>
              <a:t> the </a:t>
            </a:r>
            <a:r>
              <a:rPr lang="da-DK" sz="1600" dirty="0" err="1">
                <a:solidFill>
                  <a:prstClr val="black"/>
                </a:solidFill>
                <a:latin typeface="Calibri" panose="020F0502020204030204"/>
              </a:rPr>
              <a:t>already</a:t>
            </a:r>
            <a:r>
              <a:rPr lang="da-DK" sz="1600" dirty="0">
                <a:solidFill>
                  <a:prstClr val="black"/>
                </a:solidFill>
                <a:latin typeface="Calibri" panose="020F0502020204030204"/>
              </a:rPr>
              <a:t> </a:t>
            </a:r>
            <a:r>
              <a:rPr lang="da-DK" sz="1600" dirty="0" err="1">
                <a:solidFill>
                  <a:prstClr val="black"/>
                </a:solidFill>
                <a:latin typeface="Calibri" panose="020F0502020204030204"/>
              </a:rPr>
              <a:t>grown</a:t>
            </a:r>
            <a:r>
              <a:rPr lang="da-DK" sz="1600" dirty="0">
                <a:solidFill>
                  <a:prstClr val="black"/>
                </a:solidFill>
                <a:latin typeface="Calibri" panose="020F0502020204030204"/>
              </a:rPr>
              <a:t> </a:t>
            </a:r>
            <a:r>
              <a:rPr lang="da-DK" sz="1600" dirty="0" err="1">
                <a:solidFill>
                  <a:prstClr val="black"/>
                </a:solidFill>
                <a:latin typeface="Calibri" panose="020F0502020204030204"/>
              </a:rPr>
              <a:t>oxide</a:t>
            </a:r>
            <a:r>
              <a:rPr lang="da-DK" sz="1600" dirty="0">
                <a:solidFill>
                  <a:prstClr val="black"/>
                </a:solidFill>
                <a:latin typeface="Calibri" panose="020F0502020204030204"/>
              </a:rPr>
              <a:t> </a:t>
            </a:r>
            <a:r>
              <a:rPr lang="da-DK" sz="1600" dirty="0" err="1">
                <a:solidFill>
                  <a:prstClr val="black"/>
                </a:solidFill>
                <a:latin typeface="Calibri" panose="020F0502020204030204"/>
              </a:rPr>
              <a:t>layer</a:t>
            </a:r>
            <a:r>
              <a:rPr lang="da-DK" sz="1600" dirty="0">
                <a:solidFill>
                  <a:prstClr val="black"/>
                </a:solidFill>
                <a:latin typeface="Calibri" panose="020F0502020204030204"/>
              </a:rPr>
              <a:t> to </a:t>
            </a:r>
            <a:r>
              <a:rPr lang="da-DK" sz="1600" dirty="0" err="1">
                <a:solidFill>
                  <a:prstClr val="black"/>
                </a:solidFill>
                <a:latin typeface="Calibri" panose="020F0502020204030204"/>
              </a:rPr>
              <a:t>reach</a:t>
            </a:r>
            <a:r>
              <a:rPr lang="da-DK" sz="1600" dirty="0">
                <a:solidFill>
                  <a:prstClr val="black"/>
                </a:solidFill>
                <a:latin typeface="Calibri" panose="020F0502020204030204"/>
              </a:rPr>
              <a:t> the SiO</a:t>
            </a:r>
            <a:r>
              <a:rPr lang="da-DK" sz="1600" baseline="-25000" dirty="0">
                <a:solidFill>
                  <a:prstClr val="black"/>
                </a:solidFill>
                <a:latin typeface="Calibri" panose="020F0502020204030204"/>
              </a:rPr>
              <a:t>2</a:t>
            </a:r>
            <a:r>
              <a:rPr lang="da-DK" sz="1600" dirty="0">
                <a:solidFill>
                  <a:prstClr val="black"/>
                </a:solidFill>
                <a:latin typeface="Calibri" panose="020F0502020204030204"/>
              </a:rPr>
              <a:t>-Si </a:t>
            </a:r>
            <a:r>
              <a:rPr lang="da-DK" sz="1600" dirty="0" smtClean="0">
                <a:solidFill>
                  <a:prstClr val="black"/>
                </a:solidFill>
                <a:latin typeface="Calibri" panose="020F0502020204030204"/>
              </a:rPr>
              <a:t>interface</a:t>
            </a:r>
          </a:p>
          <a:p>
            <a:pPr marL="342969" indent="-342969" defTabSz="914583" eaLnBrk="1" fontAlgn="auto" hangingPunct="1">
              <a:spcBef>
                <a:spcPts val="0"/>
              </a:spcBef>
              <a:spcAft>
                <a:spcPts val="0"/>
              </a:spcAft>
              <a:buFont typeface="+mj-lt"/>
              <a:buAutoNum type="arabicPeriod"/>
            </a:pPr>
            <a:endParaRPr lang="da-DK" sz="1000" dirty="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da-DK" sz="1600" dirty="0">
                <a:solidFill>
                  <a:prstClr val="black"/>
                </a:solidFill>
                <a:latin typeface="Calibri" panose="020F0502020204030204"/>
              </a:rPr>
              <a:t>The </a:t>
            </a:r>
            <a:r>
              <a:rPr lang="da-DK" sz="1600" dirty="0" err="1">
                <a:solidFill>
                  <a:prstClr val="black"/>
                </a:solidFill>
                <a:latin typeface="Calibri" panose="020F0502020204030204"/>
              </a:rPr>
              <a:t>oxidants</a:t>
            </a:r>
            <a:r>
              <a:rPr lang="da-DK" sz="1600" dirty="0">
                <a:solidFill>
                  <a:prstClr val="black"/>
                </a:solidFill>
                <a:latin typeface="Calibri" panose="020F0502020204030204"/>
              </a:rPr>
              <a:t> </a:t>
            </a:r>
            <a:r>
              <a:rPr lang="da-DK" sz="1600" dirty="0" err="1">
                <a:solidFill>
                  <a:prstClr val="black"/>
                </a:solidFill>
                <a:latin typeface="Calibri" panose="020F0502020204030204"/>
              </a:rPr>
              <a:t>reach</a:t>
            </a:r>
            <a:r>
              <a:rPr lang="da-DK" sz="1600" dirty="0">
                <a:solidFill>
                  <a:prstClr val="black"/>
                </a:solidFill>
                <a:latin typeface="Calibri" panose="020F0502020204030204"/>
              </a:rPr>
              <a:t> with Si at the SiO</a:t>
            </a:r>
            <a:r>
              <a:rPr lang="da-DK" sz="1600" baseline="-25000" dirty="0">
                <a:solidFill>
                  <a:prstClr val="black"/>
                </a:solidFill>
                <a:latin typeface="Calibri" panose="020F0502020204030204"/>
              </a:rPr>
              <a:t>2</a:t>
            </a:r>
            <a:r>
              <a:rPr lang="da-DK" sz="1600" dirty="0">
                <a:solidFill>
                  <a:prstClr val="black"/>
                </a:solidFill>
                <a:latin typeface="Calibri" panose="020F0502020204030204"/>
              </a:rPr>
              <a:t>-Si interface</a:t>
            </a:r>
          </a:p>
          <a:p>
            <a:endParaRPr lang="da-DK" sz="1400" dirty="0"/>
          </a:p>
        </p:txBody>
      </p:sp>
      <p:sp>
        <p:nvSpPr>
          <p:cNvPr id="1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err="1">
                <a:solidFill>
                  <a:srgbClr val="000000"/>
                </a:solidFill>
                <a:latin typeface="Verdana"/>
                <a:cs typeface="Arial" charset="0"/>
              </a:rPr>
              <a:t>P</a:t>
            </a:r>
            <a:r>
              <a:rPr lang="da-DK" altLang="da-DK" b="0" kern="0" dirty="0" err="1" smtClean="0">
                <a:solidFill>
                  <a:srgbClr val="000000"/>
                </a:solidFill>
                <a:latin typeface="Verdana"/>
                <a:cs typeface="Arial" charset="0"/>
              </a:rPr>
              <a:t>rocess</a:t>
            </a:r>
            <a:r>
              <a:rPr lang="da-DK" altLang="da-DK" b="0" kern="0" dirty="0" smtClean="0">
                <a:solidFill>
                  <a:srgbClr val="000000"/>
                </a:solidFill>
                <a:latin typeface="Verdana"/>
                <a:cs typeface="Arial" charset="0"/>
              </a:rPr>
              <a:t> (Deal-Grove model)</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grpSp>
        <p:nvGrpSpPr>
          <p:cNvPr id="37" name="Group 36"/>
          <p:cNvGrpSpPr>
            <a:grpSpLocks noChangeAspect="1"/>
          </p:cNvGrpSpPr>
          <p:nvPr/>
        </p:nvGrpSpPr>
        <p:grpSpPr>
          <a:xfrm>
            <a:off x="8064635" y="3682122"/>
            <a:ext cx="2810965" cy="2700000"/>
            <a:chOff x="9462484" y="3183893"/>
            <a:chExt cx="2504422" cy="2405561"/>
          </a:xfrm>
        </p:grpSpPr>
        <p:pic>
          <p:nvPicPr>
            <p:cNvPr id="40"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9462484" y="5374010"/>
              <a:ext cx="2209259" cy="215444"/>
            </a:xfrm>
            <a:prstGeom prst="rect">
              <a:avLst/>
            </a:prstGeom>
          </p:spPr>
          <p:txBody>
            <a:bodyPr wrap="none">
              <a:spAutoFit/>
            </a:bodyPr>
            <a:lstStyle/>
            <a:p>
              <a:pPr defTabSz="914583" eaLnBrk="1" fontAlgn="auto" hangingPunct="1">
                <a:spcBef>
                  <a:spcPts val="0"/>
                </a:spcBef>
                <a:spcAft>
                  <a:spcPts val="0"/>
                </a:spcAft>
              </a:pPr>
              <a:r>
                <a:rPr lang="da-DK" sz="800" i="1" dirty="0">
                  <a:solidFill>
                    <a:prstClr val="black"/>
                  </a:solidFill>
                  <a:latin typeface="Calibri" panose="020F0502020204030204"/>
                  <a:ea typeface="+mn-ea"/>
                </a:rPr>
                <a:t>http://www.processpecialties.com/thermox.htm</a:t>
              </a:r>
            </a:p>
          </p:txBody>
        </p:sp>
      </p:grpSp>
      <p:sp>
        <p:nvSpPr>
          <p:cNvPr id="38" name="TextBox 37"/>
          <p:cNvSpPr txBox="1"/>
          <p:nvPr/>
        </p:nvSpPr>
        <p:spPr>
          <a:xfrm>
            <a:off x="6156305" y="5306083"/>
            <a:ext cx="1648208" cy="276999"/>
          </a:xfrm>
          <a:prstGeom prst="rect">
            <a:avLst/>
          </a:prstGeom>
          <a:noFill/>
        </p:spPr>
        <p:txBody>
          <a:bodyPr wrap="none" rtlCol="0">
            <a:spAutoFit/>
          </a:bodyPr>
          <a:lstStyle/>
          <a:p>
            <a:r>
              <a:rPr lang="da-DK" sz="1200" b="1" dirty="0" smtClean="0">
                <a:solidFill>
                  <a:schemeClr val="tx2"/>
                </a:solidFill>
              </a:rPr>
              <a:t>SiO</a:t>
            </a:r>
            <a:r>
              <a:rPr lang="da-DK" sz="1200" b="1" baseline="-25000" dirty="0" smtClean="0">
                <a:solidFill>
                  <a:schemeClr val="tx2"/>
                </a:solidFill>
              </a:rPr>
              <a:t>2</a:t>
            </a:r>
            <a:r>
              <a:rPr lang="da-DK" sz="1200" b="1" dirty="0" smtClean="0">
                <a:solidFill>
                  <a:schemeClr val="tx2"/>
                </a:solidFill>
              </a:rPr>
              <a:t>-Si interface</a:t>
            </a:r>
            <a:endParaRPr lang="da-DK" sz="1200" b="1" dirty="0">
              <a:solidFill>
                <a:schemeClr val="tx2"/>
              </a:solidFill>
            </a:endParaRPr>
          </a:p>
        </p:txBody>
      </p:sp>
      <p:cxnSp>
        <p:nvCxnSpPr>
          <p:cNvPr id="39" name="Straight Arrow Connector 38"/>
          <p:cNvCxnSpPr/>
          <p:nvPr/>
        </p:nvCxnSpPr>
        <p:spPr bwMode="auto">
          <a:xfrm>
            <a:off x="7753771" y="5461056"/>
            <a:ext cx="360040" cy="0"/>
          </a:xfrm>
          <a:prstGeom prst="straightConnector1">
            <a:avLst/>
          </a:prstGeom>
          <a:solidFill>
            <a:schemeClr val="accent1"/>
          </a:solidFill>
          <a:ln w="3810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Box 41"/>
          <p:cNvSpPr txBox="1"/>
          <p:nvPr/>
        </p:nvSpPr>
        <p:spPr>
          <a:xfrm>
            <a:off x="6025579" y="4664563"/>
            <a:ext cx="1822935" cy="276999"/>
          </a:xfrm>
          <a:prstGeom prst="rect">
            <a:avLst/>
          </a:prstGeom>
          <a:noFill/>
        </p:spPr>
        <p:txBody>
          <a:bodyPr wrap="none" rtlCol="0">
            <a:spAutoFit/>
          </a:bodyPr>
          <a:lstStyle/>
          <a:p>
            <a:r>
              <a:rPr lang="da-DK" sz="1200" b="1" dirty="0" smtClean="0">
                <a:solidFill>
                  <a:schemeClr val="tx2"/>
                </a:solidFill>
              </a:rPr>
              <a:t>Gas-SiO</a:t>
            </a:r>
            <a:r>
              <a:rPr lang="da-DK" sz="1200" b="1" baseline="-25000" dirty="0" smtClean="0">
                <a:solidFill>
                  <a:schemeClr val="tx2"/>
                </a:solidFill>
              </a:rPr>
              <a:t>2</a:t>
            </a:r>
            <a:r>
              <a:rPr lang="da-DK" sz="1200" b="1" dirty="0" smtClean="0">
                <a:solidFill>
                  <a:schemeClr val="tx2"/>
                </a:solidFill>
              </a:rPr>
              <a:t> interface</a:t>
            </a:r>
            <a:endParaRPr lang="da-DK" sz="1200" b="1" dirty="0">
              <a:solidFill>
                <a:schemeClr val="tx2"/>
              </a:solidFill>
            </a:endParaRPr>
          </a:p>
        </p:txBody>
      </p:sp>
      <p:cxnSp>
        <p:nvCxnSpPr>
          <p:cNvPr id="43" name="Straight Arrow Connector 42"/>
          <p:cNvCxnSpPr/>
          <p:nvPr/>
        </p:nvCxnSpPr>
        <p:spPr bwMode="auto">
          <a:xfrm>
            <a:off x="7750641" y="4819536"/>
            <a:ext cx="360040" cy="0"/>
          </a:xfrm>
          <a:prstGeom prst="straightConnector1">
            <a:avLst/>
          </a:prstGeom>
          <a:solidFill>
            <a:schemeClr val="accent1"/>
          </a:solidFill>
          <a:ln w="3810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oup 2"/>
          <p:cNvGrpSpPr/>
          <p:nvPr/>
        </p:nvGrpSpPr>
        <p:grpSpPr>
          <a:xfrm>
            <a:off x="10911490" y="4797946"/>
            <a:ext cx="1074333" cy="632528"/>
            <a:chOff x="10999918" y="5235487"/>
            <a:chExt cx="1074333" cy="632528"/>
          </a:xfrm>
        </p:grpSpPr>
        <p:sp>
          <p:nvSpPr>
            <p:cNvPr id="46" name="TextBox 45"/>
            <p:cNvSpPr txBox="1"/>
            <p:nvPr/>
          </p:nvSpPr>
          <p:spPr>
            <a:xfrm>
              <a:off x="10999918" y="5383931"/>
              <a:ext cx="1074333" cy="276999"/>
            </a:xfrm>
            <a:prstGeom prst="rect">
              <a:avLst/>
            </a:prstGeom>
            <a:noFill/>
          </p:spPr>
          <p:txBody>
            <a:bodyPr wrap="none" rtlCol="0">
              <a:spAutoFit/>
            </a:bodyPr>
            <a:lstStyle/>
            <a:p>
              <a:r>
                <a:rPr lang="da-DK" sz="1200" b="1" dirty="0" smtClean="0"/>
                <a:t>SiO</a:t>
              </a:r>
              <a:r>
                <a:rPr lang="da-DK" sz="1200" b="1" baseline="-25000" dirty="0" smtClean="0"/>
                <a:t>2</a:t>
              </a:r>
              <a:r>
                <a:rPr lang="da-DK" sz="1200" b="1" dirty="0" smtClean="0"/>
                <a:t> </a:t>
              </a:r>
              <a:r>
                <a:rPr lang="da-DK" sz="1200" b="1" dirty="0" err="1" smtClean="0"/>
                <a:t>layer</a:t>
              </a:r>
              <a:endParaRPr lang="da-DK" sz="1200" b="1" dirty="0"/>
            </a:p>
          </p:txBody>
        </p:sp>
        <p:cxnSp>
          <p:nvCxnSpPr>
            <p:cNvPr id="47" name="Straight Connector 46"/>
            <p:cNvCxnSpPr/>
            <p:nvPr/>
          </p:nvCxnSpPr>
          <p:spPr bwMode="auto">
            <a:xfrm>
              <a:off x="11058515" y="523548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rot="5400000">
              <a:off x="11058028" y="581291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p:cNvCxnSpPr/>
            <p:nvPr/>
          </p:nvCxnSpPr>
          <p:spPr bwMode="auto">
            <a:xfrm rot="5400000">
              <a:off x="11058028" y="518368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0547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0130035" y="6310114"/>
            <a:ext cx="1728192" cy="45694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8" name="Rectangle 27"/>
          <p:cNvSpPr/>
          <p:nvPr/>
        </p:nvSpPr>
        <p:spPr bwMode="auto">
          <a:xfrm>
            <a:off x="624979" y="6454130"/>
            <a:ext cx="4680519"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mc:AlternateContent xmlns:mc="http://schemas.openxmlformats.org/markup-compatibility/2006">
        <mc:Choice xmlns:a14="http://schemas.microsoft.com/office/drawing/2010/main" Requires="a14">
          <p:sp>
            <p:nvSpPr>
              <p:cNvPr id="85" name="TextBox 84"/>
              <p:cNvSpPr txBox="1"/>
              <p:nvPr/>
            </p:nvSpPr>
            <p:spPr>
              <a:xfrm>
                <a:off x="5449515" y="1024476"/>
                <a:ext cx="6745660" cy="590351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b="1" dirty="0" smtClean="0">
                    <a:solidFill>
                      <a:prstClr val="black"/>
                    </a:solidFill>
                    <a:latin typeface="Calibri" panose="020F0502020204030204"/>
                    <a:ea typeface="+mn-ea"/>
                  </a:rPr>
                  <a:t>1.</a:t>
                </a:r>
              </a:p>
              <a:p>
                <a:pPr defTabSz="914583" eaLnBrk="1" fontAlgn="auto" hangingPunct="1">
                  <a:spcBef>
                    <a:spcPts val="0"/>
                  </a:spcBef>
                  <a:spcAft>
                    <a:spcPts val="0"/>
                  </a:spcAft>
                </a:pPr>
                <a:r>
                  <a:rPr lang="da-DK" sz="1400" dirty="0" smtClean="0">
                    <a:solidFill>
                      <a:prstClr val="black"/>
                    </a:solidFill>
                    <a:latin typeface="Calibri" panose="020F0502020204030204"/>
                    <a:ea typeface="+mn-ea"/>
                  </a:rPr>
                  <a:t>The </a:t>
                </a:r>
                <a:r>
                  <a:rPr lang="da-DK" sz="1400" dirty="0" err="1" smtClean="0">
                    <a:solidFill>
                      <a:prstClr val="black"/>
                    </a:solidFill>
                    <a:latin typeface="Calibri" panose="020F0502020204030204"/>
                    <a:ea typeface="+mn-ea"/>
                  </a:rPr>
                  <a:t>flux</a:t>
                </a:r>
                <a:r>
                  <a:rPr lang="da-DK" sz="1400" dirty="0" smtClean="0">
                    <a:solidFill>
                      <a:prstClr val="black"/>
                    </a:solidFill>
                    <a:latin typeface="Calibri" panose="020F0502020204030204"/>
                    <a:ea typeface="+mn-ea"/>
                  </a:rPr>
                  <a:t> of </a:t>
                </a:r>
                <a:r>
                  <a:rPr lang="da-DK" sz="1400" dirty="0" err="1" smtClean="0">
                    <a:solidFill>
                      <a:prstClr val="black"/>
                    </a:solidFill>
                    <a:latin typeface="Calibri" panose="020F0502020204030204"/>
                    <a:ea typeface="+mn-ea"/>
                  </a:rPr>
                  <a:t>oxidants</a:t>
                </a:r>
                <a:r>
                  <a:rPr lang="da-DK" sz="1400" dirty="0" smtClean="0">
                    <a:solidFill>
                      <a:prstClr val="black"/>
                    </a:solidFill>
                    <a:latin typeface="Calibri" panose="020F0502020204030204"/>
                    <a:ea typeface="+mn-ea"/>
                  </a:rPr>
                  <a:t> in the gas </a:t>
                </a:r>
                <a:r>
                  <a:rPr lang="da-DK" sz="1400" dirty="0" err="1" smtClean="0">
                    <a:solidFill>
                      <a:prstClr val="black"/>
                    </a:solidFill>
                    <a:latin typeface="Calibri" panose="020F0502020204030204"/>
                    <a:ea typeface="+mn-ea"/>
                  </a:rPr>
                  <a:t>steam</a:t>
                </a:r>
                <a:r>
                  <a:rPr lang="da-DK" sz="1400" dirty="0" smtClean="0">
                    <a:solidFill>
                      <a:prstClr val="black"/>
                    </a:solidFill>
                    <a:latin typeface="Calibri" panose="020F0502020204030204"/>
                    <a:ea typeface="+mn-ea"/>
                  </a:rPr>
                  <a:t> is </a:t>
                </a:r>
                <a:r>
                  <a:rPr lang="da-DK" sz="1400" dirty="0" err="1" smtClean="0">
                    <a:solidFill>
                      <a:prstClr val="black"/>
                    </a:solidFill>
                    <a:latin typeface="Calibri" panose="020F0502020204030204"/>
                    <a:ea typeface="+mn-ea"/>
                  </a:rPr>
                  <a:t>govered</a:t>
                </a:r>
                <a:r>
                  <a:rPr lang="da-DK" sz="1400" dirty="0" smtClean="0">
                    <a:solidFill>
                      <a:prstClr val="black"/>
                    </a:solidFill>
                    <a:latin typeface="Calibri" panose="020F0502020204030204"/>
                    <a:ea typeface="+mn-ea"/>
                  </a:rPr>
                  <a:t> by </a:t>
                </a:r>
                <a:r>
                  <a:rPr lang="da-DK" sz="1400" dirty="0" err="1" smtClean="0">
                    <a:solidFill>
                      <a:prstClr val="black"/>
                    </a:solidFill>
                    <a:latin typeface="Calibri" panose="020F0502020204030204"/>
                    <a:ea typeface="+mn-ea"/>
                  </a:rPr>
                  <a:t>concentration</a:t>
                </a:r>
                <a:r>
                  <a:rPr lang="da-DK" sz="1400" dirty="0">
                    <a:solidFill>
                      <a:prstClr val="black"/>
                    </a:solidFill>
                    <a:latin typeface="Calibri" panose="020F0502020204030204"/>
                    <a:ea typeface="+mn-ea"/>
                  </a:rPr>
                  <a:t> </a:t>
                </a:r>
                <a:r>
                  <a:rPr lang="da-DK" sz="1400" dirty="0" smtClean="0">
                    <a:solidFill>
                      <a:prstClr val="black"/>
                    </a:solidFill>
                    <a:latin typeface="Calibri" panose="020F0502020204030204"/>
                    <a:ea typeface="+mn-ea"/>
                  </a:rPr>
                  <a:t>differences</a:t>
                </a:r>
                <a:r>
                  <a:rPr lang="da-DK" sz="1400" dirty="0" smtClean="0">
                    <a:solidFill>
                      <a:prstClr val="black"/>
                    </a:solidFill>
                    <a:latin typeface="Calibri" panose="020F0502020204030204"/>
                  </a:rPr>
                  <a:t>:</a:t>
                </a:r>
                <a:endParaRPr lang="da-DK"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400" dirty="0" smtClean="0">
                    <a:solidFill>
                      <a:prstClr val="black"/>
                    </a:solidFill>
                    <a:latin typeface="Calibri" panose="020F0502020204030204"/>
                    <a:ea typeface="+mn-ea"/>
                  </a:rPr>
                  <a:t>	</a:t>
                </a:r>
                <a14:m>
                  <m:oMath xmlns:m="http://schemas.openxmlformats.org/officeDocument/2006/math">
                    <m:sSub>
                      <m:sSubPr>
                        <m:ctrlPr>
                          <a:rPr lang="da-DK" sz="1400" i="1">
                            <a:solidFill>
                              <a:prstClr val="black"/>
                            </a:solidFill>
                            <a:latin typeface="Cambria Math" panose="02040503050406030204" pitchFamily="18" charset="0"/>
                          </a:rPr>
                        </m:ctrlPr>
                      </m:sSubPr>
                      <m:e>
                        <m:r>
                          <a:rPr lang="da-DK" sz="1400" i="1">
                            <a:solidFill>
                              <a:prstClr val="black"/>
                            </a:solidFill>
                            <a:latin typeface="Cambria Math" panose="02040503050406030204" pitchFamily="18" charset="0"/>
                          </a:rPr>
                          <m:t>𝐹</m:t>
                        </m:r>
                      </m:e>
                      <m:sub>
                        <m:r>
                          <a:rPr lang="da-DK" sz="1400" i="1">
                            <a:solidFill>
                              <a:prstClr val="black"/>
                            </a:solidFill>
                            <a:latin typeface="Cambria Math" panose="02040503050406030204" pitchFamily="18" charset="0"/>
                          </a:rPr>
                          <m:t>1</m:t>
                        </m:r>
                      </m:sub>
                    </m:sSub>
                    <m:r>
                      <a:rPr lang="da-DK" sz="1400" i="1">
                        <a:solidFill>
                          <a:prstClr val="black"/>
                        </a:solidFill>
                        <a:latin typeface="Cambria Math" panose="02040503050406030204" pitchFamily="18" charset="0"/>
                      </a:rPr>
                      <m:t>=</m:t>
                    </m:r>
                    <m:sSub>
                      <m:sSubPr>
                        <m:ctrlPr>
                          <a:rPr lang="da-DK" sz="1400" i="1">
                            <a:solidFill>
                              <a:prstClr val="black"/>
                            </a:solidFill>
                            <a:latin typeface="Cambria Math" panose="02040503050406030204" pitchFamily="18" charset="0"/>
                          </a:rPr>
                        </m:ctrlPr>
                      </m:sSubPr>
                      <m:e>
                        <m:r>
                          <a:rPr lang="da-DK" sz="1400" i="1">
                            <a:solidFill>
                              <a:prstClr val="black"/>
                            </a:solidFill>
                            <a:latin typeface="Cambria Math" panose="02040503050406030204" pitchFamily="18" charset="0"/>
                          </a:rPr>
                          <m:t>h</m:t>
                        </m:r>
                      </m:e>
                      <m:sub>
                        <m:r>
                          <a:rPr lang="da-DK" sz="1400" i="1">
                            <a:solidFill>
                              <a:prstClr val="black"/>
                            </a:solidFill>
                            <a:latin typeface="Cambria Math" panose="02040503050406030204" pitchFamily="18" charset="0"/>
                          </a:rPr>
                          <m:t>𝐺</m:t>
                        </m:r>
                      </m:sub>
                    </m:sSub>
                    <m:r>
                      <a:rPr lang="da-DK" sz="1400" i="1">
                        <a:solidFill>
                          <a:prstClr val="black"/>
                        </a:solidFill>
                        <a:latin typeface="Cambria Math" panose="02040503050406030204" pitchFamily="18" charset="0"/>
                        <a:ea typeface="Cambria Math" panose="02040503050406030204" pitchFamily="18" charset="0"/>
                      </a:rPr>
                      <m:t>∙</m:t>
                    </m:r>
                    <m:d>
                      <m:dPr>
                        <m:ctrlPr>
                          <a:rPr lang="da-DK" sz="1400" i="1">
                            <a:solidFill>
                              <a:prstClr val="black"/>
                            </a:solidFill>
                            <a:latin typeface="Cambria Math" panose="02040503050406030204" pitchFamily="18" charset="0"/>
                          </a:rPr>
                        </m:ctrlPr>
                      </m:dPr>
                      <m:e>
                        <m:sSub>
                          <m:sSubPr>
                            <m:ctrlPr>
                              <a:rPr lang="da-DK" sz="1400" i="1">
                                <a:solidFill>
                                  <a:prstClr val="black"/>
                                </a:solidFill>
                                <a:latin typeface="Cambria Math" panose="02040503050406030204" pitchFamily="18" charset="0"/>
                              </a:rPr>
                            </m:ctrlPr>
                          </m:sSubPr>
                          <m:e>
                            <m:r>
                              <a:rPr lang="da-DK" sz="1400" i="1">
                                <a:solidFill>
                                  <a:prstClr val="black"/>
                                </a:solidFill>
                                <a:latin typeface="Cambria Math" panose="02040503050406030204" pitchFamily="18" charset="0"/>
                              </a:rPr>
                              <m:t>𝐶</m:t>
                            </m:r>
                          </m:e>
                          <m:sub>
                            <m:r>
                              <a:rPr lang="da-DK" sz="1400" i="1">
                                <a:solidFill>
                                  <a:prstClr val="black"/>
                                </a:solidFill>
                                <a:latin typeface="Cambria Math" panose="02040503050406030204" pitchFamily="18" charset="0"/>
                              </a:rPr>
                              <m:t>𝐺</m:t>
                            </m:r>
                          </m:sub>
                        </m:sSub>
                        <m:r>
                          <a:rPr lang="da-DK" sz="1400" i="1">
                            <a:solidFill>
                              <a:prstClr val="black"/>
                            </a:solidFill>
                            <a:latin typeface="Cambria Math" panose="02040503050406030204" pitchFamily="18" charset="0"/>
                          </a:rPr>
                          <m:t>−</m:t>
                        </m:r>
                        <m:sSub>
                          <m:sSubPr>
                            <m:ctrlPr>
                              <a:rPr lang="da-DK" sz="1400" i="1">
                                <a:solidFill>
                                  <a:prstClr val="black"/>
                                </a:solidFill>
                                <a:latin typeface="Cambria Math" panose="02040503050406030204" pitchFamily="18" charset="0"/>
                              </a:rPr>
                            </m:ctrlPr>
                          </m:sSubPr>
                          <m:e>
                            <m:r>
                              <a:rPr lang="da-DK" sz="1400" i="1">
                                <a:solidFill>
                                  <a:prstClr val="black"/>
                                </a:solidFill>
                                <a:latin typeface="Cambria Math" panose="02040503050406030204" pitchFamily="18" charset="0"/>
                              </a:rPr>
                              <m:t>𝐶</m:t>
                            </m:r>
                          </m:e>
                          <m:sub>
                            <m:r>
                              <a:rPr lang="da-DK" sz="1400" i="1">
                                <a:solidFill>
                                  <a:prstClr val="black"/>
                                </a:solidFill>
                                <a:latin typeface="Cambria Math" panose="02040503050406030204" pitchFamily="18" charset="0"/>
                              </a:rPr>
                              <m:t>𝑠</m:t>
                            </m:r>
                          </m:sub>
                        </m:sSub>
                      </m:e>
                    </m:d>
                    <m:r>
                      <a:rPr lang="da-DK" sz="1400" i="1">
                        <a:solidFill>
                          <a:prstClr val="black"/>
                        </a:solidFill>
                        <a:latin typeface="Cambria Math" panose="02040503050406030204" pitchFamily="18" charset="0"/>
                      </a:rPr>
                      <m:t>, </m:t>
                    </m:r>
                    <m:sSub>
                      <m:sSubPr>
                        <m:ctrlPr>
                          <a:rPr lang="da-DK" sz="1400" i="1">
                            <a:solidFill>
                              <a:prstClr val="black"/>
                            </a:solidFill>
                            <a:latin typeface="Cambria Math" panose="02040503050406030204" pitchFamily="18" charset="0"/>
                          </a:rPr>
                        </m:ctrlPr>
                      </m:sSubPr>
                      <m:e>
                        <m:r>
                          <a:rPr lang="da-DK" sz="1400" i="1">
                            <a:solidFill>
                              <a:prstClr val="black"/>
                            </a:solidFill>
                            <a:latin typeface="Cambria Math" panose="02040503050406030204" pitchFamily="18" charset="0"/>
                          </a:rPr>
                          <m:t> </m:t>
                        </m:r>
                        <m:r>
                          <a:rPr lang="da-DK" sz="1400" b="0" i="1" smtClean="0">
                            <a:solidFill>
                              <a:prstClr val="black"/>
                            </a:solidFill>
                            <a:latin typeface="Cambria Math" panose="02040503050406030204" pitchFamily="18" charset="0"/>
                          </a:rPr>
                          <m:t>  </m:t>
                        </m:r>
                        <m:r>
                          <a:rPr lang="da-DK" sz="1400" i="1">
                            <a:solidFill>
                              <a:prstClr val="black"/>
                            </a:solidFill>
                            <a:latin typeface="Cambria Math" panose="02040503050406030204" pitchFamily="18" charset="0"/>
                          </a:rPr>
                          <m:t>h</m:t>
                        </m:r>
                      </m:e>
                      <m:sub>
                        <m:r>
                          <a:rPr lang="da-DK" sz="1400" i="1">
                            <a:solidFill>
                              <a:prstClr val="black"/>
                            </a:solidFill>
                            <a:latin typeface="Cambria Math" panose="02040503050406030204" pitchFamily="18" charset="0"/>
                          </a:rPr>
                          <m:t>𝐺</m:t>
                        </m:r>
                      </m:sub>
                    </m:sSub>
                    <m:r>
                      <a:rPr lang="da-DK" sz="1400" i="1">
                        <a:solidFill>
                          <a:prstClr val="black"/>
                        </a:solidFill>
                        <a:latin typeface="Cambria Math" panose="02040503050406030204" pitchFamily="18" charset="0"/>
                      </a:rPr>
                      <m:t>:</m:t>
                    </m:r>
                    <m:r>
                      <m:rPr>
                        <m:sty m:val="p"/>
                      </m:rPr>
                      <a:rPr lang="da-DK" sz="1400" b="0" i="0" smtClean="0">
                        <a:solidFill>
                          <a:prstClr val="black"/>
                        </a:solidFill>
                        <a:latin typeface="Cambria Math" panose="02040503050406030204" pitchFamily="18" charset="0"/>
                      </a:rPr>
                      <m:t>Gas</m:t>
                    </m:r>
                    <m:r>
                      <a:rPr lang="da-DK" sz="1400" b="0" i="0" smtClean="0">
                        <a:solidFill>
                          <a:prstClr val="black"/>
                        </a:solidFill>
                        <a:latin typeface="Cambria Math" panose="02040503050406030204" pitchFamily="18" charset="0"/>
                      </a:rPr>
                      <m:t> </m:t>
                    </m:r>
                    <m:r>
                      <m:rPr>
                        <m:sty m:val="p"/>
                      </m:rPr>
                      <a:rPr lang="da-DK" sz="1400" b="0" i="0" smtClean="0">
                        <a:solidFill>
                          <a:prstClr val="black"/>
                        </a:solidFill>
                        <a:latin typeface="Cambria Math" panose="02040503050406030204" pitchFamily="18" charset="0"/>
                      </a:rPr>
                      <m:t>phase</m:t>
                    </m:r>
                    <m:r>
                      <a:rPr lang="da-DK" sz="1400" b="0" i="0" smtClean="0">
                        <a:solidFill>
                          <a:prstClr val="black"/>
                        </a:solidFill>
                        <a:latin typeface="Cambria Math" panose="02040503050406030204" pitchFamily="18" charset="0"/>
                      </a:rPr>
                      <m:t> </m:t>
                    </m:r>
                    <m:r>
                      <m:rPr>
                        <m:sty m:val="p"/>
                      </m:rPr>
                      <a:rPr lang="da-DK" sz="1400" b="0" i="0" smtClean="0">
                        <a:solidFill>
                          <a:prstClr val="black"/>
                        </a:solidFill>
                        <a:latin typeface="Cambria Math" panose="02040503050406030204" pitchFamily="18" charset="0"/>
                      </a:rPr>
                      <m:t>mass</m:t>
                    </m:r>
                    <m:r>
                      <a:rPr lang="da-DK" sz="1400" b="0" i="0" smtClean="0">
                        <a:solidFill>
                          <a:prstClr val="black"/>
                        </a:solidFill>
                        <a:latin typeface="Cambria Math" panose="02040503050406030204" pitchFamily="18" charset="0"/>
                      </a:rPr>
                      <m:t> </m:t>
                    </m:r>
                    <m:r>
                      <m:rPr>
                        <m:sty m:val="p"/>
                      </m:rPr>
                      <a:rPr lang="da-DK" sz="1400" b="0" i="0" smtClean="0">
                        <a:solidFill>
                          <a:prstClr val="black"/>
                        </a:solidFill>
                        <a:latin typeface="Cambria Math" panose="02040503050406030204" pitchFamily="18" charset="0"/>
                      </a:rPr>
                      <m:t>transfer</m:t>
                    </m:r>
                    <m:r>
                      <a:rPr lang="da-DK" sz="1400" b="0" i="0" smtClean="0">
                        <a:solidFill>
                          <a:prstClr val="black"/>
                        </a:solidFill>
                        <a:latin typeface="Cambria Math" panose="02040503050406030204" pitchFamily="18" charset="0"/>
                      </a:rPr>
                      <m:t> </m:t>
                    </m:r>
                    <m:r>
                      <m:rPr>
                        <m:sty m:val="p"/>
                      </m:rPr>
                      <a:rPr lang="da-DK" sz="1400" b="0" i="0" smtClean="0">
                        <a:solidFill>
                          <a:prstClr val="black"/>
                        </a:solidFill>
                        <a:latin typeface="Cambria Math" panose="02040503050406030204" pitchFamily="18" charset="0"/>
                      </a:rPr>
                      <m:t>coefficient</m:t>
                    </m:r>
                  </m:oMath>
                </a14:m>
                <a:endParaRPr lang="da-DK"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400" dirty="0" smtClean="0">
                    <a:solidFill>
                      <a:prstClr val="black"/>
                    </a:solidFill>
                    <a:latin typeface="Calibri" panose="020F0502020204030204"/>
                  </a:rPr>
                  <a:t>Or </a:t>
                </a:r>
                <a:endParaRPr lang="da-DK" sz="1000" dirty="0">
                  <a:solidFill>
                    <a:prstClr val="black"/>
                  </a:solidFill>
                  <a:latin typeface="Calibri" panose="020F0502020204030204"/>
                </a:endParaRPr>
              </a:p>
              <a:p>
                <a:pPr marL="457291" lvl="1" defTabSz="914583" eaLnBrk="1" fontAlgn="auto" hangingPunct="1">
                  <a:spcBef>
                    <a:spcPts val="0"/>
                  </a:spcBef>
                  <a:spcAft>
                    <a:spcPts val="0"/>
                  </a:spcAft>
                </a:pPr>
                <a:r>
                  <a:rPr lang="da-DK" sz="1400" i="1" dirty="0">
                    <a:solidFill>
                      <a:prstClr val="black"/>
                    </a:solidFill>
                    <a:latin typeface="Cambria Math" panose="02040503050406030204" pitchFamily="18" charset="0"/>
                  </a:rPr>
                  <a:t>	</a:t>
                </a:r>
                <a14:m>
                  <m:oMath xmlns:m="http://schemas.openxmlformats.org/officeDocument/2006/math">
                    <m:r>
                      <a:rPr lang="da-DK" sz="1400" i="1">
                        <a:solidFill>
                          <a:prstClr val="black"/>
                        </a:solidFill>
                        <a:latin typeface="Cambria Math" panose="02040503050406030204" pitchFamily="18" charset="0"/>
                      </a:rPr>
                      <m:t>𝐹</m:t>
                    </m:r>
                    <m:r>
                      <a:rPr lang="da-DK" sz="1400" i="1" baseline="-25000">
                        <a:solidFill>
                          <a:prstClr val="black"/>
                        </a:solidFill>
                        <a:latin typeface="Cambria Math" panose="02040503050406030204" pitchFamily="18" charset="0"/>
                      </a:rPr>
                      <m:t>1</m:t>
                    </m:r>
                    <m:r>
                      <a:rPr lang="da-DK" sz="1400" i="1">
                        <a:solidFill>
                          <a:prstClr val="black"/>
                        </a:solidFill>
                        <a:latin typeface="Cambria Math" panose="02040503050406030204" pitchFamily="18" charset="0"/>
                      </a:rPr>
                      <m:t>=</m:t>
                    </m:r>
                    <m:r>
                      <a:rPr lang="da-DK" sz="1400" i="1">
                        <a:solidFill>
                          <a:prstClr val="black"/>
                        </a:solidFill>
                        <a:latin typeface="Cambria Math" panose="02040503050406030204" pitchFamily="18" charset="0"/>
                      </a:rPr>
                      <m:t>h</m:t>
                    </m:r>
                    <m:r>
                      <a:rPr lang="da-DK" sz="1400" i="1">
                        <a:solidFill>
                          <a:prstClr val="black"/>
                        </a:solidFill>
                        <a:latin typeface="Cambria Math" panose="02040503050406030204" pitchFamily="18" charset="0"/>
                        <a:ea typeface="Cambria Math" panose="02040503050406030204" pitchFamily="18" charset="0"/>
                      </a:rPr>
                      <m:t>∙</m:t>
                    </m:r>
                    <m:d>
                      <m:dPr>
                        <m:ctrlPr>
                          <a:rPr lang="da-DK" sz="1400" i="1">
                            <a:solidFill>
                              <a:prstClr val="black"/>
                            </a:solidFill>
                            <a:latin typeface="Cambria Math" panose="02040503050406030204" pitchFamily="18" charset="0"/>
                            <a:ea typeface="Cambria Math" panose="02040503050406030204" pitchFamily="18" charset="0"/>
                          </a:rPr>
                        </m:ctrlPr>
                      </m:dPr>
                      <m:e>
                        <m:sSup>
                          <m:sSupPr>
                            <m:ctrlPr>
                              <a:rPr lang="da-DK" sz="1400" i="1">
                                <a:solidFill>
                                  <a:prstClr val="black"/>
                                </a:solidFill>
                                <a:latin typeface="Cambria Math" panose="02040503050406030204" pitchFamily="18" charset="0"/>
                                <a:ea typeface="Cambria Math" panose="02040503050406030204" pitchFamily="18" charset="0"/>
                              </a:rPr>
                            </m:ctrlPr>
                          </m:sSupPr>
                          <m:e>
                            <m:r>
                              <a:rPr lang="da-DK" sz="1400" i="1">
                                <a:solidFill>
                                  <a:prstClr val="black"/>
                                </a:solidFill>
                                <a:latin typeface="Cambria Math" panose="02040503050406030204" pitchFamily="18" charset="0"/>
                                <a:ea typeface="Cambria Math" panose="02040503050406030204" pitchFamily="18" charset="0"/>
                              </a:rPr>
                              <m:t>𝐶</m:t>
                            </m:r>
                          </m:e>
                          <m:sup>
                            <m:r>
                              <a:rPr lang="da-DK" sz="1400" i="1">
                                <a:solidFill>
                                  <a:prstClr val="black"/>
                                </a:solidFill>
                                <a:latin typeface="Cambria Math" panose="02040503050406030204" pitchFamily="18" charset="0"/>
                                <a:ea typeface="Cambria Math" panose="02040503050406030204" pitchFamily="18" charset="0"/>
                              </a:rPr>
                              <m:t>∗</m:t>
                            </m:r>
                          </m:sup>
                        </m:sSup>
                        <m:r>
                          <a:rPr lang="da-DK" sz="1400" i="1">
                            <a:solidFill>
                              <a:prstClr val="black"/>
                            </a:solidFill>
                            <a:latin typeface="Cambria Math" panose="02040503050406030204" pitchFamily="18" charset="0"/>
                            <a:ea typeface="Cambria Math" panose="02040503050406030204" pitchFamily="18" charset="0"/>
                          </a:rPr>
                          <m:t>−</m:t>
                        </m:r>
                        <m:r>
                          <a:rPr lang="da-DK" sz="1400" i="1">
                            <a:solidFill>
                              <a:prstClr val="black"/>
                            </a:solidFill>
                            <a:latin typeface="Cambria Math" panose="02040503050406030204" pitchFamily="18" charset="0"/>
                            <a:ea typeface="Cambria Math" panose="02040503050406030204" pitchFamily="18" charset="0"/>
                          </a:rPr>
                          <m:t>𝐶𝑂</m:t>
                        </m:r>
                      </m:e>
                    </m:d>
                    <m:r>
                      <a:rPr lang="da-DK" sz="1400" i="1">
                        <a:solidFill>
                          <a:prstClr val="black"/>
                        </a:solidFill>
                        <a:latin typeface="Cambria Math" panose="02040503050406030204" pitchFamily="18" charset="0"/>
                        <a:ea typeface="Cambria Math" panose="02040503050406030204" pitchFamily="18" charset="0"/>
                      </a:rPr>
                      <m:t>,   </m:t>
                    </m:r>
                    <m:r>
                      <a:rPr lang="da-DK" sz="1400" b="0" i="1" smtClean="0">
                        <a:solidFill>
                          <a:prstClr val="black"/>
                        </a:solidFill>
                        <a:latin typeface="Cambria Math" panose="02040503050406030204" pitchFamily="18" charset="0"/>
                        <a:ea typeface="Cambria Math" panose="02040503050406030204" pitchFamily="18" charset="0"/>
                      </a:rPr>
                      <m:t>  </m:t>
                    </m:r>
                    <m:r>
                      <a:rPr lang="da-DK" sz="1400" i="1">
                        <a:solidFill>
                          <a:prstClr val="black"/>
                        </a:solidFill>
                        <a:latin typeface="Cambria Math" panose="02040503050406030204" pitchFamily="18" charset="0"/>
                        <a:ea typeface="Cambria Math" panose="02040503050406030204" pitchFamily="18" charset="0"/>
                      </a:rPr>
                      <m:t>h</m:t>
                    </m:r>
                    <m:r>
                      <a:rPr lang="da-DK" sz="1400" i="1">
                        <a:solidFill>
                          <a:prstClr val="black"/>
                        </a:solidFill>
                        <a:latin typeface="Cambria Math" panose="02040503050406030204" pitchFamily="18" charset="0"/>
                        <a:ea typeface="Cambria Math" panose="02040503050406030204" pitchFamily="18" charset="0"/>
                      </a:rPr>
                      <m:t>:</m:t>
                    </m:r>
                    <m:r>
                      <m:rPr>
                        <m:sty m:val="p"/>
                      </m:rPr>
                      <a:rPr lang="da-DK" sz="1400">
                        <a:solidFill>
                          <a:prstClr val="black"/>
                        </a:solidFill>
                        <a:latin typeface="Cambria Math" panose="02040503050406030204" pitchFamily="18" charset="0"/>
                        <a:ea typeface="Cambria Math" panose="02040503050406030204" pitchFamily="18" charset="0"/>
                      </a:rPr>
                      <m:t>Constant</m:t>
                    </m:r>
                  </m:oMath>
                </a14:m>
                <a:endParaRPr lang="da-DK" sz="1400" dirty="0">
                  <a:solidFill>
                    <a:prstClr val="black"/>
                  </a:solidFill>
                  <a:latin typeface="Cambria Math" panose="02040503050406030204" pitchFamily="18" charset="0"/>
                  <a:ea typeface="Cambria Math" panose="02040503050406030204" pitchFamily="18" charset="0"/>
                </a:endParaRPr>
              </a:p>
              <a:p>
                <a:pPr marL="457291" lvl="1" defTabSz="914583" eaLnBrk="1" fontAlgn="auto" hangingPunct="1">
                  <a:spcBef>
                    <a:spcPts val="0"/>
                  </a:spcBef>
                  <a:spcAft>
                    <a:spcPts val="0"/>
                  </a:spcAft>
                </a:pPr>
                <a:r>
                  <a:rPr lang="da-DK" sz="1400" dirty="0">
                    <a:solidFill>
                      <a:prstClr val="black"/>
                    </a:solidFill>
                    <a:ea typeface="Cambria Math" panose="02040503050406030204" pitchFamily="18" charset="0"/>
                  </a:rPr>
                  <a:t>                               </a:t>
                </a:r>
                <a:r>
                  <a:rPr lang="da-DK" sz="1400" dirty="0" smtClean="0">
                    <a:solidFill>
                      <a:prstClr val="black"/>
                    </a:solidFill>
                    <a:ea typeface="Cambria Math" panose="02040503050406030204" pitchFamily="18" charset="0"/>
                  </a:rPr>
                  <a:t>   </a:t>
                </a:r>
                <a14:m>
                  <m:oMath xmlns:m="http://schemas.openxmlformats.org/officeDocument/2006/math">
                    <m:sSup>
                      <m:sSupPr>
                        <m:ctrlPr>
                          <a:rPr lang="da-DK" sz="1400" i="1">
                            <a:solidFill>
                              <a:prstClr val="black"/>
                            </a:solidFill>
                            <a:latin typeface="Cambria Math" panose="02040503050406030204" pitchFamily="18" charset="0"/>
                            <a:ea typeface="Cambria Math" panose="02040503050406030204" pitchFamily="18" charset="0"/>
                          </a:rPr>
                        </m:ctrlPr>
                      </m:sSupPr>
                      <m:e>
                        <m:r>
                          <a:rPr lang="da-DK" sz="1400" i="1">
                            <a:solidFill>
                              <a:prstClr val="black"/>
                            </a:solidFill>
                            <a:latin typeface="Cambria Math" panose="02040503050406030204" pitchFamily="18" charset="0"/>
                            <a:ea typeface="Cambria Math" panose="02040503050406030204" pitchFamily="18" charset="0"/>
                          </a:rPr>
                          <m:t>𝐶</m:t>
                        </m:r>
                      </m:e>
                      <m:sup>
                        <m:r>
                          <a:rPr lang="da-DK" sz="1400" i="1">
                            <a:solidFill>
                              <a:prstClr val="black"/>
                            </a:solidFill>
                            <a:latin typeface="Cambria Math" panose="02040503050406030204" pitchFamily="18" charset="0"/>
                            <a:ea typeface="Cambria Math" panose="02040503050406030204" pitchFamily="18" charset="0"/>
                          </a:rPr>
                          <m:t>∗</m:t>
                        </m:r>
                      </m:sup>
                    </m:sSup>
                    <m:r>
                      <a:rPr lang="da-DK" sz="1400" i="1">
                        <a:solidFill>
                          <a:prstClr val="black"/>
                        </a:solidFill>
                        <a:latin typeface="Cambria Math" panose="02040503050406030204" pitchFamily="18" charset="0"/>
                        <a:ea typeface="Cambria Math" panose="02040503050406030204" pitchFamily="18" charset="0"/>
                      </a:rPr>
                      <m:t>:</m:t>
                    </m:r>
                    <m:r>
                      <m:rPr>
                        <m:sty m:val="p"/>
                      </m:rPr>
                      <a:rPr lang="da-DK" sz="1400">
                        <a:solidFill>
                          <a:prstClr val="black"/>
                        </a:solidFill>
                        <a:latin typeface="Cambria Math" panose="02040503050406030204" pitchFamily="18" charset="0"/>
                        <a:ea typeface="Cambria Math" panose="02040503050406030204" pitchFamily="18" charset="0"/>
                      </a:rPr>
                      <m:t>Equilibrium</m:t>
                    </m:r>
                    <m:r>
                      <a:rPr lang="da-DK" sz="1400">
                        <a:solidFill>
                          <a:prstClr val="black"/>
                        </a:solidFill>
                        <a:latin typeface="Cambria Math" panose="02040503050406030204" pitchFamily="18" charset="0"/>
                        <a:ea typeface="Cambria Math" panose="02040503050406030204" pitchFamily="18" charset="0"/>
                      </a:rPr>
                      <m:t> </m:t>
                    </m:r>
                    <m:r>
                      <m:rPr>
                        <m:sty m:val="p"/>
                      </m:rPr>
                      <a:rPr lang="da-DK" sz="1400">
                        <a:solidFill>
                          <a:prstClr val="black"/>
                        </a:solidFill>
                        <a:latin typeface="Cambria Math" panose="02040503050406030204" pitchFamily="18" charset="0"/>
                        <a:ea typeface="Cambria Math" panose="02040503050406030204" pitchFamily="18" charset="0"/>
                      </a:rPr>
                      <m:t>concentration</m:t>
                    </m:r>
                    <m:r>
                      <a:rPr lang="da-DK" sz="1400">
                        <a:solidFill>
                          <a:prstClr val="black"/>
                        </a:solidFill>
                        <a:latin typeface="Cambria Math" panose="02040503050406030204" pitchFamily="18" charset="0"/>
                        <a:ea typeface="Cambria Math" panose="02040503050406030204" pitchFamily="18" charset="0"/>
                      </a:rPr>
                      <m:t> </m:t>
                    </m:r>
                    <m:r>
                      <m:rPr>
                        <m:sty m:val="p"/>
                      </m:rPr>
                      <a:rPr lang="da-DK" sz="1400">
                        <a:solidFill>
                          <a:prstClr val="black"/>
                        </a:solidFill>
                        <a:latin typeface="Cambria Math" panose="02040503050406030204" pitchFamily="18" charset="0"/>
                        <a:ea typeface="Cambria Math" panose="02040503050406030204" pitchFamily="18" charset="0"/>
                      </a:rPr>
                      <m:t>of</m:t>
                    </m:r>
                    <m:r>
                      <a:rPr lang="da-DK" sz="1400">
                        <a:solidFill>
                          <a:prstClr val="black"/>
                        </a:solidFill>
                        <a:latin typeface="Cambria Math" panose="02040503050406030204" pitchFamily="18" charset="0"/>
                        <a:ea typeface="Cambria Math" panose="02040503050406030204" pitchFamily="18" charset="0"/>
                      </a:rPr>
                      <m:t> </m:t>
                    </m:r>
                    <m:r>
                      <m:rPr>
                        <m:sty m:val="p"/>
                      </m:rPr>
                      <a:rPr lang="da-DK" sz="1400">
                        <a:solidFill>
                          <a:prstClr val="black"/>
                        </a:solidFill>
                        <a:latin typeface="Cambria Math" panose="02040503050406030204" pitchFamily="18" charset="0"/>
                        <a:ea typeface="Cambria Math" panose="02040503050406030204" pitchFamily="18" charset="0"/>
                      </a:rPr>
                      <m:t>oxidants</m:t>
                    </m:r>
                    <m:r>
                      <a:rPr lang="da-DK" sz="1400">
                        <a:solidFill>
                          <a:prstClr val="black"/>
                        </a:solidFill>
                        <a:latin typeface="Cambria Math" panose="02040503050406030204" pitchFamily="18" charset="0"/>
                        <a:ea typeface="Cambria Math" panose="02040503050406030204" pitchFamily="18" charset="0"/>
                      </a:rPr>
                      <m:t> </m:t>
                    </m:r>
                    <m:r>
                      <m:rPr>
                        <m:sty m:val="p"/>
                      </m:rPr>
                      <a:rPr lang="da-DK" sz="1400">
                        <a:solidFill>
                          <a:prstClr val="black"/>
                        </a:solidFill>
                        <a:latin typeface="Cambria Math" panose="02040503050406030204" pitchFamily="18" charset="0"/>
                        <a:ea typeface="Cambria Math" panose="02040503050406030204" pitchFamily="18" charset="0"/>
                      </a:rPr>
                      <m:t>is</m:t>
                    </m:r>
                    <m:r>
                      <a:rPr lang="da-DK" sz="1400">
                        <a:solidFill>
                          <a:prstClr val="black"/>
                        </a:solidFill>
                        <a:latin typeface="Cambria Math" panose="02040503050406030204" pitchFamily="18" charset="0"/>
                        <a:ea typeface="Cambria Math" panose="02040503050406030204" pitchFamily="18" charset="0"/>
                      </a:rPr>
                      <m:t> </m:t>
                    </m:r>
                    <m:r>
                      <m:rPr>
                        <m:sty m:val="p"/>
                      </m:rPr>
                      <a:rPr lang="da-DK" sz="1400">
                        <a:solidFill>
                          <a:prstClr val="black"/>
                        </a:solidFill>
                        <a:latin typeface="Cambria Math" panose="02040503050406030204" pitchFamily="18" charset="0"/>
                        <a:ea typeface="Cambria Math" panose="02040503050406030204" pitchFamily="18" charset="0"/>
                      </a:rPr>
                      <m:t>the</m:t>
                    </m:r>
                    <m:r>
                      <a:rPr lang="da-DK" sz="1400">
                        <a:solidFill>
                          <a:prstClr val="black"/>
                        </a:solidFill>
                        <a:latin typeface="Cambria Math" panose="02040503050406030204" pitchFamily="18" charset="0"/>
                        <a:ea typeface="Cambria Math" panose="02040503050406030204" pitchFamily="18" charset="0"/>
                      </a:rPr>
                      <m:t> </m:t>
                    </m:r>
                    <m:r>
                      <m:rPr>
                        <m:sty m:val="p"/>
                      </m:rPr>
                      <a:rPr lang="da-DK" sz="1400">
                        <a:solidFill>
                          <a:prstClr val="black"/>
                        </a:solidFill>
                        <a:latin typeface="Cambria Math" panose="02040503050406030204" pitchFamily="18" charset="0"/>
                        <a:ea typeface="Cambria Math" panose="02040503050406030204" pitchFamily="18" charset="0"/>
                      </a:rPr>
                      <m:t>SiO</m:t>
                    </m:r>
                    <m:r>
                      <a:rPr lang="da-DK" sz="1400" baseline="-25000">
                        <a:solidFill>
                          <a:prstClr val="black"/>
                        </a:solidFill>
                        <a:latin typeface="Cambria Math" panose="02040503050406030204" pitchFamily="18" charset="0"/>
                        <a:ea typeface="Cambria Math" panose="02040503050406030204" pitchFamily="18" charset="0"/>
                      </a:rPr>
                      <m:t>2</m:t>
                    </m:r>
                  </m:oMath>
                </a14:m>
                <a:r>
                  <a:rPr lang="da-DK" sz="1400" dirty="0">
                    <a:solidFill>
                      <a:prstClr val="black"/>
                    </a:solidFill>
                    <a:latin typeface="Calibri" panose="020F0502020204030204"/>
                  </a:rPr>
                  <a:t> </a:t>
                </a:r>
              </a:p>
              <a:p>
                <a:pPr defTabSz="914583" eaLnBrk="1" fontAlgn="auto" hangingPunct="1">
                  <a:spcBef>
                    <a:spcPts val="0"/>
                  </a:spcBef>
                  <a:spcAft>
                    <a:spcPts val="0"/>
                  </a:spcAft>
                </a:pPr>
                <a:endParaRPr lang="da-DK" sz="1200" dirty="0" smtClean="0">
                  <a:solidFill>
                    <a:prstClr val="black"/>
                  </a:solidFill>
                  <a:latin typeface="Calibri" panose="020F0502020204030204"/>
                </a:endParaRPr>
              </a:p>
              <a:p>
                <a:pPr defTabSz="914583" eaLnBrk="1" fontAlgn="auto" hangingPunct="1">
                  <a:spcBef>
                    <a:spcPts val="0"/>
                  </a:spcBef>
                  <a:spcAft>
                    <a:spcPts val="0"/>
                  </a:spcAft>
                </a:pPr>
                <a:r>
                  <a:rPr lang="da-DK" sz="1600" b="1" dirty="0" smtClean="0">
                    <a:solidFill>
                      <a:prstClr val="black"/>
                    </a:solidFill>
                    <a:latin typeface="Calibri" panose="020F0502020204030204"/>
                    <a:ea typeface="+mn-ea"/>
                  </a:rPr>
                  <a:t>2.</a:t>
                </a:r>
                <a:r>
                  <a:rPr lang="da-DK" sz="1600" dirty="0" smtClean="0">
                    <a:solidFill>
                      <a:prstClr val="black"/>
                    </a:solidFill>
                    <a:latin typeface="Calibri" panose="020F0502020204030204"/>
                    <a:ea typeface="+mn-ea"/>
                  </a:rPr>
                  <a:t>  </a:t>
                </a:r>
              </a:p>
              <a:p>
                <a:pPr defTabSz="914583" eaLnBrk="1" fontAlgn="auto" hangingPunct="1">
                  <a:spcBef>
                    <a:spcPts val="0"/>
                  </a:spcBef>
                  <a:spcAft>
                    <a:spcPts val="0"/>
                  </a:spcAft>
                </a:pPr>
                <a:r>
                  <a:rPr lang="da-DK" sz="1400" dirty="0" smtClean="0">
                    <a:solidFill>
                      <a:prstClr val="black"/>
                    </a:solidFill>
                    <a:latin typeface="Calibri" panose="020F0502020204030204"/>
                    <a:ea typeface="+mn-ea"/>
                  </a:rPr>
                  <a:t>The </a:t>
                </a:r>
                <a:r>
                  <a:rPr lang="da-DK" sz="1400" dirty="0" err="1" smtClean="0">
                    <a:solidFill>
                      <a:prstClr val="black"/>
                    </a:solidFill>
                    <a:latin typeface="Calibri" panose="020F0502020204030204"/>
                    <a:ea typeface="+mn-ea"/>
                  </a:rPr>
                  <a:t>flux</a:t>
                </a:r>
                <a:r>
                  <a:rPr lang="da-DK" sz="1400" dirty="0" smtClean="0">
                    <a:solidFill>
                      <a:prstClr val="black"/>
                    </a:solidFill>
                    <a:latin typeface="Calibri" panose="020F0502020204030204"/>
                    <a:ea typeface="+mn-ea"/>
                  </a:rPr>
                  <a:t> is </a:t>
                </a:r>
                <a:r>
                  <a:rPr lang="da-DK" sz="1400" dirty="0" err="1" smtClean="0">
                    <a:solidFill>
                      <a:prstClr val="black"/>
                    </a:solidFill>
                    <a:latin typeface="Calibri" panose="020F0502020204030204"/>
                    <a:ea typeface="+mn-ea"/>
                  </a:rPr>
                  <a:t>related</a:t>
                </a:r>
                <a:r>
                  <a:rPr lang="da-DK" sz="1400" dirty="0" smtClean="0">
                    <a:solidFill>
                      <a:prstClr val="black"/>
                    </a:solidFill>
                    <a:latin typeface="Calibri" panose="020F0502020204030204"/>
                    <a:ea typeface="+mn-ea"/>
                  </a:rPr>
                  <a:t> the diffusion of </a:t>
                </a:r>
                <a:r>
                  <a:rPr lang="da-DK" sz="1400" dirty="0" err="1" smtClean="0">
                    <a:solidFill>
                      <a:prstClr val="black"/>
                    </a:solidFill>
                    <a:latin typeface="Calibri" panose="020F0502020204030204"/>
                    <a:ea typeface="+mn-ea"/>
                  </a:rPr>
                  <a:t>oxidants</a:t>
                </a:r>
                <a:r>
                  <a:rPr lang="da-DK" sz="1400" dirty="0" smtClean="0">
                    <a:solidFill>
                      <a:prstClr val="black"/>
                    </a:solidFill>
                    <a:latin typeface="Calibri" panose="020F0502020204030204"/>
                    <a:ea typeface="+mn-ea"/>
                  </a:rPr>
                  <a:t> </a:t>
                </a:r>
                <a:r>
                  <a:rPr lang="da-DK" sz="1400" dirty="0" err="1" smtClean="0">
                    <a:solidFill>
                      <a:prstClr val="black"/>
                    </a:solidFill>
                    <a:latin typeface="Calibri" panose="020F0502020204030204"/>
                    <a:ea typeface="+mn-ea"/>
                  </a:rPr>
                  <a:t>through</a:t>
                </a:r>
                <a:r>
                  <a:rPr lang="da-DK" sz="1400" dirty="0" smtClean="0">
                    <a:solidFill>
                      <a:prstClr val="black"/>
                    </a:solidFill>
                    <a:latin typeface="Calibri" panose="020F0502020204030204"/>
                    <a:ea typeface="+mn-ea"/>
                  </a:rPr>
                  <a:t> the </a:t>
                </a:r>
                <a:r>
                  <a:rPr lang="da-DK" sz="1400" dirty="0" err="1" smtClean="0">
                    <a:solidFill>
                      <a:prstClr val="black"/>
                    </a:solidFill>
                    <a:latin typeface="Calibri" panose="020F0502020204030204"/>
                    <a:ea typeface="+mn-ea"/>
                  </a:rPr>
                  <a:t>existing</a:t>
                </a:r>
                <a:r>
                  <a:rPr lang="da-DK" sz="1400" dirty="0" smtClean="0">
                    <a:solidFill>
                      <a:prstClr val="black"/>
                    </a:solidFill>
                    <a:latin typeface="Calibri" panose="020F0502020204030204"/>
                    <a:ea typeface="+mn-ea"/>
                  </a:rPr>
                  <a:t> </a:t>
                </a:r>
                <a:r>
                  <a:rPr lang="da-DK" sz="1400" dirty="0" err="1" smtClean="0">
                    <a:solidFill>
                      <a:prstClr val="black"/>
                    </a:solidFill>
                    <a:latin typeface="Calibri" panose="020F0502020204030204"/>
                    <a:ea typeface="+mn-ea"/>
                  </a:rPr>
                  <a:t>oxide</a:t>
                </a:r>
                <a:r>
                  <a:rPr lang="da-DK" sz="1400" dirty="0" smtClean="0">
                    <a:solidFill>
                      <a:prstClr val="black"/>
                    </a:solidFill>
                    <a:latin typeface="Calibri" panose="020F0502020204030204"/>
                    <a:ea typeface="+mn-ea"/>
                  </a:rPr>
                  <a:t> </a:t>
                </a:r>
                <a:r>
                  <a:rPr lang="da-DK" sz="1400" dirty="0" err="1" smtClean="0">
                    <a:solidFill>
                      <a:prstClr val="black"/>
                    </a:solidFill>
                    <a:latin typeface="Calibri" panose="020F0502020204030204"/>
                    <a:ea typeface="+mn-ea"/>
                  </a:rPr>
                  <a:t>layer</a:t>
                </a:r>
                <a:r>
                  <a:rPr lang="da-DK" sz="1400" dirty="0" smtClean="0">
                    <a:solidFill>
                      <a:prstClr val="black"/>
                    </a:solidFill>
                    <a:latin typeface="Calibri" panose="020F0502020204030204"/>
                    <a:ea typeface="+mn-ea"/>
                  </a:rPr>
                  <a:t>. </a:t>
                </a:r>
              </a:p>
              <a:p>
                <a:pPr defTabSz="914583" eaLnBrk="1" fontAlgn="auto" hangingPunct="1">
                  <a:spcBef>
                    <a:spcPts val="0"/>
                  </a:spcBef>
                  <a:spcAft>
                    <a:spcPts val="0"/>
                  </a:spcAft>
                </a:pPr>
                <a:r>
                  <a:rPr lang="da-DK" sz="1400" dirty="0" smtClean="0">
                    <a:solidFill>
                      <a:prstClr val="black"/>
                    </a:solidFill>
                    <a:latin typeface="Calibri" panose="020F0502020204030204"/>
                    <a:ea typeface="+mn-ea"/>
                  </a:rPr>
                  <a:t>The </a:t>
                </a:r>
                <a:r>
                  <a:rPr lang="da-DK" sz="1400" dirty="0" err="1" smtClean="0">
                    <a:solidFill>
                      <a:prstClr val="black"/>
                    </a:solidFill>
                    <a:latin typeface="Calibri" panose="020F0502020204030204"/>
                    <a:ea typeface="+mn-ea"/>
                  </a:rPr>
                  <a:t>oxidants</a:t>
                </a:r>
                <a:r>
                  <a:rPr lang="da-DK" sz="1400" dirty="0" smtClean="0">
                    <a:solidFill>
                      <a:prstClr val="black"/>
                    </a:solidFill>
                    <a:latin typeface="Calibri" panose="020F0502020204030204"/>
                    <a:ea typeface="+mn-ea"/>
                  </a:rPr>
                  <a:t> </a:t>
                </a:r>
                <a:r>
                  <a:rPr lang="da-DK" sz="1400" dirty="0" err="1" smtClean="0">
                    <a:solidFill>
                      <a:prstClr val="black"/>
                    </a:solidFill>
                    <a:latin typeface="Calibri" panose="020F0502020204030204"/>
                    <a:ea typeface="+mn-ea"/>
                  </a:rPr>
                  <a:t>moves</a:t>
                </a:r>
                <a:r>
                  <a:rPr lang="da-DK" sz="1400" dirty="0" smtClean="0">
                    <a:solidFill>
                      <a:prstClr val="black"/>
                    </a:solidFill>
                    <a:latin typeface="Calibri" panose="020F0502020204030204"/>
                    <a:ea typeface="+mn-ea"/>
                  </a:rPr>
                  <a:t> </a:t>
                </a:r>
                <a:r>
                  <a:rPr lang="da-DK" sz="1400" dirty="0" err="1" smtClean="0">
                    <a:solidFill>
                      <a:prstClr val="black"/>
                    </a:solidFill>
                    <a:latin typeface="Calibri" panose="020F0502020204030204"/>
                    <a:ea typeface="+mn-ea"/>
                  </a:rPr>
                  <a:t>because</a:t>
                </a:r>
                <a:r>
                  <a:rPr lang="da-DK" sz="1400" dirty="0" smtClean="0">
                    <a:solidFill>
                      <a:prstClr val="black"/>
                    </a:solidFill>
                    <a:latin typeface="Calibri" panose="020F0502020204030204"/>
                    <a:ea typeface="+mn-ea"/>
                  </a:rPr>
                  <a:t> of a </a:t>
                </a:r>
                <a:r>
                  <a:rPr lang="da-DK" sz="1400" dirty="0" err="1" smtClean="0">
                    <a:solidFill>
                      <a:prstClr val="black"/>
                    </a:solidFill>
                    <a:latin typeface="Calibri" panose="020F0502020204030204"/>
                    <a:ea typeface="+mn-ea"/>
                  </a:rPr>
                  <a:t>concentration</a:t>
                </a:r>
                <a:r>
                  <a:rPr lang="da-DK" sz="1400" dirty="0" smtClean="0">
                    <a:solidFill>
                      <a:prstClr val="black"/>
                    </a:solidFill>
                    <a:latin typeface="Calibri" panose="020F0502020204030204"/>
                    <a:ea typeface="+mn-ea"/>
                  </a:rPr>
                  <a:t> gradient: </a:t>
                </a:r>
              </a:p>
              <a:p>
                <a:pPr defTabSz="914583" eaLnBrk="1" fontAlgn="auto" hangingPunct="1">
                  <a:spcBef>
                    <a:spcPts val="0"/>
                  </a:spcBef>
                  <a:spcAft>
                    <a:spcPts val="0"/>
                  </a:spcAft>
                </a:pPr>
                <a:endParaRPr lang="da-DK" sz="1000"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da-DK" sz="1400" dirty="0" smtClean="0">
                    <a:solidFill>
                      <a:prstClr val="black"/>
                    </a:solidFill>
                    <a:latin typeface="Calibri" panose="020F0502020204030204"/>
                    <a:ea typeface="+mn-ea"/>
                  </a:rPr>
                  <a:t>	</a:t>
                </a:r>
                <a14:m>
                  <m:oMath xmlns:m="http://schemas.openxmlformats.org/officeDocument/2006/math">
                    <m:r>
                      <a:rPr lang="da-DK" sz="1400" b="0" i="1" smtClean="0">
                        <a:solidFill>
                          <a:prstClr val="black"/>
                        </a:solidFill>
                        <a:latin typeface="Cambria Math" panose="02040503050406030204" pitchFamily="18" charset="0"/>
                        <a:ea typeface="+mn-ea"/>
                      </a:rPr>
                      <m:t>𝐹</m:t>
                    </m:r>
                    <m:r>
                      <a:rPr lang="da-DK" sz="1400" b="0" i="1" baseline="-25000" smtClean="0">
                        <a:solidFill>
                          <a:prstClr val="black"/>
                        </a:solidFill>
                        <a:latin typeface="Cambria Math" panose="02040503050406030204" pitchFamily="18" charset="0"/>
                        <a:ea typeface="+mn-ea"/>
                      </a:rPr>
                      <m:t>2</m:t>
                    </m:r>
                    <m:r>
                      <a:rPr lang="da-DK" sz="1400" i="1" smtClean="0">
                        <a:solidFill>
                          <a:prstClr val="black"/>
                        </a:solidFill>
                        <a:latin typeface="Cambria Math" panose="02040503050406030204" pitchFamily="18" charset="0"/>
                        <a:ea typeface="+mn-ea"/>
                      </a:rPr>
                      <m:t>=</m:t>
                    </m:r>
                    <m:r>
                      <a:rPr lang="da-DK" sz="1400" b="0" i="1" smtClean="0">
                        <a:solidFill>
                          <a:prstClr val="black"/>
                        </a:solidFill>
                        <a:latin typeface="Cambria Math" panose="02040503050406030204" pitchFamily="18" charset="0"/>
                        <a:ea typeface="+mn-ea"/>
                      </a:rPr>
                      <m:t>𝐷</m:t>
                    </m:r>
                    <m:r>
                      <a:rPr lang="da-DK" sz="1400" b="0" i="1" smtClean="0">
                        <a:solidFill>
                          <a:prstClr val="black"/>
                        </a:solidFill>
                        <a:latin typeface="Cambria Math" panose="02040503050406030204" pitchFamily="18" charset="0"/>
                        <a:ea typeface="Cambria Math" panose="02040503050406030204" pitchFamily="18" charset="0"/>
                      </a:rPr>
                      <m:t>∙</m:t>
                    </m:r>
                    <m:d>
                      <m:dPr>
                        <m:ctrlPr>
                          <a:rPr lang="da-DK" sz="1400" b="0" i="1" smtClean="0">
                            <a:solidFill>
                              <a:prstClr val="black"/>
                            </a:solidFill>
                            <a:latin typeface="Cambria Math" panose="02040503050406030204" pitchFamily="18" charset="0"/>
                            <a:ea typeface="Cambria Math" panose="02040503050406030204" pitchFamily="18" charset="0"/>
                          </a:rPr>
                        </m:ctrlPr>
                      </m:dPr>
                      <m:e>
                        <m:f>
                          <m:fPr>
                            <m:ctrlPr>
                              <a:rPr lang="da-DK" sz="1400" b="0" i="1" smtClean="0">
                                <a:solidFill>
                                  <a:prstClr val="black"/>
                                </a:solidFill>
                                <a:latin typeface="Cambria Math" panose="02040503050406030204" pitchFamily="18" charset="0"/>
                                <a:ea typeface="Cambria Math" panose="02040503050406030204" pitchFamily="18" charset="0"/>
                              </a:rPr>
                            </m:ctrlPr>
                          </m:fPr>
                          <m:num>
                            <m:r>
                              <a:rPr lang="da-DK" sz="1400" b="0" i="1" smtClean="0">
                                <a:solidFill>
                                  <a:prstClr val="black"/>
                                </a:solidFill>
                                <a:latin typeface="Cambria Math" panose="02040503050406030204" pitchFamily="18" charset="0"/>
                                <a:ea typeface="Cambria Math" panose="02040503050406030204" pitchFamily="18" charset="0"/>
                              </a:rPr>
                              <m:t>𝐶</m:t>
                            </m:r>
                            <m:r>
                              <a:rPr lang="da-DK" sz="1400" b="0" i="1" baseline="-25000" smtClean="0">
                                <a:solidFill>
                                  <a:prstClr val="black"/>
                                </a:solidFill>
                                <a:latin typeface="Cambria Math" panose="02040503050406030204" pitchFamily="18" charset="0"/>
                                <a:ea typeface="Cambria Math" panose="02040503050406030204" pitchFamily="18" charset="0"/>
                              </a:rPr>
                              <m:t>𝑂</m:t>
                            </m:r>
                            <m:r>
                              <a:rPr lang="da-DK" sz="1400" b="0" i="1" smtClean="0">
                                <a:solidFill>
                                  <a:prstClr val="black"/>
                                </a:solidFill>
                                <a:latin typeface="Cambria Math" panose="02040503050406030204" pitchFamily="18" charset="0"/>
                                <a:ea typeface="Cambria Math" panose="02040503050406030204" pitchFamily="18" charset="0"/>
                              </a:rPr>
                              <m:t>−</m:t>
                            </m:r>
                            <m:r>
                              <a:rPr lang="da-DK" sz="1400" b="0" i="1" smtClean="0">
                                <a:solidFill>
                                  <a:prstClr val="black"/>
                                </a:solidFill>
                                <a:latin typeface="Cambria Math" panose="02040503050406030204" pitchFamily="18" charset="0"/>
                                <a:ea typeface="Cambria Math" panose="02040503050406030204" pitchFamily="18" charset="0"/>
                              </a:rPr>
                              <m:t>𝐶𝑖</m:t>
                            </m:r>
                          </m:num>
                          <m:den>
                            <m:r>
                              <a:rPr lang="da-DK" sz="1400" b="0" i="1" smtClean="0">
                                <a:solidFill>
                                  <a:prstClr val="black"/>
                                </a:solidFill>
                                <a:latin typeface="Cambria Math" panose="02040503050406030204" pitchFamily="18" charset="0"/>
                                <a:ea typeface="Cambria Math" panose="02040503050406030204" pitchFamily="18" charset="0"/>
                              </a:rPr>
                              <m:t>𝑥</m:t>
                            </m:r>
                          </m:den>
                        </m:f>
                      </m:e>
                    </m:d>
                    <m:r>
                      <a:rPr lang="da-DK" sz="1400" b="0" i="1" smtClean="0">
                        <a:solidFill>
                          <a:prstClr val="black"/>
                        </a:solidFill>
                        <a:latin typeface="Cambria Math" panose="02040503050406030204" pitchFamily="18" charset="0"/>
                        <a:ea typeface="Cambria Math" panose="02040503050406030204" pitchFamily="18" charset="0"/>
                      </a:rPr>
                      <m:t>,         </m:t>
                    </m:r>
                    <m:r>
                      <a:rPr lang="da-DK" sz="1400" b="0" i="1" smtClean="0">
                        <a:solidFill>
                          <a:prstClr val="black"/>
                        </a:solidFill>
                        <a:latin typeface="Cambria Math" panose="02040503050406030204" pitchFamily="18" charset="0"/>
                        <a:ea typeface="Cambria Math" panose="02040503050406030204" pitchFamily="18" charset="0"/>
                      </a:rPr>
                      <m:t>𝐷</m:t>
                    </m:r>
                    <m:r>
                      <a:rPr lang="da-DK" sz="1400" b="0" i="1" smtClean="0">
                        <a:solidFill>
                          <a:prstClr val="black"/>
                        </a:solidFill>
                        <a:latin typeface="Cambria Math" panose="02040503050406030204" pitchFamily="18" charset="0"/>
                        <a:ea typeface="Cambria Math" panose="02040503050406030204" pitchFamily="18" charset="0"/>
                      </a:rPr>
                      <m:t>:</m:t>
                    </m:r>
                    <m:r>
                      <m:rPr>
                        <m:sty m:val="p"/>
                      </m:rPr>
                      <a:rPr lang="da-DK" sz="1400" b="0" i="0" smtClean="0">
                        <a:solidFill>
                          <a:prstClr val="black"/>
                        </a:solidFill>
                        <a:latin typeface="Cambria Math" panose="02040503050406030204" pitchFamily="18" charset="0"/>
                        <a:ea typeface="Cambria Math" panose="02040503050406030204" pitchFamily="18" charset="0"/>
                      </a:rPr>
                      <m:t>Diffusion</m:t>
                    </m:r>
                    <m:r>
                      <a:rPr lang="da-DK" sz="1400" b="0" i="0" smtClean="0">
                        <a:solidFill>
                          <a:prstClr val="black"/>
                        </a:solidFill>
                        <a:latin typeface="Cambria Math" panose="02040503050406030204" pitchFamily="18" charset="0"/>
                        <a:ea typeface="Cambria Math" panose="02040503050406030204" pitchFamily="18" charset="0"/>
                      </a:rPr>
                      <m:t> </m:t>
                    </m:r>
                    <m:r>
                      <m:rPr>
                        <m:sty m:val="p"/>
                      </m:rPr>
                      <a:rPr lang="da-DK" sz="1400" b="0" i="0" smtClean="0">
                        <a:solidFill>
                          <a:prstClr val="black"/>
                        </a:solidFill>
                        <a:latin typeface="Cambria Math" panose="02040503050406030204" pitchFamily="18" charset="0"/>
                        <a:ea typeface="Cambria Math" panose="02040503050406030204" pitchFamily="18" charset="0"/>
                      </a:rPr>
                      <m:t>constant</m:t>
                    </m:r>
                  </m:oMath>
                </a14:m>
                <a:endParaRPr lang="da-DK"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400" dirty="0" smtClean="0">
                    <a:solidFill>
                      <a:prstClr val="black"/>
                    </a:solidFill>
                    <a:latin typeface="Calibri" panose="020F0502020204030204"/>
                    <a:ea typeface="+mn-ea"/>
                  </a:rPr>
                  <a:t>	</a:t>
                </a:r>
                <a:endParaRPr lang="da-DK" sz="1200"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600" b="1" dirty="0" smtClean="0">
                    <a:solidFill>
                      <a:prstClr val="black"/>
                    </a:solidFill>
                    <a:latin typeface="Calibri" panose="020F0502020204030204"/>
                    <a:ea typeface="+mn-ea"/>
                  </a:rPr>
                  <a:t>3.</a:t>
                </a:r>
                <a:r>
                  <a:rPr lang="da-DK" sz="1600" dirty="0" smtClean="0">
                    <a:solidFill>
                      <a:prstClr val="black"/>
                    </a:solidFill>
                    <a:latin typeface="Calibri" panose="020F0502020204030204"/>
                    <a:ea typeface="+mn-ea"/>
                  </a:rPr>
                  <a:t> </a:t>
                </a:r>
              </a:p>
              <a:p>
                <a:pPr defTabSz="914583" eaLnBrk="1" fontAlgn="auto" hangingPunct="1">
                  <a:spcBef>
                    <a:spcPts val="0"/>
                  </a:spcBef>
                  <a:spcAft>
                    <a:spcPts val="0"/>
                  </a:spcAft>
                </a:pPr>
                <a:r>
                  <a:rPr lang="da-DK" sz="1400" dirty="0" smtClean="0">
                    <a:solidFill>
                      <a:prstClr val="black"/>
                    </a:solidFill>
                    <a:latin typeface="Calibri" panose="020F0502020204030204"/>
                    <a:ea typeface="+mn-ea"/>
                  </a:rPr>
                  <a:t>The </a:t>
                </a:r>
                <a:r>
                  <a:rPr lang="da-DK" sz="1400" dirty="0" err="1" smtClean="0">
                    <a:solidFill>
                      <a:prstClr val="black"/>
                    </a:solidFill>
                    <a:latin typeface="Calibri" panose="020F0502020204030204"/>
                    <a:ea typeface="+mn-ea"/>
                  </a:rPr>
                  <a:t>flux</a:t>
                </a:r>
                <a:r>
                  <a:rPr lang="da-DK" sz="1400" dirty="0" smtClean="0">
                    <a:solidFill>
                      <a:prstClr val="black"/>
                    </a:solidFill>
                    <a:latin typeface="Calibri" panose="020F0502020204030204"/>
                    <a:ea typeface="+mn-ea"/>
                  </a:rPr>
                  <a:t> is </a:t>
                </a:r>
                <a:r>
                  <a:rPr lang="da-DK" sz="1400" dirty="0" err="1" smtClean="0">
                    <a:solidFill>
                      <a:prstClr val="black"/>
                    </a:solidFill>
                    <a:latin typeface="Calibri" panose="020F0502020204030204"/>
                    <a:ea typeface="+mn-ea"/>
                  </a:rPr>
                  <a:t>related</a:t>
                </a:r>
                <a:r>
                  <a:rPr lang="da-DK" sz="1400" dirty="0" smtClean="0">
                    <a:solidFill>
                      <a:prstClr val="black"/>
                    </a:solidFill>
                    <a:latin typeface="Calibri" panose="020F0502020204030204"/>
                    <a:ea typeface="+mn-ea"/>
                  </a:rPr>
                  <a:t> to the </a:t>
                </a:r>
                <a:r>
                  <a:rPr lang="da-DK" sz="1400" dirty="0" err="1" smtClean="0">
                    <a:solidFill>
                      <a:prstClr val="black"/>
                    </a:solidFill>
                    <a:latin typeface="Calibri" panose="020F0502020204030204"/>
                    <a:ea typeface="+mn-ea"/>
                  </a:rPr>
                  <a:t>reaction</a:t>
                </a:r>
                <a:r>
                  <a:rPr lang="da-DK" sz="1400" dirty="0" smtClean="0">
                    <a:solidFill>
                      <a:prstClr val="black"/>
                    </a:solidFill>
                    <a:latin typeface="Calibri" panose="020F0502020204030204"/>
                    <a:ea typeface="+mn-ea"/>
                  </a:rPr>
                  <a:t> </a:t>
                </a:r>
                <a:r>
                  <a:rPr lang="da-DK" sz="1400" dirty="0" err="1" smtClean="0">
                    <a:solidFill>
                      <a:prstClr val="black"/>
                    </a:solidFill>
                    <a:latin typeface="Calibri" panose="020F0502020204030204"/>
                    <a:ea typeface="+mn-ea"/>
                  </a:rPr>
                  <a:t>between</a:t>
                </a:r>
                <a:r>
                  <a:rPr lang="da-DK" sz="1400" dirty="0" smtClean="0">
                    <a:solidFill>
                      <a:prstClr val="black"/>
                    </a:solidFill>
                    <a:latin typeface="Calibri" panose="020F0502020204030204"/>
                    <a:ea typeface="+mn-ea"/>
                  </a:rPr>
                  <a:t> the Si and </a:t>
                </a:r>
                <a:r>
                  <a:rPr lang="da-DK" sz="1400" dirty="0" err="1" smtClean="0">
                    <a:solidFill>
                      <a:prstClr val="black"/>
                    </a:solidFill>
                    <a:latin typeface="Calibri" panose="020F0502020204030204"/>
                    <a:ea typeface="+mn-ea"/>
                  </a:rPr>
                  <a:t>oxidants</a:t>
                </a:r>
                <a:r>
                  <a:rPr lang="da-DK" sz="1400" dirty="0" smtClean="0">
                    <a:solidFill>
                      <a:prstClr val="black"/>
                    </a:solidFill>
                    <a:latin typeface="Calibri" panose="020F0502020204030204"/>
                    <a:ea typeface="+mn-ea"/>
                  </a:rPr>
                  <a:t> at the </a:t>
                </a:r>
                <a:r>
                  <a:rPr lang="da-DK" sz="1400" dirty="0">
                    <a:solidFill>
                      <a:prstClr val="black"/>
                    </a:solidFill>
                    <a:latin typeface="Calibri" panose="020F0502020204030204"/>
                  </a:rPr>
                  <a:t>SiO</a:t>
                </a:r>
                <a:r>
                  <a:rPr lang="da-DK" sz="1400" baseline="-25000" dirty="0">
                    <a:solidFill>
                      <a:prstClr val="black"/>
                    </a:solidFill>
                    <a:latin typeface="Calibri" panose="020F0502020204030204"/>
                  </a:rPr>
                  <a:t>2</a:t>
                </a:r>
                <a:r>
                  <a:rPr lang="da-DK" sz="1400" dirty="0">
                    <a:solidFill>
                      <a:prstClr val="black"/>
                    </a:solidFill>
                    <a:latin typeface="Calibri" panose="020F0502020204030204"/>
                  </a:rPr>
                  <a:t>-Si </a:t>
                </a:r>
                <a:r>
                  <a:rPr lang="da-DK" sz="1400" dirty="0" smtClean="0">
                    <a:solidFill>
                      <a:prstClr val="black"/>
                    </a:solidFill>
                    <a:latin typeface="Calibri" panose="020F0502020204030204"/>
                  </a:rPr>
                  <a:t>interfac</a:t>
                </a:r>
                <a:r>
                  <a:rPr lang="da-DK" sz="1400" dirty="0">
                    <a:solidFill>
                      <a:prstClr val="black"/>
                    </a:solidFill>
                    <a:latin typeface="Calibri" panose="020F0502020204030204"/>
                  </a:rPr>
                  <a:t>e</a:t>
                </a:r>
                <a:r>
                  <a:rPr lang="da-DK" sz="1400" dirty="0" smtClean="0">
                    <a:solidFill>
                      <a:prstClr val="black"/>
                    </a:solidFill>
                    <a:latin typeface="Calibri" panose="020F0502020204030204"/>
                  </a:rPr>
                  <a:t>. </a:t>
                </a:r>
                <a:endParaRPr lang="da-DK"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400" dirty="0" smtClean="0">
                    <a:solidFill>
                      <a:prstClr val="black"/>
                    </a:solidFill>
                    <a:latin typeface="Calibri" panose="020F0502020204030204"/>
                    <a:ea typeface="+mn-ea"/>
                  </a:rPr>
                  <a:t>The </a:t>
                </a:r>
                <a:r>
                  <a:rPr lang="da-DK" sz="1400" dirty="0" err="1" smtClean="0">
                    <a:solidFill>
                      <a:prstClr val="black"/>
                    </a:solidFill>
                    <a:latin typeface="Calibri" panose="020F0502020204030204"/>
                    <a:ea typeface="+mn-ea"/>
                  </a:rPr>
                  <a:t>reaction</a:t>
                </a:r>
                <a:r>
                  <a:rPr lang="da-DK" sz="1400" dirty="0" smtClean="0">
                    <a:solidFill>
                      <a:prstClr val="black"/>
                    </a:solidFill>
                    <a:latin typeface="Calibri" panose="020F0502020204030204"/>
                    <a:ea typeface="+mn-ea"/>
                  </a:rPr>
                  <a:t> is </a:t>
                </a:r>
                <a:r>
                  <a:rPr lang="da-DK" sz="1400" dirty="0" err="1" smtClean="0">
                    <a:solidFill>
                      <a:prstClr val="black"/>
                    </a:solidFill>
                    <a:latin typeface="Calibri" panose="020F0502020204030204"/>
                    <a:ea typeface="+mn-ea"/>
                  </a:rPr>
                  <a:t>govered</a:t>
                </a:r>
                <a:r>
                  <a:rPr lang="da-DK" sz="1400" dirty="0" smtClean="0">
                    <a:solidFill>
                      <a:prstClr val="black"/>
                    </a:solidFill>
                    <a:latin typeface="Calibri" panose="020F0502020204030204"/>
                    <a:ea typeface="+mn-ea"/>
                  </a:rPr>
                  <a:t> by the </a:t>
                </a:r>
                <a:r>
                  <a:rPr lang="da-DK" sz="1400" dirty="0" err="1" smtClean="0">
                    <a:solidFill>
                      <a:prstClr val="black"/>
                    </a:solidFill>
                    <a:latin typeface="Calibri" panose="020F0502020204030204"/>
                    <a:ea typeface="+mn-ea"/>
                  </a:rPr>
                  <a:t>reaction</a:t>
                </a:r>
                <a:r>
                  <a:rPr lang="da-DK" sz="1400" dirty="0" smtClean="0">
                    <a:solidFill>
                      <a:prstClr val="black"/>
                    </a:solidFill>
                    <a:latin typeface="Calibri" panose="020F0502020204030204"/>
                    <a:ea typeface="+mn-ea"/>
                  </a:rPr>
                  <a:t> rate of the </a:t>
                </a:r>
                <a:r>
                  <a:rPr lang="da-DK" sz="1400" dirty="0" err="1" smtClean="0">
                    <a:solidFill>
                      <a:prstClr val="black"/>
                    </a:solidFill>
                    <a:latin typeface="Calibri" panose="020F0502020204030204"/>
                    <a:ea typeface="+mn-ea"/>
                  </a:rPr>
                  <a:t>oxidants</a:t>
                </a:r>
                <a:r>
                  <a:rPr lang="da-DK" sz="1400" dirty="0" smtClean="0">
                    <a:solidFill>
                      <a:prstClr val="black"/>
                    </a:solidFill>
                    <a:latin typeface="Calibri" panose="020F0502020204030204"/>
                    <a:ea typeface="+mn-ea"/>
                  </a:rPr>
                  <a:t>:</a:t>
                </a:r>
              </a:p>
              <a:p>
                <a:pPr defTabSz="914583" eaLnBrk="1" fontAlgn="auto" hangingPunct="1">
                  <a:spcBef>
                    <a:spcPts val="0"/>
                  </a:spcBef>
                  <a:spcAft>
                    <a:spcPts val="0"/>
                  </a:spcAft>
                </a:pPr>
                <a:r>
                  <a:rPr lang="da-DK" sz="1400" dirty="0" smtClean="0">
                    <a:solidFill>
                      <a:prstClr val="black"/>
                    </a:solidFill>
                    <a:latin typeface="Calibri" panose="020F0502020204030204"/>
                    <a:ea typeface="+mn-ea"/>
                  </a:rPr>
                  <a:t>	</a:t>
                </a:r>
              </a:p>
              <a:p>
                <a:pPr defTabSz="914583" eaLnBrk="1" fontAlgn="auto" hangingPunct="1">
                  <a:spcBef>
                    <a:spcPts val="0"/>
                  </a:spcBef>
                  <a:spcAft>
                    <a:spcPts val="0"/>
                  </a:spcAft>
                </a:pPr>
                <a:r>
                  <a:rPr lang="da-DK" sz="1400" i="1" dirty="0">
                    <a:solidFill>
                      <a:prstClr val="black"/>
                    </a:solidFill>
                    <a:latin typeface="Calibri" panose="020F0502020204030204"/>
                    <a:ea typeface="+mn-ea"/>
                  </a:rPr>
                  <a:t>	</a:t>
                </a:r>
                <a14:m>
                  <m:oMath xmlns:m="http://schemas.openxmlformats.org/officeDocument/2006/math">
                    <m:sSub>
                      <m:sSubPr>
                        <m:ctrlPr>
                          <a:rPr lang="da-DK" sz="1400" i="1">
                            <a:solidFill>
                              <a:prstClr val="black"/>
                            </a:solidFill>
                            <a:latin typeface="Cambria Math" panose="02040503050406030204" pitchFamily="18" charset="0"/>
                          </a:rPr>
                        </m:ctrlPr>
                      </m:sSubPr>
                      <m:e>
                        <m:r>
                          <a:rPr lang="da-DK" sz="1400" i="1">
                            <a:solidFill>
                              <a:prstClr val="black"/>
                            </a:solidFill>
                            <a:latin typeface="Cambria Math" panose="02040503050406030204" pitchFamily="18" charset="0"/>
                          </a:rPr>
                          <m:t>𝐹</m:t>
                        </m:r>
                      </m:e>
                      <m:sub>
                        <m:r>
                          <a:rPr lang="da-DK" sz="1400" i="1">
                            <a:solidFill>
                              <a:prstClr val="black"/>
                            </a:solidFill>
                            <a:latin typeface="Cambria Math" panose="02040503050406030204" pitchFamily="18" charset="0"/>
                          </a:rPr>
                          <m:t>3</m:t>
                        </m:r>
                      </m:sub>
                    </m:sSub>
                    <m:r>
                      <a:rPr lang="da-DK" sz="1400" i="1">
                        <a:solidFill>
                          <a:prstClr val="black"/>
                        </a:solidFill>
                        <a:latin typeface="Cambria Math" panose="02040503050406030204" pitchFamily="18" charset="0"/>
                      </a:rPr>
                      <m:t>=</m:t>
                    </m:r>
                    <m:sSub>
                      <m:sSubPr>
                        <m:ctrlPr>
                          <a:rPr lang="da-DK" sz="1400" i="1">
                            <a:solidFill>
                              <a:prstClr val="black"/>
                            </a:solidFill>
                            <a:latin typeface="Cambria Math" panose="02040503050406030204" pitchFamily="18" charset="0"/>
                          </a:rPr>
                        </m:ctrlPr>
                      </m:sSubPr>
                      <m:e>
                        <m:r>
                          <a:rPr lang="da-DK" sz="1400" i="1">
                            <a:solidFill>
                              <a:prstClr val="black"/>
                            </a:solidFill>
                            <a:latin typeface="Cambria Math" panose="02040503050406030204" pitchFamily="18" charset="0"/>
                          </a:rPr>
                          <m:t>𝐾</m:t>
                        </m:r>
                      </m:e>
                      <m:sub>
                        <m:r>
                          <a:rPr lang="da-DK" sz="1400" i="1">
                            <a:solidFill>
                              <a:prstClr val="black"/>
                            </a:solidFill>
                            <a:latin typeface="Cambria Math" panose="02040503050406030204" pitchFamily="18" charset="0"/>
                          </a:rPr>
                          <m:t>𝑠</m:t>
                        </m:r>
                      </m:sub>
                    </m:sSub>
                    <m:sSub>
                      <m:sSubPr>
                        <m:ctrlPr>
                          <a:rPr lang="da-DK" sz="1400" i="1">
                            <a:solidFill>
                              <a:prstClr val="black"/>
                            </a:solidFill>
                            <a:latin typeface="Cambria Math" panose="02040503050406030204" pitchFamily="18" charset="0"/>
                          </a:rPr>
                        </m:ctrlPr>
                      </m:sSubPr>
                      <m:e>
                        <m:r>
                          <a:rPr lang="da-DK" sz="1400" i="1">
                            <a:solidFill>
                              <a:prstClr val="black"/>
                            </a:solidFill>
                            <a:latin typeface="Cambria Math" panose="02040503050406030204" pitchFamily="18" charset="0"/>
                          </a:rPr>
                          <m:t>𝐶</m:t>
                        </m:r>
                      </m:e>
                      <m:sub>
                        <m:r>
                          <a:rPr lang="da-DK" sz="1400" i="1">
                            <a:solidFill>
                              <a:prstClr val="black"/>
                            </a:solidFill>
                            <a:latin typeface="Cambria Math" panose="02040503050406030204" pitchFamily="18" charset="0"/>
                          </a:rPr>
                          <m:t>𝑖</m:t>
                        </m:r>
                      </m:sub>
                    </m:sSub>
                    <m:r>
                      <a:rPr lang="da-DK" sz="1400" i="1">
                        <a:solidFill>
                          <a:prstClr val="black"/>
                        </a:solidFill>
                        <a:latin typeface="Cambria Math" panose="02040503050406030204" pitchFamily="18" charset="0"/>
                      </a:rPr>
                      <m:t>,  </m:t>
                    </m:r>
                    <m:r>
                      <a:rPr lang="da-DK" sz="1400" b="0" i="1" smtClean="0">
                        <a:solidFill>
                          <a:prstClr val="black"/>
                        </a:solidFill>
                        <a:latin typeface="Cambria Math" panose="02040503050406030204" pitchFamily="18" charset="0"/>
                      </a:rPr>
                      <m:t>                   </m:t>
                    </m:r>
                    <m:r>
                      <a:rPr lang="da-DK" sz="1400" i="1">
                        <a:solidFill>
                          <a:prstClr val="black"/>
                        </a:solidFill>
                        <a:latin typeface="Cambria Math" panose="02040503050406030204" pitchFamily="18" charset="0"/>
                      </a:rPr>
                      <m:t>𝐾</m:t>
                    </m:r>
                    <m:r>
                      <a:rPr lang="da-DK" sz="1400" i="1" baseline="-25000">
                        <a:solidFill>
                          <a:prstClr val="black"/>
                        </a:solidFill>
                        <a:latin typeface="Cambria Math" panose="02040503050406030204" pitchFamily="18" charset="0"/>
                      </a:rPr>
                      <m:t>𝑠</m:t>
                    </m:r>
                    <m:r>
                      <a:rPr lang="da-DK" sz="1400" i="1" smtClean="0">
                        <a:solidFill>
                          <a:prstClr val="black"/>
                        </a:solidFill>
                        <a:latin typeface="Cambria Math" panose="02040503050406030204" pitchFamily="18" charset="0"/>
                      </a:rPr>
                      <m:t>:</m:t>
                    </m:r>
                    <m:r>
                      <m:rPr>
                        <m:sty m:val="p"/>
                      </m:rPr>
                      <a:rPr lang="da-DK" sz="1400" b="0" i="0" smtClean="0">
                        <a:solidFill>
                          <a:prstClr val="black"/>
                        </a:solidFill>
                        <a:latin typeface="Cambria Math" panose="02040503050406030204" pitchFamily="18" charset="0"/>
                      </a:rPr>
                      <m:t>Reaction</m:t>
                    </m:r>
                    <m:r>
                      <a:rPr lang="da-DK" sz="1400" b="0" i="0" smtClean="0">
                        <a:solidFill>
                          <a:prstClr val="black"/>
                        </a:solidFill>
                        <a:latin typeface="Cambria Math" panose="02040503050406030204" pitchFamily="18" charset="0"/>
                      </a:rPr>
                      <m:t> </m:t>
                    </m:r>
                    <m:r>
                      <m:rPr>
                        <m:sty m:val="p"/>
                      </m:rPr>
                      <a:rPr lang="da-DK" sz="1400" b="0" i="0" smtClean="0">
                        <a:solidFill>
                          <a:prstClr val="black"/>
                        </a:solidFill>
                        <a:latin typeface="Cambria Math" panose="02040503050406030204" pitchFamily="18" charset="0"/>
                      </a:rPr>
                      <m:t>rate</m:t>
                    </m:r>
                    <m:r>
                      <a:rPr lang="da-DK" sz="1400" b="0" i="0" smtClean="0">
                        <a:solidFill>
                          <a:prstClr val="black"/>
                        </a:solidFill>
                        <a:latin typeface="Cambria Math" panose="02040503050406030204" pitchFamily="18" charset="0"/>
                      </a:rPr>
                      <m:t> </m:t>
                    </m:r>
                    <m:r>
                      <m:rPr>
                        <m:sty m:val="p"/>
                      </m:rPr>
                      <a:rPr lang="da-DK" sz="1400" b="0" i="0" smtClean="0">
                        <a:solidFill>
                          <a:prstClr val="black"/>
                        </a:solidFill>
                        <a:latin typeface="Cambria Math" panose="02040503050406030204" pitchFamily="18" charset="0"/>
                      </a:rPr>
                      <m:t>constant</m:t>
                    </m:r>
                  </m:oMath>
                </a14:m>
                <a:endParaRPr lang="da-DK" sz="1400" b="0" i="1" dirty="0" smtClean="0">
                  <a:solidFill>
                    <a:prstClr val="black"/>
                  </a:solidFill>
                  <a:latin typeface="Calibri" panose="020F0502020204030204"/>
                </a:endParaRPr>
              </a:p>
              <a:p>
                <a:pPr defTabSz="914583" eaLnBrk="1" fontAlgn="auto" hangingPunct="1">
                  <a:spcBef>
                    <a:spcPts val="0"/>
                  </a:spcBef>
                  <a:spcAft>
                    <a:spcPts val="0"/>
                  </a:spcAft>
                </a:pPr>
                <a:r>
                  <a:rPr lang="da-DK" sz="1400" b="0" dirty="0" smtClean="0">
                    <a:solidFill>
                      <a:prstClr val="black"/>
                    </a:solidFill>
                    <a:latin typeface="Calibri" panose="020F0502020204030204"/>
                  </a:rPr>
                  <a:t>Or</a:t>
                </a:r>
              </a:p>
              <a:p>
                <a:pPr defTabSz="914583" eaLnBrk="1" fontAlgn="auto" hangingPunct="1">
                  <a:spcBef>
                    <a:spcPts val="0"/>
                  </a:spcBef>
                  <a:spcAft>
                    <a:spcPts val="0"/>
                  </a:spcAft>
                </a:pPr>
                <a:r>
                  <a:rPr lang="da-DK" sz="1400" dirty="0">
                    <a:solidFill>
                      <a:prstClr val="black"/>
                    </a:solidFill>
                    <a:latin typeface="Cambria Math" panose="02040503050406030204" pitchFamily="18" charset="0"/>
                  </a:rPr>
                  <a:t>	</a:t>
                </a:r>
                <a14:m>
                  <m:oMath xmlns:m="http://schemas.openxmlformats.org/officeDocument/2006/math">
                    <m:r>
                      <a:rPr lang="da-DK" sz="1400" i="1">
                        <a:solidFill>
                          <a:prstClr val="black"/>
                        </a:solidFill>
                        <a:latin typeface="Cambria Math" panose="02040503050406030204" pitchFamily="18" charset="0"/>
                      </a:rPr>
                      <m:t>𝐹</m:t>
                    </m:r>
                    <m:r>
                      <a:rPr lang="da-DK" sz="1400" i="1" baseline="-25000">
                        <a:solidFill>
                          <a:prstClr val="black"/>
                        </a:solidFill>
                        <a:latin typeface="Cambria Math" panose="02040503050406030204" pitchFamily="18" charset="0"/>
                      </a:rPr>
                      <m:t>3</m:t>
                    </m:r>
                    <m:r>
                      <a:rPr lang="da-DK" sz="1400" i="1">
                        <a:solidFill>
                          <a:prstClr val="black"/>
                        </a:solidFill>
                        <a:latin typeface="Cambria Math" panose="02040503050406030204" pitchFamily="18" charset="0"/>
                      </a:rPr>
                      <m:t>=</m:t>
                    </m:r>
                    <m:r>
                      <a:rPr lang="da-DK" sz="1400" i="1">
                        <a:solidFill>
                          <a:prstClr val="black"/>
                        </a:solidFill>
                        <a:latin typeface="Cambria Math" panose="02040503050406030204" pitchFamily="18" charset="0"/>
                      </a:rPr>
                      <m:t>𝑁</m:t>
                    </m:r>
                    <m:r>
                      <a:rPr lang="da-DK" sz="1400" i="1" baseline="-25000">
                        <a:solidFill>
                          <a:prstClr val="black"/>
                        </a:solidFill>
                        <a:latin typeface="Cambria Math" panose="02040503050406030204" pitchFamily="18" charset="0"/>
                      </a:rPr>
                      <m:t>1</m:t>
                    </m:r>
                    <m:r>
                      <a:rPr lang="da-DK" sz="1400" i="1">
                        <a:solidFill>
                          <a:prstClr val="black"/>
                        </a:solidFill>
                        <a:latin typeface="Cambria Math" panose="02040503050406030204" pitchFamily="18" charset="0"/>
                      </a:rPr>
                      <m:t>∙</m:t>
                    </m:r>
                    <m:f>
                      <m:fPr>
                        <m:ctrlPr>
                          <a:rPr lang="da-DK" sz="1400" i="1">
                            <a:solidFill>
                              <a:prstClr val="black"/>
                            </a:solidFill>
                            <a:latin typeface="Cambria Math" panose="02040503050406030204" pitchFamily="18" charset="0"/>
                            <a:ea typeface="Cambria Math" panose="02040503050406030204" pitchFamily="18" charset="0"/>
                          </a:rPr>
                        </m:ctrlPr>
                      </m:fPr>
                      <m:num>
                        <m:r>
                          <m:rPr>
                            <m:sty m:val="p"/>
                          </m:rPr>
                          <a:rPr lang="da-DK" sz="1400">
                            <a:solidFill>
                              <a:prstClr val="black"/>
                            </a:solidFill>
                            <a:latin typeface="Cambria Math" panose="02040503050406030204" pitchFamily="18" charset="0"/>
                            <a:ea typeface="Cambria Math" panose="02040503050406030204" pitchFamily="18" charset="0"/>
                          </a:rPr>
                          <m:t>d</m:t>
                        </m:r>
                        <m:r>
                          <a:rPr lang="da-DK" sz="1400" i="1">
                            <a:solidFill>
                              <a:prstClr val="black"/>
                            </a:solidFill>
                            <a:latin typeface="Cambria Math" panose="02040503050406030204" pitchFamily="18" charset="0"/>
                            <a:ea typeface="Cambria Math" panose="02040503050406030204" pitchFamily="18" charset="0"/>
                          </a:rPr>
                          <m:t>𝑥</m:t>
                        </m:r>
                      </m:num>
                      <m:den>
                        <m:r>
                          <m:rPr>
                            <m:sty m:val="p"/>
                          </m:rPr>
                          <a:rPr lang="da-DK" sz="1400">
                            <a:solidFill>
                              <a:prstClr val="black"/>
                            </a:solidFill>
                            <a:latin typeface="Cambria Math" panose="02040503050406030204" pitchFamily="18" charset="0"/>
                            <a:ea typeface="Cambria Math" panose="02040503050406030204" pitchFamily="18" charset="0"/>
                          </a:rPr>
                          <m:t>d</m:t>
                        </m:r>
                        <m:r>
                          <a:rPr lang="da-DK" sz="1400" i="1">
                            <a:solidFill>
                              <a:prstClr val="black"/>
                            </a:solidFill>
                            <a:latin typeface="Cambria Math" panose="02040503050406030204" pitchFamily="18" charset="0"/>
                            <a:ea typeface="Cambria Math" panose="02040503050406030204" pitchFamily="18" charset="0"/>
                          </a:rPr>
                          <m:t>𝑡</m:t>
                        </m:r>
                      </m:den>
                    </m:f>
                  </m:oMath>
                </a14:m>
                <a:r>
                  <a:rPr lang="da-DK" sz="1400" dirty="0">
                    <a:solidFill>
                      <a:prstClr val="black"/>
                    </a:solidFill>
                    <a:latin typeface="Calibri" panose="020F0502020204030204"/>
                  </a:rPr>
                  <a:t>,         </a:t>
                </a:r>
                <a:r>
                  <a:rPr lang="da-DK" sz="1400" dirty="0" smtClean="0">
                    <a:solidFill>
                      <a:prstClr val="black"/>
                    </a:solidFill>
                    <a:latin typeface="Calibri" panose="020F0502020204030204"/>
                  </a:rPr>
                  <a:t>        </a:t>
                </a:r>
                <a14:m>
                  <m:oMath xmlns:m="http://schemas.openxmlformats.org/officeDocument/2006/math">
                    <m:f>
                      <m:fPr>
                        <m:ctrlPr>
                          <a:rPr lang="da-DK" sz="1400" i="1">
                            <a:solidFill>
                              <a:prstClr val="black"/>
                            </a:solidFill>
                            <a:latin typeface="Cambria Math" panose="02040503050406030204" pitchFamily="18" charset="0"/>
                            <a:ea typeface="Cambria Math" panose="02040503050406030204" pitchFamily="18" charset="0"/>
                          </a:rPr>
                        </m:ctrlPr>
                      </m:fPr>
                      <m:num>
                        <m:r>
                          <m:rPr>
                            <m:sty m:val="p"/>
                          </m:rPr>
                          <a:rPr lang="da-DK" sz="1400">
                            <a:solidFill>
                              <a:prstClr val="black"/>
                            </a:solidFill>
                            <a:latin typeface="Cambria Math" panose="02040503050406030204" pitchFamily="18" charset="0"/>
                            <a:ea typeface="Cambria Math" panose="02040503050406030204" pitchFamily="18" charset="0"/>
                          </a:rPr>
                          <m:t>d</m:t>
                        </m:r>
                        <m:r>
                          <a:rPr lang="da-DK" sz="1400" i="1">
                            <a:solidFill>
                              <a:prstClr val="black"/>
                            </a:solidFill>
                            <a:latin typeface="Cambria Math" panose="02040503050406030204" pitchFamily="18" charset="0"/>
                            <a:ea typeface="Cambria Math" panose="02040503050406030204" pitchFamily="18" charset="0"/>
                          </a:rPr>
                          <m:t>𝑥</m:t>
                        </m:r>
                      </m:num>
                      <m:den>
                        <m:r>
                          <m:rPr>
                            <m:sty m:val="p"/>
                          </m:rPr>
                          <a:rPr lang="da-DK" sz="1400">
                            <a:solidFill>
                              <a:prstClr val="black"/>
                            </a:solidFill>
                            <a:latin typeface="Cambria Math" panose="02040503050406030204" pitchFamily="18" charset="0"/>
                            <a:ea typeface="Cambria Math" panose="02040503050406030204" pitchFamily="18" charset="0"/>
                          </a:rPr>
                          <m:t>d</m:t>
                        </m:r>
                        <m:r>
                          <a:rPr lang="da-DK" sz="1400" i="1">
                            <a:solidFill>
                              <a:prstClr val="black"/>
                            </a:solidFill>
                            <a:latin typeface="Cambria Math" panose="02040503050406030204" pitchFamily="18" charset="0"/>
                            <a:ea typeface="Cambria Math" panose="02040503050406030204" pitchFamily="18" charset="0"/>
                          </a:rPr>
                          <m:t>𝑡</m:t>
                        </m:r>
                      </m:den>
                    </m:f>
                    <m:r>
                      <a:rPr lang="da-DK" sz="1400" i="1">
                        <a:solidFill>
                          <a:prstClr val="black"/>
                        </a:solidFill>
                        <a:latin typeface="Cambria Math" panose="02040503050406030204" pitchFamily="18" charset="0"/>
                        <a:ea typeface="Cambria Math" panose="02040503050406030204" pitchFamily="18" charset="0"/>
                      </a:rPr>
                      <m:t>:</m:t>
                    </m:r>
                    <m:r>
                      <m:rPr>
                        <m:sty m:val="p"/>
                      </m:rPr>
                      <a:rPr lang="da-DK" sz="1400">
                        <a:solidFill>
                          <a:prstClr val="black"/>
                        </a:solidFill>
                        <a:latin typeface="Cambria Math" panose="02040503050406030204" pitchFamily="18" charset="0"/>
                        <a:ea typeface="Cambria Math" panose="02040503050406030204" pitchFamily="18" charset="0"/>
                      </a:rPr>
                      <m:t>Oxide</m:t>
                    </m:r>
                    <m:r>
                      <a:rPr lang="da-DK" sz="1400">
                        <a:solidFill>
                          <a:prstClr val="black"/>
                        </a:solidFill>
                        <a:latin typeface="Cambria Math" panose="02040503050406030204" pitchFamily="18" charset="0"/>
                        <a:ea typeface="Cambria Math" panose="02040503050406030204" pitchFamily="18" charset="0"/>
                      </a:rPr>
                      <m:t> </m:t>
                    </m:r>
                    <m:r>
                      <m:rPr>
                        <m:sty m:val="p"/>
                      </m:rPr>
                      <a:rPr lang="da-DK" sz="1400">
                        <a:solidFill>
                          <a:prstClr val="black"/>
                        </a:solidFill>
                        <a:latin typeface="Cambria Math" panose="02040503050406030204" pitchFamily="18" charset="0"/>
                        <a:ea typeface="Cambria Math" panose="02040503050406030204" pitchFamily="18" charset="0"/>
                      </a:rPr>
                      <m:t>growth</m:t>
                    </m:r>
                    <m:r>
                      <a:rPr lang="da-DK" sz="1400">
                        <a:solidFill>
                          <a:prstClr val="black"/>
                        </a:solidFill>
                        <a:latin typeface="Cambria Math" panose="02040503050406030204" pitchFamily="18" charset="0"/>
                        <a:ea typeface="Cambria Math" panose="02040503050406030204" pitchFamily="18" charset="0"/>
                      </a:rPr>
                      <m:t> </m:t>
                    </m:r>
                    <m:r>
                      <m:rPr>
                        <m:sty m:val="p"/>
                      </m:rPr>
                      <a:rPr lang="da-DK" sz="1400">
                        <a:solidFill>
                          <a:prstClr val="black"/>
                        </a:solidFill>
                        <a:latin typeface="Cambria Math" panose="02040503050406030204" pitchFamily="18" charset="0"/>
                        <a:ea typeface="Cambria Math" panose="02040503050406030204" pitchFamily="18" charset="0"/>
                      </a:rPr>
                      <m:t>rate</m:t>
                    </m:r>
                  </m:oMath>
                </a14:m>
                <a:endParaRPr lang="da-DK" sz="1400" dirty="0">
                  <a:solidFill>
                    <a:prstClr val="black"/>
                  </a:solidFill>
                  <a:latin typeface="Calibri" panose="020F0502020204030204"/>
                </a:endParaRPr>
              </a:p>
              <a:p>
                <a:pPr algn="r" defTabSz="914583"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da-DK" sz="1400" i="1">
                          <a:solidFill>
                            <a:prstClr val="black"/>
                          </a:solidFill>
                          <a:latin typeface="Cambria Math" panose="02040503050406030204" pitchFamily="18" charset="0"/>
                          <a:ea typeface="Cambria Math" panose="02040503050406030204" pitchFamily="18" charset="0"/>
                        </a:rPr>
                        <m:t>                                     </m:t>
                      </m:r>
                      <m:r>
                        <a:rPr lang="da-DK" sz="1400" b="0" i="1" smtClean="0">
                          <a:solidFill>
                            <a:prstClr val="black"/>
                          </a:solidFill>
                          <a:latin typeface="Cambria Math" panose="02040503050406030204" pitchFamily="18" charset="0"/>
                          <a:ea typeface="Cambria Math" panose="02040503050406030204" pitchFamily="18" charset="0"/>
                        </a:rPr>
                        <m:t>                  </m:t>
                      </m:r>
                      <m:r>
                        <a:rPr lang="da-DK" sz="1400" i="1">
                          <a:solidFill>
                            <a:prstClr val="black"/>
                          </a:solidFill>
                          <a:latin typeface="Cambria Math" panose="02040503050406030204" pitchFamily="18" charset="0"/>
                          <a:ea typeface="Cambria Math" panose="02040503050406030204" pitchFamily="18" charset="0"/>
                        </a:rPr>
                        <m:t>𝑁</m:t>
                      </m:r>
                      <m:r>
                        <a:rPr lang="da-DK" sz="1400" i="1" baseline="-25000">
                          <a:solidFill>
                            <a:prstClr val="black"/>
                          </a:solidFill>
                          <a:latin typeface="Cambria Math" panose="02040503050406030204" pitchFamily="18" charset="0"/>
                          <a:ea typeface="Cambria Math" panose="02040503050406030204" pitchFamily="18" charset="0"/>
                        </a:rPr>
                        <m:t>1</m:t>
                      </m:r>
                      <m:r>
                        <a:rPr lang="da-DK" sz="1400" i="1">
                          <a:solidFill>
                            <a:prstClr val="black"/>
                          </a:solidFill>
                          <a:latin typeface="Cambria Math" panose="02040503050406030204" pitchFamily="18" charset="0"/>
                          <a:ea typeface="Cambria Math" panose="02040503050406030204" pitchFamily="18" charset="0"/>
                        </a:rPr>
                        <m:t>:</m:t>
                      </m:r>
                      <m:r>
                        <m:rPr>
                          <m:sty m:val="p"/>
                        </m:rPr>
                        <a:rPr lang="da-DK" sz="1400">
                          <a:solidFill>
                            <a:prstClr val="black"/>
                          </a:solidFill>
                          <a:latin typeface="Cambria Math" panose="02040503050406030204" pitchFamily="18" charset="0"/>
                          <a:ea typeface="Cambria Math" panose="02040503050406030204" pitchFamily="18" charset="0"/>
                        </a:rPr>
                        <m:t>number</m:t>
                      </m:r>
                      <m:r>
                        <a:rPr lang="da-DK" sz="1400">
                          <a:solidFill>
                            <a:prstClr val="black"/>
                          </a:solidFill>
                          <a:latin typeface="Cambria Math" panose="02040503050406030204" pitchFamily="18" charset="0"/>
                          <a:ea typeface="Cambria Math" panose="02040503050406030204" pitchFamily="18" charset="0"/>
                        </a:rPr>
                        <m:t> </m:t>
                      </m:r>
                      <m:r>
                        <m:rPr>
                          <m:sty m:val="p"/>
                        </m:rPr>
                        <a:rPr lang="da-DK" sz="1400">
                          <a:solidFill>
                            <a:prstClr val="black"/>
                          </a:solidFill>
                          <a:latin typeface="Cambria Math" panose="02040503050406030204" pitchFamily="18" charset="0"/>
                          <a:ea typeface="Cambria Math" panose="02040503050406030204" pitchFamily="18" charset="0"/>
                        </a:rPr>
                        <m:t>of</m:t>
                      </m:r>
                      <m:r>
                        <a:rPr lang="da-DK" sz="1400">
                          <a:solidFill>
                            <a:prstClr val="black"/>
                          </a:solidFill>
                          <a:latin typeface="Cambria Math" panose="02040503050406030204" pitchFamily="18" charset="0"/>
                          <a:ea typeface="Cambria Math" panose="02040503050406030204" pitchFamily="18" charset="0"/>
                        </a:rPr>
                        <m:t> </m:t>
                      </m:r>
                      <m:r>
                        <m:rPr>
                          <m:sty m:val="p"/>
                        </m:rPr>
                        <a:rPr lang="da-DK" sz="1400">
                          <a:solidFill>
                            <a:prstClr val="black"/>
                          </a:solidFill>
                          <a:latin typeface="Cambria Math" panose="02040503050406030204" pitchFamily="18" charset="0"/>
                          <a:ea typeface="Cambria Math" panose="02040503050406030204" pitchFamily="18" charset="0"/>
                        </a:rPr>
                        <m:t>oxidant</m:t>
                      </m:r>
                      <m:r>
                        <a:rPr lang="da-DK" sz="1400">
                          <a:solidFill>
                            <a:prstClr val="black"/>
                          </a:solidFill>
                          <a:latin typeface="Cambria Math" panose="02040503050406030204" pitchFamily="18" charset="0"/>
                          <a:ea typeface="Cambria Math" panose="02040503050406030204" pitchFamily="18" charset="0"/>
                        </a:rPr>
                        <m:t> </m:t>
                      </m:r>
                      <m:r>
                        <m:rPr>
                          <m:sty m:val="p"/>
                        </m:rPr>
                        <a:rPr lang="da-DK" sz="1400">
                          <a:solidFill>
                            <a:prstClr val="black"/>
                          </a:solidFill>
                          <a:latin typeface="Cambria Math" panose="02040503050406030204" pitchFamily="18" charset="0"/>
                          <a:ea typeface="Cambria Math" panose="02040503050406030204" pitchFamily="18" charset="0"/>
                        </a:rPr>
                        <m:t>molecules</m:t>
                      </m:r>
                      <m:r>
                        <a:rPr lang="da-DK" sz="1400">
                          <a:solidFill>
                            <a:prstClr val="black"/>
                          </a:solidFill>
                          <a:latin typeface="Cambria Math" panose="02040503050406030204" pitchFamily="18" charset="0"/>
                          <a:ea typeface="Cambria Math" panose="02040503050406030204" pitchFamily="18" charset="0"/>
                        </a:rPr>
                        <m:t> </m:t>
                      </m:r>
                      <m:r>
                        <m:rPr>
                          <m:sty m:val="p"/>
                        </m:rPr>
                        <a:rPr lang="da-DK" sz="1400">
                          <a:solidFill>
                            <a:prstClr val="black"/>
                          </a:solidFill>
                          <a:latin typeface="Cambria Math" panose="02040503050406030204" pitchFamily="18" charset="0"/>
                          <a:ea typeface="Cambria Math" panose="02040503050406030204" pitchFamily="18" charset="0"/>
                        </a:rPr>
                        <m:t>per</m:t>
                      </m:r>
                      <m:r>
                        <a:rPr lang="da-DK" sz="1400">
                          <a:solidFill>
                            <a:prstClr val="black"/>
                          </a:solidFill>
                          <a:latin typeface="Cambria Math" panose="02040503050406030204" pitchFamily="18" charset="0"/>
                          <a:ea typeface="Cambria Math" panose="02040503050406030204" pitchFamily="18" charset="0"/>
                        </a:rPr>
                        <m:t> </m:t>
                      </m:r>
                      <m:r>
                        <m:rPr>
                          <m:sty m:val="p"/>
                        </m:rPr>
                        <a:rPr lang="da-DK" sz="1400">
                          <a:solidFill>
                            <a:prstClr val="black"/>
                          </a:solidFill>
                          <a:latin typeface="Cambria Math" panose="02040503050406030204" pitchFamily="18" charset="0"/>
                          <a:ea typeface="Cambria Math" panose="02040503050406030204" pitchFamily="18" charset="0"/>
                        </a:rPr>
                        <m:t>cm</m:t>
                      </m:r>
                      <m:r>
                        <a:rPr lang="da-DK" sz="1400" baseline="30000">
                          <a:solidFill>
                            <a:prstClr val="black"/>
                          </a:solidFill>
                          <a:latin typeface="Cambria Math" panose="02040503050406030204" pitchFamily="18" charset="0"/>
                          <a:ea typeface="Cambria Math" panose="02040503050406030204" pitchFamily="18" charset="0"/>
                        </a:rPr>
                        <m:t>3</m:t>
                      </m:r>
                      <m:r>
                        <a:rPr lang="da-DK" sz="1400">
                          <a:solidFill>
                            <a:prstClr val="black"/>
                          </a:solidFill>
                          <a:latin typeface="Cambria Math" panose="02040503050406030204" pitchFamily="18" charset="0"/>
                          <a:ea typeface="Cambria Math" panose="02040503050406030204" pitchFamily="18" charset="0"/>
                        </a:rPr>
                        <m:t> </m:t>
                      </m:r>
                      <m:r>
                        <m:rPr>
                          <m:sty m:val="p"/>
                        </m:rPr>
                        <a:rPr lang="da-DK" sz="1400">
                          <a:solidFill>
                            <a:prstClr val="black"/>
                          </a:solidFill>
                          <a:latin typeface="Cambria Math" panose="02040503050406030204" pitchFamily="18" charset="0"/>
                          <a:ea typeface="Cambria Math" panose="02040503050406030204" pitchFamily="18" charset="0"/>
                        </a:rPr>
                        <m:t>of</m:t>
                      </m:r>
                      <m:r>
                        <a:rPr lang="da-DK" sz="1400">
                          <a:solidFill>
                            <a:prstClr val="black"/>
                          </a:solidFill>
                          <a:latin typeface="Cambria Math" panose="02040503050406030204" pitchFamily="18" charset="0"/>
                          <a:ea typeface="Cambria Math" panose="02040503050406030204" pitchFamily="18" charset="0"/>
                        </a:rPr>
                        <m:t> </m:t>
                      </m:r>
                      <m:r>
                        <m:rPr>
                          <m:sty m:val="p"/>
                        </m:rPr>
                        <a:rPr lang="da-DK" sz="1400">
                          <a:solidFill>
                            <a:prstClr val="black"/>
                          </a:solidFill>
                          <a:latin typeface="Cambria Math" panose="02040503050406030204" pitchFamily="18" charset="0"/>
                          <a:ea typeface="Cambria Math" panose="02040503050406030204" pitchFamily="18" charset="0"/>
                        </a:rPr>
                        <m:t>SiO</m:t>
                      </m:r>
                      <m:r>
                        <a:rPr lang="da-DK" sz="1400" baseline="-25000">
                          <a:solidFill>
                            <a:prstClr val="black"/>
                          </a:solidFill>
                          <a:latin typeface="Cambria Math" panose="02040503050406030204" pitchFamily="18" charset="0"/>
                          <a:ea typeface="Cambria Math" panose="02040503050406030204" pitchFamily="18" charset="0"/>
                        </a:rPr>
                        <m:t>2</m:t>
                      </m:r>
                    </m:oMath>
                  </m:oMathPara>
                </a14:m>
                <a:endParaRPr lang="da-DK" sz="1400" i="1" dirty="0">
                  <a:solidFill>
                    <a:prstClr val="black"/>
                  </a:solidFill>
                  <a:latin typeface="Calibri" panose="020F0502020204030204"/>
                </a:endParaRPr>
              </a:p>
              <a:p>
                <a:pPr defTabSz="914583" eaLnBrk="1" fontAlgn="auto" hangingPunct="1">
                  <a:spcBef>
                    <a:spcPts val="0"/>
                  </a:spcBef>
                  <a:spcAft>
                    <a:spcPts val="0"/>
                  </a:spcAft>
                </a:pPr>
                <a:endParaRPr lang="da-DK" sz="1400" dirty="0" smtClean="0">
                  <a:solidFill>
                    <a:prstClr val="black"/>
                  </a:solidFill>
                  <a:latin typeface="Cambria Math" panose="02040503050406030204" pitchFamily="18" charset="0"/>
                </a:endParaRPr>
              </a:p>
              <a:p>
                <a:pPr defTabSz="914583" eaLnBrk="1" fontAlgn="auto" hangingPunct="1">
                  <a:spcBef>
                    <a:spcPts val="0"/>
                  </a:spcBef>
                  <a:spcAft>
                    <a:spcPts val="0"/>
                  </a:spcAft>
                </a:pPr>
                <a:endParaRPr lang="da-DK" sz="1400" dirty="0" smtClean="0">
                  <a:solidFill>
                    <a:prstClr val="black"/>
                  </a:solidFill>
                  <a:latin typeface="Cambria Math" panose="02040503050406030204" pitchFamily="18" charset="0"/>
                </a:endParaRPr>
              </a:p>
              <a:p>
                <a:pPr defTabSz="914583" eaLnBrk="1" fontAlgn="auto" hangingPunct="1">
                  <a:spcBef>
                    <a:spcPts val="0"/>
                  </a:spcBef>
                  <a:spcAft>
                    <a:spcPts val="0"/>
                  </a:spcAft>
                </a:pPr>
                <a:endParaRPr lang="da-DK" sz="1699" dirty="0">
                  <a:solidFill>
                    <a:prstClr val="black"/>
                  </a:solidFill>
                  <a:latin typeface="Calibri" panose="020F0502020204030204"/>
                  <a:ea typeface="+mn-ea"/>
                </a:endParaRPr>
              </a:p>
            </p:txBody>
          </p:sp>
        </mc:Choice>
        <mc:Fallback>
          <p:sp>
            <p:nvSpPr>
              <p:cNvPr id="85" name="TextBox 84"/>
              <p:cNvSpPr txBox="1">
                <a:spLocks noRot="1" noChangeAspect="1" noMove="1" noResize="1" noEditPoints="1" noAdjustHandles="1" noChangeArrowheads="1" noChangeShapeType="1" noTextEdit="1"/>
              </p:cNvSpPr>
              <p:nvPr/>
            </p:nvSpPr>
            <p:spPr>
              <a:xfrm>
                <a:off x="5449515" y="1024476"/>
                <a:ext cx="6745660" cy="5903513"/>
              </a:xfrm>
              <a:prstGeom prst="rect">
                <a:avLst/>
              </a:prstGeom>
              <a:blipFill>
                <a:blip r:embed="rId3"/>
                <a:stretch>
                  <a:fillRect l="-271" t="-207"/>
                </a:stretch>
              </a:blipFill>
            </p:spPr>
            <p:txBody>
              <a:bodyPr/>
              <a:lstStyle/>
              <a:p>
                <a:r>
                  <a:rPr lang="da-DK">
                    <a:noFill/>
                  </a:rPr>
                  <a:t> </a:t>
                </a:r>
              </a:p>
            </p:txBody>
          </p:sp>
        </mc:Fallback>
      </mc:AlternateContent>
      <p:sp>
        <p:nvSpPr>
          <p:cNvPr id="34" name="Rectangle 33"/>
          <p:cNvSpPr/>
          <p:nvPr/>
        </p:nvSpPr>
        <p:spPr bwMode="auto">
          <a:xfrm>
            <a:off x="2936756" y="2209159"/>
            <a:ext cx="1720671" cy="2736224"/>
          </a:xfrm>
          <a:prstGeom prst="rect">
            <a:avLst/>
          </a:prstGeom>
          <a:gradFill>
            <a:gsLst>
              <a:gs pos="0">
                <a:schemeClr val="bg2">
                  <a:lumMod val="50000"/>
                </a:schemeClr>
              </a:gs>
              <a:gs pos="30000">
                <a:schemeClr val="bg2">
                  <a:lumMod val="75000"/>
                </a:schemeClr>
              </a:gs>
              <a:gs pos="64999">
                <a:schemeClr val="bg2">
                  <a:lumMod val="60000"/>
                  <a:lumOff val="40000"/>
                </a:schemeClr>
              </a:gs>
              <a:gs pos="89999">
                <a:schemeClr val="bg2">
                  <a:lumMod val="40000"/>
                  <a:lumOff val="60000"/>
                </a:schemeClr>
              </a:gs>
              <a:gs pos="100000">
                <a:schemeClr val="bg2">
                  <a:lumMod val="20000"/>
                  <a:lumOff val="80000"/>
                </a:schemeClr>
              </a:gs>
            </a:gsLst>
            <a:lin ang="0" scaled="0"/>
          </a:gra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600">
              <a:solidFill>
                <a:prstClr val="black"/>
              </a:solidFill>
              <a:ea typeface="ＭＳ Ｐゴシック" pitchFamily="-80" charset="-128"/>
            </a:endParaRPr>
          </a:p>
        </p:txBody>
      </p:sp>
      <p:sp>
        <p:nvSpPr>
          <p:cNvPr id="35" name="Rectangle 34"/>
          <p:cNvSpPr/>
          <p:nvPr/>
        </p:nvSpPr>
        <p:spPr bwMode="auto">
          <a:xfrm>
            <a:off x="2036782" y="2209159"/>
            <a:ext cx="899975" cy="2736224"/>
          </a:xfrm>
          <a:prstGeom prst="rect">
            <a:avLst/>
          </a:prstGeom>
          <a:solidFill>
            <a:srgbClr val="7497F8"/>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600">
              <a:solidFill>
                <a:prstClr val="black"/>
              </a:solidFill>
              <a:ea typeface="ＭＳ Ｐゴシック" pitchFamily="-80" charset="-128"/>
            </a:endParaRPr>
          </a:p>
        </p:txBody>
      </p:sp>
      <p:sp>
        <p:nvSpPr>
          <p:cNvPr id="45" name="Rectangle 44"/>
          <p:cNvSpPr/>
          <p:nvPr/>
        </p:nvSpPr>
        <p:spPr bwMode="auto">
          <a:xfrm>
            <a:off x="632725" y="2209159"/>
            <a:ext cx="1439959" cy="2736224"/>
          </a:xfrm>
          <a:prstGeom prst="rect">
            <a:avLst/>
          </a:prstGeom>
          <a:solidFill>
            <a:srgbClr val="B3E7FF"/>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600">
              <a:solidFill>
                <a:prstClr val="black"/>
              </a:solidFill>
              <a:ea typeface="ＭＳ Ｐゴシック" pitchFamily="-80" charset="-128"/>
            </a:endParaRPr>
          </a:p>
        </p:txBody>
      </p:sp>
      <p:sp>
        <p:nvSpPr>
          <p:cNvPr id="49" name="TextBox 48"/>
          <p:cNvSpPr txBox="1"/>
          <p:nvPr/>
        </p:nvSpPr>
        <p:spPr>
          <a:xfrm>
            <a:off x="2240448" y="2261421"/>
            <a:ext cx="497238" cy="307768"/>
          </a:xfrm>
          <a:prstGeom prst="rect">
            <a:avLst/>
          </a:prstGeom>
          <a:noFill/>
        </p:spPr>
        <p:txBody>
          <a:bodyPr wrap="none" rtlCol="0">
            <a:spAutoFit/>
          </a:bodyPr>
          <a:lstStyle/>
          <a:p>
            <a:pPr defTabSz="914583" eaLnBrk="1" fontAlgn="auto" hangingPunct="1">
              <a:spcBef>
                <a:spcPts val="0"/>
              </a:spcBef>
              <a:spcAft>
                <a:spcPts val="0"/>
              </a:spcAft>
            </a:pPr>
            <a:r>
              <a:rPr lang="da-DK" sz="1400" b="1" dirty="0">
                <a:solidFill>
                  <a:prstClr val="black"/>
                </a:solidFill>
                <a:latin typeface="Calibri" panose="020F0502020204030204"/>
                <a:ea typeface="+mn-ea"/>
              </a:rPr>
              <a:t>SiO</a:t>
            </a:r>
            <a:r>
              <a:rPr lang="da-DK" sz="1400" b="1" baseline="-25000" dirty="0">
                <a:solidFill>
                  <a:prstClr val="black"/>
                </a:solidFill>
                <a:latin typeface="Calibri" panose="020F0502020204030204"/>
                <a:ea typeface="+mn-ea"/>
              </a:rPr>
              <a:t>2</a:t>
            </a:r>
          </a:p>
        </p:txBody>
      </p:sp>
      <p:sp>
        <p:nvSpPr>
          <p:cNvPr id="53" name="TextBox 52"/>
          <p:cNvSpPr txBox="1"/>
          <p:nvPr/>
        </p:nvSpPr>
        <p:spPr>
          <a:xfrm>
            <a:off x="3296786" y="2254128"/>
            <a:ext cx="314501" cy="307768"/>
          </a:xfrm>
          <a:prstGeom prst="rect">
            <a:avLst/>
          </a:prstGeom>
          <a:noFill/>
        </p:spPr>
        <p:txBody>
          <a:bodyPr wrap="none" rtlCol="0">
            <a:spAutoFit/>
          </a:bodyPr>
          <a:lstStyle/>
          <a:p>
            <a:pPr defTabSz="914583" eaLnBrk="1" fontAlgn="auto" hangingPunct="1">
              <a:spcBef>
                <a:spcPts val="0"/>
              </a:spcBef>
              <a:spcAft>
                <a:spcPts val="0"/>
              </a:spcAft>
            </a:pPr>
            <a:r>
              <a:rPr lang="da-DK" sz="1400" b="1" dirty="0">
                <a:solidFill>
                  <a:prstClr val="black"/>
                </a:solidFill>
                <a:latin typeface="Calibri" panose="020F0502020204030204"/>
                <a:ea typeface="+mn-ea"/>
              </a:rPr>
              <a:t>Si</a:t>
            </a:r>
          </a:p>
        </p:txBody>
      </p:sp>
      <p:sp>
        <p:nvSpPr>
          <p:cNvPr id="54" name="TextBox 53"/>
          <p:cNvSpPr txBox="1"/>
          <p:nvPr/>
        </p:nvSpPr>
        <p:spPr>
          <a:xfrm>
            <a:off x="584312" y="2254128"/>
            <a:ext cx="1167274" cy="307768"/>
          </a:xfrm>
          <a:prstGeom prst="rect">
            <a:avLst/>
          </a:prstGeom>
          <a:noFill/>
        </p:spPr>
        <p:txBody>
          <a:bodyPr wrap="none" rtlCol="0">
            <a:spAutoFit/>
          </a:bodyPr>
          <a:lstStyle/>
          <a:p>
            <a:pPr defTabSz="914583" eaLnBrk="1" fontAlgn="auto" hangingPunct="1">
              <a:spcBef>
                <a:spcPts val="0"/>
              </a:spcBef>
              <a:spcAft>
                <a:spcPts val="0"/>
              </a:spcAft>
            </a:pPr>
            <a:r>
              <a:rPr lang="da-DK" sz="1400" b="1" dirty="0">
                <a:solidFill>
                  <a:prstClr val="black"/>
                </a:solidFill>
                <a:latin typeface="Calibri" panose="020F0502020204030204"/>
                <a:ea typeface="+mn-ea"/>
              </a:rPr>
              <a:t>Gas (O</a:t>
            </a:r>
            <a:r>
              <a:rPr lang="da-DK" sz="1400" b="1" baseline="-25000" dirty="0">
                <a:solidFill>
                  <a:prstClr val="black"/>
                </a:solidFill>
                <a:latin typeface="Calibri" panose="020F0502020204030204"/>
                <a:ea typeface="+mn-ea"/>
              </a:rPr>
              <a:t>2</a:t>
            </a:r>
            <a:r>
              <a:rPr lang="da-DK" sz="1400" b="1" dirty="0">
                <a:solidFill>
                  <a:prstClr val="black"/>
                </a:solidFill>
                <a:latin typeface="Calibri" panose="020F0502020204030204"/>
                <a:ea typeface="+mn-ea"/>
              </a:rPr>
              <a:t>/H</a:t>
            </a:r>
            <a:r>
              <a:rPr lang="da-DK" sz="1400" b="1" baseline="-25000" dirty="0">
                <a:solidFill>
                  <a:prstClr val="black"/>
                </a:solidFill>
                <a:latin typeface="Calibri" panose="020F0502020204030204"/>
                <a:ea typeface="+mn-ea"/>
              </a:rPr>
              <a:t>2</a:t>
            </a:r>
            <a:r>
              <a:rPr lang="da-DK" sz="1400" b="1" dirty="0">
                <a:solidFill>
                  <a:prstClr val="black"/>
                </a:solidFill>
                <a:latin typeface="Calibri" panose="020F0502020204030204"/>
                <a:ea typeface="+mn-ea"/>
              </a:rPr>
              <a:t>O)</a:t>
            </a:r>
            <a:endParaRPr lang="da-DK" sz="1400" b="1" baseline="-25000" dirty="0">
              <a:solidFill>
                <a:prstClr val="black"/>
              </a:solidFill>
              <a:latin typeface="Calibri" panose="020F0502020204030204"/>
              <a:ea typeface="+mn-ea"/>
            </a:endParaRPr>
          </a:p>
        </p:txBody>
      </p:sp>
      <p:cxnSp>
        <p:nvCxnSpPr>
          <p:cNvPr id="59" name="Straight Connector 58"/>
          <p:cNvCxnSpPr/>
          <p:nvPr/>
        </p:nvCxnSpPr>
        <p:spPr bwMode="auto">
          <a:xfrm>
            <a:off x="2067261" y="3493079"/>
            <a:ext cx="869496" cy="511011"/>
          </a:xfrm>
          <a:prstGeom prst="line">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extBox 59"/>
          <p:cNvSpPr txBox="1"/>
          <p:nvPr/>
        </p:nvSpPr>
        <p:spPr>
          <a:xfrm>
            <a:off x="624979" y="2709714"/>
            <a:ext cx="330540" cy="276999"/>
          </a:xfrm>
          <a:prstGeom prst="rect">
            <a:avLst/>
          </a:prstGeom>
          <a:noFill/>
        </p:spPr>
        <p:txBody>
          <a:bodyPr wrap="none" rtlCol="0">
            <a:spAutoFit/>
          </a:bodyPr>
          <a:lstStyle/>
          <a:p>
            <a:pPr defTabSz="914583" eaLnBrk="1" fontAlgn="auto" hangingPunct="1">
              <a:spcBef>
                <a:spcPts val="0"/>
              </a:spcBef>
              <a:spcAft>
                <a:spcPts val="0"/>
              </a:spcAft>
            </a:pPr>
            <a:r>
              <a:rPr lang="da-DK" sz="1200" b="1" i="1" dirty="0" smtClean="0">
                <a:solidFill>
                  <a:prstClr val="black"/>
                </a:solidFill>
                <a:latin typeface="Calibri" panose="020F0502020204030204"/>
                <a:ea typeface="+mn-ea"/>
              </a:rPr>
              <a:t>C</a:t>
            </a:r>
            <a:r>
              <a:rPr lang="da-DK" sz="1200" b="1" baseline="-25000" dirty="0" smtClean="0">
                <a:solidFill>
                  <a:prstClr val="black"/>
                </a:solidFill>
                <a:latin typeface="Calibri" panose="020F0502020204030204"/>
                <a:ea typeface="+mn-ea"/>
              </a:rPr>
              <a:t>G</a:t>
            </a:r>
            <a:endParaRPr lang="da-DK" sz="1200" b="1" baseline="-25000" dirty="0">
              <a:solidFill>
                <a:prstClr val="black"/>
              </a:solidFill>
              <a:latin typeface="Calibri" panose="020F0502020204030204"/>
              <a:ea typeface="+mn-ea"/>
            </a:endParaRPr>
          </a:p>
        </p:txBody>
      </p:sp>
      <p:sp>
        <p:nvSpPr>
          <p:cNvPr id="61" name="TextBox 60"/>
          <p:cNvSpPr txBox="1"/>
          <p:nvPr/>
        </p:nvSpPr>
        <p:spPr>
          <a:xfrm>
            <a:off x="2879772" y="3850786"/>
            <a:ext cx="290464" cy="276999"/>
          </a:xfrm>
          <a:prstGeom prst="rect">
            <a:avLst/>
          </a:prstGeom>
          <a:noFill/>
        </p:spPr>
        <p:txBody>
          <a:bodyPr wrap="none" rtlCol="0">
            <a:spAutoFit/>
          </a:bodyPr>
          <a:lstStyle/>
          <a:p>
            <a:pPr defTabSz="914583" eaLnBrk="1" fontAlgn="auto" hangingPunct="1">
              <a:spcBef>
                <a:spcPts val="0"/>
              </a:spcBef>
              <a:spcAft>
                <a:spcPts val="0"/>
              </a:spcAft>
            </a:pPr>
            <a:r>
              <a:rPr lang="da-DK" sz="1200" b="1" i="1" dirty="0" err="1" smtClean="0">
                <a:solidFill>
                  <a:prstClr val="black"/>
                </a:solidFill>
                <a:latin typeface="Calibri" panose="020F0502020204030204"/>
                <a:ea typeface="+mn-ea"/>
              </a:rPr>
              <a:t>C</a:t>
            </a:r>
            <a:r>
              <a:rPr lang="da-DK" sz="1200" b="1" baseline="-25000" dirty="0" err="1">
                <a:solidFill>
                  <a:prstClr val="black"/>
                </a:solidFill>
                <a:latin typeface="Calibri" panose="020F0502020204030204"/>
                <a:ea typeface="+mn-ea"/>
              </a:rPr>
              <a:t>i</a:t>
            </a:r>
            <a:endParaRPr lang="da-DK" sz="1200" b="1" baseline="-25000" dirty="0">
              <a:solidFill>
                <a:prstClr val="black"/>
              </a:solidFill>
              <a:latin typeface="Calibri" panose="020F0502020204030204"/>
              <a:ea typeface="+mn-ea"/>
            </a:endParaRPr>
          </a:p>
        </p:txBody>
      </p:sp>
      <p:sp>
        <p:nvSpPr>
          <p:cNvPr id="62" name="TextBox 61"/>
          <p:cNvSpPr txBox="1"/>
          <p:nvPr/>
        </p:nvSpPr>
        <p:spPr>
          <a:xfrm>
            <a:off x="1775811" y="3307258"/>
            <a:ext cx="333746" cy="276999"/>
          </a:xfrm>
          <a:prstGeom prst="rect">
            <a:avLst/>
          </a:prstGeom>
          <a:noFill/>
        </p:spPr>
        <p:txBody>
          <a:bodyPr wrap="none" rtlCol="0">
            <a:spAutoFit/>
          </a:bodyPr>
          <a:lstStyle/>
          <a:p>
            <a:pPr defTabSz="914583" eaLnBrk="1" fontAlgn="auto" hangingPunct="1">
              <a:spcBef>
                <a:spcPts val="0"/>
              </a:spcBef>
              <a:spcAft>
                <a:spcPts val="0"/>
              </a:spcAft>
            </a:pPr>
            <a:r>
              <a:rPr lang="da-DK" sz="1200" b="1" i="1" dirty="0" smtClean="0">
                <a:solidFill>
                  <a:prstClr val="black"/>
                </a:solidFill>
                <a:latin typeface="Calibri" panose="020F0502020204030204"/>
                <a:ea typeface="+mn-ea"/>
              </a:rPr>
              <a:t>C</a:t>
            </a:r>
            <a:r>
              <a:rPr lang="da-DK" sz="1200" b="1" baseline="-25000" dirty="0" smtClean="0">
                <a:solidFill>
                  <a:prstClr val="black"/>
                </a:solidFill>
                <a:latin typeface="Calibri" panose="020F0502020204030204"/>
                <a:ea typeface="+mn-ea"/>
              </a:rPr>
              <a:t>O</a:t>
            </a:r>
            <a:endParaRPr lang="da-DK" sz="1200" b="1" baseline="-25000" dirty="0">
              <a:solidFill>
                <a:prstClr val="black"/>
              </a:solidFill>
              <a:latin typeface="Calibri" panose="020F0502020204030204"/>
              <a:ea typeface="+mn-ea"/>
            </a:endParaRPr>
          </a:p>
        </p:txBody>
      </p:sp>
      <p:cxnSp>
        <p:nvCxnSpPr>
          <p:cNvPr id="63" name="Straight Arrow Connector 62"/>
          <p:cNvCxnSpPr/>
          <p:nvPr/>
        </p:nvCxnSpPr>
        <p:spPr bwMode="auto">
          <a:xfrm>
            <a:off x="2057444" y="2080387"/>
            <a:ext cx="864071" cy="0"/>
          </a:xfrm>
          <a:prstGeom prst="straightConnector1">
            <a:avLst/>
          </a:prstGeom>
          <a:solidFill>
            <a:schemeClr val="accent1"/>
          </a:solidFill>
          <a:ln w="15875" cap="flat" cmpd="sng" algn="ctr">
            <a:solidFill>
              <a:schemeClr val="tx1"/>
            </a:solidFill>
            <a:prstDash val="solid"/>
            <a:round/>
            <a:headEnd type="arrow"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Box 63"/>
          <p:cNvSpPr txBox="1"/>
          <p:nvPr/>
        </p:nvSpPr>
        <p:spPr>
          <a:xfrm>
            <a:off x="1871607" y="1746347"/>
            <a:ext cx="1385764" cy="292388"/>
          </a:xfrm>
          <a:prstGeom prst="rect">
            <a:avLst/>
          </a:prstGeom>
          <a:noFill/>
        </p:spPr>
        <p:txBody>
          <a:bodyPr wrap="none" rtlCol="0">
            <a:spAutoFit/>
          </a:bodyPr>
          <a:lstStyle/>
          <a:p>
            <a:pPr defTabSz="914583" eaLnBrk="1" fontAlgn="auto" hangingPunct="1">
              <a:spcBef>
                <a:spcPts val="0"/>
              </a:spcBef>
              <a:spcAft>
                <a:spcPts val="0"/>
              </a:spcAft>
            </a:pPr>
            <a:r>
              <a:rPr lang="da-DK" sz="1300" b="1" dirty="0" err="1">
                <a:solidFill>
                  <a:prstClr val="black"/>
                </a:solidFill>
                <a:latin typeface="Calibri" panose="020F0502020204030204"/>
                <a:ea typeface="+mn-ea"/>
              </a:rPr>
              <a:t>Oxide</a:t>
            </a:r>
            <a:r>
              <a:rPr lang="da-DK" sz="1300" b="1" dirty="0">
                <a:solidFill>
                  <a:prstClr val="black"/>
                </a:solidFill>
                <a:latin typeface="Calibri" panose="020F0502020204030204"/>
                <a:ea typeface="+mn-ea"/>
              </a:rPr>
              <a:t> </a:t>
            </a:r>
            <a:r>
              <a:rPr lang="da-DK" sz="1300" b="1" dirty="0" err="1">
                <a:solidFill>
                  <a:prstClr val="black"/>
                </a:solidFill>
                <a:latin typeface="Calibri" panose="020F0502020204030204"/>
                <a:ea typeface="+mn-ea"/>
              </a:rPr>
              <a:t>thickness</a:t>
            </a:r>
            <a:r>
              <a:rPr lang="da-DK" sz="1300" b="1" dirty="0">
                <a:solidFill>
                  <a:prstClr val="black"/>
                </a:solidFill>
                <a:latin typeface="Calibri" panose="020F0502020204030204"/>
                <a:ea typeface="+mn-ea"/>
              </a:rPr>
              <a:t> </a:t>
            </a:r>
            <a:r>
              <a:rPr lang="da-DK" sz="1300" b="1" i="1" dirty="0" smtClean="0">
                <a:solidFill>
                  <a:prstClr val="black"/>
                </a:solidFill>
                <a:latin typeface="Calibri" panose="020F0502020204030204"/>
                <a:ea typeface="+mn-ea"/>
              </a:rPr>
              <a:t>x</a:t>
            </a:r>
            <a:endParaRPr lang="da-DK" sz="1300" b="1" dirty="0">
              <a:solidFill>
                <a:prstClr val="black"/>
              </a:solidFill>
              <a:latin typeface="Calibri" panose="020F0502020204030204"/>
              <a:ea typeface="+mn-ea"/>
            </a:endParaRPr>
          </a:p>
        </p:txBody>
      </p:sp>
      <p:sp>
        <p:nvSpPr>
          <p:cNvPr id="4" name="Arc 3"/>
          <p:cNvSpPr/>
          <p:nvPr/>
        </p:nvSpPr>
        <p:spPr>
          <a:xfrm>
            <a:off x="-792689" y="2663502"/>
            <a:ext cx="2866038" cy="873962"/>
          </a:xfrm>
          <a:prstGeom prst="arc">
            <a:avLst>
              <a:gd name="adj1" fmla="val 16200000"/>
              <a:gd name="adj2" fmla="val 69201"/>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583" eaLnBrk="1" fontAlgn="auto" hangingPunct="1">
              <a:spcBef>
                <a:spcPts val="0"/>
              </a:spcBef>
              <a:spcAft>
                <a:spcPts val="0"/>
              </a:spcAft>
            </a:pPr>
            <a:endParaRPr lang="da-DK" sz="1800">
              <a:solidFill>
                <a:prstClr val="black"/>
              </a:solidFill>
              <a:latin typeface="Calibri" panose="020F0502020204030204"/>
            </a:endParaRPr>
          </a:p>
        </p:txBody>
      </p:sp>
      <p:sp>
        <p:nvSpPr>
          <p:cNvPr id="86" name="TextBox 85"/>
          <p:cNvSpPr txBox="1"/>
          <p:nvPr/>
        </p:nvSpPr>
        <p:spPr>
          <a:xfrm>
            <a:off x="2044873" y="3074145"/>
            <a:ext cx="312906" cy="276999"/>
          </a:xfrm>
          <a:prstGeom prst="rect">
            <a:avLst/>
          </a:prstGeom>
          <a:noFill/>
        </p:spPr>
        <p:txBody>
          <a:bodyPr wrap="none" rtlCol="0">
            <a:spAutoFit/>
          </a:bodyPr>
          <a:lstStyle/>
          <a:p>
            <a:pPr defTabSz="914583" eaLnBrk="1" fontAlgn="auto" hangingPunct="1">
              <a:spcBef>
                <a:spcPts val="0"/>
              </a:spcBef>
              <a:spcAft>
                <a:spcPts val="0"/>
              </a:spcAft>
            </a:pPr>
            <a:r>
              <a:rPr lang="da-DK" sz="1200" b="1" i="1" dirty="0" smtClean="0">
                <a:solidFill>
                  <a:prstClr val="black"/>
                </a:solidFill>
                <a:latin typeface="Calibri" panose="020F0502020204030204"/>
                <a:ea typeface="+mn-ea"/>
              </a:rPr>
              <a:t>C</a:t>
            </a:r>
            <a:r>
              <a:rPr lang="da-DK" sz="1200" b="1" baseline="-25000" dirty="0" smtClean="0">
                <a:solidFill>
                  <a:prstClr val="black"/>
                </a:solidFill>
                <a:latin typeface="Calibri" panose="020F0502020204030204"/>
                <a:ea typeface="+mn-ea"/>
              </a:rPr>
              <a:t>S</a:t>
            </a:r>
            <a:endParaRPr lang="da-DK" sz="1200" b="1" baseline="-25000" dirty="0">
              <a:solidFill>
                <a:prstClr val="black"/>
              </a:solidFill>
              <a:latin typeface="Calibri" panose="020F0502020204030204"/>
              <a:ea typeface="+mn-ea"/>
            </a:endParaRPr>
          </a:p>
        </p:txBody>
      </p:sp>
      <mc:AlternateContent xmlns:mc="http://schemas.openxmlformats.org/markup-compatibility/2006" xmlns:a14="http://schemas.microsoft.com/office/drawing/2010/main">
        <mc:Choice Requires="a14">
          <p:sp>
            <p:nvSpPr>
              <p:cNvPr id="29" name="TextBox 28"/>
              <p:cNvSpPr txBox="1"/>
              <p:nvPr/>
            </p:nvSpPr>
            <p:spPr>
              <a:xfrm>
                <a:off x="552971" y="5553767"/>
                <a:ext cx="4104847" cy="1507785"/>
              </a:xfrm>
              <a:prstGeom prst="rect">
                <a:avLst/>
              </a:prstGeom>
              <a:noFill/>
            </p:spPr>
            <p:txBody>
              <a:bodyPr wrap="square" rtlCol="0">
                <a:spAutoFit/>
              </a:bodyPr>
              <a:lstStyle/>
              <a:p>
                <a:r>
                  <a:rPr lang="da-DK" sz="1200" dirty="0" smtClean="0">
                    <a:latin typeface="Cambria Math" panose="02040503050406030204" pitchFamily="18" charset="0"/>
                  </a:rPr>
                  <a:t>Concentrations of </a:t>
                </a:r>
                <a:r>
                  <a:rPr lang="da-DK" sz="1200" dirty="0" err="1" smtClean="0">
                    <a:latin typeface="Cambria Math" panose="02040503050406030204" pitchFamily="18" charset="0"/>
                  </a:rPr>
                  <a:t>oxidants</a:t>
                </a:r>
                <a:r>
                  <a:rPr lang="da-DK" sz="1200" dirty="0" smtClean="0">
                    <a:latin typeface="Cambria Math" panose="02040503050406030204" pitchFamily="18" charset="0"/>
                  </a:rPr>
                  <a:t> (</a:t>
                </a:r>
                <a:r>
                  <a:rPr lang="da-DK" sz="1200" dirty="0" err="1" smtClean="0">
                    <a:latin typeface="Cambria Math" panose="02040503050406030204" pitchFamily="18" charset="0"/>
                  </a:rPr>
                  <a:t>number</a:t>
                </a:r>
                <a:r>
                  <a:rPr lang="da-DK" sz="1200" dirty="0" smtClean="0">
                    <a:latin typeface="Cambria Math" panose="02040503050406030204" pitchFamily="18" charset="0"/>
                  </a:rPr>
                  <a:t> of </a:t>
                </a:r>
                <a:r>
                  <a:rPr lang="da-DK" sz="1200" dirty="0" err="1" smtClean="0">
                    <a:latin typeface="Cambria Math" panose="02040503050406030204" pitchFamily="18" charset="0"/>
                  </a:rPr>
                  <a:t>molecules</a:t>
                </a:r>
                <a:r>
                  <a:rPr lang="da-DK" sz="1200" dirty="0" smtClean="0">
                    <a:latin typeface="Cambria Math" panose="02040503050406030204" pitchFamily="18" charset="0"/>
                  </a:rPr>
                  <a:t> per </a:t>
                </a:r>
                <a:r>
                  <a:rPr lang="da-DK" sz="1200" dirty="0" err="1" smtClean="0">
                    <a:latin typeface="Cambria Math" panose="02040503050406030204" pitchFamily="18" charset="0"/>
                  </a:rPr>
                  <a:t>area</a:t>
                </a:r>
                <a:r>
                  <a:rPr lang="da-DK" sz="1200" dirty="0" smtClean="0">
                    <a:latin typeface="Cambria Math" panose="02040503050406030204" pitchFamily="18" charset="0"/>
                  </a:rPr>
                  <a:t>):</a:t>
                </a:r>
              </a:p>
              <a:p>
                <a:r>
                  <a:rPr lang="da-DK" sz="1200" dirty="0">
                    <a:latin typeface="Cambria Math" panose="02040503050406030204" pitchFamily="18" charset="0"/>
                  </a:rPr>
                  <a:t>	</a:t>
                </a:r>
                <a14:m>
                  <m:oMath xmlns:m="http://schemas.openxmlformats.org/officeDocument/2006/math">
                    <m:sSub>
                      <m:sSubPr>
                        <m:ctrlPr>
                          <a:rPr lang="da-DK" sz="1200" i="1" smtClean="0">
                            <a:latin typeface="Cambria Math" panose="02040503050406030204" pitchFamily="18" charset="0"/>
                          </a:rPr>
                        </m:ctrlPr>
                      </m:sSubPr>
                      <m:e>
                        <m:r>
                          <a:rPr lang="da-DK" sz="1200" b="0" i="1" smtClean="0">
                            <a:latin typeface="Cambria Math" panose="02040503050406030204" pitchFamily="18" charset="0"/>
                          </a:rPr>
                          <m:t>𝐶</m:t>
                        </m:r>
                      </m:e>
                      <m:sub>
                        <m:r>
                          <a:rPr lang="da-DK" sz="1200" b="0" i="1" smtClean="0">
                            <a:latin typeface="Cambria Math" panose="02040503050406030204" pitchFamily="18" charset="0"/>
                          </a:rPr>
                          <m:t>𝑔</m:t>
                        </m:r>
                      </m:sub>
                    </m:sSub>
                    <m:r>
                      <a:rPr lang="da-DK" sz="1200" b="0" i="1" smtClean="0">
                        <a:latin typeface="Cambria Math" panose="02040503050406030204" pitchFamily="18" charset="0"/>
                      </a:rPr>
                      <m:t>: </m:t>
                    </m:r>
                  </m:oMath>
                </a14:m>
                <a:r>
                  <a:rPr lang="da-DK" sz="1200" b="0" i="1" dirty="0" smtClean="0">
                    <a:latin typeface="Cambria Math" panose="02040503050406030204" pitchFamily="18" charset="0"/>
                  </a:rPr>
                  <a:t>in the bulk of the gas</a:t>
                </a:r>
              </a:p>
              <a:p>
                <a:r>
                  <a:rPr lang="da-DK" sz="1200" dirty="0" smtClean="0"/>
                  <a:t>	</a:t>
                </a:r>
                <a14:m>
                  <m:oMath xmlns:m="http://schemas.openxmlformats.org/officeDocument/2006/math">
                    <m:sSub>
                      <m:sSubPr>
                        <m:ctrlPr>
                          <a:rPr lang="da-DK" sz="1200" i="1">
                            <a:latin typeface="Cambria Math" panose="02040503050406030204" pitchFamily="18" charset="0"/>
                          </a:rPr>
                        </m:ctrlPr>
                      </m:sSubPr>
                      <m:e>
                        <m:r>
                          <a:rPr lang="da-DK" sz="1200" i="1">
                            <a:latin typeface="Cambria Math" panose="02040503050406030204" pitchFamily="18" charset="0"/>
                          </a:rPr>
                          <m:t>𝐶</m:t>
                        </m:r>
                      </m:e>
                      <m:sub>
                        <m:r>
                          <a:rPr lang="da-DK" sz="1200" b="0" i="1" smtClean="0">
                            <a:latin typeface="Cambria Math" panose="02040503050406030204" pitchFamily="18" charset="0"/>
                          </a:rPr>
                          <m:t>𝑠</m:t>
                        </m:r>
                      </m:sub>
                    </m:sSub>
                    <m:r>
                      <a:rPr lang="da-DK" sz="1200" i="1">
                        <a:latin typeface="Cambria Math" panose="02040503050406030204" pitchFamily="18" charset="0"/>
                      </a:rPr>
                      <m:t>: </m:t>
                    </m:r>
                  </m:oMath>
                </a14:m>
                <a:r>
                  <a:rPr lang="da-DK" sz="1200" i="1" dirty="0" smtClean="0">
                    <a:latin typeface="Cambria Math" panose="02040503050406030204" pitchFamily="18" charset="0"/>
                  </a:rPr>
                  <a:t>right </a:t>
                </a:r>
                <a:r>
                  <a:rPr lang="da-DK" sz="1200" i="1" dirty="0" err="1" smtClean="0">
                    <a:latin typeface="Cambria Math" panose="02040503050406030204" pitchFamily="18" charset="0"/>
                  </a:rPr>
                  <a:t>next</a:t>
                </a:r>
                <a:r>
                  <a:rPr lang="da-DK" sz="1200" i="1" dirty="0" smtClean="0">
                    <a:latin typeface="Cambria Math" panose="02040503050406030204" pitchFamily="18" charset="0"/>
                  </a:rPr>
                  <a:t> to the gas-</a:t>
                </a:r>
                <a:r>
                  <a:rPr lang="da-DK" sz="1200" i="1" dirty="0" err="1" smtClean="0">
                    <a:latin typeface="Cambria Math" panose="02040503050406030204" pitchFamily="18" charset="0"/>
                  </a:rPr>
                  <a:t>oxide</a:t>
                </a:r>
                <a:r>
                  <a:rPr lang="da-DK" sz="1200" i="1" dirty="0" smtClean="0">
                    <a:latin typeface="Cambria Math" panose="02040503050406030204" pitchFamily="18" charset="0"/>
                  </a:rPr>
                  <a:t> interface 	</a:t>
                </a:r>
              </a:p>
              <a:p>
                <a:r>
                  <a:rPr lang="da-DK" sz="1200" dirty="0" smtClean="0"/>
                  <a:t>	</a:t>
                </a:r>
                <a14:m>
                  <m:oMath xmlns:m="http://schemas.openxmlformats.org/officeDocument/2006/math">
                    <m:sSub>
                      <m:sSubPr>
                        <m:ctrlPr>
                          <a:rPr lang="da-DK" sz="1200" i="1">
                            <a:latin typeface="Cambria Math" panose="02040503050406030204" pitchFamily="18" charset="0"/>
                          </a:rPr>
                        </m:ctrlPr>
                      </m:sSubPr>
                      <m:e>
                        <m:r>
                          <a:rPr lang="da-DK" sz="1200" i="1">
                            <a:latin typeface="Cambria Math" panose="02040503050406030204" pitchFamily="18" charset="0"/>
                          </a:rPr>
                          <m:t>𝐶</m:t>
                        </m:r>
                      </m:e>
                      <m:sub>
                        <m:r>
                          <a:rPr lang="da-DK" sz="1200" b="0" i="1" smtClean="0">
                            <a:latin typeface="Cambria Math" panose="02040503050406030204" pitchFamily="18" charset="0"/>
                          </a:rPr>
                          <m:t>𝑂</m:t>
                        </m:r>
                      </m:sub>
                    </m:sSub>
                    <m:r>
                      <a:rPr lang="da-DK" sz="1200" i="1">
                        <a:latin typeface="Cambria Math" panose="02040503050406030204" pitchFamily="18" charset="0"/>
                      </a:rPr>
                      <m:t>:</m:t>
                    </m:r>
                  </m:oMath>
                </a14:m>
                <a:r>
                  <a:rPr lang="da-DK" sz="1200" i="1" dirty="0" smtClean="0">
                    <a:latin typeface="Cambria Math" panose="02040503050406030204" pitchFamily="18" charset="0"/>
                  </a:rPr>
                  <a:t> at the </a:t>
                </a:r>
                <a:r>
                  <a:rPr lang="da-DK" sz="1200" i="1" dirty="0" err="1" smtClean="0">
                    <a:latin typeface="Cambria Math" panose="02040503050406030204" pitchFamily="18" charset="0"/>
                  </a:rPr>
                  <a:t>outher</a:t>
                </a:r>
                <a:r>
                  <a:rPr lang="da-DK" sz="1200" i="1" dirty="0" smtClean="0">
                    <a:latin typeface="Cambria Math" panose="02040503050406030204" pitchFamily="18" charset="0"/>
                  </a:rPr>
                  <a:t> </a:t>
                </a:r>
                <a:r>
                  <a:rPr lang="da-DK" sz="1200" i="1" dirty="0" err="1" smtClean="0">
                    <a:latin typeface="Cambria Math" panose="02040503050406030204" pitchFamily="18" charset="0"/>
                  </a:rPr>
                  <a:t>oxide</a:t>
                </a:r>
                <a:r>
                  <a:rPr lang="da-DK" sz="1200" i="1" dirty="0" smtClean="0">
                    <a:latin typeface="Cambria Math" panose="02040503050406030204" pitchFamily="18" charset="0"/>
                  </a:rPr>
                  <a:t> </a:t>
                </a:r>
                <a:r>
                  <a:rPr lang="da-DK" sz="1200" i="1" dirty="0" err="1" smtClean="0">
                    <a:latin typeface="Cambria Math" panose="02040503050406030204" pitchFamily="18" charset="0"/>
                  </a:rPr>
                  <a:t>surface</a:t>
                </a:r>
                <a:endParaRPr lang="da-DK" sz="1200" i="1" dirty="0" smtClean="0">
                  <a:latin typeface="Cambria Math" panose="02040503050406030204" pitchFamily="18" charset="0"/>
                </a:endParaRPr>
              </a:p>
              <a:p>
                <a:r>
                  <a:rPr lang="da-DK" sz="1200" dirty="0" smtClean="0"/>
                  <a:t>	</a:t>
                </a:r>
                <a14:m>
                  <m:oMath xmlns:m="http://schemas.openxmlformats.org/officeDocument/2006/math">
                    <m:sSub>
                      <m:sSubPr>
                        <m:ctrlPr>
                          <a:rPr lang="da-DK" sz="1200" i="1">
                            <a:latin typeface="Cambria Math" panose="02040503050406030204" pitchFamily="18" charset="0"/>
                          </a:rPr>
                        </m:ctrlPr>
                      </m:sSubPr>
                      <m:e>
                        <m:r>
                          <a:rPr lang="da-DK" sz="1200" i="1">
                            <a:latin typeface="Cambria Math" panose="02040503050406030204" pitchFamily="18" charset="0"/>
                          </a:rPr>
                          <m:t>𝐶</m:t>
                        </m:r>
                      </m:e>
                      <m:sub>
                        <m:r>
                          <a:rPr lang="da-DK" sz="1200" b="0" i="1" smtClean="0">
                            <a:latin typeface="Cambria Math" panose="02040503050406030204" pitchFamily="18" charset="0"/>
                          </a:rPr>
                          <m:t>𝑖</m:t>
                        </m:r>
                      </m:sub>
                    </m:sSub>
                    <m:r>
                      <a:rPr lang="da-DK" sz="1200" i="1">
                        <a:latin typeface="Cambria Math" panose="02040503050406030204" pitchFamily="18" charset="0"/>
                      </a:rPr>
                      <m:t>: </m:t>
                    </m:r>
                  </m:oMath>
                </a14:m>
                <a:r>
                  <a:rPr lang="da-DK" sz="1200" i="1" dirty="0" smtClean="0">
                    <a:latin typeface="Cambria Math" panose="02040503050406030204" pitchFamily="18" charset="0"/>
                  </a:rPr>
                  <a:t>at the </a:t>
                </a:r>
                <a:r>
                  <a:rPr lang="da-DK" sz="1200" i="1" dirty="0" err="1" smtClean="0">
                    <a:latin typeface="Cambria Math" panose="02040503050406030204" pitchFamily="18" charset="0"/>
                  </a:rPr>
                  <a:t>inner</a:t>
                </a:r>
                <a:r>
                  <a:rPr lang="da-DK" sz="1200" i="1" dirty="0" smtClean="0">
                    <a:latin typeface="Cambria Math" panose="02040503050406030204" pitchFamily="18" charset="0"/>
                  </a:rPr>
                  <a:t> </a:t>
                </a:r>
                <a:r>
                  <a:rPr lang="da-DK" sz="1200" i="1" dirty="0" err="1" smtClean="0">
                    <a:latin typeface="Cambria Math" panose="02040503050406030204" pitchFamily="18" charset="0"/>
                  </a:rPr>
                  <a:t>oxide</a:t>
                </a:r>
                <a:r>
                  <a:rPr lang="da-DK" sz="1200" i="1" dirty="0" smtClean="0">
                    <a:latin typeface="Cambria Math" panose="02040503050406030204" pitchFamily="18" charset="0"/>
                  </a:rPr>
                  <a:t> </a:t>
                </a:r>
                <a:r>
                  <a:rPr lang="da-DK" sz="1200" i="1" dirty="0" err="1" smtClean="0">
                    <a:latin typeface="Cambria Math" panose="02040503050406030204" pitchFamily="18" charset="0"/>
                  </a:rPr>
                  <a:t>surface</a:t>
                </a:r>
                <a:endParaRPr lang="da-DK" sz="1200" i="1" dirty="0" smtClean="0">
                  <a:latin typeface="Cambria Math" panose="02040503050406030204" pitchFamily="18" charset="0"/>
                </a:endParaRPr>
              </a:p>
              <a:p>
                <a:endParaRPr lang="da-DK" sz="1200" b="0" dirty="0" smtClean="0"/>
              </a:p>
              <a:p>
                <a:endParaRPr lang="da-DK" dirty="0"/>
              </a:p>
            </p:txBody>
          </p:sp>
        </mc:Choice>
        <mc:Fallback xmlns="">
          <p:sp>
            <p:nvSpPr>
              <p:cNvPr id="29" name="TextBox 28"/>
              <p:cNvSpPr txBox="1">
                <a:spLocks noRot="1" noChangeAspect="1" noMove="1" noResize="1" noEditPoints="1" noAdjustHandles="1" noChangeArrowheads="1" noChangeShapeType="1" noTextEdit="1"/>
              </p:cNvSpPr>
              <p:nvPr/>
            </p:nvSpPr>
            <p:spPr>
              <a:xfrm>
                <a:off x="552971" y="5553767"/>
                <a:ext cx="4104847" cy="1507785"/>
              </a:xfrm>
              <a:prstGeom prst="rect">
                <a:avLst/>
              </a:prstGeom>
              <a:blipFill>
                <a:blip r:embed="rId4"/>
                <a:stretch>
                  <a:fillRect l="-149"/>
                </a:stretch>
              </a:blipFill>
            </p:spPr>
            <p:txBody>
              <a:bodyPr/>
              <a:lstStyle/>
              <a:p>
                <a:r>
                  <a:rPr lang="da-DK">
                    <a:noFill/>
                  </a:rPr>
                  <a:t> </a:t>
                </a:r>
              </a:p>
            </p:txBody>
          </p:sp>
        </mc:Fallback>
      </mc:AlternateContent>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Process</a:t>
            </a:r>
            <a:r>
              <a:rPr lang="da-DK" altLang="da-DK" b="0" kern="0" dirty="0" smtClean="0">
                <a:solidFill>
                  <a:srgbClr val="000000"/>
                </a:solidFill>
                <a:latin typeface="Verdana"/>
                <a:cs typeface="Arial" charset="0"/>
              </a:rPr>
              <a:t> (Deal-Grove model)</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30" name="Rectangle 29"/>
          <p:cNvSpPr/>
          <p:nvPr/>
        </p:nvSpPr>
        <p:spPr>
          <a:xfrm>
            <a:off x="8534665" y="6094090"/>
            <a:ext cx="3190740" cy="646331"/>
          </a:xfrm>
          <a:prstGeom prst="rect">
            <a:avLst/>
          </a:prstGeom>
        </p:spPr>
        <p:txBody>
          <a:bodyPr wrap="square">
            <a:spAutoFit/>
          </a:bodyPr>
          <a:lstStyle/>
          <a:p>
            <a:pPr defTabSz="914583" eaLnBrk="1" fontAlgn="auto" hangingPunct="1">
              <a:spcBef>
                <a:spcPts val="0"/>
              </a:spcBef>
              <a:spcAft>
                <a:spcPts val="0"/>
              </a:spcAft>
            </a:pPr>
            <a:r>
              <a:rPr lang="da-DK" sz="1200" b="1" i="1" dirty="0">
                <a:solidFill>
                  <a:prstClr val="black"/>
                </a:solidFill>
                <a:latin typeface="Calibri" panose="020F0502020204030204"/>
              </a:rPr>
              <a:t>N</a:t>
            </a:r>
            <a:r>
              <a:rPr lang="da-DK" sz="1200" b="1" i="1" baseline="-25000" dirty="0">
                <a:solidFill>
                  <a:prstClr val="black"/>
                </a:solidFill>
                <a:latin typeface="Calibri" panose="020F0502020204030204"/>
              </a:rPr>
              <a:t>1</a:t>
            </a:r>
            <a:r>
              <a:rPr lang="da-DK" sz="1200" b="1" i="1" dirty="0">
                <a:solidFill>
                  <a:prstClr val="black"/>
                </a:solidFill>
                <a:latin typeface="Calibri" panose="020F0502020204030204"/>
              </a:rPr>
              <a:t> </a:t>
            </a:r>
            <a:r>
              <a:rPr lang="da-DK" sz="1200" b="1" dirty="0" err="1">
                <a:solidFill>
                  <a:prstClr val="black"/>
                </a:solidFill>
                <a:latin typeface="Calibri" panose="020F0502020204030204"/>
              </a:rPr>
              <a:t>values</a:t>
            </a:r>
            <a:r>
              <a:rPr lang="da-DK" sz="1200" b="1" dirty="0">
                <a:solidFill>
                  <a:prstClr val="black"/>
                </a:solidFill>
                <a:latin typeface="Calibri" panose="020F0502020204030204"/>
              </a:rPr>
              <a:t>:</a:t>
            </a:r>
          </a:p>
          <a:p>
            <a:pPr defTabSz="914583" eaLnBrk="1" fontAlgn="auto" hangingPunct="1">
              <a:spcBef>
                <a:spcPts val="0"/>
              </a:spcBef>
              <a:spcAft>
                <a:spcPts val="0"/>
              </a:spcAft>
            </a:pPr>
            <a:r>
              <a:rPr lang="da-DK" sz="1200" dirty="0" smtClean="0">
                <a:solidFill>
                  <a:prstClr val="black"/>
                </a:solidFill>
                <a:latin typeface="Calibri" panose="020F0502020204030204"/>
              </a:rPr>
              <a:t>Dry </a:t>
            </a:r>
            <a:r>
              <a:rPr lang="da-DK" sz="1200" dirty="0">
                <a:solidFill>
                  <a:prstClr val="black"/>
                </a:solidFill>
                <a:latin typeface="Calibri" panose="020F0502020204030204"/>
              </a:rPr>
              <a:t>oxidation: </a:t>
            </a:r>
            <a:r>
              <a:rPr lang="da-DK" sz="1200" i="1" dirty="0">
                <a:solidFill>
                  <a:prstClr val="black"/>
                </a:solidFill>
                <a:latin typeface="Calibri" panose="020F0502020204030204"/>
              </a:rPr>
              <a:t>N</a:t>
            </a:r>
            <a:r>
              <a:rPr lang="da-DK" sz="1200" i="1" baseline="-25000" dirty="0">
                <a:solidFill>
                  <a:prstClr val="black"/>
                </a:solidFill>
                <a:latin typeface="Calibri" panose="020F0502020204030204"/>
              </a:rPr>
              <a:t>1</a:t>
            </a:r>
            <a:r>
              <a:rPr lang="da-DK" sz="1200" dirty="0">
                <a:solidFill>
                  <a:prstClr val="black"/>
                </a:solidFill>
                <a:latin typeface="Calibri" panose="020F0502020204030204"/>
              </a:rPr>
              <a:t> for O</a:t>
            </a:r>
            <a:r>
              <a:rPr lang="da-DK" sz="1200" baseline="-25000" dirty="0">
                <a:solidFill>
                  <a:prstClr val="black"/>
                </a:solidFill>
                <a:latin typeface="Calibri" panose="020F0502020204030204"/>
              </a:rPr>
              <a:t>2</a:t>
            </a:r>
            <a:r>
              <a:rPr lang="da-DK" sz="1200" dirty="0">
                <a:solidFill>
                  <a:prstClr val="black"/>
                </a:solidFill>
                <a:latin typeface="Calibri" panose="020F0502020204030204"/>
              </a:rPr>
              <a:t> = </a:t>
            </a:r>
            <a:r>
              <a:rPr lang="da-DK" sz="1200" dirty="0" smtClean="0">
                <a:solidFill>
                  <a:prstClr val="black"/>
                </a:solidFill>
                <a:latin typeface="Calibri" panose="020F0502020204030204"/>
              </a:rPr>
              <a:t>2.2·10</a:t>
            </a:r>
            <a:r>
              <a:rPr lang="da-DK" sz="1200" baseline="30000" dirty="0" smtClean="0">
                <a:solidFill>
                  <a:prstClr val="black"/>
                </a:solidFill>
                <a:latin typeface="Calibri" panose="020F0502020204030204"/>
              </a:rPr>
              <a:t>22</a:t>
            </a:r>
            <a:endParaRPr lang="da-DK" sz="1200" dirty="0">
              <a:solidFill>
                <a:prstClr val="black"/>
              </a:solidFill>
              <a:latin typeface="Calibri" panose="020F0502020204030204"/>
            </a:endParaRPr>
          </a:p>
          <a:p>
            <a:pPr defTabSz="914583" eaLnBrk="1" fontAlgn="auto" hangingPunct="1">
              <a:spcBef>
                <a:spcPts val="0"/>
              </a:spcBef>
              <a:spcAft>
                <a:spcPts val="0"/>
              </a:spcAft>
            </a:pPr>
            <a:r>
              <a:rPr lang="da-DK" sz="1200" dirty="0" err="1" smtClean="0">
                <a:solidFill>
                  <a:prstClr val="black"/>
                </a:solidFill>
                <a:latin typeface="Calibri" panose="020F0502020204030204"/>
              </a:rPr>
              <a:t>Wet</a:t>
            </a:r>
            <a:r>
              <a:rPr lang="da-DK" sz="1200" dirty="0" smtClean="0">
                <a:solidFill>
                  <a:prstClr val="black"/>
                </a:solidFill>
                <a:latin typeface="Calibri" panose="020F0502020204030204"/>
              </a:rPr>
              <a:t> </a:t>
            </a:r>
            <a:r>
              <a:rPr lang="da-DK" sz="1200" dirty="0">
                <a:solidFill>
                  <a:prstClr val="black"/>
                </a:solidFill>
                <a:latin typeface="Calibri" panose="020F0502020204030204"/>
              </a:rPr>
              <a:t>oxidation: </a:t>
            </a:r>
            <a:r>
              <a:rPr lang="da-DK" sz="1200" i="1" dirty="0">
                <a:solidFill>
                  <a:prstClr val="black"/>
                </a:solidFill>
                <a:latin typeface="Calibri" panose="020F0502020204030204"/>
              </a:rPr>
              <a:t>N</a:t>
            </a:r>
            <a:r>
              <a:rPr lang="da-DK" sz="1200" i="1" baseline="-25000" dirty="0">
                <a:solidFill>
                  <a:prstClr val="black"/>
                </a:solidFill>
                <a:latin typeface="Calibri" panose="020F0502020204030204"/>
              </a:rPr>
              <a:t>1</a:t>
            </a:r>
            <a:r>
              <a:rPr lang="da-DK" sz="1200" dirty="0">
                <a:solidFill>
                  <a:prstClr val="black"/>
                </a:solidFill>
                <a:latin typeface="Calibri" panose="020F0502020204030204"/>
              </a:rPr>
              <a:t> for H</a:t>
            </a:r>
            <a:r>
              <a:rPr lang="da-DK" sz="1200" baseline="-25000" dirty="0">
                <a:solidFill>
                  <a:prstClr val="black"/>
                </a:solidFill>
                <a:latin typeface="Calibri" panose="020F0502020204030204"/>
              </a:rPr>
              <a:t>2</a:t>
            </a:r>
            <a:r>
              <a:rPr lang="da-DK" sz="1200" dirty="0">
                <a:solidFill>
                  <a:prstClr val="black"/>
                </a:solidFill>
                <a:latin typeface="Calibri" panose="020F0502020204030204"/>
              </a:rPr>
              <a:t>O = </a:t>
            </a:r>
            <a:r>
              <a:rPr lang="da-DK" sz="1200" dirty="0" smtClean="0">
                <a:solidFill>
                  <a:prstClr val="black"/>
                </a:solidFill>
                <a:latin typeface="Calibri" panose="020F0502020204030204"/>
              </a:rPr>
              <a:t>4.4·10</a:t>
            </a:r>
            <a:r>
              <a:rPr lang="da-DK" sz="1200" baseline="30000" dirty="0" smtClean="0">
                <a:solidFill>
                  <a:prstClr val="black"/>
                </a:solidFill>
                <a:latin typeface="Calibri" panose="020F0502020204030204"/>
              </a:rPr>
              <a:t>22</a:t>
            </a:r>
            <a:endParaRPr lang="da-DK" sz="1200" dirty="0">
              <a:solidFill>
                <a:prstClr val="black"/>
              </a:solidFill>
              <a:latin typeface="Calibri" panose="020F0502020204030204"/>
            </a:endParaRPr>
          </a:p>
        </p:txBody>
      </p:sp>
      <p:grpSp>
        <p:nvGrpSpPr>
          <p:cNvPr id="7" name="Group 6"/>
          <p:cNvGrpSpPr/>
          <p:nvPr/>
        </p:nvGrpSpPr>
        <p:grpSpPr>
          <a:xfrm>
            <a:off x="1683078" y="5089394"/>
            <a:ext cx="1622999" cy="379775"/>
            <a:chOff x="1683078" y="4936667"/>
            <a:chExt cx="1622999" cy="379775"/>
          </a:xfrm>
        </p:grpSpPr>
        <p:sp>
          <p:nvSpPr>
            <p:cNvPr id="36" name="Right Arrow 35"/>
            <p:cNvSpPr/>
            <p:nvPr/>
          </p:nvSpPr>
          <p:spPr bwMode="auto">
            <a:xfrm>
              <a:off x="2946088"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600">
                <a:solidFill>
                  <a:prstClr val="black"/>
                </a:solidFill>
                <a:ea typeface="ＭＳ Ｐゴシック" pitchFamily="-80" charset="-128"/>
              </a:endParaRPr>
            </a:p>
          </p:txBody>
        </p:sp>
        <p:sp>
          <p:nvSpPr>
            <p:cNvPr id="37" name="Right Arrow 36"/>
            <p:cNvSpPr/>
            <p:nvPr/>
          </p:nvSpPr>
          <p:spPr bwMode="auto">
            <a:xfrm>
              <a:off x="1683078"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600">
                <a:solidFill>
                  <a:prstClr val="black"/>
                </a:solidFill>
                <a:ea typeface="ＭＳ Ｐゴシック" pitchFamily="-80" charset="-128"/>
              </a:endParaRPr>
            </a:p>
          </p:txBody>
        </p:sp>
        <p:sp>
          <p:nvSpPr>
            <p:cNvPr id="39" name="Right Arrow 38"/>
            <p:cNvSpPr/>
            <p:nvPr/>
          </p:nvSpPr>
          <p:spPr bwMode="auto">
            <a:xfrm>
              <a:off x="2288702"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600">
                <a:solidFill>
                  <a:prstClr val="black"/>
                </a:solidFill>
                <a:ea typeface="ＭＳ Ｐゴシック" pitchFamily="-80" charset="-128"/>
              </a:endParaRPr>
            </a:p>
          </p:txBody>
        </p:sp>
        <p:sp>
          <p:nvSpPr>
            <p:cNvPr id="42" name="TextBox 41"/>
            <p:cNvSpPr txBox="1"/>
            <p:nvPr/>
          </p:nvSpPr>
          <p:spPr>
            <a:xfrm>
              <a:off x="2265351"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da-DK" sz="1400" b="1" i="1" dirty="0">
                  <a:solidFill>
                    <a:prstClr val="black"/>
                  </a:solidFill>
                  <a:latin typeface="Calibri" panose="020F0502020204030204"/>
                  <a:ea typeface="+mn-ea"/>
                </a:rPr>
                <a:t>F</a:t>
              </a:r>
              <a:r>
                <a:rPr lang="da-DK" sz="1400" b="1" baseline="-25000" dirty="0">
                  <a:solidFill>
                    <a:prstClr val="black"/>
                  </a:solidFill>
                  <a:latin typeface="Calibri" panose="020F0502020204030204"/>
                  <a:ea typeface="+mn-ea"/>
                </a:rPr>
                <a:t>2</a:t>
              </a:r>
            </a:p>
          </p:txBody>
        </p:sp>
        <p:sp>
          <p:nvSpPr>
            <p:cNvPr id="43" name="TextBox 42"/>
            <p:cNvSpPr txBox="1"/>
            <p:nvPr/>
          </p:nvSpPr>
          <p:spPr>
            <a:xfrm>
              <a:off x="2914143"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da-DK" sz="1400" b="1" i="1" dirty="0">
                  <a:solidFill>
                    <a:prstClr val="black"/>
                  </a:solidFill>
                  <a:latin typeface="Calibri" panose="020F0502020204030204"/>
                  <a:ea typeface="+mn-ea"/>
                </a:rPr>
                <a:t>F</a:t>
              </a:r>
              <a:r>
                <a:rPr lang="da-DK" sz="1400" b="1" baseline="-25000" dirty="0">
                  <a:solidFill>
                    <a:prstClr val="black"/>
                  </a:solidFill>
                  <a:latin typeface="Calibri" panose="020F0502020204030204"/>
                  <a:ea typeface="+mn-ea"/>
                </a:rPr>
                <a:t>3</a:t>
              </a:r>
            </a:p>
          </p:txBody>
        </p:sp>
        <p:sp>
          <p:nvSpPr>
            <p:cNvPr id="44" name="TextBox 43"/>
            <p:cNvSpPr txBox="1"/>
            <p:nvPr/>
          </p:nvSpPr>
          <p:spPr>
            <a:xfrm>
              <a:off x="1691781"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da-DK" sz="1400" b="1" i="1" dirty="0">
                  <a:solidFill>
                    <a:prstClr val="black"/>
                  </a:solidFill>
                  <a:latin typeface="Calibri" panose="020F0502020204030204"/>
                  <a:ea typeface="+mn-ea"/>
                </a:rPr>
                <a:t>F</a:t>
              </a:r>
              <a:r>
                <a:rPr lang="da-DK" sz="1400" b="1" baseline="-25000" dirty="0">
                  <a:solidFill>
                    <a:prstClr val="black"/>
                  </a:solidFill>
                  <a:latin typeface="Calibri" panose="020F0502020204030204"/>
                  <a:ea typeface="+mn-ea"/>
                </a:rPr>
                <a:t>1</a:t>
              </a:r>
            </a:p>
          </p:txBody>
        </p:sp>
      </p:grpSp>
      <mc:AlternateContent xmlns:mc="http://schemas.openxmlformats.org/markup-compatibility/2006" xmlns:a14="http://schemas.microsoft.com/office/drawing/2010/main">
        <mc:Choice Requires="a14">
          <p:sp>
            <p:nvSpPr>
              <p:cNvPr id="6" name="TextBox 5"/>
              <p:cNvSpPr txBox="1"/>
              <p:nvPr/>
            </p:nvSpPr>
            <p:spPr>
              <a:xfrm>
                <a:off x="484441" y="1053530"/>
                <a:ext cx="4865884" cy="784830"/>
              </a:xfrm>
              <a:prstGeom prst="rect">
                <a:avLst/>
              </a:prstGeom>
              <a:noFill/>
            </p:spPr>
            <p:txBody>
              <a:bodyPr wrap="none" rtlCol="0">
                <a:spAutoFit/>
              </a:bodyPr>
              <a:lstStyle/>
              <a:p>
                <a:r>
                  <a:rPr lang="da-DK" sz="1500" b="1" dirty="0" smtClean="0">
                    <a:solidFill>
                      <a:prstClr val="black"/>
                    </a:solidFill>
                    <a:latin typeface="Calibri" panose="020F0502020204030204"/>
                  </a:rPr>
                  <a:t>Three </a:t>
                </a:r>
                <a:r>
                  <a:rPr lang="da-DK" sz="1500" b="1" dirty="0" err="1">
                    <a:solidFill>
                      <a:prstClr val="black"/>
                    </a:solidFill>
                    <a:latin typeface="Calibri" panose="020F0502020204030204"/>
                  </a:rPr>
                  <a:t>fluxes</a:t>
                </a:r>
                <a:r>
                  <a:rPr lang="da-DK" sz="1500" b="1" dirty="0">
                    <a:solidFill>
                      <a:prstClr val="black"/>
                    </a:solidFill>
                    <a:latin typeface="Calibri" panose="020F0502020204030204"/>
                  </a:rPr>
                  <a:t> </a:t>
                </a:r>
                <a:r>
                  <a:rPr lang="da-DK" sz="1500" b="1" dirty="0" err="1" smtClean="0">
                    <a:solidFill>
                      <a:prstClr val="black"/>
                    </a:solidFill>
                    <a:latin typeface="Calibri" panose="020F0502020204030204"/>
                  </a:rPr>
                  <a:t>are</a:t>
                </a:r>
                <a:r>
                  <a:rPr lang="da-DK" sz="1500" b="1" dirty="0" smtClean="0">
                    <a:solidFill>
                      <a:prstClr val="black"/>
                    </a:solidFill>
                    <a:latin typeface="Calibri" panose="020F0502020204030204"/>
                  </a:rPr>
                  <a:t> </a:t>
                </a:r>
                <a:r>
                  <a:rPr lang="da-DK" sz="1500" b="1" dirty="0" err="1">
                    <a:solidFill>
                      <a:prstClr val="black"/>
                    </a:solidFill>
                    <a:latin typeface="Calibri" panose="020F0502020204030204"/>
                  </a:rPr>
                  <a:t>related</a:t>
                </a:r>
                <a:r>
                  <a:rPr lang="da-DK" sz="1500" b="1" dirty="0">
                    <a:solidFill>
                      <a:prstClr val="black"/>
                    </a:solidFill>
                    <a:latin typeface="Calibri" panose="020F0502020204030204"/>
                  </a:rPr>
                  <a:t> to the oxidation </a:t>
                </a:r>
                <a:r>
                  <a:rPr lang="da-DK" sz="1500" b="1" dirty="0" err="1">
                    <a:solidFill>
                      <a:prstClr val="black"/>
                    </a:solidFill>
                    <a:latin typeface="Calibri" panose="020F0502020204030204"/>
                  </a:rPr>
                  <a:t>process</a:t>
                </a:r>
                <a:r>
                  <a:rPr lang="da-DK" sz="1500" b="1" dirty="0">
                    <a:solidFill>
                      <a:prstClr val="black"/>
                    </a:solidFill>
                    <a:latin typeface="Calibri" panose="020F0502020204030204"/>
                  </a:rPr>
                  <a:t>: </a:t>
                </a:r>
                <a14:m>
                  <m:oMath xmlns:m="http://schemas.openxmlformats.org/officeDocument/2006/math">
                    <m:r>
                      <a:rPr lang="da-DK" sz="1500" b="1" i="1">
                        <a:solidFill>
                          <a:prstClr val="black"/>
                        </a:solidFill>
                        <a:latin typeface="Cambria Math" panose="02040503050406030204" pitchFamily="18" charset="0"/>
                      </a:rPr>
                      <m:t>𝑭</m:t>
                    </m:r>
                    <m:r>
                      <a:rPr lang="da-DK" sz="1500" b="1" i="1" baseline="-25000">
                        <a:solidFill>
                          <a:prstClr val="black"/>
                        </a:solidFill>
                        <a:latin typeface="Cambria Math" panose="02040503050406030204" pitchFamily="18" charset="0"/>
                      </a:rPr>
                      <m:t>𝟏</m:t>
                    </m:r>
                    <m:r>
                      <a:rPr lang="da-DK" sz="1500" b="1" i="1">
                        <a:solidFill>
                          <a:prstClr val="black"/>
                        </a:solidFill>
                        <a:latin typeface="Cambria Math" panose="02040503050406030204" pitchFamily="18" charset="0"/>
                      </a:rPr>
                      <m:t>, </m:t>
                    </m:r>
                    <m:r>
                      <a:rPr lang="da-DK" sz="1500" b="1" i="1">
                        <a:solidFill>
                          <a:prstClr val="black"/>
                        </a:solidFill>
                        <a:latin typeface="Cambria Math" panose="02040503050406030204" pitchFamily="18" charset="0"/>
                      </a:rPr>
                      <m:t>𝑭</m:t>
                    </m:r>
                    <m:r>
                      <a:rPr lang="da-DK" sz="1500" b="1" i="1" baseline="-25000">
                        <a:solidFill>
                          <a:prstClr val="black"/>
                        </a:solidFill>
                        <a:latin typeface="Cambria Math" panose="02040503050406030204" pitchFamily="18" charset="0"/>
                      </a:rPr>
                      <m:t>𝟐</m:t>
                    </m:r>
                    <m:r>
                      <a:rPr lang="da-DK" sz="1500" b="1" i="1">
                        <a:solidFill>
                          <a:prstClr val="black"/>
                        </a:solidFill>
                        <a:latin typeface="Cambria Math" panose="02040503050406030204" pitchFamily="18" charset="0"/>
                      </a:rPr>
                      <m:t>, </m:t>
                    </m:r>
                    <m:r>
                      <a:rPr lang="da-DK" sz="1500" b="1" i="1">
                        <a:solidFill>
                          <a:prstClr val="black"/>
                        </a:solidFill>
                        <a:latin typeface="Cambria Math" panose="02040503050406030204" pitchFamily="18" charset="0"/>
                      </a:rPr>
                      <m:t>𝑭</m:t>
                    </m:r>
                    <m:r>
                      <a:rPr lang="da-DK" sz="1500" b="1" i="1" baseline="-25000">
                        <a:solidFill>
                          <a:prstClr val="black"/>
                        </a:solidFill>
                        <a:latin typeface="Cambria Math" panose="02040503050406030204" pitchFamily="18" charset="0"/>
                      </a:rPr>
                      <m:t>𝟑</m:t>
                    </m:r>
                  </m:oMath>
                </a14:m>
                <a:endParaRPr lang="da-DK" sz="1500" b="1" baseline="-25000" dirty="0" smtClean="0">
                  <a:solidFill>
                    <a:prstClr val="black"/>
                  </a:solidFill>
                  <a:latin typeface="Calibri" panose="020F0502020204030204"/>
                </a:endParaRPr>
              </a:p>
              <a:p>
                <a:r>
                  <a:rPr lang="da-DK" sz="1500" i="1" dirty="0" err="1" smtClean="0">
                    <a:solidFill>
                      <a:prstClr val="black"/>
                    </a:solidFill>
                    <a:latin typeface="Calibri" panose="020F0502020204030204"/>
                  </a:rPr>
                  <a:t>Flux</a:t>
                </a:r>
                <a:r>
                  <a:rPr lang="da-DK" sz="1500" i="1" dirty="0" smtClean="0">
                    <a:solidFill>
                      <a:prstClr val="black"/>
                    </a:solidFill>
                    <a:latin typeface="Calibri" panose="020F0502020204030204"/>
                  </a:rPr>
                  <a:t>: </a:t>
                </a:r>
                <a:r>
                  <a:rPr lang="da-DK" sz="1500" i="1" dirty="0" err="1" smtClean="0">
                    <a:solidFill>
                      <a:prstClr val="black"/>
                    </a:solidFill>
                    <a:latin typeface="Calibri" panose="020F0502020204030204"/>
                  </a:rPr>
                  <a:t>Number</a:t>
                </a:r>
                <a:r>
                  <a:rPr lang="da-DK" sz="1500" i="1" dirty="0" smtClean="0">
                    <a:solidFill>
                      <a:prstClr val="black"/>
                    </a:solidFill>
                    <a:latin typeface="Calibri" panose="020F0502020204030204"/>
                  </a:rPr>
                  <a:t> of </a:t>
                </a:r>
                <a:r>
                  <a:rPr lang="da-DK" sz="1500" i="1" dirty="0" err="1" smtClean="0">
                    <a:solidFill>
                      <a:prstClr val="black"/>
                    </a:solidFill>
                    <a:latin typeface="Calibri" panose="020F0502020204030204"/>
                  </a:rPr>
                  <a:t>molecules</a:t>
                </a:r>
                <a:r>
                  <a:rPr lang="da-DK" sz="1500" i="1" dirty="0" smtClean="0">
                    <a:solidFill>
                      <a:prstClr val="black"/>
                    </a:solidFill>
                    <a:latin typeface="Calibri" panose="020F0502020204030204"/>
                  </a:rPr>
                  <a:t> per time per </a:t>
                </a:r>
                <a:r>
                  <a:rPr lang="da-DK" sz="1500" i="1" dirty="0" err="1" smtClean="0">
                    <a:solidFill>
                      <a:prstClr val="black"/>
                    </a:solidFill>
                    <a:latin typeface="Calibri" panose="020F0502020204030204"/>
                  </a:rPr>
                  <a:t>area</a:t>
                </a:r>
                <a:endParaRPr lang="da-DK" sz="1500" i="1" baseline="-25000" dirty="0">
                  <a:solidFill>
                    <a:prstClr val="black"/>
                  </a:solidFill>
                  <a:latin typeface="Calibri" panose="020F0502020204030204"/>
                </a:endParaRPr>
              </a:p>
              <a:p>
                <a:endParaRPr lang="da-DK" sz="1500" dirty="0"/>
              </a:p>
            </p:txBody>
          </p:sp>
        </mc:Choice>
        <mc:Fallback xmlns="">
          <p:sp>
            <p:nvSpPr>
              <p:cNvPr id="6" name="TextBox 5"/>
              <p:cNvSpPr txBox="1">
                <a:spLocks noRot="1" noChangeAspect="1" noMove="1" noResize="1" noEditPoints="1" noAdjustHandles="1" noChangeArrowheads="1" noChangeShapeType="1" noTextEdit="1"/>
              </p:cNvSpPr>
              <p:nvPr/>
            </p:nvSpPr>
            <p:spPr>
              <a:xfrm>
                <a:off x="484441" y="1053530"/>
                <a:ext cx="4865884" cy="784830"/>
              </a:xfrm>
              <a:prstGeom prst="rect">
                <a:avLst/>
              </a:prstGeom>
              <a:blipFill>
                <a:blip r:embed="rId5"/>
                <a:stretch>
                  <a:fillRect l="-501" t="-1550"/>
                </a:stretch>
              </a:blipFill>
            </p:spPr>
            <p:txBody>
              <a:bodyPr/>
              <a:lstStyle/>
              <a:p>
                <a:r>
                  <a:rPr lang="da-DK">
                    <a:noFill/>
                  </a:rPr>
                  <a:t> </a:t>
                </a:r>
              </a:p>
            </p:txBody>
          </p:sp>
        </mc:Fallback>
      </mc:AlternateContent>
    </p:spTree>
    <p:extLst>
      <p:ext uri="{BB962C8B-B14F-4D97-AF65-F5344CB8AC3E}">
        <p14:creationId xmlns:p14="http://schemas.microsoft.com/office/powerpoint/2010/main" val="92590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5">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5">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5">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5">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5">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5">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5">
                                            <p:txEl>
                                              <p:pRg st="16" end="1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5">
                                            <p:txEl>
                                              <p:pRg st="17" end="1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5">
                                            <p:txEl>
                                              <p:pRg st="18" end="1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5">
                                            <p:txEl>
                                              <p:pRg st="19" end="19"/>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5">
                                            <p:txEl>
                                              <p:pRg st="20" end="2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5">
                                            <p:txEl>
                                              <p:pRg st="21" end="2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5" name="TextBox 84"/>
              <p:cNvSpPr txBox="1"/>
              <p:nvPr/>
            </p:nvSpPr>
            <p:spPr>
              <a:xfrm>
                <a:off x="539845" y="1053530"/>
                <a:ext cx="9958270" cy="233638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b="1" dirty="0" err="1" smtClean="0">
                    <a:solidFill>
                      <a:prstClr val="black"/>
                    </a:solidFill>
                    <a:latin typeface="Calibri" panose="020F0502020204030204"/>
                  </a:rPr>
                  <a:t>Steady</a:t>
                </a:r>
                <a:r>
                  <a:rPr lang="da-DK" sz="1600" b="1" dirty="0" smtClean="0">
                    <a:solidFill>
                      <a:prstClr val="black"/>
                    </a:solidFill>
                    <a:latin typeface="Calibri" panose="020F0502020204030204"/>
                  </a:rPr>
                  <a:t> </a:t>
                </a:r>
                <a:r>
                  <a:rPr lang="da-DK" sz="1600" b="1" dirty="0" err="1">
                    <a:solidFill>
                      <a:prstClr val="black"/>
                    </a:solidFill>
                    <a:latin typeface="Calibri" panose="020F0502020204030204"/>
                  </a:rPr>
                  <a:t>state</a:t>
                </a:r>
                <a:r>
                  <a:rPr lang="da-DK" sz="1600" b="1" dirty="0">
                    <a:solidFill>
                      <a:prstClr val="black"/>
                    </a:solidFill>
                    <a:latin typeface="Calibri" panose="020F0502020204030204"/>
                  </a:rPr>
                  <a:t> </a:t>
                </a:r>
                <a:r>
                  <a:rPr lang="da-DK" sz="1600" b="1" dirty="0" err="1">
                    <a:solidFill>
                      <a:prstClr val="black"/>
                    </a:solidFill>
                    <a:latin typeface="Calibri" panose="020F0502020204030204"/>
                  </a:rPr>
                  <a:t>condition</a:t>
                </a:r>
                <a:r>
                  <a:rPr lang="da-DK" sz="1600" b="1" dirty="0">
                    <a:solidFill>
                      <a:prstClr val="black"/>
                    </a:solidFill>
                    <a:latin typeface="Calibri" panose="020F0502020204030204"/>
                  </a:rPr>
                  <a:t>:</a:t>
                </a:r>
              </a:p>
              <a:p>
                <a:pPr defTabSz="914583" eaLnBrk="1" fontAlgn="auto" hangingPunct="1">
                  <a:spcBef>
                    <a:spcPts val="0"/>
                  </a:spcBef>
                  <a:spcAft>
                    <a:spcPts val="0"/>
                  </a:spcAft>
                </a:pPr>
                <a:endParaRPr lang="da-DK" sz="900" b="1" dirty="0">
                  <a:solidFill>
                    <a:prstClr val="black"/>
                  </a:solidFill>
                  <a:latin typeface="Calibri" panose="020F0502020204030204"/>
                </a:endParaRPr>
              </a:p>
              <a:p>
                <a:pPr defTabSz="914583" eaLnBrk="1" fontAlgn="auto" hangingPunct="1">
                  <a:spcBef>
                    <a:spcPts val="0"/>
                  </a:spcBef>
                  <a:spcAft>
                    <a:spcPts val="0"/>
                  </a:spcAft>
                </a:pPr>
                <a:r>
                  <a:rPr lang="da-DK" sz="1200" dirty="0">
                    <a:solidFill>
                      <a:prstClr val="black"/>
                    </a:solidFill>
                    <a:latin typeface="Calibri" panose="020F0502020204030204"/>
                  </a:rPr>
                  <a:t>		</a:t>
                </a:r>
                <a14:m>
                  <m:oMath xmlns:m="http://schemas.openxmlformats.org/officeDocument/2006/math">
                    <m:r>
                      <a:rPr lang="da-DK" sz="1400" i="1">
                        <a:solidFill>
                          <a:prstClr val="black"/>
                        </a:solidFill>
                        <a:latin typeface="Cambria Math" panose="02040503050406030204" pitchFamily="18" charset="0"/>
                      </a:rPr>
                      <m:t>𝐹</m:t>
                    </m:r>
                    <m:r>
                      <a:rPr lang="da-DK" sz="1400" i="1" baseline="-25000">
                        <a:solidFill>
                          <a:prstClr val="black"/>
                        </a:solidFill>
                        <a:latin typeface="Cambria Math" panose="02040503050406030204" pitchFamily="18" charset="0"/>
                      </a:rPr>
                      <m:t>1</m:t>
                    </m:r>
                    <m:r>
                      <a:rPr lang="da-DK" sz="1400" i="1">
                        <a:solidFill>
                          <a:prstClr val="black"/>
                        </a:solidFill>
                        <a:latin typeface="Cambria Math" panose="02040503050406030204" pitchFamily="18" charset="0"/>
                      </a:rPr>
                      <m:t>=</m:t>
                    </m:r>
                    <m:r>
                      <a:rPr lang="da-DK" sz="1400" i="1">
                        <a:solidFill>
                          <a:prstClr val="black"/>
                        </a:solidFill>
                        <a:latin typeface="Cambria Math" panose="02040503050406030204" pitchFamily="18" charset="0"/>
                      </a:rPr>
                      <m:t>𝐹</m:t>
                    </m:r>
                    <m:r>
                      <a:rPr lang="da-DK" sz="1400" i="1" baseline="-25000">
                        <a:solidFill>
                          <a:prstClr val="black"/>
                        </a:solidFill>
                        <a:latin typeface="Cambria Math" panose="02040503050406030204" pitchFamily="18" charset="0"/>
                      </a:rPr>
                      <m:t>2</m:t>
                    </m:r>
                    <m:r>
                      <a:rPr lang="da-DK" sz="1400" i="1">
                        <a:solidFill>
                          <a:prstClr val="black"/>
                        </a:solidFill>
                        <a:latin typeface="Cambria Math" panose="02040503050406030204" pitchFamily="18" charset="0"/>
                      </a:rPr>
                      <m:t>=</m:t>
                    </m:r>
                    <m:r>
                      <a:rPr lang="da-DK" sz="1400" i="1">
                        <a:solidFill>
                          <a:prstClr val="black"/>
                        </a:solidFill>
                        <a:latin typeface="Cambria Math" panose="02040503050406030204" pitchFamily="18" charset="0"/>
                      </a:rPr>
                      <m:t>𝐹</m:t>
                    </m:r>
                    <m:r>
                      <a:rPr lang="da-DK" sz="1400" i="1" baseline="-25000">
                        <a:solidFill>
                          <a:prstClr val="black"/>
                        </a:solidFill>
                        <a:latin typeface="Cambria Math" panose="02040503050406030204" pitchFamily="18" charset="0"/>
                      </a:rPr>
                      <m:t>3</m:t>
                    </m:r>
                  </m:oMath>
                </a14:m>
                <a:endParaRPr lang="da-DK" sz="1400" baseline="-25000" dirty="0">
                  <a:solidFill>
                    <a:prstClr val="black"/>
                  </a:solidFill>
                  <a:latin typeface="Calibri" panose="020F0502020204030204"/>
                </a:endParaRPr>
              </a:p>
              <a:p>
                <a:pPr defTabSz="914583" eaLnBrk="1" fontAlgn="auto" hangingPunct="1">
                  <a:spcBef>
                    <a:spcPts val="0"/>
                  </a:spcBef>
                  <a:spcAft>
                    <a:spcPts val="0"/>
                  </a:spcAft>
                </a:pPr>
                <a:endParaRPr lang="da-DK" sz="1600" i="1" baseline="-25000" dirty="0">
                  <a:solidFill>
                    <a:prstClr val="black"/>
                  </a:solidFill>
                  <a:latin typeface="Calibri" panose="020F0502020204030204"/>
                </a:endParaRPr>
              </a:p>
              <a:p>
                <a:pPr defTabSz="914583" eaLnBrk="1" fontAlgn="auto" hangingPunct="1">
                  <a:spcBef>
                    <a:spcPts val="0"/>
                  </a:spcBef>
                  <a:spcAft>
                    <a:spcPts val="0"/>
                  </a:spcAft>
                </a:pPr>
                <a:endParaRPr lang="da-DK" sz="1400" i="1" baseline="-25000" dirty="0">
                  <a:solidFill>
                    <a:prstClr val="black"/>
                  </a:solidFill>
                  <a:latin typeface="Calibri" panose="020F0502020204030204"/>
                </a:endParaRPr>
              </a:p>
              <a:p>
                <a:pPr defTabSz="914583" eaLnBrk="1" fontAlgn="auto" hangingPunct="1">
                  <a:spcBef>
                    <a:spcPts val="0"/>
                  </a:spcBef>
                  <a:spcAft>
                    <a:spcPts val="0"/>
                  </a:spcAft>
                </a:pPr>
                <a:r>
                  <a:rPr lang="da-DK" sz="1400" dirty="0">
                    <a:latin typeface="Calibri" panose="020F0502020204030204"/>
                  </a:rPr>
                  <a:t>From </a:t>
                </a:r>
                <a:r>
                  <a:rPr lang="da-DK" sz="1400" dirty="0" err="1">
                    <a:latin typeface="Calibri" panose="020F0502020204030204"/>
                  </a:rPr>
                  <a:t>this</a:t>
                </a:r>
                <a:r>
                  <a:rPr lang="da-DK" sz="1400" dirty="0">
                    <a:latin typeface="Calibri" panose="020F0502020204030204"/>
                  </a:rPr>
                  <a:t> </a:t>
                </a:r>
                <a:r>
                  <a:rPr lang="da-DK" sz="1400" dirty="0" err="1">
                    <a:latin typeface="Calibri" panose="020F0502020204030204"/>
                  </a:rPr>
                  <a:t>equation</a:t>
                </a:r>
                <a:r>
                  <a:rPr lang="da-DK" sz="1400" dirty="0">
                    <a:latin typeface="Calibri" panose="020F0502020204030204"/>
                  </a:rPr>
                  <a:t> the </a:t>
                </a:r>
                <a:r>
                  <a:rPr lang="da-DK" sz="1400" dirty="0" err="1">
                    <a:latin typeface="Calibri" panose="020F0502020204030204"/>
                  </a:rPr>
                  <a:t>oxide</a:t>
                </a:r>
                <a:r>
                  <a:rPr lang="da-DK" sz="1400" dirty="0">
                    <a:latin typeface="Calibri" panose="020F0502020204030204"/>
                  </a:rPr>
                  <a:t> </a:t>
                </a:r>
                <a:r>
                  <a:rPr lang="da-DK" sz="1400" dirty="0" err="1">
                    <a:latin typeface="Calibri" panose="020F0502020204030204"/>
                  </a:rPr>
                  <a:t>growth</a:t>
                </a:r>
                <a:r>
                  <a:rPr lang="da-DK" sz="1400" dirty="0">
                    <a:latin typeface="Calibri" panose="020F0502020204030204"/>
                  </a:rPr>
                  <a:t> </a:t>
                </a:r>
                <a:r>
                  <a:rPr lang="da-DK" sz="1400" dirty="0" err="1">
                    <a:latin typeface="Calibri" panose="020F0502020204030204"/>
                  </a:rPr>
                  <a:t>charateristisk</a:t>
                </a:r>
                <a:r>
                  <a:rPr lang="da-DK" sz="1400" dirty="0">
                    <a:latin typeface="Calibri" panose="020F0502020204030204"/>
                  </a:rPr>
                  <a:t>, i.e. </a:t>
                </a:r>
                <a:r>
                  <a:rPr lang="da-DK" sz="1400" dirty="0" err="1">
                    <a:latin typeface="Calibri" panose="020F0502020204030204"/>
                  </a:rPr>
                  <a:t>how</a:t>
                </a:r>
                <a:r>
                  <a:rPr lang="da-DK" sz="1400" dirty="0">
                    <a:latin typeface="Calibri" panose="020F0502020204030204"/>
                  </a:rPr>
                  <a:t> the SiO</a:t>
                </a:r>
                <a:r>
                  <a:rPr lang="da-DK" sz="1400" baseline="-25000" dirty="0">
                    <a:latin typeface="Calibri" panose="020F0502020204030204"/>
                  </a:rPr>
                  <a:t>2</a:t>
                </a:r>
                <a:r>
                  <a:rPr lang="da-DK" sz="1400" dirty="0">
                    <a:latin typeface="Calibri" panose="020F0502020204030204"/>
                  </a:rPr>
                  <a:t> </a:t>
                </a:r>
                <a:r>
                  <a:rPr lang="da-DK" sz="1400" dirty="0" err="1">
                    <a:latin typeface="Calibri" panose="020F0502020204030204"/>
                  </a:rPr>
                  <a:t>thickness</a:t>
                </a:r>
                <a:r>
                  <a:rPr lang="da-DK" sz="1400" dirty="0">
                    <a:latin typeface="Calibri" panose="020F0502020204030204"/>
                  </a:rPr>
                  <a:t> </a:t>
                </a:r>
                <a:r>
                  <a:rPr lang="da-DK" sz="1400" dirty="0" err="1">
                    <a:latin typeface="Calibri" panose="020F0502020204030204"/>
                  </a:rPr>
                  <a:t>increases</a:t>
                </a:r>
                <a:r>
                  <a:rPr lang="da-DK" sz="1400" dirty="0">
                    <a:latin typeface="Calibri" panose="020F0502020204030204"/>
                  </a:rPr>
                  <a:t> with time, </a:t>
                </a:r>
                <a:r>
                  <a:rPr lang="da-DK" sz="1400" dirty="0" err="1">
                    <a:latin typeface="Calibri" panose="020F0502020204030204"/>
                  </a:rPr>
                  <a:t>can</a:t>
                </a:r>
                <a:r>
                  <a:rPr lang="da-DK" sz="1400" dirty="0">
                    <a:latin typeface="Calibri" panose="020F0502020204030204"/>
                  </a:rPr>
                  <a:t> </a:t>
                </a:r>
                <a:r>
                  <a:rPr lang="da-DK" sz="1400" dirty="0" err="1">
                    <a:latin typeface="Calibri" panose="020F0502020204030204"/>
                  </a:rPr>
                  <a:t>be</a:t>
                </a:r>
                <a:r>
                  <a:rPr lang="da-DK" sz="1400" dirty="0">
                    <a:latin typeface="Calibri" panose="020F0502020204030204"/>
                  </a:rPr>
                  <a:t> </a:t>
                </a:r>
                <a:r>
                  <a:rPr lang="da-DK" sz="1400" dirty="0" err="1">
                    <a:latin typeface="Calibri" panose="020F0502020204030204"/>
                  </a:rPr>
                  <a:t>found</a:t>
                </a:r>
                <a:r>
                  <a:rPr lang="da-DK" sz="1400" dirty="0" smtClean="0">
                    <a:latin typeface="Calibri" panose="020F0502020204030204"/>
                  </a:rPr>
                  <a:t>.</a:t>
                </a:r>
              </a:p>
              <a:p>
                <a:pPr defTabSz="914583" eaLnBrk="1" fontAlgn="auto" hangingPunct="1">
                  <a:spcBef>
                    <a:spcPts val="0"/>
                  </a:spcBef>
                  <a:spcAft>
                    <a:spcPts val="0"/>
                  </a:spcAft>
                </a:pPr>
                <a:endParaRPr lang="da-DK" sz="1400" dirty="0" smtClean="0">
                  <a:latin typeface="Calibri" panose="020F0502020204030204"/>
                </a:endParaRPr>
              </a:p>
              <a:p>
                <a:pPr defTabSz="914583" eaLnBrk="1" fontAlgn="auto" hangingPunct="1">
                  <a:spcBef>
                    <a:spcPts val="0"/>
                  </a:spcBef>
                  <a:spcAft>
                    <a:spcPts val="0"/>
                  </a:spcAft>
                </a:pPr>
                <a:r>
                  <a:rPr lang="da-DK" sz="1400" dirty="0" smtClean="0">
                    <a:latin typeface="Calibri" panose="020F0502020204030204"/>
                  </a:rPr>
                  <a:t>The </a:t>
                </a:r>
                <a:r>
                  <a:rPr lang="da-DK" sz="1400" dirty="0" err="1">
                    <a:latin typeface="Calibri" panose="020F0502020204030204"/>
                  </a:rPr>
                  <a:t>slowest</a:t>
                </a:r>
                <a:r>
                  <a:rPr lang="da-DK" sz="1400" dirty="0">
                    <a:latin typeface="Calibri" panose="020F0502020204030204"/>
                  </a:rPr>
                  <a:t> factor (</a:t>
                </a:r>
                <a:r>
                  <a:rPr lang="da-DK" sz="1400" i="1" dirty="0">
                    <a:latin typeface="Calibri" panose="020F0502020204030204"/>
                  </a:rPr>
                  <a:t>F</a:t>
                </a:r>
                <a:r>
                  <a:rPr lang="da-DK" sz="1400" baseline="-25000" dirty="0">
                    <a:latin typeface="Calibri" panose="020F0502020204030204"/>
                  </a:rPr>
                  <a:t>1</a:t>
                </a:r>
                <a:r>
                  <a:rPr lang="da-DK" sz="1400" dirty="0">
                    <a:latin typeface="Calibri" panose="020F0502020204030204"/>
                  </a:rPr>
                  <a:t>, </a:t>
                </a:r>
                <a:r>
                  <a:rPr lang="da-DK" sz="1400" i="1" dirty="0">
                    <a:latin typeface="Calibri" panose="020F0502020204030204"/>
                  </a:rPr>
                  <a:t>F</a:t>
                </a:r>
                <a:r>
                  <a:rPr lang="da-DK" sz="1400" baseline="-25000" dirty="0">
                    <a:latin typeface="Calibri" panose="020F0502020204030204"/>
                  </a:rPr>
                  <a:t>2</a:t>
                </a:r>
                <a:r>
                  <a:rPr lang="da-DK" sz="1400" dirty="0">
                    <a:latin typeface="Calibri" panose="020F0502020204030204"/>
                  </a:rPr>
                  <a:t> or </a:t>
                </a:r>
                <a:r>
                  <a:rPr lang="da-DK" sz="1400" i="1" dirty="0">
                    <a:latin typeface="Calibri" panose="020F0502020204030204"/>
                  </a:rPr>
                  <a:t>F</a:t>
                </a:r>
                <a:r>
                  <a:rPr lang="da-DK" sz="1400" baseline="-25000" dirty="0">
                    <a:latin typeface="Calibri" panose="020F0502020204030204"/>
                  </a:rPr>
                  <a:t>3</a:t>
                </a:r>
                <a:r>
                  <a:rPr lang="da-DK" sz="1400" dirty="0">
                    <a:latin typeface="Calibri" panose="020F0502020204030204"/>
                  </a:rPr>
                  <a:t>) </a:t>
                </a:r>
                <a:r>
                  <a:rPr lang="da-DK" sz="1400" dirty="0" err="1">
                    <a:latin typeface="Calibri" panose="020F0502020204030204"/>
                  </a:rPr>
                  <a:t>now</a:t>
                </a:r>
                <a:r>
                  <a:rPr lang="da-DK" sz="1400" dirty="0">
                    <a:latin typeface="Calibri" panose="020F0502020204030204"/>
                  </a:rPr>
                  <a:t> </a:t>
                </a:r>
                <a:r>
                  <a:rPr lang="da-DK" sz="1400" dirty="0" err="1">
                    <a:latin typeface="Calibri" panose="020F0502020204030204"/>
                  </a:rPr>
                  <a:t>becomes</a:t>
                </a:r>
                <a:r>
                  <a:rPr lang="da-DK" sz="1400" dirty="0">
                    <a:latin typeface="Calibri" panose="020F0502020204030204"/>
                  </a:rPr>
                  <a:t> the </a:t>
                </a:r>
                <a:r>
                  <a:rPr lang="da-DK" sz="1400" dirty="0" err="1">
                    <a:latin typeface="Calibri" panose="020F0502020204030204"/>
                  </a:rPr>
                  <a:t>limiting</a:t>
                </a:r>
                <a:r>
                  <a:rPr lang="da-DK" sz="1400" dirty="0">
                    <a:latin typeface="Calibri" panose="020F0502020204030204"/>
                  </a:rPr>
                  <a:t> factor </a:t>
                </a:r>
                <a:r>
                  <a:rPr lang="da-DK" sz="1400" dirty="0" err="1">
                    <a:latin typeface="Calibri" panose="020F0502020204030204"/>
                  </a:rPr>
                  <a:t>that</a:t>
                </a:r>
                <a:r>
                  <a:rPr lang="da-DK" sz="1400" dirty="0">
                    <a:latin typeface="Calibri" panose="020F0502020204030204"/>
                  </a:rPr>
                  <a:t> </a:t>
                </a:r>
                <a:r>
                  <a:rPr lang="da-DK" sz="1400" dirty="0" err="1">
                    <a:latin typeface="Calibri" panose="020F0502020204030204"/>
                  </a:rPr>
                  <a:t>determines</a:t>
                </a:r>
                <a:r>
                  <a:rPr lang="da-DK" sz="1400" dirty="0">
                    <a:latin typeface="Calibri" panose="020F0502020204030204"/>
                  </a:rPr>
                  <a:t> the overall </a:t>
                </a:r>
                <a:r>
                  <a:rPr lang="da-DK" sz="1400" dirty="0" err="1">
                    <a:latin typeface="Calibri" panose="020F0502020204030204"/>
                  </a:rPr>
                  <a:t>growth</a:t>
                </a:r>
                <a:r>
                  <a:rPr lang="da-DK" sz="1400" dirty="0">
                    <a:latin typeface="Calibri" panose="020F0502020204030204"/>
                  </a:rPr>
                  <a:t> rate</a:t>
                </a:r>
                <a:endParaRPr lang="da-DK" sz="1400" i="1" baseline="-25000" dirty="0">
                  <a:solidFill>
                    <a:prstClr val="black"/>
                  </a:solidFill>
                  <a:latin typeface="Calibri" panose="020F0502020204030204"/>
                </a:endParaRPr>
              </a:p>
              <a:p>
                <a:pPr defTabSz="914583" eaLnBrk="1" fontAlgn="auto" hangingPunct="1">
                  <a:spcBef>
                    <a:spcPts val="0"/>
                  </a:spcBef>
                  <a:spcAft>
                    <a:spcPts val="0"/>
                  </a:spcAft>
                </a:pPr>
                <a:r>
                  <a:rPr lang="da-DK" sz="1400" i="1" dirty="0" smtClean="0">
                    <a:latin typeface="Calibri" panose="020F0502020204030204"/>
                  </a:rPr>
                  <a:t>F</a:t>
                </a:r>
                <a:r>
                  <a:rPr lang="da-DK" sz="1400" baseline="-25000" dirty="0" smtClean="0">
                    <a:latin typeface="Calibri" panose="020F0502020204030204"/>
                  </a:rPr>
                  <a:t>1</a:t>
                </a:r>
                <a:r>
                  <a:rPr lang="da-DK" sz="1400" dirty="0" smtClean="0">
                    <a:latin typeface="Calibri" panose="020F0502020204030204"/>
                  </a:rPr>
                  <a:t> </a:t>
                </a:r>
                <a:r>
                  <a:rPr lang="da-DK" sz="1400" dirty="0">
                    <a:latin typeface="Calibri" panose="020F0502020204030204"/>
                  </a:rPr>
                  <a:t>is not a </a:t>
                </a:r>
                <a:r>
                  <a:rPr lang="da-DK" sz="1400" dirty="0" err="1">
                    <a:latin typeface="Calibri" panose="020F0502020204030204"/>
                  </a:rPr>
                  <a:t>limiting</a:t>
                </a:r>
                <a:r>
                  <a:rPr lang="da-DK" sz="1400" dirty="0">
                    <a:latin typeface="Calibri" panose="020F0502020204030204"/>
                  </a:rPr>
                  <a:t> </a:t>
                </a:r>
                <a:r>
                  <a:rPr lang="da-DK" sz="1400" dirty="0" smtClean="0">
                    <a:latin typeface="Calibri" panose="020F0502020204030204"/>
                  </a:rPr>
                  <a:t>factor. </a:t>
                </a:r>
              </a:p>
              <a:p>
                <a:pPr defTabSz="914583" eaLnBrk="1" fontAlgn="auto" hangingPunct="1">
                  <a:spcBef>
                    <a:spcPts val="0"/>
                  </a:spcBef>
                  <a:spcAft>
                    <a:spcPts val="0"/>
                  </a:spcAft>
                </a:pPr>
                <a:endParaRPr lang="da-DK" sz="1400" dirty="0" smtClean="0">
                  <a:latin typeface="Calibri" panose="020F0502020204030204"/>
                </a:endParaRPr>
              </a:p>
              <a:p>
                <a:pPr defTabSz="914583" eaLnBrk="1" fontAlgn="auto" hangingPunct="1">
                  <a:spcBef>
                    <a:spcPts val="0"/>
                  </a:spcBef>
                  <a:spcAft>
                    <a:spcPts val="0"/>
                  </a:spcAft>
                </a:pPr>
                <a:r>
                  <a:rPr lang="da-DK" sz="1600" b="1" dirty="0" smtClean="0">
                    <a:latin typeface="Calibri" panose="020F0502020204030204"/>
                  </a:rPr>
                  <a:t>With </a:t>
                </a:r>
                <a:r>
                  <a:rPr lang="da-DK" sz="1600" b="1" dirty="0" err="1" smtClean="0">
                    <a:latin typeface="Calibri" panose="020F0502020204030204"/>
                  </a:rPr>
                  <a:t>some</a:t>
                </a:r>
                <a:r>
                  <a:rPr lang="da-DK" sz="1600" b="1" dirty="0" smtClean="0">
                    <a:latin typeface="Calibri" panose="020F0502020204030204"/>
                  </a:rPr>
                  <a:t> </a:t>
                </a:r>
                <a:r>
                  <a:rPr lang="da-DK" sz="1600" b="1" dirty="0" err="1" smtClean="0">
                    <a:latin typeface="Calibri" panose="020F0502020204030204"/>
                  </a:rPr>
                  <a:t>math</a:t>
                </a:r>
                <a:r>
                  <a:rPr lang="da-DK" sz="1600" b="1" dirty="0" smtClean="0">
                    <a:latin typeface="Calibri" panose="020F0502020204030204"/>
                  </a:rPr>
                  <a:t>, the </a:t>
                </a:r>
                <a:r>
                  <a:rPr lang="da-DK" sz="1600" b="1" dirty="0" err="1" smtClean="0">
                    <a:latin typeface="Calibri" panose="020F0502020204030204"/>
                  </a:rPr>
                  <a:t>equation</a:t>
                </a:r>
                <a:r>
                  <a:rPr lang="da-DK" sz="1600" b="1" dirty="0" smtClean="0">
                    <a:latin typeface="Calibri" panose="020F0502020204030204"/>
                  </a:rPr>
                  <a:t> </a:t>
                </a:r>
                <a:r>
                  <a:rPr lang="da-DK" sz="1600" b="1" dirty="0" err="1" smtClean="0">
                    <a:latin typeface="Calibri" panose="020F0502020204030204"/>
                  </a:rPr>
                  <a:t>can</a:t>
                </a:r>
                <a:r>
                  <a:rPr lang="da-DK" sz="1600" b="1" dirty="0" smtClean="0">
                    <a:latin typeface="Calibri" panose="020F0502020204030204"/>
                  </a:rPr>
                  <a:t> </a:t>
                </a:r>
                <a:r>
                  <a:rPr lang="da-DK" sz="1600" b="1" dirty="0" err="1" smtClean="0">
                    <a:latin typeface="Calibri" panose="020F0502020204030204"/>
                  </a:rPr>
                  <a:t>be</a:t>
                </a:r>
                <a:r>
                  <a:rPr lang="da-DK" sz="1600" b="1" dirty="0" smtClean="0">
                    <a:latin typeface="Calibri" panose="020F0502020204030204"/>
                  </a:rPr>
                  <a:t> </a:t>
                </a:r>
                <a:r>
                  <a:rPr lang="da-DK" sz="1600" b="1" dirty="0" err="1" smtClean="0">
                    <a:latin typeface="Calibri" panose="020F0502020204030204"/>
                  </a:rPr>
                  <a:t>writtes</a:t>
                </a:r>
                <a:r>
                  <a:rPr lang="da-DK" sz="1600" b="1" dirty="0" smtClean="0">
                    <a:latin typeface="Calibri" panose="020F0502020204030204"/>
                  </a:rPr>
                  <a:t> as:</a:t>
                </a:r>
                <a:endParaRPr lang="da-DK" sz="1600" dirty="0">
                  <a:solidFill>
                    <a:prstClr val="black"/>
                  </a:solidFill>
                  <a:latin typeface="Calibri" panose="020F0502020204030204"/>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539845" y="1053530"/>
                <a:ext cx="9958270" cy="2336383"/>
              </a:xfrm>
              <a:prstGeom prst="rect">
                <a:avLst/>
              </a:prstGeom>
              <a:blipFill>
                <a:blip r:embed="rId3"/>
                <a:stretch>
                  <a:fillRect l="-184" t="-522" b="-2089"/>
                </a:stretch>
              </a:blipFill>
            </p:spPr>
            <p:txBody>
              <a:bodyPr/>
              <a:lstStyle/>
              <a:p>
                <a:r>
                  <a:rPr lang="da-DK">
                    <a:noFill/>
                  </a:rPr>
                  <a:t> </a:t>
                </a:r>
              </a:p>
            </p:txBody>
          </p:sp>
        </mc:Fallback>
      </mc:AlternateContent>
      <p:sp>
        <p:nvSpPr>
          <p:cNvPr id="2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Process</a:t>
            </a:r>
            <a:r>
              <a:rPr lang="da-DK" altLang="da-DK" b="0" kern="0" dirty="0" smtClean="0">
                <a:solidFill>
                  <a:srgbClr val="000000"/>
                </a:solidFill>
                <a:latin typeface="Verdana"/>
                <a:cs typeface="Arial" charset="0"/>
              </a:rPr>
              <a:t> (Deal-Grove model)</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3" name="Rectangle 2"/>
          <p:cNvSpPr/>
          <p:nvPr/>
        </p:nvSpPr>
        <p:spPr>
          <a:xfrm>
            <a:off x="502475" y="3423925"/>
            <a:ext cx="9945144" cy="4832092"/>
          </a:xfrm>
          <a:prstGeom prst="rect">
            <a:avLst/>
          </a:prstGeom>
        </p:spPr>
        <p:txBody>
          <a:bodyPr wrap="square">
            <a:spAutoFit/>
          </a:bodyPr>
          <a:lstStyle/>
          <a:p>
            <a:pPr defTabSz="914583" eaLnBrk="1" fontAlgn="auto" hangingPunct="1">
              <a:spcBef>
                <a:spcPts val="0"/>
              </a:spcBef>
              <a:spcAft>
                <a:spcPts val="0"/>
              </a:spcAft>
            </a:pPr>
            <a:endParaRPr lang="da-DK" sz="1600" b="1" dirty="0" smtClean="0">
              <a:latin typeface="Calibri" panose="020F0502020204030204"/>
            </a:endParaRPr>
          </a:p>
          <a:p>
            <a:pPr defTabSz="914583" eaLnBrk="1" fontAlgn="auto" hangingPunct="1">
              <a:spcBef>
                <a:spcPts val="0"/>
              </a:spcBef>
              <a:spcAft>
                <a:spcPts val="0"/>
              </a:spcAft>
            </a:pPr>
            <a:endParaRPr lang="da-DK" sz="1400" dirty="0" smtClean="0">
              <a:latin typeface="Calibri" panose="020F0502020204030204"/>
            </a:endParaRPr>
          </a:p>
          <a:p>
            <a:pPr defTabSz="914583" eaLnBrk="1" fontAlgn="auto" hangingPunct="1">
              <a:spcBef>
                <a:spcPts val="0"/>
              </a:spcBef>
              <a:spcAft>
                <a:spcPts val="0"/>
              </a:spcAft>
            </a:pPr>
            <a:endParaRPr lang="da-DK" sz="1400" dirty="0">
              <a:latin typeface="Calibri" panose="020F0502020204030204"/>
            </a:endParaRPr>
          </a:p>
          <a:p>
            <a:pPr defTabSz="914583" eaLnBrk="1" fontAlgn="auto" hangingPunct="1">
              <a:spcBef>
                <a:spcPts val="0"/>
              </a:spcBef>
              <a:spcAft>
                <a:spcPts val="0"/>
              </a:spcAft>
            </a:pPr>
            <a:endParaRPr lang="da-DK" sz="1400" dirty="0" smtClean="0">
              <a:latin typeface="Calibri" panose="020F0502020204030204"/>
            </a:endParaRPr>
          </a:p>
          <a:p>
            <a:pPr defTabSz="914583" eaLnBrk="1" fontAlgn="auto" hangingPunct="1">
              <a:spcBef>
                <a:spcPts val="0"/>
              </a:spcBef>
              <a:spcAft>
                <a:spcPts val="0"/>
              </a:spcAft>
            </a:pPr>
            <a:endParaRPr lang="da-DK" sz="1400" dirty="0">
              <a:latin typeface="Calibri" panose="020F0502020204030204"/>
            </a:endParaRPr>
          </a:p>
          <a:p>
            <a:pPr defTabSz="914583" eaLnBrk="1" fontAlgn="auto" hangingPunct="1">
              <a:spcBef>
                <a:spcPts val="0"/>
              </a:spcBef>
              <a:spcAft>
                <a:spcPts val="0"/>
              </a:spcAft>
            </a:pPr>
            <a:endParaRPr lang="da-DK" sz="1400" dirty="0" smtClean="0">
              <a:latin typeface="Calibri" panose="020F0502020204030204"/>
            </a:endParaRPr>
          </a:p>
          <a:p>
            <a:pPr defTabSz="914583" eaLnBrk="1" fontAlgn="auto" hangingPunct="1">
              <a:spcBef>
                <a:spcPts val="0"/>
              </a:spcBef>
              <a:spcAft>
                <a:spcPts val="0"/>
              </a:spcAft>
            </a:pPr>
            <a:endParaRPr lang="da-DK" sz="1400" dirty="0">
              <a:latin typeface="Calibri" panose="020F0502020204030204"/>
            </a:endParaRPr>
          </a:p>
          <a:p>
            <a:pPr defTabSz="914583" eaLnBrk="1" fontAlgn="auto" hangingPunct="1">
              <a:spcBef>
                <a:spcPts val="0"/>
              </a:spcBef>
              <a:spcAft>
                <a:spcPts val="0"/>
              </a:spcAft>
            </a:pPr>
            <a:endParaRPr lang="da-DK" sz="1400" dirty="0" smtClean="0">
              <a:latin typeface="Calibri" panose="020F0502020204030204"/>
            </a:endParaRPr>
          </a:p>
          <a:p>
            <a:pPr defTabSz="914583" eaLnBrk="1" fontAlgn="auto" hangingPunct="1">
              <a:spcBef>
                <a:spcPts val="0"/>
              </a:spcBef>
              <a:spcAft>
                <a:spcPts val="0"/>
              </a:spcAft>
            </a:pPr>
            <a:endParaRPr lang="da-DK" sz="2000" dirty="0">
              <a:latin typeface="Calibri" panose="020F0502020204030204"/>
            </a:endParaRPr>
          </a:p>
          <a:p>
            <a:endParaRPr lang="da-DK" sz="1200" i="1" dirty="0" smtClean="0">
              <a:latin typeface="Calibri" panose="020F0502020204030204"/>
            </a:endParaRPr>
          </a:p>
          <a:p>
            <a:r>
              <a:rPr lang="da-DK" sz="1600" i="1" dirty="0" smtClean="0">
                <a:latin typeface="Calibri" panose="020F0502020204030204"/>
              </a:rPr>
              <a:t>This </a:t>
            </a:r>
            <a:r>
              <a:rPr lang="da-DK" sz="1600" i="1" dirty="0" err="1">
                <a:latin typeface="Calibri" panose="020F0502020204030204"/>
              </a:rPr>
              <a:t>equation</a:t>
            </a:r>
            <a:r>
              <a:rPr lang="da-DK" sz="1600" i="1" dirty="0">
                <a:latin typeface="Calibri" panose="020F0502020204030204"/>
              </a:rPr>
              <a:t> is </a:t>
            </a:r>
            <a:r>
              <a:rPr lang="da-DK" sz="1600" i="1" dirty="0" err="1">
                <a:latin typeface="Calibri" panose="020F0502020204030204"/>
              </a:rPr>
              <a:t>called</a:t>
            </a:r>
            <a:r>
              <a:rPr lang="da-DK" sz="1600" i="1" dirty="0">
                <a:latin typeface="Calibri" panose="020F0502020204030204"/>
              </a:rPr>
              <a:t> the </a:t>
            </a:r>
            <a:r>
              <a:rPr lang="da-DK" sz="1600" i="1" u="sng" dirty="0" err="1">
                <a:latin typeface="Calibri" panose="020F0502020204030204"/>
              </a:rPr>
              <a:t>linear-parabolic</a:t>
            </a:r>
            <a:r>
              <a:rPr lang="da-DK" sz="1600" i="1" u="sng" dirty="0">
                <a:latin typeface="Calibri" panose="020F0502020204030204"/>
              </a:rPr>
              <a:t> Deal-Grove </a:t>
            </a:r>
            <a:r>
              <a:rPr lang="da-DK" sz="1600" i="1" u="sng" dirty="0" err="1">
                <a:latin typeface="Calibri" panose="020F0502020204030204"/>
              </a:rPr>
              <a:t>equation</a:t>
            </a:r>
            <a:r>
              <a:rPr lang="da-DK" sz="1600" i="1" dirty="0">
                <a:latin typeface="Calibri" panose="020F0502020204030204"/>
              </a:rPr>
              <a:t>, and it </a:t>
            </a:r>
            <a:r>
              <a:rPr lang="da-DK" sz="1600" i="1" dirty="0" err="1">
                <a:latin typeface="Calibri" panose="020F0502020204030204"/>
              </a:rPr>
              <a:t>predicts</a:t>
            </a:r>
            <a:r>
              <a:rPr lang="da-DK" sz="1600" i="1" dirty="0">
                <a:latin typeface="Calibri" panose="020F0502020204030204"/>
              </a:rPr>
              <a:t> the </a:t>
            </a:r>
            <a:r>
              <a:rPr lang="da-DK" sz="1600" i="1" dirty="0" err="1">
                <a:latin typeface="Calibri" panose="020F0502020204030204"/>
              </a:rPr>
              <a:t>oxide</a:t>
            </a:r>
            <a:r>
              <a:rPr lang="da-DK" sz="1600" i="1" dirty="0">
                <a:latin typeface="Calibri" panose="020F0502020204030204"/>
              </a:rPr>
              <a:t> </a:t>
            </a:r>
            <a:r>
              <a:rPr lang="da-DK" sz="1600" i="1" dirty="0" err="1">
                <a:latin typeface="Calibri" panose="020F0502020204030204"/>
              </a:rPr>
              <a:t>growth</a:t>
            </a:r>
            <a:r>
              <a:rPr lang="da-DK" sz="1600" i="1" dirty="0">
                <a:latin typeface="Calibri" panose="020F0502020204030204"/>
              </a:rPr>
              <a:t> </a:t>
            </a:r>
            <a:r>
              <a:rPr lang="da-DK" sz="1600" i="1" dirty="0" err="1">
                <a:latin typeface="Calibri" panose="020F0502020204030204"/>
              </a:rPr>
              <a:t>very</a:t>
            </a:r>
            <a:r>
              <a:rPr lang="da-DK" sz="1600" i="1" dirty="0">
                <a:latin typeface="Calibri" panose="020F0502020204030204"/>
              </a:rPr>
              <a:t> </a:t>
            </a:r>
            <a:r>
              <a:rPr lang="da-DK" sz="1600" i="1" dirty="0" err="1">
                <a:latin typeface="Calibri" panose="020F0502020204030204"/>
              </a:rPr>
              <a:t>precisel</a:t>
            </a:r>
            <a:r>
              <a:rPr lang="da-DK" sz="1600" dirty="0" err="1">
                <a:latin typeface="Calibri" panose="020F0502020204030204"/>
              </a:rPr>
              <a:t>y</a:t>
            </a:r>
            <a:endParaRPr lang="da-DK" sz="1600" dirty="0">
              <a:latin typeface="Calibri" panose="020F0502020204030204"/>
            </a:endParaRPr>
          </a:p>
          <a:p>
            <a:endParaRPr lang="da-DK" sz="1600" dirty="0"/>
          </a:p>
          <a:p>
            <a:pPr defTabSz="914583" eaLnBrk="1" fontAlgn="auto" hangingPunct="1">
              <a:spcBef>
                <a:spcPts val="0"/>
              </a:spcBef>
              <a:spcAft>
                <a:spcPts val="0"/>
              </a:spcAft>
            </a:pPr>
            <a:endParaRPr lang="da-DK" sz="1400" dirty="0" smtClean="0">
              <a:latin typeface="Calibri" panose="020F0502020204030204"/>
            </a:endParaRPr>
          </a:p>
          <a:p>
            <a:pPr defTabSz="914583" eaLnBrk="1" fontAlgn="auto" hangingPunct="1">
              <a:spcBef>
                <a:spcPts val="0"/>
              </a:spcBef>
              <a:spcAft>
                <a:spcPts val="0"/>
              </a:spcAft>
            </a:pPr>
            <a:endParaRPr lang="da-DK" sz="1400" dirty="0">
              <a:latin typeface="Calibri" panose="020F0502020204030204"/>
            </a:endParaRPr>
          </a:p>
          <a:p>
            <a:pPr defTabSz="914583" eaLnBrk="1" fontAlgn="auto" hangingPunct="1">
              <a:spcBef>
                <a:spcPts val="0"/>
              </a:spcBef>
              <a:spcAft>
                <a:spcPts val="0"/>
              </a:spcAft>
            </a:pPr>
            <a:endParaRPr lang="da-DK" sz="1400" dirty="0">
              <a:latin typeface="Calibri" panose="020F0502020204030204"/>
            </a:endParaRPr>
          </a:p>
          <a:p>
            <a:pPr defTabSz="914583" eaLnBrk="1" fontAlgn="auto" hangingPunct="1">
              <a:spcBef>
                <a:spcPts val="0"/>
              </a:spcBef>
              <a:spcAft>
                <a:spcPts val="0"/>
              </a:spcAft>
            </a:pPr>
            <a:endParaRPr lang="da-DK" sz="1400" dirty="0" smtClean="0">
              <a:latin typeface="Calibri" panose="020F0502020204030204"/>
            </a:endParaRPr>
          </a:p>
          <a:p>
            <a:pPr defTabSz="914583" eaLnBrk="1" fontAlgn="auto" hangingPunct="1">
              <a:spcBef>
                <a:spcPts val="0"/>
              </a:spcBef>
              <a:spcAft>
                <a:spcPts val="0"/>
              </a:spcAft>
            </a:pPr>
            <a:endParaRPr lang="da-DK" sz="1400" dirty="0">
              <a:latin typeface="Calibri" panose="020F0502020204030204"/>
            </a:endParaRPr>
          </a:p>
          <a:p>
            <a:pPr defTabSz="914583" eaLnBrk="1" fontAlgn="auto" hangingPunct="1">
              <a:spcBef>
                <a:spcPts val="0"/>
              </a:spcBef>
              <a:spcAft>
                <a:spcPts val="0"/>
              </a:spcAft>
            </a:pPr>
            <a:endParaRPr lang="da-DK" sz="1400" dirty="0" smtClean="0">
              <a:latin typeface="Calibri" panose="020F0502020204030204"/>
            </a:endParaRPr>
          </a:p>
          <a:p>
            <a:pPr defTabSz="914583" eaLnBrk="1" fontAlgn="auto" hangingPunct="1">
              <a:spcBef>
                <a:spcPts val="0"/>
              </a:spcBef>
              <a:spcAft>
                <a:spcPts val="0"/>
              </a:spcAft>
            </a:pPr>
            <a:endParaRPr lang="da-DK" sz="1400" dirty="0">
              <a:latin typeface="Calibri" panose="020F0502020204030204"/>
            </a:endParaRPr>
          </a:p>
          <a:p>
            <a:pPr defTabSz="914583" eaLnBrk="1" fontAlgn="auto" hangingPunct="1">
              <a:spcBef>
                <a:spcPts val="0"/>
              </a:spcBef>
              <a:spcAft>
                <a:spcPts val="0"/>
              </a:spcAft>
            </a:pPr>
            <a:r>
              <a:rPr lang="da-DK" sz="1400" dirty="0">
                <a:latin typeface="Calibri" panose="020F0502020204030204"/>
              </a:rPr>
              <a:t>	</a:t>
            </a:r>
          </a:p>
          <a:p>
            <a:pPr defTabSz="914583" eaLnBrk="1" fontAlgn="auto" hangingPunct="1">
              <a:spcBef>
                <a:spcPts val="0"/>
              </a:spcBef>
              <a:spcAft>
                <a:spcPts val="0"/>
              </a:spcAft>
            </a:pPr>
            <a:r>
              <a:rPr lang="da-DK" sz="1400" dirty="0">
                <a:latin typeface="Calibri" panose="020F0502020204030204"/>
              </a:rPr>
              <a:t>	</a:t>
            </a:r>
          </a:p>
        </p:txBody>
      </p:sp>
      <p:sp>
        <p:nvSpPr>
          <p:cNvPr id="7" name="Rectangle 6"/>
          <p:cNvSpPr/>
          <p:nvPr/>
        </p:nvSpPr>
        <p:spPr>
          <a:xfrm>
            <a:off x="1581403" y="3608223"/>
            <a:ext cx="1995904" cy="432048"/>
          </a:xfrm>
          <a:prstGeom prst="rect">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mc:AlternateContent xmlns:mc="http://schemas.openxmlformats.org/markup-compatibility/2006" xmlns:a14="http://schemas.microsoft.com/office/drawing/2010/main">
        <mc:Choice Requires="a14">
          <p:sp>
            <p:nvSpPr>
              <p:cNvPr id="10" name="TextBox 9"/>
              <p:cNvSpPr txBox="1"/>
              <p:nvPr/>
            </p:nvSpPr>
            <p:spPr>
              <a:xfrm>
                <a:off x="686229" y="3492113"/>
                <a:ext cx="10523926" cy="202591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da-DK" sz="600" dirty="0" smtClean="0">
                  <a:solidFill>
                    <a:prstClr val="black"/>
                  </a:solidFill>
                  <a:latin typeface="Calibri" panose="020F0502020204030204"/>
                </a:endParaRPr>
              </a:p>
              <a:p>
                <a:pPr defTabSz="914583" eaLnBrk="1" fontAlgn="auto" hangingPunct="1">
                  <a:spcBef>
                    <a:spcPts val="0"/>
                  </a:spcBef>
                  <a:spcAft>
                    <a:spcPts val="0"/>
                  </a:spcAft>
                </a:pPr>
                <a:r>
                  <a:rPr lang="da-DK" sz="1600" dirty="0">
                    <a:solidFill>
                      <a:prstClr val="black"/>
                    </a:solidFill>
                    <a:latin typeface="Calibri" panose="020F0502020204030204"/>
                  </a:rPr>
                  <a:t>	</a:t>
                </a:r>
                <a14:m>
                  <m:oMath xmlns:m="http://schemas.openxmlformats.org/officeDocument/2006/math">
                    <m:sSup>
                      <m:sSupPr>
                        <m:ctrlPr>
                          <a:rPr lang="da-DK" sz="1600" i="1">
                            <a:solidFill>
                              <a:prstClr val="black"/>
                            </a:solidFill>
                            <a:latin typeface="Cambria Math" panose="02040503050406030204" pitchFamily="18" charset="0"/>
                          </a:rPr>
                        </m:ctrlPr>
                      </m:sSupPr>
                      <m:e>
                        <m:r>
                          <a:rPr lang="da-DK" sz="1600" i="1">
                            <a:solidFill>
                              <a:prstClr val="black"/>
                            </a:solidFill>
                            <a:latin typeface="Cambria Math" panose="02040503050406030204" pitchFamily="18" charset="0"/>
                          </a:rPr>
                          <m:t>𝑥</m:t>
                        </m:r>
                      </m:e>
                      <m:sup>
                        <m:r>
                          <a:rPr lang="da-DK" sz="1600" i="1">
                            <a:solidFill>
                              <a:prstClr val="black"/>
                            </a:solidFill>
                            <a:latin typeface="Cambria Math" panose="02040503050406030204" pitchFamily="18" charset="0"/>
                          </a:rPr>
                          <m:t>2</m:t>
                        </m:r>
                      </m:sup>
                    </m:sSup>
                    <m:r>
                      <a:rPr lang="da-DK" sz="1600" i="1">
                        <a:solidFill>
                          <a:prstClr val="black"/>
                        </a:solidFill>
                        <a:latin typeface="Cambria Math" panose="02040503050406030204" pitchFamily="18" charset="0"/>
                      </a:rPr>
                      <m:t>+</m:t>
                    </m:r>
                    <m:r>
                      <a:rPr lang="da-DK" sz="1600" i="1">
                        <a:solidFill>
                          <a:prstClr val="black"/>
                        </a:solidFill>
                        <a:latin typeface="Cambria Math" panose="02040503050406030204" pitchFamily="18" charset="0"/>
                      </a:rPr>
                      <m:t>𝐴𝑥</m:t>
                    </m:r>
                    <m:r>
                      <a:rPr lang="da-DK" sz="1600" i="1">
                        <a:solidFill>
                          <a:prstClr val="black"/>
                        </a:solidFill>
                        <a:latin typeface="Cambria Math" panose="02040503050406030204" pitchFamily="18" charset="0"/>
                      </a:rPr>
                      <m:t>=</m:t>
                    </m:r>
                    <m:r>
                      <a:rPr lang="da-DK" sz="1600" i="1">
                        <a:solidFill>
                          <a:prstClr val="black"/>
                        </a:solidFill>
                        <a:latin typeface="Cambria Math" panose="02040503050406030204" pitchFamily="18" charset="0"/>
                      </a:rPr>
                      <m:t>𝐵</m:t>
                    </m:r>
                    <m:d>
                      <m:dPr>
                        <m:ctrlPr>
                          <a:rPr lang="da-DK" sz="1600" i="1">
                            <a:solidFill>
                              <a:prstClr val="black"/>
                            </a:solidFill>
                            <a:latin typeface="Cambria Math" panose="02040503050406030204" pitchFamily="18" charset="0"/>
                          </a:rPr>
                        </m:ctrlPr>
                      </m:dPr>
                      <m:e>
                        <m:r>
                          <a:rPr lang="da-DK" sz="1600" i="1">
                            <a:solidFill>
                              <a:prstClr val="black"/>
                            </a:solidFill>
                            <a:latin typeface="Cambria Math" panose="02040503050406030204" pitchFamily="18" charset="0"/>
                          </a:rPr>
                          <m:t>𝑡</m:t>
                        </m:r>
                        <m:r>
                          <a:rPr lang="da-DK" sz="1600" i="1">
                            <a:solidFill>
                              <a:prstClr val="black"/>
                            </a:solidFill>
                            <a:latin typeface="Cambria Math" panose="02040503050406030204" pitchFamily="18" charset="0"/>
                          </a:rPr>
                          <m:t>+</m:t>
                        </m:r>
                        <m:r>
                          <m:rPr>
                            <m:sty m:val="p"/>
                          </m:rPr>
                          <a:rPr lang="el-GR" sz="1600" i="1">
                            <a:solidFill>
                              <a:prstClr val="black"/>
                            </a:solidFill>
                            <a:latin typeface="Cambria Math" panose="02040503050406030204" pitchFamily="18" charset="0"/>
                          </a:rPr>
                          <m:t>τ</m:t>
                        </m:r>
                      </m:e>
                    </m:d>
                    <m:r>
                      <a:rPr lang="da-DK" sz="1600" b="0" i="1" smtClean="0">
                        <a:solidFill>
                          <a:prstClr val="black"/>
                        </a:solidFill>
                        <a:latin typeface="Cambria Math" panose="02040503050406030204" pitchFamily="18" charset="0"/>
                      </a:rPr>
                      <m:t>,         </m:t>
                    </m:r>
                    <m:r>
                      <a:rPr lang="da-DK" sz="1600" b="0" i="1" smtClean="0">
                        <a:solidFill>
                          <a:prstClr val="black"/>
                        </a:solidFill>
                        <a:latin typeface="Cambria Math" panose="02040503050406030204" pitchFamily="18" charset="0"/>
                      </a:rPr>
                      <m:t>𝑤h𝑒𝑟𝑒</m:t>
                    </m:r>
                    <m:r>
                      <a:rPr lang="da-DK" sz="1600" b="0" i="1" smtClean="0">
                        <a:solidFill>
                          <a:prstClr val="black"/>
                        </a:solidFill>
                        <a:latin typeface="Cambria Math" panose="02040503050406030204" pitchFamily="18" charset="0"/>
                      </a:rPr>
                      <m:t>     </m:t>
                    </m:r>
                    <m:r>
                      <a:rPr lang="da-DK" sz="1600" i="1">
                        <a:solidFill>
                          <a:prstClr val="black"/>
                        </a:solidFill>
                        <a:latin typeface="Cambria Math" panose="02040503050406030204" pitchFamily="18" charset="0"/>
                      </a:rPr>
                      <m:t>𝐴</m:t>
                    </m:r>
                    <m:r>
                      <a:rPr lang="da-DK" sz="1600" i="1">
                        <a:solidFill>
                          <a:prstClr val="black"/>
                        </a:solidFill>
                        <a:latin typeface="Cambria Math" panose="02040503050406030204" pitchFamily="18" charset="0"/>
                      </a:rPr>
                      <m:t>=2</m:t>
                    </m:r>
                    <m:r>
                      <a:rPr lang="da-DK" sz="1600" i="1">
                        <a:solidFill>
                          <a:prstClr val="black"/>
                        </a:solidFill>
                        <a:latin typeface="Cambria Math" panose="02040503050406030204" pitchFamily="18" charset="0"/>
                      </a:rPr>
                      <m:t>𝐷</m:t>
                    </m:r>
                    <m:d>
                      <m:dPr>
                        <m:ctrlPr>
                          <a:rPr lang="da-DK" sz="1600" i="1">
                            <a:solidFill>
                              <a:prstClr val="black"/>
                            </a:solidFill>
                            <a:latin typeface="Cambria Math" panose="02040503050406030204" pitchFamily="18" charset="0"/>
                          </a:rPr>
                        </m:ctrlPr>
                      </m:dPr>
                      <m:e>
                        <m:f>
                          <m:fPr>
                            <m:ctrlPr>
                              <a:rPr lang="da-DK" sz="1600" i="1">
                                <a:solidFill>
                                  <a:prstClr val="black"/>
                                </a:solidFill>
                                <a:latin typeface="Cambria Math" panose="02040503050406030204" pitchFamily="18" charset="0"/>
                              </a:rPr>
                            </m:ctrlPr>
                          </m:fPr>
                          <m:num>
                            <m:r>
                              <a:rPr lang="da-DK" sz="1600" i="1">
                                <a:solidFill>
                                  <a:prstClr val="black"/>
                                </a:solidFill>
                                <a:latin typeface="Cambria Math" panose="02040503050406030204" pitchFamily="18" charset="0"/>
                              </a:rPr>
                              <m:t>1</m:t>
                            </m:r>
                          </m:num>
                          <m:den>
                            <m:sSub>
                              <m:sSubPr>
                                <m:ctrlPr>
                                  <a:rPr lang="da-DK" sz="1600" i="1">
                                    <a:solidFill>
                                      <a:prstClr val="black"/>
                                    </a:solidFill>
                                    <a:latin typeface="Cambria Math" panose="02040503050406030204" pitchFamily="18" charset="0"/>
                                  </a:rPr>
                                </m:ctrlPr>
                              </m:sSubPr>
                              <m:e>
                                <m:r>
                                  <a:rPr lang="da-DK" sz="1600" i="1">
                                    <a:solidFill>
                                      <a:prstClr val="black"/>
                                    </a:solidFill>
                                    <a:latin typeface="Cambria Math" panose="02040503050406030204" pitchFamily="18" charset="0"/>
                                  </a:rPr>
                                  <m:t>𝐾</m:t>
                                </m:r>
                              </m:e>
                              <m:sub>
                                <m:r>
                                  <a:rPr lang="da-DK" sz="1600" i="1">
                                    <a:solidFill>
                                      <a:prstClr val="black"/>
                                    </a:solidFill>
                                    <a:latin typeface="Cambria Math" panose="02040503050406030204" pitchFamily="18" charset="0"/>
                                  </a:rPr>
                                  <m:t>𝑠</m:t>
                                </m:r>
                              </m:sub>
                            </m:sSub>
                          </m:den>
                        </m:f>
                        <m:r>
                          <a:rPr lang="da-DK" sz="1600" i="1">
                            <a:solidFill>
                              <a:prstClr val="black"/>
                            </a:solidFill>
                            <a:latin typeface="Cambria Math" panose="02040503050406030204" pitchFamily="18" charset="0"/>
                          </a:rPr>
                          <m:t>+</m:t>
                        </m:r>
                        <m:f>
                          <m:fPr>
                            <m:ctrlPr>
                              <a:rPr lang="da-DK" sz="1600" i="1">
                                <a:solidFill>
                                  <a:prstClr val="black"/>
                                </a:solidFill>
                                <a:latin typeface="Cambria Math" panose="02040503050406030204" pitchFamily="18" charset="0"/>
                              </a:rPr>
                            </m:ctrlPr>
                          </m:fPr>
                          <m:num>
                            <m:r>
                              <a:rPr lang="da-DK" sz="1600" i="1">
                                <a:solidFill>
                                  <a:prstClr val="black"/>
                                </a:solidFill>
                                <a:latin typeface="Cambria Math" panose="02040503050406030204" pitchFamily="18" charset="0"/>
                              </a:rPr>
                              <m:t>1</m:t>
                            </m:r>
                          </m:num>
                          <m:den>
                            <m:r>
                              <a:rPr lang="da-DK" sz="1600" i="1">
                                <a:solidFill>
                                  <a:prstClr val="black"/>
                                </a:solidFill>
                                <a:latin typeface="Cambria Math" panose="02040503050406030204" pitchFamily="18" charset="0"/>
                              </a:rPr>
                              <m:t>h</m:t>
                            </m:r>
                          </m:den>
                        </m:f>
                      </m:e>
                    </m:d>
                  </m:oMath>
                </a14:m>
                <a:endParaRPr lang="da-DK" sz="1600" dirty="0" smtClean="0">
                  <a:solidFill>
                    <a:prstClr val="black"/>
                  </a:solidFill>
                  <a:latin typeface="Calibri" panose="020F0502020204030204"/>
                </a:endParaRPr>
              </a:p>
              <a:p>
                <a:pPr defTabSz="914583" eaLnBrk="1" fontAlgn="auto" hangingPunct="1">
                  <a:spcBef>
                    <a:spcPts val="0"/>
                  </a:spcBef>
                  <a:spcAft>
                    <a:spcPts val="0"/>
                  </a:spcAft>
                </a:pPr>
                <a:r>
                  <a:rPr lang="da-DK" sz="1600" dirty="0">
                    <a:solidFill>
                      <a:prstClr val="black"/>
                    </a:solidFill>
                    <a:latin typeface="Calibri" panose="020F0502020204030204"/>
                  </a:rPr>
                  <a:t>	</a:t>
                </a:r>
                <a14:m>
                  <m:oMath xmlns:m="http://schemas.openxmlformats.org/officeDocument/2006/math">
                    <m:r>
                      <a:rPr lang="da-DK" sz="1600" b="0" i="0" smtClean="0">
                        <a:solidFill>
                          <a:prstClr val="black"/>
                        </a:solidFill>
                        <a:latin typeface="Cambria Math" panose="02040503050406030204" pitchFamily="18" charset="0"/>
                      </a:rPr>
                      <m:t>                                                                  </m:t>
                    </m:r>
                    <m:r>
                      <a:rPr lang="da-DK" sz="1600" i="1">
                        <a:solidFill>
                          <a:prstClr val="black"/>
                        </a:solidFill>
                        <a:latin typeface="Cambria Math" panose="02040503050406030204" pitchFamily="18" charset="0"/>
                      </a:rPr>
                      <m:t>𝐵</m:t>
                    </m:r>
                    <m:r>
                      <a:rPr lang="da-DK" sz="1600" i="1">
                        <a:solidFill>
                          <a:prstClr val="black"/>
                        </a:solidFill>
                        <a:latin typeface="Cambria Math" panose="02040503050406030204" pitchFamily="18" charset="0"/>
                      </a:rPr>
                      <m:t>= </m:t>
                    </m:r>
                    <m:f>
                      <m:fPr>
                        <m:ctrlPr>
                          <a:rPr lang="da-DK" sz="1600" i="1">
                            <a:solidFill>
                              <a:prstClr val="black"/>
                            </a:solidFill>
                            <a:latin typeface="Cambria Math" panose="02040503050406030204" pitchFamily="18" charset="0"/>
                          </a:rPr>
                        </m:ctrlPr>
                      </m:fPr>
                      <m:num>
                        <m:r>
                          <a:rPr lang="da-DK" sz="1600" i="1">
                            <a:solidFill>
                              <a:prstClr val="black"/>
                            </a:solidFill>
                            <a:latin typeface="Cambria Math" panose="02040503050406030204" pitchFamily="18" charset="0"/>
                          </a:rPr>
                          <m:t>2</m:t>
                        </m:r>
                        <m:r>
                          <a:rPr lang="da-DK" sz="1600" i="1">
                            <a:solidFill>
                              <a:prstClr val="black"/>
                            </a:solidFill>
                            <a:latin typeface="Cambria Math" panose="02040503050406030204" pitchFamily="18" charset="0"/>
                          </a:rPr>
                          <m:t>𝐷</m:t>
                        </m:r>
                        <m:sSup>
                          <m:sSupPr>
                            <m:ctrlPr>
                              <a:rPr lang="da-DK" sz="1600" i="1">
                                <a:solidFill>
                                  <a:prstClr val="black"/>
                                </a:solidFill>
                                <a:latin typeface="Cambria Math" panose="02040503050406030204" pitchFamily="18" charset="0"/>
                              </a:rPr>
                            </m:ctrlPr>
                          </m:sSupPr>
                          <m:e>
                            <m:r>
                              <a:rPr lang="da-DK" sz="1600" i="1">
                                <a:solidFill>
                                  <a:prstClr val="black"/>
                                </a:solidFill>
                                <a:latin typeface="Cambria Math" panose="02040503050406030204" pitchFamily="18" charset="0"/>
                              </a:rPr>
                              <m:t>𝐶</m:t>
                            </m:r>
                          </m:e>
                          <m:sup>
                            <m:r>
                              <a:rPr lang="da-DK" sz="1600" i="1">
                                <a:solidFill>
                                  <a:prstClr val="black"/>
                                </a:solidFill>
                                <a:latin typeface="Cambria Math" panose="02040503050406030204" pitchFamily="18" charset="0"/>
                              </a:rPr>
                              <m:t>∗</m:t>
                            </m:r>
                          </m:sup>
                        </m:sSup>
                      </m:num>
                      <m:den>
                        <m:sSub>
                          <m:sSubPr>
                            <m:ctrlPr>
                              <a:rPr lang="da-DK" sz="1600" i="1">
                                <a:solidFill>
                                  <a:prstClr val="black"/>
                                </a:solidFill>
                                <a:latin typeface="Cambria Math" panose="02040503050406030204" pitchFamily="18" charset="0"/>
                              </a:rPr>
                            </m:ctrlPr>
                          </m:sSubPr>
                          <m:e>
                            <m:r>
                              <a:rPr lang="da-DK" sz="1600" i="1">
                                <a:solidFill>
                                  <a:prstClr val="black"/>
                                </a:solidFill>
                                <a:latin typeface="Cambria Math" panose="02040503050406030204" pitchFamily="18" charset="0"/>
                              </a:rPr>
                              <m:t>𝑁</m:t>
                            </m:r>
                          </m:e>
                          <m:sub>
                            <m:r>
                              <a:rPr lang="da-DK" sz="1600" i="1">
                                <a:solidFill>
                                  <a:prstClr val="black"/>
                                </a:solidFill>
                                <a:latin typeface="Cambria Math" panose="02040503050406030204" pitchFamily="18" charset="0"/>
                              </a:rPr>
                              <m:t>1</m:t>
                            </m:r>
                          </m:sub>
                        </m:sSub>
                      </m:den>
                    </m:f>
                  </m:oMath>
                </a14:m>
                <a:endParaRPr lang="da-DK" sz="1600" dirty="0" smtClean="0">
                  <a:solidFill>
                    <a:prstClr val="black"/>
                  </a:solidFill>
                  <a:latin typeface="Calibri" panose="020F0502020204030204"/>
                </a:endParaRPr>
              </a:p>
              <a:p>
                <a:pPr defTabSz="914583" eaLnBrk="1" fontAlgn="auto" hangingPunct="1">
                  <a:spcBef>
                    <a:spcPts val="0"/>
                  </a:spcBef>
                  <a:spcAft>
                    <a:spcPts val="0"/>
                  </a:spcAft>
                </a:pPr>
                <a:r>
                  <a:rPr lang="da-DK" sz="1600" dirty="0" smtClean="0">
                    <a:solidFill>
                      <a:prstClr val="black"/>
                    </a:solidFill>
                    <a:latin typeface="Calibri" panose="020F0502020204030204"/>
                  </a:rPr>
                  <a:t>				     </a:t>
                </a:r>
                <a14:m>
                  <m:oMath xmlns:m="http://schemas.openxmlformats.org/officeDocument/2006/math">
                    <m:r>
                      <m:rPr>
                        <m:sty m:val="p"/>
                      </m:rPr>
                      <a:rPr lang="el-GR" sz="1600" i="1">
                        <a:solidFill>
                          <a:prstClr val="black"/>
                        </a:solidFill>
                        <a:latin typeface="Cambria Math" panose="02040503050406030204" pitchFamily="18" charset="0"/>
                      </a:rPr>
                      <m:t>τ</m:t>
                    </m:r>
                    <m:r>
                      <a:rPr lang="da-DK" sz="1600" i="1">
                        <a:solidFill>
                          <a:prstClr val="black"/>
                        </a:solidFill>
                        <a:latin typeface="Cambria Math" panose="02040503050406030204" pitchFamily="18" charset="0"/>
                      </a:rPr>
                      <m:t>=</m:t>
                    </m:r>
                    <m:f>
                      <m:fPr>
                        <m:ctrlPr>
                          <a:rPr lang="da-DK" sz="1600" i="1">
                            <a:solidFill>
                              <a:prstClr val="black"/>
                            </a:solidFill>
                            <a:latin typeface="Cambria Math" panose="02040503050406030204" pitchFamily="18" charset="0"/>
                          </a:rPr>
                        </m:ctrlPr>
                      </m:fPr>
                      <m:num>
                        <m:sSubSup>
                          <m:sSubSupPr>
                            <m:ctrlPr>
                              <a:rPr lang="da-DK" sz="1600" i="1">
                                <a:solidFill>
                                  <a:prstClr val="black"/>
                                </a:solidFill>
                                <a:latin typeface="Cambria Math" panose="02040503050406030204" pitchFamily="18" charset="0"/>
                              </a:rPr>
                            </m:ctrlPr>
                          </m:sSubSupPr>
                          <m:e>
                            <m:r>
                              <a:rPr lang="da-DK" sz="1600" i="1">
                                <a:solidFill>
                                  <a:prstClr val="black"/>
                                </a:solidFill>
                                <a:latin typeface="Cambria Math" panose="02040503050406030204" pitchFamily="18" charset="0"/>
                              </a:rPr>
                              <m:t>𝑥</m:t>
                            </m:r>
                          </m:e>
                          <m:sub>
                            <m:r>
                              <a:rPr lang="da-DK" sz="1600" i="1">
                                <a:solidFill>
                                  <a:prstClr val="black"/>
                                </a:solidFill>
                                <a:latin typeface="Cambria Math" panose="02040503050406030204" pitchFamily="18" charset="0"/>
                              </a:rPr>
                              <m:t>1</m:t>
                            </m:r>
                          </m:sub>
                          <m:sup>
                            <m:r>
                              <a:rPr lang="da-DK" sz="1600" i="1">
                                <a:solidFill>
                                  <a:prstClr val="black"/>
                                </a:solidFill>
                                <a:latin typeface="Cambria Math" panose="02040503050406030204" pitchFamily="18" charset="0"/>
                              </a:rPr>
                              <m:t>2</m:t>
                            </m:r>
                          </m:sup>
                        </m:sSubSup>
                        <m:r>
                          <a:rPr lang="da-DK" sz="1600" b="0" i="1" smtClean="0">
                            <a:solidFill>
                              <a:prstClr val="black"/>
                            </a:solidFill>
                            <a:latin typeface="Cambria Math" panose="02040503050406030204" pitchFamily="18" charset="0"/>
                          </a:rPr>
                          <m:t>+</m:t>
                        </m:r>
                        <m:r>
                          <a:rPr lang="da-DK" sz="1600" i="1">
                            <a:solidFill>
                              <a:prstClr val="black"/>
                            </a:solidFill>
                            <a:latin typeface="Cambria Math" panose="02040503050406030204" pitchFamily="18" charset="0"/>
                          </a:rPr>
                          <m:t>𝐴</m:t>
                        </m:r>
                        <m:sSub>
                          <m:sSubPr>
                            <m:ctrlPr>
                              <a:rPr lang="da-DK" sz="1600" i="1">
                                <a:solidFill>
                                  <a:prstClr val="black"/>
                                </a:solidFill>
                                <a:latin typeface="Cambria Math" panose="02040503050406030204" pitchFamily="18" charset="0"/>
                              </a:rPr>
                            </m:ctrlPr>
                          </m:sSubPr>
                          <m:e>
                            <m:r>
                              <a:rPr lang="da-DK" sz="1600" i="1">
                                <a:solidFill>
                                  <a:prstClr val="black"/>
                                </a:solidFill>
                                <a:latin typeface="Cambria Math" panose="02040503050406030204" pitchFamily="18" charset="0"/>
                              </a:rPr>
                              <m:t>𝑥</m:t>
                            </m:r>
                          </m:e>
                          <m:sub>
                            <m:r>
                              <a:rPr lang="da-DK" sz="1600" i="1">
                                <a:solidFill>
                                  <a:prstClr val="black"/>
                                </a:solidFill>
                                <a:latin typeface="Cambria Math" panose="02040503050406030204" pitchFamily="18" charset="0"/>
                              </a:rPr>
                              <m:t>𝑖</m:t>
                            </m:r>
                          </m:sub>
                        </m:sSub>
                      </m:num>
                      <m:den>
                        <m:r>
                          <a:rPr lang="da-DK" sz="1600" i="1">
                            <a:solidFill>
                              <a:prstClr val="black"/>
                            </a:solidFill>
                            <a:latin typeface="Cambria Math" panose="02040503050406030204" pitchFamily="18" charset="0"/>
                          </a:rPr>
                          <m:t>𝐵</m:t>
                        </m:r>
                      </m:den>
                    </m:f>
                  </m:oMath>
                </a14:m>
                <a:r>
                  <a:rPr lang="da-DK" sz="1600" dirty="0" smtClean="0">
                    <a:solidFill>
                      <a:prstClr val="black"/>
                    </a:solidFill>
                    <a:latin typeface="Calibri" panose="020F0502020204030204"/>
                  </a:rPr>
                  <a:t> </a:t>
                </a:r>
                <a:r>
                  <a:rPr lang="da-DK" sz="1400" dirty="0" smtClean="0">
                    <a:solidFill>
                      <a:prstClr val="black"/>
                    </a:solidFill>
                    <a:latin typeface="Calibri" panose="020F0502020204030204"/>
                  </a:rPr>
                  <a:t>(</a:t>
                </a:r>
                <a:r>
                  <a:rPr lang="da-DK" sz="1400" dirty="0" err="1" smtClean="0">
                    <a:solidFill>
                      <a:prstClr val="black"/>
                    </a:solidFill>
                    <a:latin typeface="Calibri" panose="020F0502020204030204"/>
                  </a:rPr>
                  <a:t>represents</a:t>
                </a:r>
                <a:r>
                  <a:rPr lang="da-DK" sz="1400" dirty="0" smtClean="0">
                    <a:solidFill>
                      <a:prstClr val="black"/>
                    </a:solidFill>
                    <a:latin typeface="Calibri" panose="020F0502020204030204"/>
                  </a:rPr>
                  <a:t> the time </a:t>
                </a:r>
                <a:r>
                  <a:rPr lang="da-DK" sz="1400" dirty="0" err="1" smtClean="0">
                    <a:solidFill>
                      <a:prstClr val="black"/>
                    </a:solidFill>
                    <a:latin typeface="Calibri" panose="020F0502020204030204"/>
                  </a:rPr>
                  <a:t>that</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would</a:t>
                </a:r>
                <a:r>
                  <a:rPr lang="da-DK" sz="1400" dirty="0" smtClean="0">
                    <a:solidFill>
                      <a:prstClr val="black"/>
                    </a:solidFill>
                    <a:latin typeface="Calibri" panose="020F0502020204030204"/>
                  </a:rPr>
                  <a:t> have </a:t>
                </a:r>
                <a:r>
                  <a:rPr lang="da-DK" sz="1400" dirty="0" err="1" smtClean="0">
                    <a:solidFill>
                      <a:prstClr val="black"/>
                    </a:solidFill>
                    <a:latin typeface="Calibri" panose="020F0502020204030204"/>
                  </a:rPr>
                  <a:t>been</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needed</a:t>
                </a:r>
                <a:r>
                  <a:rPr lang="da-DK" sz="1400" dirty="0" smtClean="0">
                    <a:solidFill>
                      <a:prstClr val="black"/>
                    </a:solidFill>
                    <a:latin typeface="Calibri" panose="020F0502020204030204"/>
                  </a:rPr>
                  <a:t> to </a:t>
                </a:r>
                <a:r>
                  <a:rPr lang="da-DK" sz="1400" dirty="0" err="1" smtClean="0">
                    <a:solidFill>
                      <a:prstClr val="black"/>
                    </a:solidFill>
                    <a:latin typeface="Calibri" panose="020F0502020204030204"/>
                  </a:rPr>
                  <a:t>grow</a:t>
                </a:r>
                <a:r>
                  <a:rPr lang="da-DK" sz="1400" dirty="0" smtClean="0">
                    <a:solidFill>
                      <a:prstClr val="black"/>
                    </a:solidFill>
                    <a:latin typeface="Calibri" panose="020F0502020204030204"/>
                  </a:rPr>
                  <a:t> 	   				                                                     the </a:t>
                </a:r>
                <a:r>
                  <a:rPr lang="da-DK" sz="1400" dirty="0" err="1" smtClean="0">
                    <a:solidFill>
                      <a:prstClr val="black"/>
                    </a:solidFill>
                    <a:latin typeface="Calibri" panose="020F0502020204030204"/>
                  </a:rPr>
                  <a:t>oxide</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layer</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that</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was</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already</a:t>
                </a:r>
                <a:r>
                  <a:rPr lang="da-DK" sz="1400" dirty="0" smtClean="0">
                    <a:solidFill>
                      <a:prstClr val="black"/>
                    </a:solidFill>
                    <a:latin typeface="Calibri" panose="020F0502020204030204"/>
                  </a:rPr>
                  <a:t> present on the Si </a:t>
                </a:r>
                <a:r>
                  <a:rPr lang="da-DK" sz="1400" dirty="0" err="1" smtClean="0">
                    <a:solidFill>
                      <a:prstClr val="black"/>
                    </a:solidFill>
                    <a:latin typeface="Calibri" panose="020F0502020204030204"/>
                  </a:rPr>
                  <a:t>surface</a:t>
                </a:r>
                <a:r>
                  <a:rPr lang="da-DK" sz="1400" dirty="0" smtClean="0">
                    <a:solidFill>
                      <a:prstClr val="black"/>
                    </a:solidFill>
                    <a:latin typeface="Calibri" panose="020F0502020204030204"/>
                  </a:rPr>
                  <a:t>)</a:t>
                </a:r>
              </a:p>
              <a:p>
                <a:pPr defTabSz="914583" eaLnBrk="1" fontAlgn="auto" hangingPunct="1">
                  <a:spcBef>
                    <a:spcPts val="0"/>
                  </a:spcBef>
                  <a:spcAft>
                    <a:spcPts val="0"/>
                  </a:spcAft>
                </a:pPr>
                <a:r>
                  <a:rPr lang="da-DK" sz="1400" dirty="0">
                    <a:solidFill>
                      <a:prstClr val="black"/>
                    </a:solidFill>
                    <a:latin typeface="Calibri" panose="020F0502020204030204"/>
                  </a:rPr>
                  <a:t>	</a:t>
                </a:r>
                <a:r>
                  <a:rPr lang="da-DK" sz="1400" dirty="0" smtClean="0">
                    <a:solidFill>
                      <a:prstClr val="black"/>
                    </a:solidFill>
                    <a:latin typeface="Calibri" panose="020F0502020204030204"/>
                  </a:rPr>
                  <a:t>			      </a:t>
                </a:r>
                <a:r>
                  <a:rPr lang="da-DK" sz="1400" i="1" dirty="0" smtClean="0">
                    <a:solidFill>
                      <a:prstClr val="black"/>
                    </a:solidFill>
                    <a:latin typeface="Calibri" panose="020F0502020204030204"/>
                  </a:rPr>
                  <a:t>t</a:t>
                </a:r>
                <a:r>
                  <a:rPr lang="da-DK" sz="1400" dirty="0" smtClean="0">
                    <a:solidFill>
                      <a:prstClr val="black"/>
                    </a:solidFill>
                    <a:latin typeface="Calibri" panose="020F0502020204030204"/>
                  </a:rPr>
                  <a:t>: oxidation time</a:t>
                </a:r>
              </a:p>
              <a:p>
                <a:pPr defTabSz="914583" eaLnBrk="1" fontAlgn="auto" hangingPunct="1">
                  <a:spcBef>
                    <a:spcPts val="0"/>
                  </a:spcBef>
                  <a:spcAft>
                    <a:spcPts val="0"/>
                  </a:spcAft>
                </a:pPr>
                <a:r>
                  <a:rPr lang="da-DK" sz="1400" dirty="0">
                    <a:solidFill>
                      <a:prstClr val="black"/>
                    </a:solidFill>
                    <a:latin typeface="Calibri" panose="020F0502020204030204"/>
                  </a:rPr>
                  <a:t>	</a:t>
                </a:r>
                <a:r>
                  <a:rPr lang="da-DK" sz="1400" dirty="0" smtClean="0">
                    <a:solidFill>
                      <a:prstClr val="black"/>
                    </a:solidFill>
                    <a:latin typeface="Calibri" panose="020F0502020204030204"/>
                  </a:rPr>
                  <a:t>			      </a:t>
                </a:r>
                <a:r>
                  <a:rPr lang="da-DK" sz="1400" i="1" dirty="0" smtClean="0">
                    <a:solidFill>
                      <a:prstClr val="black"/>
                    </a:solidFill>
                    <a:latin typeface="Calibri" panose="020F0502020204030204"/>
                  </a:rPr>
                  <a:t>x</a:t>
                </a:r>
                <a:r>
                  <a:rPr lang="da-DK" sz="1400" baseline="-25000" dirty="0" smtClean="0">
                    <a:solidFill>
                      <a:prstClr val="black"/>
                    </a:solidFill>
                    <a:latin typeface="Calibri" panose="020F0502020204030204"/>
                  </a:rPr>
                  <a:t>i</a:t>
                </a:r>
                <a:r>
                  <a:rPr lang="da-DK" sz="1400" dirty="0" smtClean="0">
                    <a:solidFill>
                      <a:prstClr val="black"/>
                    </a:solidFill>
                    <a:latin typeface="Calibri" panose="020F0502020204030204"/>
                  </a:rPr>
                  <a:t>: Initial </a:t>
                </a:r>
                <a:r>
                  <a:rPr lang="da-DK" sz="1400" dirty="0" err="1" smtClean="0">
                    <a:solidFill>
                      <a:prstClr val="black"/>
                    </a:solidFill>
                    <a:latin typeface="Calibri" panose="020F0502020204030204"/>
                  </a:rPr>
                  <a:t>oxide</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thickness</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oxide</a:t>
                </a:r>
                <a:r>
                  <a:rPr lang="da-DK" sz="1400" dirty="0">
                    <a:solidFill>
                      <a:prstClr val="black"/>
                    </a:solidFill>
                    <a:latin typeface="Calibri" panose="020F0502020204030204"/>
                  </a:rPr>
                  <a:t> </a:t>
                </a:r>
                <a:r>
                  <a:rPr lang="da-DK" sz="1400" dirty="0" smtClean="0">
                    <a:solidFill>
                      <a:prstClr val="black"/>
                    </a:solidFill>
                    <a:latin typeface="Calibri" panose="020F0502020204030204"/>
                  </a:rPr>
                  <a:t>present </a:t>
                </a:r>
                <a:r>
                  <a:rPr lang="da-DK" sz="1400" dirty="0" err="1" smtClean="0">
                    <a:solidFill>
                      <a:prstClr val="black"/>
                    </a:solidFill>
                    <a:latin typeface="Calibri" panose="020F0502020204030204"/>
                  </a:rPr>
                  <a:t>when</a:t>
                </a:r>
                <a:r>
                  <a:rPr lang="da-DK" sz="1400" dirty="0" smtClean="0">
                    <a:solidFill>
                      <a:prstClr val="black"/>
                    </a:solidFill>
                    <a:latin typeface="Calibri" panose="020F0502020204030204"/>
                  </a:rPr>
                  <a:t> the oxidation </a:t>
                </a:r>
                <a:r>
                  <a:rPr lang="da-DK" sz="1400" dirty="0" err="1" smtClean="0">
                    <a:solidFill>
                      <a:prstClr val="black"/>
                    </a:solidFill>
                    <a:latin typeface="Calibri" panose="020F0502020204030204"/>
                  </a:rPr>
                  <a:t>begins</a:t>
                </a:r>
                <a:r>
                  <a:rPr lang="da-DK" sz="1400" dirty="0" smtClean="0">
                    <a:solidFill>
                      <a:prstClr val="black"/>
                    </a:solidFill>
                    <a:latin typeface="Calibri" panose="020F0502020204030204"/>
                  </a:rPr>
                  <a:t>)		</a:t>
                </a:r>
              </a:p>
            </p:txBody>
          </p:sp>
        </mc:Choice>
        <mc:Fallback xmlns="">
          <p:sp>
            <p:nvSpPr>
              <p:cNvPr id="10" name="TextBox 9"/>
              <p:cNvSpPr txBox="1">
                <a:spLocks noRot="1" noChangeAspect="1" noMove="1" noResize="1" noEditPoints="1" noAdjustHandles="1" noChangeArrowheads="1" noChangeShapeType="1" noTextEdit="1"/>
              </p:cNvSpPr>
              <p:nvPr/>
            </p:nvSpPr>
            <p:spPr>
              <a:xfrm>
                <a:off x="686229" y="3492113"/>
                <a:ext cx="10523926" cy="2025913"/>
              </a:xfrm>
              <a:prstGeom prst="rect">
                <a:avLst/>
              </a:prstGeom>
              <a:blipFill>
                <a:blip r:embed="rId4"/>
                <a:stretch>
                  <a:fillRect b="-2108"/>
                </a:stretch>
              </a:blipFill>
            </p:spPr>
            <p:txBody>
              <a:bodyPr/>
              <a:lstStyle/>
              <a:p>
                <a:r>
                  <a:rPr lang="da-DK">
                    <a:noFill/>
                  </a:rPr>
                  <a:t> </a:t>
                </a:r>
              </a:p>
            </p:txBody>
          </p:sp>
        </mc:Fallback>
      </mc:AlternateContent>
    </p:spTree>
    <p:extLst>
      <p:ext uri="{BB962C8B-B14F-4D97-AF65-F5344CB8AC3E}">
        <p14:creationId xmlns:p14="http://schemas.microsoft.com/office/powerpoint/2010/main" val="355208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5">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4"/>
          <p:cNvSpPr>
            <a:spLocks noGrp="1"/>
          </p:cNvSpPr>
          <p:nvPr>
            <p:ph idx="1"/>
          </p:nvPr>
        </p:nvSpPr>
        <p:spPr>
          <a:xfrm>
            <a:off x="523629" y="1197546"/>
            <a:ext cx="10038454" cy="4566708"/>
          </a:xfrm>
        </p:spPr>
        <p:txBody>
          <a:bodyPr/>
          <a:lstStyle/>
          <a:p>
            <a:pPr marL="0" lvl="1" indent="0">
              <a:buNone/>
            </a:pPr>
            <a:r>
              <a:rPr lang="da-DK" altLang="da-DK" sz="1800" b="1" dirty="0">
                <a:ea typeface="ＭＳ Ｐゴシック" pitchFamily="34" charset="-128"/>
                <a:cs typeface="Arial" charset="0"/>
              </a:rPr>
              <a:t>Plan for 2</a:t>
            </a:r>
            <a:r>
              <a:rPr lang="da-DK" altLang="da-DK" sz="1800" b="1" baseline="30000" dirty="0">
                <a:ea typeface="ＭＳ Ｐゴシック" pitchFamily="34" charset="-128"/>
                <a:cs typeface="Arial" charset="0"/>
              </a:rPr>
              <a:t>nd </a:t>
            </a:r>
            <a:r>
              <a:rPr lang="da-DK" altLang="da-DK" sz="1800" b="1" dirty="0">
                <a:ea typeface="ＭＳ Ｐゴシック" pitchFamily="34" charset="-128"/>
                <a:cs typeface="Arial" charset="0"/>
              </a:rPr>
              <a:t>part of the </a:t>
            </a:r>
            <a:r>
              <a:rPr lang="da-DK" altLang="da-DK" sz="1800" b="1" dirty="0" err="1">
                <a:ea typeface="ＭＳ Ｐゴシック" pitchFamily="34" charset="-128"/>
                <a:cs typeface="Arial" charset="0"/>
              </a:rPr>
              <a:t>course</a:t>
            </a:r>
            <a:r>
              <a:rPr lang="da-DK" altLang="da-DK" sz="1800" b="1" dirty="0">
                <a:ea typeface="ＭＳ Ｐゴシック" pitchFamily="34" charset="-128"/>
                <a:cs typeface="Arial" charset="0"/>
              </a:rPr>
              <a:t>:</a:t>
            </a:r>
          </a:p>
          <a:p>
            <a:pPr marL="0" lvl="1" indent="0">
              <a:buNone/>
              <a:defRPr/>
            </a:pPr>
            <a:endParaRPr lang="da-DK" altLang="da-DK" sz="800" b="1" dirty="0">
              <a:cs typeface="Arial" charset="0"/>
            </a:endParaRPr>
          </a:p>
          <a:p>
            <a:pPr marL="0" lvl="1" indent="0">
              <a:buNone/>
              <a:defRPr/>
            </a:pPr>
            <a:r>
              <a:rPr lang="da-DK" altLang="da-DK" sz="1600" b="1" dirty="0" err="1">
                <a:ea typeface="ＭＳ Ｐゴシック" pitchFamily="34" charset="-128"/>
                <a:cs typeface="Arial" charset="0"/>
              </a:rPr>
              <a:t>Lecture</a:t>
            </a:r>
            <a:r>
              <a:rPr lang="da-DK" altLang="da-DK" sz="1600" b="1" dirty="0">
                <a:ea typeface="ＭＳ Ｐゴシック" pitchFamily="34" charset="-128"/>
                <a:cs typeface="Arial" charset="0"/>
              </a:rPr>
              <a:t> </a:t>
            </a:r>
            <a:r>
              <a:rPr lang="da-DK" altLang="da-DK" sz="1600" b="1" dirty="0" smtClean="0">
                <a:ea typeface="ＭＳ Ｐゴシック" pitchFamily="34" charset="-128"/>
                <a:cs typeface="Arial" charset="0"/>
              </a:rPr>
              <a:t>(3½ </a:t>
            </a:r>
            <a:r>
              <a:rPr lang="da-DK" altLang="da-DK" sz="1600" b="1" dirty="0" err="1">
                <a:ea typeface="ＭＳ Ｐゴシック" pitchFamily="34" charset="-128"/>
                <a:cs typeface="Arial" charset="0"/>
              </a:rPr>
              <a:t>hours</a:t>
            </a:r>
            <a:r>
              <a:rPr lang="da-DK" altLang="da-DK" sz="1600" b="1" dirty="0">
                <a:ea typeface="ＭＳ Ｐゴシック" pitchFamily="34" charset="-128"/>
                <a:cs typeface="Arial" charset="0"/>
              </a:rPr>
              <a:t>): </a:t>
            </a:r>
          </a:p>
          <a:p>
            <a:pPr marL="285750" lvl="1" indent="-285750">
              <a:buFont typeface="Arial" panose="020B0604020202020204" pitchFamily="34" charset="0"/>
              <a:buChar char="•"/>
              <a:defRPr/>
            </a:pPr>
            <a:r>
              <a:rPr lang="da-DK" altLang="da-DK" sz="1600" dirty="0" err="1">
                <a:ea typeface="ＭＳ Ｐゴシック" pitchFamily="34" charset="-128"/>
                <a:cs typeface="Arial" charset="0"/>
              </a:rPr>
              <a:t>Vacuum</a:t>
            </a:r>
            <a:r>
              <a:rPr lang="da-DK" altLang="da-DK" sz="1600" dirty="0">
                <a:ea typeface="ＭＳ Ｐゴシック" pitchFamily="34" charset="-128"/>
                <a:cs typeface="Arial" charset="0"/>
              </a:rPr>
              <a:t> basics</a:t>
            </a:r>
          </a:p>
          <a:p>
            <a:pPr marL="285750" lvl="1" indent="-285750">
              <a:buFont typeface="Arial" panose="020B0604020202020204" pitchFamily="34" charset="0"/>
              <a:buChar char="•"/>
              <a:defRPr/>
            </a:pPr>
            <a:r>
              <a:rPr lang="da-DK" altLang="da-DK" sz="1600" dirty="0" err="1">
                <a:ea typeface="ＭＳ Ｐゴシック" pitchFamily="34" charset="-128"/>
                <a:cs typeface="Arial" charset="0"/>
              </a:rPr>
              <a:t>Overview</a:t>
            </a:r>
            <a:r>
              <a:rPr lang="da-DK" altLang="da-DK" sz="1600" dirty="0">
                <a:ea typeface="ＭＳ Ｐゴシック" pitchFamily="34" charset="-128"/>
                <a:cs typeface="Arial" charset="0"/>
              </a:rPr>
              <a:t> of </a:t>
            </a:r>
            <a:r>
              <a:rPr lang="da-DK" altLang="da-DK" sz="1600" dirty="0" err="1">
                <a:ea typeface="ＭＳ Ｐゴシック" pitchFamily="34" charset="-128"/>
                <a:cs typeface="Arial" charset="0"/>
              </a:rPr>
              <a:t>different</a:t>
            </a:r>
            <a:r>
              <a:rPr lang="da-DK" altLang="da-DK" sz="1600" dirty="0">
                <a:ea typeface="ＭＳ Ｐゴシック" pitchFamily="34" charset="-128"/>
                <a:cs typeface="Arial" charset="0"/>
              </a:rPr>
              <a:t> </a:t>
            </a:r>
            <a:r>
              <a:rPr lang="da-DK" altLang="da-DK" sz="1600" dirty="0" err="1">
                <a:ea typeface="ＭＳ Ｐゴシック" pitchFamily="34" charset="-128"/>
                <a:cs typeface="Arial" charset="0"/>
              </a:rPr>
              <a:t>thin</a:t>
            </a:r>
            <a:r>
              <a:rPr lang="da-DK" altLang="da-DK" sz="1600" dirty="0">
                <a:ea typeface="ＭＳ Ｐゴシック" pitchFamily="34" charset="-128"/>
                <a:cs typeface="Arial" charset="0"/>
              </a:rPr>
              <a:t> film </a:t>
            </a:r>
            <a:r>
              <a:rPr lang="da-DK" altLang="da-DK" sz="1600" dirty="0" err="1" smtClean="0">
                <a:ea typeface="ＭＳ Ｐゴシック" pitchFamily="34" charset="-128"/>
                <a:cs typeface="Arial" charset="0"/>
              </a:rPr>
              <a:t>techniques</a:t>
            </a:r>
            <a:r>
              <a:rPr lang="da-DK" altLang="da-DK" sz="1600" dirty="0" smtClean="0">
                <a:ea typeface="ＭＳ Ｐゴシック" pitchFamily="34" charset="-128"/>
                <a:cs typeface="Arial" charset="0"/>
              </a:rPr>
              <a:t> </a:t>
            </a:r>
            <a:r>
              <a:rPr lang="da-DK" altLang="da-DK" sz="1600" dirty="0">
                <a:ea typeface="ＭＳ Ｐゴシック" pitchFamily="34" charset="-128"/>
                <a:cs typeface="Arial" charset="0"/>
              </a:rPr>
              <a:t>at DTU </a:t>
            </a:r>
            <a:r>
              <a:rPr lang="da-DK" altLang="da-DK" sz="1600" dirty="0" err="1">
                <a:ea typeface="ＭＳ Ｐゴシック" pitchFamily="34" charset="-128"/>
                <a:cs typeface="Arial" charset="0"/>
              </a:rPr>
              <a:t>Nanolab</a:t>
            </a:r>
            <a:r>
              <a:rPr lang="da-DK" altLang="da-DK" sz="1600" dirty="0">
                <a:ea typeface="ＭＳ Ｐゴシック" pitchFamily="34" charset="-128"/>
                <a:cs typeface="Arial" charset="0"/>
              </a:rPr>
              <a:t> - 2</a:t>
            </a:r>
            <a:r>
              <a:rPr lang="da-DK" altLang="da-DK" sz="1600" baseline="30000" dirty="0">
                <a:ea typeface="ＭＳ Ｐゴシック" pitchFamily="34" charset="-128"/>
                <a:cs typeface="Arial" charset="0"/>
              </a:rPr>
              <a:t>nd</a:t>
            </a:r>
            <a:r>
              <a:rPr lang="da-DK" altLang="da-DK" sz="1600" dirty="0">
                <a:ea typeface="ＭＳ Ｐゴシック" pitchFamily="34" charset="-128"/>
                <a:cs typeface="Arial" charset="0"/>
              </a:rPr>
              <a:t> part:</a:t>
            </a:r>
          </a:p>
          <a:p>
            <a:pPr marL="1125014" lvl="2" indent="-285750">
              <a:buFont typeface="Arial" panose="020B0604020202020204" pitchFamily="34" charset="0"/>
              <a:buChar char="•"/>
              <a:defRPr/>
            </a:pPr>
            <a:r>
              <a:rPr lang="da-DK" altLang="da-DK" sz="1400" dirty="0" smtClean="0">
                <a:ea typeface="ＭＳ Ｐゴシック" pitchFamily="34" charset="-128"/>
                <a:cs typeface="Arial" charset="0"/>
              </a:rPr>
              <a:t>PVD (</a:t>
            </a:r>
            <a:r>
              <a:rPr lang="da-DK" altLang="da-DK" sz="1400" dirty="0" err="1">
                <a:ea typeface="ＭＳ Ｐゴシック" pitchFamily="34" charset="-128"/>
                <a:cs typeface="Arial" charset="0"/>
              </a:rPr>
              <a:t>p</a:t>
            </a:r>
            <a:r>
              <a:rPr lang="da-DK" altLang="da-DK" sz="1400" dirty="0" err="1" smtClean="0">
                <a:ea typeface="ＭＳ Ｐゴシック" pitchFamily="34" charset="-128"/>
                <a:cs typeface="Arial" charset="0"/>
              </a:rPr>
              <a:t>hysical</a:t>
            </a:r>
            <a:r>
              <a:rPr lang="da-DK" altLang="da-DK" sz="1400" dirty="0" smtClean="0">
                <a:ea typeface="ＭＳ Ｐゴシック" pitchFamily="34" charset="-128"/>
                <a:cs typeface="Arial" charset="0"/>
              </a:rPr>
              <a:t> </a:t>
            </a:r>
            <a:r>
              <a:rPr lang="da-DK" altLang="da-DK" sz="1400" dirty="0" err="1" smtClean="0">
                <a:ea typeface="ＭＳ Ｐゴシック" pitchFamily="34" charset="-128"/>
                <a:cs typeface="Arial" charset="0"/>
              </a:rPr>
              <a:t>vapour</a:t>
            </a:r>
            <a:r>
              <a:rPr lang="da-DK" altLang="da-DK" sz="1400" dirty="0" smtClean="0">
                <a:ea typeface="ＭＳ Ｐゴシック" pitchFamily="34" charset="-128"/>
                <a:cs typeface="Arial" charset="0"/>
              </a:rPr>
              <a:t> </a:t>
            </a:r>
            <a:r>
              <a:rPr lang="da-DK" altLang="da-DK" sz="1400" dirty="0" err="1" smtClean="0">
                <a:ea typeface="ＭＳ Ｐゴシック" pitchFamily="34" charset="-128"/>
                <a:cs typeface="Arial" charset="0"/>
              </a:rPr>
              <a:t>deposition</a:t>
            </a:r>
            <a:r>
              <a:rPr lang="da-DK" altLang="da-DK" sz="1400" dirty="0" smtClean="0">
                <a:ea typeface="ＭＳ Ｐゴシック" pitchFamily="34" charset="-128"/>
                <a:cs typeface="Arial" charset="0"/>
              </a:rPr>
              <a:t>): </a:t>
            </a:r>
            <a:endParaRPr lang="da-DK" altLang="da-DK" sz="1400" dirty="0">
              <a:ea typeface="ＭＳ Ｐゴシック" pitchFamily="34" charset="-128"/>
              <a:cs typeface="Arial" charset="0"/>
            </a:endParaRPr>
          </a:p>
          <a:p>
            <a:pPr marL="1624037" lvl="3" indent="-285750">
              <a:buFont typeface="Arial" panose="020B0604020202020204" pitchFamily="34" charset="0"/>
              <a:buChar char="•"/>
              <a:defRPr/>
            </a:pPr>
            <a:r>
              <a:rPr lang="da-DK" altLang="da-DK" sz="1200" dirty="0">
                <a:ea typeface="ＭＳ Ｐゴシック" pitchFamily="34" charset="-128"/>
                <a:cs typeface="Arial" charset="0"/>
              </a:rPr>
              <a:t>E-</a:t>
            </a:r>
            <a:r>
              <a:rPr lang="da-DK" altLang="da-DK" sz="1200" dirty="0" err="1">
                <a:ea typeface="ＭＳ Ｐゴシック" pitchFamily="34" charset="-128"/>
                <a:cs typeface="Arial" charset="0"/>
              </a:rPr>
              <a:t>beam</a:t>
            </a:r>
            <a:r>
              <a:rPr lang="da-DK" altLang="da-DK" sz="1200" dirty="0">
                <a:ea typeface="ＭＳ Ｐゴシック" pitchFamily="34" charset="-128"/>
                <a:cs typeface="Arial" charset="0"/>
              </a:rPr>
              <a:t> evaporation</a:t>
            </a:r>
          </a:p>
          <a:p>
            <a:pPr marL="1624037" lvl="3" indent="-285750">
              <a:buFont typeface="Arial" panose="020B0604020202020204" pitchFamily="34" charset="0"/>
              <a:buChar char="•"/>
              <a:defRPr/>
            </a:pPr>
            <a:r>
              <a:rPr lang="da-DK" altLang="da-DK" sz="1200" dirty="0" err="1">
                <a:ea typeface="ＭＳ Ｐゴシック" pitchFamily="34" charset="-128"/>
                <a:cs typeface="Arial" charset="0"/>
              </a:rPr>
              <a:t>Thermal</a:t>
            </a:r>
            <a:r>
              <a:rPr lang="da-DK" altLang="da-DK" sz="1200" dirty="0">
                <a:ea typeface="ＭＳ Ｐゴシック" pitchFamily="34" charset="-128"/>
                <a:cs typeface="Arial" charset="0"/>
              </a:rPr>
              <a:t> evaporation</a:t>
            </a:r>
          </a:p>
          <a:p>
            <a:pPr marL="1624037" lvl="3" indent="-285750">
              <a:buFont typeface="Arial" panose="020B0604020202020204" pitchFamily="34" charset="0"/>
              <a:buChar char="•"/>
              <a:defRPr/>
            </a:pPr>
            <a:r>
              <a:rPr lang="da-DK" altLang="da-DK" sz="1200" dirty="0" err="1">
                <a:ea typeface="ＭＳ Ｐゴシック" pitchFamily="34" charset="-128"/>
                <a:cs typeface="Arial" charset="0"/>
              </a:rPr>
              <a:t>Sputtering</a:t>
            </a:r>
            <a:endParaRPr lang="da-DK" altLang="da-DK" sz="1200" dirty="0">
              <a:ea typeface="ＭＳ Ｐゴシック" pitchFamily="34" charset="-128"/>
              <a:cs typeface="Arial" charset="0"/>
            </a:endParaRPr>
          </a:p>
          <a:p>
            <a:pPr marL="1125014" lvl="2" indent="-285750">
              <a:buFont typeface="Arial" panose="020B0604020202020204" pitchFamily="34" charset="0"/>
              <a:buChar char="•"/>
              <a:defRPr/>
            </a:pPr>
            <a:r>
              <a:rPr lang="da-DK" altLang="da-DK" sz="1400" dirty="0" smtClean="0">
                <a:ea typeface="ＭＳ Ｐゴシック" pitchFamily="34" charset="-128"/>
                <a:cs typeface="Arial" charset="0"/>
              </a:rPr>
              <a:t>CVD (</a:t>
            </a:r>
            <a:r>
              <a:rPr lang="da-DK" altLang="da-DK" sz="1400" dirty="0" err="1" smtClean="0">
                <a:ea typeface="ＭＳ Ｐゴシック" pitchFamily="34" charset="-128"/>
                <a:cs typeface="Arial" charset="0"/>
              </a:rPr>
              <a:t>chemical</a:t>
            </a:r>
            <a:r>
              <a:rPr lang="da-DK" altLang="da-DK" sz="1400" dirty="0" smtClean="0">
                <a:ea typeface="ＭＳ Ｐゴシック" pitchFamily="34" charset="-128"/>
                <a:cs typeface="Arial" charset="0"/>
              </a:rPr>
              <a:t> </a:t>
            </a:r>
            <a:r>
              <a:rPr lang="da-DK" altLang="da-DK" sz="1400" dirty="0" err="1">
                <a:ea typeface="ＭＳ Ｐゴシック" pitchFamily="34" charset="-128"/>
                <a:cs typeface="Arial" charset="0"/>
              </a:rPr>
              <a:t>vapour</a:t>
            </a:r>
            <a:r>
              <a:rPr lang="da-DK" altLang="da-DK" sz="1400" dirty="0">
                <a:ea typeface="ＭＳ Ｐゴシック" pitchFamily="34" charset="-128"/>
                <a:cs typeface="Arial" charset="0"/>
              </a:rPr>
              <a:t> </a:t>
            </a:r>
            <a:r>
              <a:rPr lang="da-DK" altLang="da-DK" sz="1400" dirty="0" err="1">
                <a:ea typeface="ＭＳ Ｐゴシック" pitchFamily="34" charset="-128"/>
                <a:cs typeface="Arial" charset="0"/>
              </a:rPr>
              <a:t>deposition</a:t>
            </a:r>
            <a:r>
              <a:rPr lang="da-DK" altLang="da-DK" sz="1400" dirty="0">
                <a:ea typeface="ＭＳ Ｐゴシック" pitchFamily="34" charset="-128"/>
                <a:cs typeface="Arial" charset="0"/>
              </a:rPr>
              <a:t>)</a:t>
            </a:r>
            <a:r>
              <a:rPr lang="da-DK" altLang="da-DK" sz="1400" dirty="0" smtClean="0">
                <a:ea typeface="ＭＳ Ｐゴシック" pitchFamily="34" charset="-128"/>
                <a:cs typeface="Arial" charset="0"/>
              </a:rPr>
              <a:t>:  </a:t>
            </a:r>
            <a:endParaRPr lang="da-DK" altLang="da-DK" sz="1400" dirty="0">
              <a:ea typeface="ＭＳ Ｐゴシック" pitchFamily="34" charset="-128"/>
              <a:cs typeface="Arial" charset="0"/>
            </a:endParaRPr>
          </a:p>
          <a:p>
            <a:pPr marL="1624037" lvl="3" indent="-285750">
              <a:buFont typeface="Arial" panose="020B0604020202020204" pitchFamily="34" charset="0"/>
              <a:buChar char="•"/>
              <a:defRPr/>
            </a:pPr>
            <a:r>
              <a:rPr lang="da-DK" altLang="da-DK" sz="1200" dirty="0">
                <a:ea typeface="ＭＳ Ｐゴシック" pitchFamily="34" charset="-128"/>
                <a:cs typeface="Arial" charset="0"/>
              </a:rPr>
              <a:t>LPCVD</a:t>
            </a:r>
          </a:p>
          <a:p>
            <a:pPr marL="1624037" lvl="3" indent="-285750">
              <a:buFont typeface="Arial" panose="020B0604020202020204" pitchFamily="34" charset="0"/>
              <a:buChar char="•"/>
              <a:defRPr/>
            </a:pPr>
            <a:r>
              <a:rPr lang="da-DK" altLang="da-DK" sz="1200" dirty="0">
                <a:ea typeface="ＭＳ Ｐゴシック" pitchFamily="34" charset="-128"/>
                <a:cs typeface="Arial" charset="0"/>
              </a:rPr>
              <a:t>PECVD</a:t>
            </a:r>
          </a:p>
          <a:p>
            <a:pPr marL="1125014" lvl="2" indent="-285750">
              <a:buFont typeface="Arial" panose="020B0604020202020204" pitchFamily="34" charset="0"/>
              <a:buChar char="•"/>
              <a:defRPr/>
            </a:pPr>
            <a:r>
              <a:rPr lang="da-DK" altLang="da-DK" sz="1400" dirty="0" smtClean="0">
                <a:ea typeface="ＭＳ Ｐゴシック" pitchFamily="34" charset="-128"/>
                <a:cs typeface="Arial" charset="0"/>
              </a:rPr>
              <a:t>ALD (</a:t>
            </a:r>
            <a:r>
              <a:rPr lang="da-DK" altLang="da-DK" sz="1400" dirty="0" err="1" smtClean="0">
                <a:ea typeface="ＭＳ Ｐゴシック" pitchFamily="34" charset="-128"/>
                <a:cs typeface="Arial" charset="0"/>
              </a:rPr>
              <a:t>atomic</a:t>
            </a:r>
            <a:r>
              <a:rPr lang="da-DK" altLang="da-DK" sz="1400" dirty="0" smtClean="0">
                <a:ea typeface="ＭＳ Ｐゴシック" pitchFamily="34" charset="-128"/>
                <a:cs typeface="Arial" charset="0"/>
              </a:rPr>
              <a:t> </a:t>
            </a:r>
            <a:r>
              <a:rPr lang="da-DK" altLang="da-DK" sz="1400" dirty="0" err="1" smtClean="0">
                <a:ea typeface="ＭＳ Ｐゴシック" pitchFamily="34" charset="-128"/>
                <a:cs typeface="Arial" charset="0"/>
              </a:rPr>
              <a:t>layer</a:t>
            </a:r>
            <a:r>
              <a:rPr lang="da-DK" altLang="da-DK" sz="1400" dirty="0" smtClean="0">
                <a:ea typeface="ＭＳ Ｐゴシック" pitchFamily="34" charset="-128"/>
                <a:cs typeface="Arial" charset="0"/>
              </a:rPr>
              <a:t> </a:t>
            </a:r>
            <a:r>
              <a:rPr lang="da-DK" altLang="da-DK" sz="1400" dirty="0" err="1" smtClean="0">
                <a:ea typeface="ＭＳ Ｐゴシック" pitchFamily="34" charset="-128"/>
                <a:cs typeface="Arial" charset="0"/>
              </a:rPr>
              <a:t>deposition</a:t>
            </a:r>
            <a:r>
              <a:rPr lang="da-DK" altLang="da-DK" sz="1400" dirty="0" smtClean="0">
                <a:ea typeface="ＭＳ Ｐゴシック" pitchFamily="34" charset="-128"/>
                <a:cs typeface="Arial" charset="0"/>
              </a:rPr>
              <a:t>)</a:t>
            </a:r>
            <a:endParaRPr lang="da-DK" altLang="da-DK" sz="1400" dirty="0">
              <a:ea typeface="ＭＳ Ｐゴシック" pitchFamily="34" charset="-128"/>
              <a:cs typeface="Arial" charset="0"/>
            </a:endParaRPr>
          </a:p>
          <a:p>
            <a:pPr marL="0" indent="0">
              <a:buNone/>
            </a:pPr>
            <a:endParaRPr lang="da-DK" altLang="da-DK" sz="2400" b="1" dirty="0" smtClean="0">
              <a:ea typeface="ＭＳ Ｐゴシック" pitchFamily="34" charset="-128"/>
              <a:cs typeface="Arial" charset="0"/>
            </a:endParaRPr>
          </a:p>
          <a:p>
            <a:pPr marL="0" indent="0">
              <a:buNone/>
            </a:pPr>
            <a:r>
              <a:rPr lang="da-DK" altLang="da-DK" sz="1800" b="1" dirty="0" err="1" smtClean="0">
                <a:ea typeface="ＭＳ Ｐゴシック" pitchFamily="34" charset="-128"/>
                <a:cs typeface="Arial" charset="0"/>
              </a:rPr>
              <a:t>Before</a:t>
            </a:r>
            <a:r>
              <a:rPr lang="da-DK" altLang="da-DK" sz="1800" b="1" dirty="0" smtClean="0">
                <a:ea typeface="ＭＳ Ｐゴシック" pitchFamily="34" charset="-128"/>
                <a:cs typeface="Arial" charset="0"/>
              </a:rPr>
              <a:t> </a:t>
            </a:r>
            <a:r>
              <a:rPr lang="da-DK" altLang="da-DK" sz="1800" b="1" dirty="0" err="1" smtClean="0">
                <a:ea typeface="ＭＳ Ｐゴシック" pitchFamily="34" charset="-128"/>
                <a:cs typeface="Arial" charset="0"/>
              </a:rPr>
              <a:t>you</a:t>
            </a:r>
            <a:r>
              <a:rPr lang="da-DK" altLang="da-DK" sz="1800" b="1" dirty="0" smtClean="0">
                <a:ea typeface="ＭＳ Ｐゴシック" pitchFamily="34" charset="-128"/>
                <a:cs typeface="Arial" charset="0"/>
              </a:rPr>
              <a:t> </a:t>
            </a:r>
            <a:r>
              <a:rPr lang="da-DK" altLang="da-DK" sz="1800" b="1" dirty="0" err="1" smtClean="0">
                <a:ea typeface="ＭＳ Ｐゴシック" pitchFamily="34" charset="-128"/>
                <a:cs typeface="Arial" charset="0"/>
              </a:rPr>
              <a:t>use</a:t>
            </a:r>
            <a:r>
              <a:rPr lang="da-DK" altLang="da-DK" sz="1800" b="1" dirty="0" smtClean="0">
                <a:ea typeface="ＭＳ Ｐゴシック" pitchFamily="34" charset="-128"/>
                <a:cs typeface="Arial" charset="0"/>
              </a:rPr>
              <a:t> an </a:t>
            </a:r>
            <a:r>
              <a:rPr lang="da-DK" altLang="da-DK" sz="1800" b="1" dirty="0" err="1" smtClean="0">
                <a:ea typeface="ＭＳ Ｐゴシック" pitchFamily="34" charset="-128"/>
                <a:cs typeface="Arial" charset="0"/>
              </a:rPr>
              <a:t>equipment</a:t>
            </a:r>
            <a:r>
              <a:rPr lang="da-DK" altLang="da-DK" sz="1800" b="1" dirty="0" smtClean="0">
                <a:ea typeface="ＭＳ Ｐゴシック" pitchFamily="34" charset="-128"/>
                <a:cs typeface="Arial" charset="0"/>
              </a:rPr>
              <a:t>:</a:t>
            </a:r>
            <a:endParaRPr lang="da-DK" altLang="da-DK" sz="1800" b="1" dirty="0">
              <a:ea typeface="ＭＳ Ｐゴシック" pitchFamily="34" charset="-128"/>
              <a:cs typeface="Arial" charset="0"/>
            </a:endParaRPr>
          </a:p>
          <a:p>
            <a:pPr marL="340243" lvl="1" indent="-340243">
              <a:buFont typeface="Arial" panose="020B0604020202020204" pitchFamily="34" charset="0"/>
              <a:buChar char="•"/>
            </a:pPr>
            <a:endParaRPr lang="da-DK" altLang="da-DK" sz="600" dirty="0" smtClean="0">
              <a:ea typeface="ＭＳ Ｐゴシック" pitchFamily="34" charset="-128"/>
              <a:cs typeface="Arial" charset="0"/>
            </a:endParaRPr>
          </a:p>
          <a:p>
            <a:pPr marL="340243" lvl="1" indent="-340243">
              <a:buFont typeface="Arial" panose="020B0604020202020204" pitchFamily="34" charset="0"/>
              <a:buChar char="•"/>
            </a:pPr>
            <a:r>
              <a:rPr lang="da-DK" altLang="da-DK" sz="1600" dirty="0" smtClean="0">
                <a:ea typeface="ＭＳ Ｐゴシック" pitchFamily="34" charset="-128"/>
                <a:cs typeface="Arial" charset="0"/>
              </a:rPr>
              <a:t>Contact </a:t>
            </a:r>
            <a:r>
              <a:rPr lang="da-DK" altLang="da-DK" sz="1600" u="sng" dirty="0" smtClean="0">
                <a:ea typeface="ＭＳ Ｐゴシック" pitchFamily="34" charset="-128"/>
                <a:cs typeface="Arial" charset="0"/>
              </a:rPr>
              <a:t>training@nanolab.dtu.dk</a:t>
            </a:r>
            <a:r>
              <a:rPr lang="da-DK" altLang="da-DK" sz="1600" dirty="0" smtClean="0">
                <a:ea typeface="ＭＳ Ｐゴシック" pitchFamily="34" charset="-128"/>
                <a:cs typeface="Arial" charset="0"/>
              </a:rPr>
              <a:t> for </a:t>
            </a:r>
            <a:r>
              <a:rPr lang="da-DK" altLang="da-DK" sz="1600" dirty="0" err="1" smtClean="0">
                <a:ea typeface="ＭＳ Ｐゴシック" pitchFamily="34" charset="-128"/>
                <a:cs typeface="Arial" charset="0"/>
              </a:rPr>
              <a:t>individual</a:t>
            </a:r>
            <a:r>
              <a:rPr lang="da-DK" altLang="da-DK" sz="1600" dirty="0" smtClean="0">
                <a:ea typeface="ＭＳ Ｐゴシック" pitchFamily="34" charset="-128"/>
                <a:cs typeface="Arial" charset="0"/>
              </a:rPr>
              <a:t> </a:t>
            </a:r>
            <a:r>
              <a:rPr lang="da-DK" altLang="da-DK" sz="1600" dirty="0" err="1" smtClean="0">
                <a:ea typeface="ＭＳ Ｐゴシック" pitchFamily="34" charset="-128"/>
                <a:cs typeface="Arial" charset="0"/>
              </a:rPr>
              <a:t>training</a:t>
            </a:r>
            <a:r>
              <a:rPr lang="da-DK" altLang="da-DK" sz="1600" dirty="0" smtClean="0">
                <a:ea typeface="ＭＳ Ｐゴシック" pitchFamily="34" charset="-128"/>
                <a:cs typeface="Arial" charset="0"/>
              </a:rPr>
              <a:t> sessions for </a:t>
            </a:r>
            <a:r>
              <a:rPr lang="da-DK" altLang="da-DK" sz="1600" dirty="0" err="1" smtClean="0">
                <a:ea typeface="ＭＳ Ｐゴシック" pitchFamily="34" charset="-128"/>
                <a:cs typeface="Arial" charset="0"/>
              </a:rPr>
              <a:t>each</a:t>
            </a:r>
            <a:r>
              <a:rPr lang="da-DK" altLang="da-DK" sz="1600" dirty="0" smtClean="0">
                <a:ea typeface="ＭＳ Ｐゴシック" pitchFamily="34" charset="-128"/>
                <a:cs typeface="Arial" charset="0"/>
              </a:rPr>
              <a:t> </a:t>
            </a:r>
            <a:r>
              <a:rPr lang="da-DK" altLang="da-DK" sz="1600" dirty="0" err="1" smtClean="0">
                <a:ea typeface="ＭＳ Ｐゴシック" pitchFamily="34" charset="-128"/>
                <a:cs typeface="Arial" charset="0"/>
              </a:rPr>
              <a:t>thin</a:t>
            </a:r>
            <a:r>
              <a:rPr lang="da-DK" altLang="da-DK" sz="1600" dirty="0" smtClean="0">
                <a:ea typeface="ＭＳ Ｐゴシック" pitchFamily="34" charset="-128"/>
                <a:cs typeface="Arial" charset="0"/>
              </a:rPr>
              <a:t> film </a:t>
            </a:r>
            <a:r>
              <a:rPr lang="da-DK" altLang="da-DK" sz="1600" dirty="0" err="1" smtClean="0">
                <a:ea typeface="ＭＳ Ｐゴシック" pitchFamily="34" charset="-128"/>
                <a:cs typeface="Arial" charset="0"/>
              </a:rPr>
              <a:t>equipment</a:t>
            </a:r>
            <a:r>
              <a:rPr lang="da-DK" altLang="da-DK" sz="1600" dirty="0" smtClean="0">
                <a:ea typeface="ＭＳ Ｐゴシック" pitchFamily="34" charset="-128"/>
                <a:cs typeface="Arial" charset="0"/>
              </a:rPr>
              <a:t> (</a:t>
            </a:r>
            <a:r>
              <a:rPr lang="da-DK" altLang="da-DK" sz="1600" dirty="0" err="1" smtClean="0">
                <a:ea typeface="ＭＳ Ｐゴシック" pitchFamily="34" charset="-128"/>
                <a:cs typeface="Arial" charset="0"/>
              </a:rPr>
              <a:t>usually</a:t>
            </a:r>
            <a:r>
              <a:rPr lang="da-DK" altLang="da-DK" sz="1600" dirty="0" smtClean="0">
                <a:ea typeface="ＭＳ Ｐゴシック" pitchFamily="34" charset="-128"/>
                <a:cs typeface="Arial" charset="0"/>
              </a:rPr>
              <a:t> 1-2 sessions for </a:t>
            </a:r>
            <a:r>
              <a:rPr lang="da-DK" altLang="da-DK" sz="1600" dirty="0" err="1" smtClean="0">
                <a:ea typeface="ＭＳ Ｐゴシック" pitchFamily="34" charset="-128"/>
                <a:cs typeface="Arial" charset="0"/>
              </a:rPr>
              <a:t>each</a:t>
            </a:r>
            <a:r>
              <a:rPr lang="da-DK" altLang="da-DK" sz="1600" dirty="0" smtClean="0">
                <a:ea typeface="ＭＳ Ｐゴシック" pitchFamily="34" charset="-128"/>
                <a:cs typeface="Arial" charset="0"/>
              </a:rPr>
              <a:t> </a:t>
            </a:r>
            <a:r>
              <a:rPr lang="da-DK" altLang="da-DK" sz="1600" dirty="0" err="1" smtClean="0">
                <a:ea typeface="ＭＳ Ｐゴシック" pitchFamily="34" charset="-128"/>
                <a:cs typeface="Arial" charset="0"/>
              </a:rPr>
              <a:t>piece</a:t>
            </a:r>
            <a:r>
              <a:rPr lang="da-DK" altLang="da-DK" sz="1600" dirty="0" smtClean="0">
                <a:ea typeface="ＭＳ Ｐゴシック" pitchFamily="34" charset="-128"/>
                <a:cs typeface="Arial" charset="0"/>
              </a:rPr>
              <a:t> of </a:t>
            </a:r>
            <a:r>
              <a:rPr lang="da-DK" altLang="da-DK" sz="1600" dirty="0" err="1" smtClean="0">
                <a:ea typeface="ＭＳ Ｐゴシック" pitchFamily="34" charset="-128"/>
                <a:cs typeface="Arial" charset="0"/>
              </a:rPr>
              <a:t>equipment</a:t>
            </a:r>
            <a:r>
              <a:rPr lang="da-DK" altLang="da-DK" sz="1600" dirty="0" smtClean="0">
                <a:ea typeface="ＭＳ Ｐゴシック" pitchFamily="34" charset="-128"/>
                <a:cs typeface="Arial" charset="0"/>
              </a:rPr>
              <a:t>)</a:t>
            </a:r>
          </a:p>
          <a:p>
            <a:pPr marL="340243" lvl="1" indent="-340243">
              <a:buFont typeface="Arial" panose="020B0604020202020204" pitchFamily="34" charset="0"/>
              <a:buChar char="•"/>
            </a:pPr>
            <a:r>
              <a:rPr lang="da-DK" altLang="da-DK" sz="1600" dirty="0" err="1" smtClean="0">
                <a:ea typeface="ＭＳ Ｐゴシック" pitchFamily="34" charset="-128"/>
                <a:cs typeface="Arial" charset="0"/>
              </a:rPr>
              <a:t>Receive</a:t>
            </a:r>
            <a:r>
              <a:rPr lang="da-DK" altLang="da-DK" sz="1600" dirty="0" smtClean="0">
                <a:ea typeface="ＭＳ Ｐゴシック" pitchFamily="34" charset="-128"/>
                <a:cs typeface="Arial" charset="0"/>
              </a:rPr>
              <a:t> </a:t>
            </a:r>
            <a:r>
              <a:rPr lang="da-DK" altLang="da-DK" sz="1600" dirty="0" err="1" smtClean="0">
                <a:ea typeface="ＭＳ Ｐゴシック" pitchFamily="34" charset="-128"/>
                <a:cs typeface="Arial" charset="0"/>
              </a:rPr>
              <a:t>user</a:t>
            </a:r>
            <a:r>
              <a:rPr lang="da-DK" altLang="da-DK" sz="1600" dirty="0" smtClean="0">
                <a:ea typeface="ＭＳ Ｐゴシック" pitchFamily="34" charset="-128"/>
                <a:cs typeface="Arial" charset="0"/>
              </a:rPr>
              <a:t> </a:t>
            </a:r>
            <a:r>
              <a:rPr lang="da-DK" altLang="da-DK" sz="1600" dirty="0" err="1" smtClean="0">
                <a:ea typeface="ＭＳ Ｐゴシック" pitchFamily="34" charset="-128"/>
                <a:cs typeface="Arial" charset="0"/>
              </a:rPr>
              <a:t>competences</a:t>
            </a:r>
            <a:r>
              <a:rPr lang="da-DK" altLang="da-DK" sz="1600" dirty="0" smtClean="0">
                <a:ea typeface="ＭＳ Ｐゴシック" pitchFamily="34" charset="-128"/>
                <a:cs typeface="Arial" charset="0"/>
              </a:rPr>
              <a:t> in </a:t>
            </a:r>
            <a:r>
              <a:rPr lang="da-DK" altLang="da-DK" sz="1600" dirty="0" err="1" smtClean="0">
                <a:ea typeface="ＭＳ Ｐゴシック" pitchFamily="34" charset="-128"/>
                <a:cs typeface="Arial" charset="0"/>
              </a:rPr>
              <a:t>LabManager</a:t>
            </a:r>
            <a:endParaRPr lang="da-DK" altLang="da-DK" sz="1600" dirty="0">
              <a:ea typeface="ＭＳ Ｐゴシック" pitchFamily="34" charset="-128"/>
              <a:cs typeface="Arial" charset="0"/>
            </a:endParaRPr>
          </a:p>
          <a:p>
            <a:pPr marL="0" lvl="1" indent="0">
              <a:buNone/>
              <a:defRPr/>
            </a:pPr>
            <a:endParaRPr lang="da-DK" altLang="da-DK" sz="1400" dirty="0" smtClean="0">
              <a:cs typeface="Arial" charset="0"/>
            </a:endParaRPr>
          </a:p>
          <a:p>
            <a:pPr marL="0" lvl="1" indent="0">
              <a:buNone/>
              <a:defRPr/>
            </a:pPr>
            <a:endParaRPr lang="da-DK" altLang="da-DK" sz="1400" dirty="0" smtClean="0">
              <a:latin typeface="Arial" charset="0"/>
              <a:cs typeface="Arial" charset="0"/>
            </a:endParaRPr>
          </a:p>
          <a:p>
            <a:pPr marL="340243" lvl="1" indent="-340243">
              <a:defRPr/>
            </a:pPr>
            <a:endParaRPr lang="da-DK" altLang="da-DK" sz="1400" dirty="0" smtClean="0">
              <a:latin typeface="Arial" charset="0"/>
              <a:cs typeface="Arial" charset="0"/>
            </a:endParaRPr>
          </a:p>
          <a:p>
            <a:pPr marL="340243" lvl="1" indent="-340243">
              <a:defRPr/>
            </a:pPr>
            <a:endParaRPr lang="da-DK" altLang="da-DK" sz="1400" dirty="0" smtClean="0">
              <a:latin typeface="Arial" charset="0"/>
              <a:cs typeface="Arial" charset="0"/>
            </a:endParaRPr>
          </a:p>
          <a:p>
            <a:pPr marL="340243" lvl="1" indent="-340243">
              <a:defRPr/>
            </a:pPr>
            <a:endParaRPr lang="da-DK" altLang="da-DK" sz="1400" dirty="0" smtClean="0">
              <a:latin typeface="Arial" charset="0"/>
              <a:cs typeface="Arial" charset="0"/>
            </a:endParaRPr>
          </a:p>
          <a:p>
            <a:pPr marL="340243" lvl="1" indent="-340243">
              <a:defRPr/>
            </a:pPr>
            <a:endParaRPr lang="da-DK" altLang="da-DK" sz="1400" dirty="0" smtClean="0">
              <a:latin typeface="Arial" charset="0"/>
              <a:cs typeface="Arial" charset="0"/>
            </a:endParaRPr>
          </a:p>
          <a:p>
            <a:pPr marL="340243" lvl="1" indent="-340243">
              <a:defRPr/>
            </a:pPr>
            <a:endParaRPr lang="da-DK" altLang="da-DK" sz="1400" dirty="0" smtClean="0">
              <a:latin typeface="Arial" charset="0"/>
              <a:cs typeface="Arial" charset="0"/>
            </a:endParaRPr>
          </a:p>
          <a:p>
            <a:pPr marL="340243" lvl="1" indent="-340243">
              <a:defRPr/>
            </a:pPr>
            <a:endParaRPr lang="da-DK" altLang="da-DK" sz="1400" dirty="0" smtClean="0">
              <a:latin typeface="Arial" charset="0"/>
              <a:cs typeface="Arial" charset="0"/>
            </a:endParaRPr>
          </a:p>
          <a:p>
            <a:pPr marL="0" indent="0">
              <a:buNone/>
              <a:defRPr/>
            </a:pPr>
            <a:endParaRPr lang="da-DK" altLang="da-DK" sz="1400" dirty="0" smtClean="0"/>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Thin film </a:t>
            </a:r>
            <a:r>
              <a:rPr kumimoji="0" lang="en-GB"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TPT course </a:t>
            </a:r>
            <a:r>
              <a:rPr lang="da-DK" altLang="da-DK" kern="0" dirty="0" smtClean="0">
                <a:solidFill>
                  <a:srgbClr val="000000"/>
                </a:solidFill>
                <a:latin typeface="Verdana"/>
                <a:cs typeface="Arial" charset="0"/>
              </a:rPr>
              <a:t>-</a:t>
            </a:r>
            <a:r>
              <a:rPr kumimoji="0" lang="da-DK"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Learning </a:t>
            </a:r>
            <a:r>
              <a:rPr kumimoji="0" lang="en-US"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goals</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and </a:t>
            </a:r>
            <a:r>
              <a:rPr kumimoji="0" lang="da-DK" altLang="da-DK" sz="2400" b="0"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course</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 </a:t>
            </a:r>
            <a:r>
              <a:rPr kumimoji="0" lang="da-DK" altLang="da-DK" sz="2400" b="0"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schedule</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4" name="Rectangle 3"/>
          <p:cNvSpPr/>
          <p:nvPr/>
        </p:nvSpPr>
        <p:spPr bwMode="auto">
          <a:xfrm>
            <a:off x="408955" y="6310114"/>
            <a:ext cx="4824536" cy="43204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105295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14" end="1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xEl>
                                              <p:pRg st="16" end="1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8995" y="6361133"/>
            <a:ext cx="4320480" cy="35525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mc:AlternateContent xmlns:mc="http://schemas.openxmlformats.org/markup-compatibility/2006" xmlns:a14="http://schemas.microsoft.com/office/drawing/2010/main">
        <mc:Choice Requires="a14">
          <p:sp>
            <p:nvSpPr>
              <p:cNvPr id="29" name="TextBox 28"/>
              <p:cNvSpPr txBox="1"/>
              <p:nvPr/>
            </p:nvSpPr>
            <p:spPr>
              <a:xfrm>
                <a:off x="409495" y="1053530"/>
                <a:ext cx="11664756" cy="141215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dirty="0" smtClean="0">
                    <a:solidFill>
                      <a:prstClr val="black"/>
                    </a:solidFill>
                    <a:latin typeface="Calibri" panose="020F0502020204030204"/>
                    <a:ea typeface="+mn-ea"/>
                  </a:rPr>
                  <a:t>Deal-Grove </a:t>
                </a:r>
                <a:r>
                  <a:rPr lang="da-DK" sz="1600" dirty="0" err="1" smtClean="0">
                    <a:solidFill>
                      <a:prstClr val="black"/>
                    </a:solidFill>
                    <a:latin typeface="Calibri" panose="020F0502020204030204"/>
                    <a:ea typeface="+mn-ea"/>
                  </a:rPr>
                  <a:t>equation</a:t>
                </a:r>
                <a:r>
                  <a:rPr lang="da-DK" sz="1600" i="1" dirty="0" smtClean="0">
                    <a:solidFill>
                      <a:prstClr val="black"/>
                    </a:solidFill>
                    <a:latin typeface="Calibri" panose="020F0502020204030204"/>
                    <a:ea typeface="+mn-ea"/>
                  </a:rPr>
                  <a:t>:</a:t>
                </a:r>
                <a:r>
                  <a:rPr lang="da-DK" sz="1400" i="1" dirty="0" smtClean="0">
                    <a:solidFill>
                      <a:prstClr val="black"/>
                    </a:solidFill>
                    <a:latin typeface="Calibri" panose="020F0502020204030204"/>
                    <a:ea typeface="+mn-ea"/>
                  </a:rPr>
                  <a:t>		</a:t>
                </a:r>
                <a14:m>
                  <m:oMath xmlns:m="http://schemas.openxmlformats.org/officeDocument/2006/math">
                    <m:sSup>
                      <m:sSupPr>
                        <m:ctrlPr>
                          <a:rPr lang="da-DK" sz="1400" i="1">
                            <a:solidFill>
                              <a:prstClr val="black"/>
                            </a:solidFill>
                            <a:latin typeface="Cambria Math" panose="02040503050406030204" pitchFamily="18" charset="0"/>
                          </a:rPr>
                        </m:ctrlPr>
                      </m:sSupPr>
                      <m:e>
                        <m:r>
                          <a:rPr lang="da-DK" sz="1400" i="1">
                            <a:solidFill>
                              <a:prstClr val="black"/>
                            </a:solidFill>
                            <a:latin typeface="Cambria Math" panose="02040503050406030204" pitchFamily="18" charset="0"/>
                          </a:rPr>
                          <m:t>𝑥</m:t>
                        </m:r>
                      </m:e>
                      <m:sup>
                        <m:r>
                          <a:rPr lang="da-DK" sz="1400" i="1">
                            <a:solidFill>
                              <a:prstClr val="black"/>
                            </a:solidFill>
                            <a:latin typeface="Cambria Math" panose="02040503050406030204" pitchFamily="18" charset="0"/>
                          </a:rPr>
                          <m:t>2</m:t>
                        </m:r>
                      </m:sup>
                    </m:sSup>
                    <m:r>
                      <a:rPr lang="da-DK" sz="1400" i="1">
                        <a:solidFill>
                          <a:prstClr val="black"/>
                        </a:solidFill>
                        <a:latin typeface="Cambria Math" panose="02040503050406030204" pitchFamily="18" charset="0"/>
                      </a:rPr>
                      <m:t>+</m:t>
                    </m:r>
                    <m:r>
                      <a:rPr lang="da-DK" sz="1400" i="1">
                        <a:solidFill>
                          <a:prstClr val="black"/>
                        </a:solidFill>
                        <a:latin typeface="Cambria Math" panose="02040503050406030204" pitchFamily="18" charset="0"/>
                      </a:rPr>
                      <m:t>𝐴𝑥</m:t>
                    </m:r>
                    <m:r>
                      <a:rPr lang="da-DK" sz="1400" i="1">
                        <a:solidFill>
                          <a:prstClr val="black"/>
                        </a:solidFill>
                        <a:latin typeface="Cambria Math" panose="02040503050406030204" pitchFamily="18" charset="0"/>
                      </a:rPr>
                      <m:t>=</m:t>
                    </m:r>
                    <m:r>
                      <a:rPr lang="da-DK" sz="1400" i="1">
                        <a:solidFill>
                          <a:prstClr val="black"/>
                        </a:solidFill>
                        <a:latin typeface="Cambria Math" panose="02040503050406030204" pitchFamily="18" charset="0"/>
                      </a:rPr>
                      <m:t>𝐵</m:t>
                    </m:r>
                    <m:d>
                      <m:dPr>
                        <m:ctrlPr>
                          <a:rPr lang="da-DK" sz="1400" i="1">
                            <a:solidFill>
                              <a:prstClr val="black"/>
                            </a:solidFill>
                            <a:latin typeface="Cambria Math" panose="02040503050406030204" pitchFamily="18" charset="0"/>
                          </a:rPr>
                        </m:ctrlPr>
                      </m:dPr>
                      <m:e>
                        <m:r>
                          <a:rPr lang="da-DK" sz="1400" i="1">
                            <a:solidFill>
                              <a:prstClr val="black"/>
                            </a:solidFill>
                            <a:latin typeface="Cambria Math" panose="02040503050406030204" pitchFamily="18" charset="0"/>
                          </a:rPr>
                          <m:t>𝑡</m:t>
                        </m:r>
                        <m:r>
                          <a:rPr lang="da-DK" sz="1400" i="1">
                            <a:solidFill>
                              <a:prstClr val="black"/>
                            </a:solidFill>
                            <a:latin typeface="Cambria Math" panose="02040503050406030204" pitchFamily="18" charset="0"/>
                          </a:rPr>
                          <m:t>+</m:t>
                        </m:r>
                        <m:r>
                          <m:rPr>
                            <m:sty m:val="p"/>
                          </m:rPr>
                          <a:rPr lang="el-GR" sz="1400" i="1">
                            <a:solidFill>
                              <a:prstClr val="black"/>
                            </a:solidFill>
                            <a:latin typeface="Cambria Math" panose="02040503050406030204" pitchFamily="18" charset="0"/>
                          </a:rPr>
                          <m:t>τ</m:t>
                        </m:r>
                      </m:e>
                    </m:d>
                  </m:oMath>
                </a14:m>
                <a:endParaRPr lang="da-DK" sz="1400" i="1"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600" b="1" dirty="0" smtClean="0">
                    <a:solidFill>
                      <a:prstClr val="black"/>
                    </a:solidFill>
                    <a:latin typeface="Calibri" panose="020F0502020204030204"/>
                  </a:rPr>
                  <a:t>The </a:t>
                </a:r>
                <a:r>
                  <a:rPr lang="da-DK" sz="1600" b="1" dirty="0" err="1" smtClean="0">
                    <a:solidFill>
                      <a:prstClr val="black"/>
                    </a:solidFill>
                    <a:latin typeface="Calibri" panose="020F0502020204030204"/>
                  </a:rPr>
                  <a:t>oxide</a:t>
                </a:r>
                <a:r>
                  <a:rPr lang="da-DK" sz="1600" b="1" dirty="0" smtClean="0">
                    <a:solidFill>
                      <a:prstClr val="black"/>
                    </a:solidFill>
                    <a:latin typeface="Calibri" panose="020F0502020204030204"/>
                  </a:rPr>
                  <a:t> </a:t>
                </a:r>
                <a:r>
                  <a:rPr lang="da-DK" sz="1600" b="1" dirty="0" err="1" smtClean="0">
                    <a:solidFill>
                      <a:prstClr val="black"/>
                    </a:solidFill>
                    <a:latin typeface="Calibri" panose="020F0502020204030204"/>
                  </a:rPr>
                  <a:t>thickness</a:t>
                </a:r>
                <a:r>
                  <a:rPr lang="da-DK" sz="1600" b="1" dirty="0" smtClean="0">
                    <a:solidFill>
                      <a:prstClr val="black"/>
                    </a:solidFill>
                    <a:latin typeface="Calibri" panose="020F0502020204030204"/>
                  </a:rPr>
                  <a:t> is </a:t>
                </a:r>
                <a:r>
                  <a:rPr lang="da-DK" sz="1600" b="1" dirty="0" err="1" smtClean="0">
                    <a:solidFill>
                      <a:prstClr val="black"/>
                    </a:solidFill>
                    <a:latin typeface="Calibri" panose="020F0502020204030204"/>
                  </a:rPr>
                  <a:t>found</a:t>
                </a:r>
                <a:r>
                  <a:rPr lang="da-DK" sz="1600" b="1" dirty="0" smtClean="0">
                    <a:solidFill>
                      <a:prstClr val="black"/>
                    </a:solidFill>
                    <a:latin typeface="Calibri" panose="020F0502020204030204"/>
                  </a:rPr>
                  <a:t> by </a:t>
                </a:r>
                <a:r>
                  <a:rPr lang="da-DK" sz="1600" b="1" dirty="0" err="1" smtClean="0">
                    <a:solidFill>
                      <a:prstClr val="black"/>
                    </a:solidFill>
                    <a:latin typeface="Calibri" panose="020F0502020204030204"/>
                  </a:rPr>
                  <a:t>finding</a:t>
                </a:r>
                <a:r>
                  <a:rPr lang="da-DK" sz="1600" b="1" dirty="0" smtClean="0">
                    <a:solidFill>
                      <a:prstClr val="black"/>
                    </a:solidFill>
                    <a:latin typeface="Calibri" panose="020F0502020204030204"/>
                  </a:rPr>
                  <a:t> the </a:t>
                </a:r>
                <a:r>
                  <a:rPr lang="da-DK" sz="1600" b="1" dirty="0" err="1" smtClean="0">
                    <a:solidFill>
                      <a:prstClr val="black"/>
                    </a:solidFill>
                    <a:latin typeface="Calibri" panose="020F0502020204030204"/>
                  </a:rPr>
                  <a:t>roots</a:t>
                </a:r>
                <a:r>
                  <a:rPr lang="da-DK" sz="1600" b="1" dirty="0" smtClean="0">
                    <a:solidFill>
                      <a:prstClr val="black"/>
                    </a:solidFill>
                    <a:latin typeface="Calibri" panose="020F0502020204030204"/>
                  </a:rPr>
                  <a:t> (for </a:t>
                </a:r>
                <a:r>
                  <a:rPr lang="da-DK" sz="1600" b="1" dirty="0" err="1" smtClean="0">
                    <a:solidFill>
                      <a:prstClr val="black"/>
                    </a:solidFill>
                    <a:latin typeface="Calibri" panose="020F0502020204030204"/>
                  </a:rPr>
                  <a:t>which</a:t>
                </a:r>
                <a:r>
                  <a:rPr lang="da-DK" sz="1600" b="1" dirty="0" smtClean="0">
                    <a:solidFill>
                      <a:prstClr val="black"/>
                    </a:solidFill>
                    <a:latin typeface="Calibri" panose="020F0502020204030204"/>
                  </a:rPr>
                  <a:t> </a:t>
                </a:r>
                <a:r>
                  <a:rPr lang="da-DK" sz="1600" b="1" i="1" dirty="0" smtClean="0">
                    <a:solidFill>
                      <a:prstClr val="black"/>
                    </a:solidFill>
                    <a:latin typeface="Calibri" panose="020F0502020204030204"/>
                  </a:rPr>
                  <a:t>x</a:t>
                </a:r>
                <a:r>
                  <a:rPr lang="da-DK" sz="1600" b="1" dirty="0" smtClean="0">
                    <a:solidFill>
                      <a:prstClr val="black"/>
                    </a:solidFill>
                    <a:latin typeface="Calibri" panose="020F0502020204030204"/>
                  </a:rPr>
                  <a:t> &gt; 0) of the </a:t>
                </a:r>
                <a:r>
                  <a:rPr lang="da-DK" sz="1600" b="1" dirty="0" err="1" smtClean="0">
                    <a:solidFill>
                      <a:prstClr val="black"/>
                    </a:solidFill>
                    <a:latin typeface="Calibri" panose="020F0502020204030204"/>
                  </a:rPr>
                  <a:t>equation</a:t>
                </a:r>
                <a:r>
                  <a:rPr lang="da-DK" sz="1600" b="1" dirty="0" smtClean="0">
                    <a:solidFill>
                      <a:prstClr val="black"/>
                    </a:solidFill>
                    <a:latin typeface="Calibri" panose="020F0502020204030204"/>
                  </a:rPr>
                  <a:t>: </a:t>
                </a:r>
                <a:r>
                  <a:rPr lang="da-DK" sz="1400" b="1" dirty="0">
                    <a:solidFill>
                      <a:prstClr val="black"/>
                    </a:solidFill>
                    <a:latin typeface="Calibri" panose="020F0502020204030204"/>
                  </a:rPr>
                  <a:t> </a:t>
                </a:r>
                <a:r>
                  <a:rPr lang="da-DK" sz="1400" b="1" dirty="0" smtClean="0">
                    <a:solidFill>
                      <a:prstClr val="black"/>
                    </a:solidFill>
                    <a:latin typeface="Calibri" panose="020F0502020204030204"/>
                  </a:rPr>
                  <a:t>     </a:t>
                </a:r>
                <a14:m>
                  <m:oMath xmlns:m="http://schemas.openxmlformats.org/officeDocument/2006/math">
                    <m:r>
                      <a:rPr lang="da-DK" sz="1800" i="1">
                        <a:solidFill>
                          <a:prstClr val="black"/>
                        </a:solidFill>
                        <a:latin typeface="Cambria Math" panose="02040503050406030204" pitchFamily="18" charset="0"/>
                      </a:rPr>
                      <m:t>𝑥</m:t>
                    </m:r>
                    <m:r>
                      <a:rPr lang="da-DK" sz="1800" i="1">
                        <a:solidFill>
                          <a:prstClr val="black"/>
                        </a:solidFill>
                        <a:latin typeface="Cambria Math" panose="02040503050406030204" pitchFamily="18" charset="0"/>
                      </a:rPr>
                      <m:t>=</m:t>
                    </m:r>
                    <m:f>
                      <m:fPr>
                        <m:ctrlPr>
                          <a:rPr lang="da-DK" sz="1800" i="1">
                            <a:solidFill>
                              <a:prstClr val="black"/>
                            </a:solidFill>
                            <a:latin typeface="Cambria Math" panose="02040503050406030204" pitchFamily="18" charset="0"/>
                          </a:rPr>
                        </m:ctrlPr>
                      </m:fPr>
                      <m:num>
                        <m:r>
                          <a:rPr lang="da-DK" sz="1800" i="1">
                            <a:solidFill>
                              <a:prstClr val="black"/>
                            </a:solidFill>
                            <a:latin typeface="Cambria Math" panose="02040503050406030204" pitchFamily="18" charset="0"/>
                          </a:rPr>
                          <m:t>−</m:t>
                        </m:r>
                        <m:r>
                          <a:rPr lang="da-DK" sz="1800" i="1">
                            <a:solidFill>
                              <a:prstClr val="black"/>
                            </a:solidFill>
                            <a:latin typeface="Cambria Math" panose="02040503050406030204" pitchFamily="18" charset="0"/>
                          </a:rPr>
                          <m:t>𝐴</m:t>
                        </m:r>
                        <m:r>
                          <a:rPr lang="da-DK" sz="1800" i="1">
                            <a:solidFill>
                              <a:prstClr val="black"/>
                            </a:solidFill>
                            <a:latin typeface="Cambria Math" panose="02040503050406030204" pitchFamily="18" charset="0"/>
                          </a:rPr>
                          <m:t>+</m:t>
                        </m:r>
                        <m:rad>
                          <m:radPr>
                            <m:degHide m:val="on"/>
                            <m:ctrlPr>
                              <a:rPr lang="da-DK" sz="1800" i="1">
                                <a:solidFill>
                                  <a:prstClr val="black"/>
                                </a:solidFill>
                                <a:latin typeface="Cambria Math" panose="02040503050406030204" pitchFamily="18" charset="0"/>
                              </a:rPr>
                            </m:ctrlPr>
                          </m:radPr>
                          <m:deg/>
                          <m:e>
                            <m:d>
                              <m:dPr>
                                <m:ctrlPr>
                                  <a:rPr lang="da-DK" sz="1800" i="1">
                                    <a:solidFill>
                                      <a:prstClr val="black"/>
                                    </a:solidFill>
                                    <a:latin typeface="Cambria Math" panose="02040503050406030204" pitchFamily="18" charset="0"/>
                                  </a:rPr>
                                </m:ctrlPr>
                              </m:dPr>
                              <m:e>
                                <m:sSup>
                                  <m:sSupPr>
                                    <m:ctrlPr>
                                      <a:rPr lang="da-DK" sz="1800" i="1">
                                        <a:solidFill>
                                          <a:prstClr val="black"/>
                                        </a:solidFill>
                                        <a:latin typeface="Cambria Math" panose="02040503050406030204" pitchFamily="18" charset="0"/>
                                      </a:rPr>
                                    </m:ctrlPr>
                                  </m:sSupPr>
                                  <m:e>
                                    <m:r>
                                      <a:rPr lang="da-DK" sz="1800" i="1">
                                        <a:solidFill>
                                          <a:prstClr val="black"/>
                                        </a:solidFill>
                                        <a:latin typeface="Cambria Math" panose="02040503050406030204" pitchFamily="18" charset="0"/>
                                      </a:rPr>
                                      <m:t>𝐴</m:t>
                                    </m:r>
                                  </m:e>
                                  <m:sup>
                                    <m:r>
                                      <a:rPr lang="da-DK" sz="1800" i="1">
                                        <a:solidFill>
                                          <a:prstClr val="black"/>
                                        </a:solidFill>
                                        <a:latin typeface="Cambria Math" panose="02040503050406030204" pitchFamily="18" charset="0"/>
                                      </a:rPr>
                                      <m:t>2</m:t>
                                    </m:r>
                                  </m:sup>
                                </m:sSup>
                                <m:r>
                                  <a:rPr lang="da-DK" sz="1800" i="1">
                                    <a:solidFill>
                                      <a:prstClr val="black"/>
                                    </a:solidFill>
                                    <a:latin typeface="Cambria Math" panose="02040503050406030204" pitchFamily="18" charset="0"/>
                                  </a:rPr>
                                  <m:t>+4</m:t>
                                </m:r>
                                <m:r>
                                  <a:rPr lang="da-DK" sz="1800" i="1">
                                    <a:solidFill>
                                      <a:prstClr val="black"/>
                                    </a:solidFill>
                                    <a:latin typeface="Cambria Math" panose="02040503050406030204" pitchFamily="18" charset="0"/>
                                  </a:rPr>
                                  <m:t>𝐵</m:t>
                                </m:r>
                                <m:d>
                                  <m:dPr>
                                    <m:ctrlPr>
                                      <a:rPr lang="da-DK" sz="1800" i="1">
                                        <a:solidFill>
                                          <a:prstClr val="black"/>
                                        </a:solidFill>
                                        <a:latin typeface="Cambria Math" panose="02040503050406030204" pitchFamily="18" charset="0"/>
                                      </a:rPr>
                                    </m:ctrlPr>
                                  </m:dPr>
                                  <m:e>
                                    <m:r>
                                      <a:rPr lang="da-DK" sz="1800" i="1">
                                        <a:solidFill>
                                          <a:prstClr val="black"/>
                                        </a:solidFill>
                                        <a:latin typeface="Cambria Math" panose="02040503050406030204" pitchFamily="18" charset="0"/>
                                      </a:rPr>
                                      <m:t>𝑡</m:t>
                                    </m:r>
                                    <m:r>
                                      <a:rPr lang="da-DK" sz="1800" i="1">
                                        <a:solidFill>
                                          <a:prstClr val="black"/>
                                        </a:solidFill>
                                        <a:latin typeface="Cambria Math" panose="02040503050406030204" pitchFamily="18" charset="0"/>
                                      </a:rPr>
                                      <m:t>+</m:t>
                                    </m:r>
                                    <m:r>
                                      <m:rPr>
                                        <m:sty m:val="p"/>
                                      </m:rPr>
                                      <a:rPr lang="el-GR" sz="1800" i="1">
                                        <a:solidFill>
                                          <a:prstClr val="black"/>
                                        </a:solidFill>
                                        <a:latin typeface="Cambria Math" panose="02040503050406030204" pitchFamily="18" charset="0"/>
                                      </a:rPr>
                                      <m:t>τ</m:t>
                                    </m:r>
                                  </m:e>
                                </m:d>
                              </m:e>
                            </m:d>
                          </m:e>
                        </m:rad>
                      </m:num>
                      <m:den>
                        <m:r>
                          <a:rPr lang="da-DK" sz="1800" i="1">
                            <a:solidFill>
                              <a:prstClr val="black"/>
                            </a:solidFill>
                            <a:latin typeface="Cambria Math" panose="02040503050406030204" pitchFamily="18" charset="0"/>
                          </a:rPr>
                          <m:t>2</m:t>
                        </m:r>
                      </m:den>
                    </m:f>
                  </m:oMath>
                </a14:m>
                <a:endParaRPr lang="da-DK" sz="1400" dirty="0" smtClean="0">
                  <a:solidFill>
                    <a:prstClr val="black"/>
                  </a:solidFill>
                  <a:latin typeface="Calibri" panose="020F0502020204030204"/>
                </a:endParaRPr>
              </a:p>
              <a:p>
                <a:pPr defTabSz="914583" eaLnBrk="1" fontAlgn="auto" hangingPunct="1">
                  <a:spcBef>
                    <a:spcPts val="0"/>
                  </a:spcBef>
                  <a:spcAft>
                    <a:spcPts val="0"/>
                  </a:spcAft>
                </a:pPr>
                <a:endParaRPr lang="da-DK" sz="1400" dirty="0">
                  <a:solidFill>
                    <a:prstClr val="black"/>
                  </a:solidFill>
                  <a:latin typeface="Calibri" panose="020F0502020204030204"/>
                </a:endParaRPr>
              </a:p>
              <a:p>
                <a:pPr defTabSz="914583" eaLnBrk="1" fontAlgn="auto" hangingPunct="1">
                  <a:spcBef>
                    <a:spcPts val="0"/>
                  </a:spcBef>
                  <a:spcAft>
                    <a:spcPts val="0"/>
                  </a:spcAft>
                </a:pPr>
                <a:endParaRPr lang="da-DK" sz="1400" dirty="0" smtClean="0">
                  <a:solidFill>
                    <a:prstClr val="black"/>
                  </a:solidFill>
                  <a:latin typeface="Calibri" panose="020F0502020204030204"/>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09495" y="1053530"/>
                <a:ext cx="11664756" cy="1412155"/>
              </a:xfrm>
              <a:prstGeom prst="rect">
                <a:avLst/>
              </a:prstGeom>
              <a:blipFill>
                <a:blip r:embed="rId3"/>
                <a:stretch>
                  <a:fillRect l="-104" t="-866"/>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47529" y="2112661"/>
                <a:ext cx="5644295" cy="2576667"/>
              </a:xfrm>
              <a:prstGeom prst="rect">
                <a:avLst/>
              </a:prstGeom>
              <a:noFill/>
            </p:spPr>
            <p:txBody>
              <a:bodyPr wrap="square" rtlCol="0">
                <a:spAutoFit/>
              </a:bodyPr>
              <a:lstStyle/>
              <a:p>
                <a:pPr defTabSz="914583" eaLnBrk="1" fontAlgn="auto" hangingPunct="1">
                  <a:spcBef>
                    <a:spcPts val="0"/>
                  </a:spcBef>
                  <a:spcAft>
                    <a:spcPts val="0"/>
                  </a:spcAft>
                </a:pPr>
                <a:r>
                  <a:rPr lang="da-DK" sz="1600" b="1" dirty="0" smtClean="0">
                    <a:solidFill>
                      <a:prstClr val="black"/>
                    </a:solidFill>
                    <a:latin typeface="Calibri" panose="020F0502020204030204"/>
                  </a:rPr>
                  <a:t>Short oxidation time</a:t>
                </a:r>
                <a:endParaRPr lang="da-DK" sz="1600" b="1" dirty="0">
                  <a:solidFill>
                    <a:prstClr val="black"/>
                  </a:solidFill>
                  <a:latin typeface="Calibri" panose="020F0502020204030204"/>
                </a:endParaRPr>
              </a:p>
              <a:p>
                <a:pPr defTabSz="914583" eaLnBrk="1" fontAlgn="auto" hangingPunct="1">
                  <a:spcBef>
                    <a:spcPts val="0"/>
                  </a:spcBef>
                  <a:spcAft>
                    <a:spcPts val="0"/>
                  </a:spcAft>
                </a:pPr>
                <a:endParaRPr lang="da-DK" sz="800" b="1" dirty="0">
                  <a:solidFill>
                    <a:prstClr val="black"/>
                  </a:solidFill>
                  <a:latin typeface="Calibri" panose="020F0502020204030204"/>
                  <a:ea typeface="Cambria Math" panose="02040503050406030204" pitchFamily="18" charset="0"/>
                </a:endParaRPr>
              </a:p>
              <a:p>
                <a:pPr defTabSz="914583" eaLnBrk="1" fontAlgn="auto" hangingPunct="1">
                  <a:spcBef>
                    <a:spcPts val="0"/>
                  </a:spcBef>
                  <a:spcAft>
                    <a:spcPts val="0"/>
                  </a:spcAft>
                </a:pPr>
                <a:r>
                  <a:rPr lang="da-DK" sz="1400" dirty="0">
                    <a:solidFill>
                      <a:prstClr val="black"/>
                    </a:solidFill>
                    <a:latin typeface="Calibri" panose="020F0502020204030204"/>
                  </a:rPr>
                  <a:t>	</a:t>
                </a:r>
                <a14:m>
                  <m:oMath xmlns:m="http://schemas.openxmlformats.org/officeDocument/2006/math">
                    <m:r>
                      <a:rPr lang="da-DK" sz="1600" i="1">
                        <a:solidFill>
                          <a:prstClr val="black"/>
                        </a:solidFill>
                        <a:latin typeface="Cambria Math" panose="02040503050406030204" pitchFamily="18" charset="0"/>
                      </a:rPr>
                      <m:t>𝑡</m:t>
                    </m:r>
                    <m:r>
                      <a:rPr lang="da-DK" sz="1600" i="1">
                        <a:solidFill>
                          <a:prstClr val="black"/>
                        </a:solidFill>
                        <a:latin typeface="Cambria Math" panose="02040503050406030204" pitchFamily="18" charset="0"/>
                        <a:ea typeface="Cambria Math" panose="02040503050406030204" pitchFamily="18" charset="0"/>
                      </a:rPr>
                      <m:t>→0 ⇒</m:t>
                    </m:r>
                    <m:r>
                      <a:rPr lang="da-DK" sz="1600" i="1">
                        <a:solidFill>
                          <a:prstClr val="black"/>
                        </a:solidFill>
                        <a:latin typeface="Cambria Math" panose="02040503050406030204" pitchFamily="18" charset="0"/>
                        <a:ea typeface="Cambria Math" panose="02040503050406030204" pitchFamily="18" charset="0"/>
                      </a:rPr>
                      <m:t>𝑥</m:t>
                    </m:r>
                    <m:r>
                      <a:rPr lang="da-DK" sz="1600" i="1">
                        <a:solidFill>
                          <a:prstClr val="black"/>
                        </a:solidFill>
                        <a:latin typeface="Cambria Math" panose="02040503050406030204" pitchFamily="18" charset="0"/>
                      </a:rPr>
                      <m:t>=</m:t>
                    </m:r>
                    <m:f>
                      <m:fPr>
                        <m:ctrlPr>
                          <a:rPr lang="da-DK" sz="1600" i="1">
                            <a:solidFill>
                              <a:prstClr val="black"/>
                            </a:solidFill>
                            <a:latin typeface="Cambria Math" panose="02040503050406030204" pitchFamily="18" charset="0"/>
                          </a:rPr>
                        </m:ctrlPr>
                      </m:fPr>
                      <m:num>
                        <m:r>
                          <a:rPr lang="da-DK" sz="1600" i="1">
                            <a:solidFill>
                              <a:prstClr val="black"/>
                            </a:solidFill>
                            <a:latin typeface="Cambria Math" panose="02040503050406030204" pitchFamily="18" charset="0"/>
                          </a:rPr>
                          <m:t>𝐵</m:t>
                        </m:r>
                      </m:num>
                      <m:den>
                        <m:r>
                          <a:rPr lang="da-DK" sz="1600" i="1">
                            <a:solidFill>
                              <a:prstClr val="black"/>
                            </a:solidFill>
                            <a:latin typeface="Cambria Math" panose="02040503050406030204" pitchFamily="18" charset="0"/>
                          </a:rPr>
                          <m:t>𝐴</m:t>
                        </m:r>
                      </m:den>
                    </m:f>
                    <m:r>
                      <a:rPr lang="da-DK" sz="1600" b="0" i="1" smtClean="0">
                        <a:solidFill>
                          <a:prstClr val="black"/>
                        </a:solidFill>
                        <a:latin typeface="Cambria Math" panose="02040503050406030204" pitchFamily="18" charset="0"/>
                      </a:rPr>
                      <m:t>𝑡</m:t>
                    </m:r>
                  </m:oMath>
                </a14:m>
                <a:endParaRPr lang="da-DK" sz="1600" dirty="0" smtClean="0">
                  <a:solidFill>
                    <a:prstClr val="black"/>
                  </a:solidFill>
                  <a:latin typeface="Calibri" panose="020F0502020204030204"/>
                </a:endParaRPr>
              </a:p>
              <a:p>
                <a:pPr defTabSz="914583" eaLnBrk="1" fontAlgn="auto" hangingPunct="1">
                  <a:spcBef>
                    <a:spcPts val="0"/>
                  </a:spcBef>
                  <a:spcAft>
                    <a:spcPts val="0"/>
                  </a:spcAft>
                </a:pPr>
                <a:endParaRPr lang="da-DK" sz="1000" dirty="0">
                  <a:solidFill>
                    <a:prstClr val="black"/>
                  </a:solidFill>
                  <a:latin typeface="Calibri" panose="020F0502020204030204"/>
                </a:endParaRPr>
              </a:p>
              <a:p>
                <a:pPr defTabSz="914583" eaLnBrk="1" fontAlgn="auto" hangingPunct="1">
                  <a:spcBef>
                    <a:spcPts val="0"/>
                  </a:spcBef>
                  <a:spcAft>
                    <a:spcPts val="0"/>
                  </a:spcAft>
                </a:pPr>
                <a:r>
                  <a:rPr lang="da-DK" sz="1400" i="1" dirty="0" smtClean="0">
                    <a:solidFill>
                      <a:prstClr val="black"/>
                    </a:solidFill>
                    <a:latin typeface="Calibri" panose="020F0502020204030204"/>
                  </a:rPr>
                  <a:t>x</a:t>
                </a:r>
                <a:r>
                  <a:rPr lang="da-DK" sz="1400" dirty="0" smtClean="0">
                    <a:solidFill>
                      <a:prstClr val="black"/>
                    </a:solidFill>
                    <a:latin typeface="Calibri" panose="020F0502020204030204"/>
                  </a:rPr>
                  <a:t> </a:t>
                </a:r>
                <a:r>
                  <a:rPr lang="da-DK" sz="1400" dirty="0">
                    <a:solidFill>
                      <a:prstClr val="black"/>
                    </a:solidFill>
                    <a:latin typeface="Calibri" panose="020F0502020204030204"/>
                  </a:rPr>
                  <a:t>is </a:t>
                </a:r>
                <a:r>
                  <a:rPr lang="da-DK" sz="1400" dirty="0" err="1">
                    <a:solidFill>
                      <a:prstClr val="black"/>
                    </a:solidFill>
                    <a:latin typeface="Calibri" panose="020F0502020204030204"/>
                  </a:rPr>
                  <a:t>linear</a:t>
                </a:r>
                <a:r>
                  <a:rPr lang="da-DK" sz="1400" dirty="0">
                    <a:solidFill>
                      <a:prstClr val="black"/>
                    </a:solidFill>
                    <a:latin typeface="Calibri" panose="020F0502020204030204"/>
                  </a:rPr>
                  <a:t> proportional to time, and </a:t>
                </a:r>
                <a:r>
                  <a:rPr lang="da-DK" sz="1400" dirty="0" err="1">
                    <a:solidFill>
                      <a:prstClr val="black"/>
                    </a:solidFill>
                    <a:latin typeface="Calibri" panose="020F0502020204030204"/>
                  </a:rPr>
                  <a:t>thus</a:t>
                </a:r>
                <a:r>
                  <a:rPr lang="da-DK" sz="1400" dirty="0">
                    <a:solidFill>
                      <a:prstClr val="black"/>
                    </a:solidFill>
                    <a:latin typeface="Calibri" panose="020F0502020204030204"/>
                  </a:rPr>
                  <a:t> the </a:t>
                </a:r>
                <a:r>
                  <a:rPr lang="da-DK" sz="1400" dirty="0" smtClean="0">
                    <a:solidFill>
                      <a:prstClr val="black"/>
                    </a:solidFill>
                    <a:latin typeface="Calibri" panose="020F0502020204030204"/>
                  </a:rPr>
                  <a:t>oxidation rate </a:t>
                </a:r>
                <a:r>
                  <a:rPr lang="da-DK" sz="1400" dirty="0" err="1" smtClean="0">
                    <a:solidFill>
                      <a:prstClr val="black"/>
                    </a:solidFill>
                    <a:latin typeface="Calibri" panose="020F0502020204030204"/>
                  </a:rPr>
                  <a:t>follows</a:t>
                </a:r>
                <a:r>
                  <a:rPr lang="da-DK" sz="1400" dirty="0" smtClean="0">
                    <a:solidFill>
                      <a:prstClr val="black"/>
                    </a:solidFill>
                    <a:latin typeface="Calibri" panose="020F0502020204030204"/>
                  </a:rPr>
                  <a:t> a </a:t>
                </a:r>
                <a:r>
                  <a:rPr lang="da-DK" sz="1400" dirty="0" err="1" smtClean="0">
                    <a:solidFill>
                      <a:prstClr val="black"/>
                    </a:solidFill>
                    <a:latin typeface="Calibri" panose="020F0502020204030204"/>
                  </a:rPr>
                  <a:t>linear</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growth</a:t>
                </a:r>
                <a:r>
                  <a:rPr lang="da-DK" sz="1400" dirty="0" smtClean="0">
                    <a:solidFill>
                      <a:prstClr val="black"/>
                    </a:solidFill>
                    <a:latin typeface="Calibri" panose="020F0502020204030204"/>
                  </a:rPr>
                  <a:t> rate </a:t>
                </a:r>
                <a:r>
                  <a:rPr lang="da-DK" sz="1400" dirty="0" err="1" smtClean="0">
                    <a:solidFill>
                      <a:prstClr val="black"/>
                    </a:solidFill>
                    <a:latin typeface="Calibri" panose="020F0502020204030204"/>
                  </a:rPr>
                  <a:t>curve</a:t>
                </a:r>
                <a:r>
                  <a:rPr lang="da-DK" sz="1400" dirty="0" smtClean="0">
                    <a:solidFill>
                      <a:prstClr val="black"/>
                    </a:solidFill>
                    <a:latin typeface="Calibri" panose="020F0502020204030204"/>
                  </a:rPr>
                  <a:t>. </a:t>
                </a:r>
              </a:p>
              <a:p>
                <a:pPr defTabSz="914583" eaLnBrk="1" fontAlgn="auto" hangingPunct="1">
                  <a:spcBef>
                    <a:spcPts val="0"/>
                  </a:spcBef>
                  <a:spcAft>
                    <a:spcPts val="0"/>
                  </a:spcAft>
                </a:pPr>
                <a:r>
                  <a:rPr lang="da-DK" sz="1400" dirty="0" smtClean="0">
                    <a:solidFill>
                      <a:prstClr val="black"/>
                    </a:solidFill>
                    <a:latin typeface="Calibri" panose="020F0502020204030204"/>
                  </a:rPr>
                  <a:t>The oxidation </a:t>
                </a:r>
                <a:r>
                  <a:rPr lang="da-DK" sz="1400" dirty="0">
                    <a:solidFill>
                      <a:prstClr val="black"/>
                    </a:solidFill>
                    <a:latin typeface="Calibri" panose="020F0502020204030204"/>
                  </a:rPr>
                  <a:t>rate in </a:t>
                </a:r>
                <a:r>
                  <a:rPr lang="da-DK" sz="1400" dirty="0" err="1" smtClean="0">
                    <a:solidFill>
                      <a:prstClr val="black"/>
                    </a:solidFill>
                    <a:latin typeface="Calibri" panose="020F0502020204030204"/>
                  </a:rPr>
                  <a:t>limited</a:t>
                </a:r>
                <a:r>
                  <a:rPr lang="da-DK" sz="1400" dirty="0" smtClean="0">
                    <a:solidFill>
                      <a:prstClr val="black"/>
                    </a:solidFill>
                    <a:latin typeface="Calibri" panose="020F0502020204030204"/>
                  </a:rPr>
                  <a:t> by </a:t>
                </a:r>
                <a:r>
                  <a:rPr lang="da-DK" sz="1400" dirty="0" err="1">
                    <a:solidFill>
                      <a:prstClr val="black"/>
                    </a:solidFill>
                    <a:latin typeface="Calibri" panose="020F0502020204030204"/>
                  </a:rPr>
                  <a:t>how</a:t>
                </a:r>
                <a:r>
                  <a:rPr lang="da-DK" sz="1400" dirty="0">
                    <a:solidFill>
                      <a:prstClr val="black"/>
                    </a:solidFill>
                    <a:latin typeface="Calibri" panose="020F0502020204030204"/>
                  </a:rPr>
                  <a:t> fast the </a:t>
                </a:r>
                <a:r>
                  <a:rPr lang="da-DK" sz="1400" dirty="0" err="1">
                    <a:solidFill>
                      <a:prstClr val="black"/>
                    </a:solidFill>
                    <a:latin typeface="Calibri" panose="020F0502020204030204"/>
                  </a:rPr>
                  <a:t>oxidants</a:t>
                </a:r>
                <a:r>
                  <a:rPr lang="da-DK" sz="1400" dirty="0">
                    <a:solidFill>
                      <a:prstClr val="black"/>
                    </a:solidFill>
                    <a:latin typeface="Calibri" panose="020F0502020204030204"/>
                  </a:rPr>
                  <a:t> </a:t>
                </a:r>
                <a:r>
                  <a:rPr lang="da-DK" sz="1400" dirty="0" err="1">
                    <a:solidFill>
                      <a:prstClr val="black"/>
                    </a:solidFill>
                    <a:latin typeface="Calibri" panose="020F0502020204030204"/>
                  </a:rPr>
                  <a:t>can</a:t>
                </a:r>
                <a:r>
                  <a:rPr lang="da-DK" sz="1400" dirty="0">
                    <a:solidFill>
                      <a:prstClr val="black"/>
                    </a:solidFill>
                    <a:latin typeface="Calibri" panose="020F0502020204030204"/>
                  </a:rPr>
                  <a:t> </a:t>
                </a:r>
                <a:r>
                  <a:rPr lang="da-DK" sz="1400" dirty="0" err="1">
                    <a:solidFill>
                      <a:prstClr val="black"/>
                    </a:solidFill>
                    <a:latin typeface="Calibri" panose="020F0502020204030204"/>
                  </a:rPr>
                  <a:t>react</a:t>
                </a:r>
                <a:r>
                  <a:rPr lang="da-DK" sz="1400" dirty="0">
                    <a:solidFill>
                      <a:prstClr val="black"/>
                    </a:solidFill>
                    <a:latin typeface="Calibri" panose="020F0502020204030204"/>
                  </a:rPr>
                  <a:t> with the Si atoms at the SiO</a:t>
                </a:r>
                <a:r>
                  <a:rPr lang="da-DK" sz="1400" baseline="-25000" dirty="0">
                    <a:solidFill>
                      <a:prstClr val="black"/>
                    </a:solidFill>
                    <a:latin typeface="Calibri" panose="020F0502020204030204"/>
                  </a:rPr>
                  <a:t>2</a:t>
                </a:r>
                <a:r>
                  <a:rPr lang="da-DK" sz="1400" dirty="0">
                    <a:solidFill>
                      <a:prstClr val="black"/>
                    </a:solidFill>
                    <a:latin typeface="Calibri" panose="020F0502020204030204"/>
                  </a:rPr>
                  <a:t>-Si </a:t>
                </a:r>
                <a:r>
                  <a:rPr lang="da-DK" sz="1400" dirty="0" smtClean="0">
                    <a:solidFill>
                      <a:prstClr val="black"/>
                    </a:solidFill>
                    <a:latin typeface="Calibri" panose="020F0502020204030204"/>
                  </a:rPr>
                  <a:t>interface. I.e. </a:t>
                </a:r>
                <a:r>
                  <a:rPr lang="da-DK" sz="1400" i="1" dirty="0" smtClean="0">
                    <a:solidFill>
                      <a:prstClr val="black"/>
                    </a:solidFill>
                    <a:latin typeface="Calibri" panose="020F0502020204030204"/>
                  </a:rPr>
                  <a:t>F</a:t>
                </a:r>
                <a:r>
                  <a:rPr lang="da-DK" sz="1400" baseline="-25000" dirty="0" smtClean="0">
                    <a:solidFill>
                      <a:prstClr val="black"/>
                    </a:solidFill>
                    <a:latin typeface="Calibri" panose="020F0502020204030204"/>
                  </a:rPr>
                  <a:t>3</a:t>
                </a:r>
                <a:r>
                  <a:rPr lang="da-DK" sz="1400" dirty="0" smtClean="0">
                    <a:solidFill>
                      <a:prstClr val="black"/>
                    </a:solidFill>
                    <a:latin typeface="Calibri" panose="020F0502020204030204"/>
                  </a:rPr>
                  <a:t> is the </a:t>
                </a:r>
                <a:r>
                  <a:rPr lang="da-DK" sz="1400" dirty="0" err="1" smtClean="0">
                    <a:solidFill>
                      <a:prstClr val="black"/>
                    </a:solidFill>
                    <a:latin typeface="Calibri" panose="020F0502020204030204"/>
                  </a:rPr>
                  <a:t>limiting</a:t>
                </a:r>
                <a:r>
                  <a:rPr lang="da-DK" sz="1400" dirty="0" smtClean="0">
                    <a:solidFill>
                      <a:prstClr val="black"/>
                    </a:solidFill>
                    <a:latin typeface="Calibri" panose="020F0502020204030204"/>
                  </a:rPr>
                  <a:t> factor.</a:t>
                </a:r>
                <a:endParaRPr lang="da-DK" sz="1400" dirty="0">
                  <a:solidFill>
                    <a:prstClr val="black"/>
                  </a:solidFill>
                  <a:latin typeface="Calibri" panose="020F0502020204030204"/>
                </a:endParaRPr>
              </a:p>
              <a:p>
                <a:pPr defTabSz="914583" eaLnBrk="1" fontAlgn="auto" hangingPunct="1">
                  <a:spcBef>
                    <a:spcPts val="0"/>
                  </a:spcBef>
                  <a:spcAft>
                    <a:spcPts val="0"/>
                  </a:spcAft>
                </a:pPr>
                <a:endParaRPr lang="da-DK" sz="1000" dirty="0">
                  <a:solidFill>
                    <a:prstClr val="black"/>
                  </a:solidFill>
                  <a:latin typeface="Calibri" panose="020F0502020204030204"/>
                </a:endParaRPr>
              </a:p>
              <a:p>
                <a:pPr defTabSz="914583" eaLnBrk="1" fontAlgn="auto" hangingPunct="1">
                  <a:spcBef>
                    <a:spcPts val="0"/>
                  </a:spcBef>
                  <a:spcAft>
                    <a:spcPts val="0"/>
                  </a:spcAft>
                </a:pPr>
                <a:r>
                  <a:rPr lang="da-DK" sz="1400" dirty="0">
                    <a:solidFill>
                      <a:prstClr val="black"/>
                    </a:solidFill>
                    <a:latin typeface="Calibri" panose="020F0502020204030204"/>
                  </a:rPr>
                  <a:t> </a:t>
                </a:r>
                <a14:m>
                  <m:oMath xmlns:m="http://schemas.openxmlformats.org/officeDocument/2006/math">
                    <m:f>
                      <m:fPr>
                        <m:ctrlPr>
                          <a:rPr lang="da-DK" sz="1400" i="1" smtClean="0">
                            <a:solidFill>
                              <a:prstClr val="black"/>
                            </a:solidFill>
                            <a:latin typeface="Cambria Math" panose="02040503050406030204" pitchFamily="18" charset="0"/>
                          </a:rPr>
                        </m:ctrlPr>
                      </m:fPr>
                      <m:num>
                        <m:r>
                          <a:rPr lang="da-DK" sz="1400" i="1">
                            <a:solidFill>
                              <a:prstClr val="black"/>
                            </a:solidFill>
                            <a:latin typeface="Cambria Math" panose="02040503050406030204" pitchFamily="18" charset="0"/>
                          </a:rPr>
                          <m:t>𝐵</m:t>
                        </m:r>
                      </m:num>
                      <m:den>
                        <m:r>
                          <a:rPr lang="da-DK" sz="1400" i="1">
                            <a:solidFill>
                              <a:prstClr val="black"/>
                            </a:solidFill>
                            <a:latin typeface="Cambria Math" panose="02040503050406030204" pitchFamily="18" charset="0"/>
                          </a:rPr>
                          <m:t>𝐴</m:t>
                        </m:r>
                      </m:den>
                    </m:f>
                    <m:r>
                      <a:rPr lang="da-DK" sz="1400" i="1">
                        <a:solidFill>
                          <a:prstClr val="black"/>
                        </a:solidFill>
                        <a:latin typeface="Cambria Math" panose="02040503050406030204" pitchFamily="18" charset="0"/>
                      </a:rPr>
                      <m:t> </m:t>
                    </m:r>
                    <m:r>
                      <m:rPr>
                        <m:sty m:val="p"/>
                      </m:rPr>
                      <a:rPr lang="da-DK" sz="1400">
                        <a:solidFill>
                          <a:prstClr val="black"/>
                        </a:solidFill>
                        <a:latin typeface="Cambria Math" panose="02040503050406030204" pitchFamily="18" charset="0"/>
                      </a:rPr>
                      <m:t>is</m:t>
                    </m:r>
                    <m:r>
                      <a:rPr lang="da-DK" sz="1400">
                        <a:solidFill>
                          <a:prstClr val="black"/>
                        </a:solidFill>
                        <a:latin typeface="Cambria Math" panose="02040503050406030204" pitchFamily="18" charset="0"/>
                      </a:rPr>
                      <m:t> </m:t>
                    </m:r>
                    <m:r>
                      <m:rPr>
                        <m:sty m:val="p"/>
                      </m:rPr>
                      <a:rPr lang="da-DK" sz="1400">
                        <a:solidFill>
                          <a:prstClr val="black"/>
                        </a:solidFill>
                        <a:latin typeface="Cambria Math" panose="02040503050406030204" pitchFamily="18" charset="0"/>
                      </a:rPr>
                      <m:t>called</m:t>
                    </m:r>
                    <m:r>
                      <a:rPr lang="da-DK" sz="1400">
                        <a:solidFill>
                          <a:prstClr val="black"/>
                        </a:solidFill>
                        <a:latin typeface="Cambria Math" panose="02040503050406030204" pitchFamily="18" charset="0"/>
                      </a:rPr>
                      <m:t> </m:t>
                    </m:r>
                    <m:r>
                      <m:rPr>
                        <m:sty m:val="p"/>
                      </m:rPr>
                      <a:rPr lang="da-DK" sz="1400">
                        <a:solidFill>
                          <a:prstClr val="black"/>
                        </a:solidFill>
                        <a:latin typeface="Cambria Math" panose="02040503050406030204" pitchFamily="18" charset="0"/>
                      </a:rPr>
                      <m:t>the</m:t>
                    </m:r>
                    <m:r>
                      <a:rPr lang="da-DK" sz="1400">
                        <a:solidFill>
                          <a:prstClr val="black"/>
                        </a:solidFill>
                        <a:latin typeface="Cambria Math" panose="02040503050406030204" pitchFamily="18" charset="0"/>
                      </a:rPr>
                      <m:t> </m:t>
                    </m:r>
                    <m:r>
                      <m:rPr>
                        <m:sty m:val="p"/>
                      </m:rPr>
                      <a:rPr lang="da-DK" sz="1400">
                        <a:solidFill>
                          <a:prstClr val="black"/>
                        </a:solidFill>
                        <a:latin typeface="Cambria Math" panose="02040503050406030204" pitchFamily="18" charset="0"/>
                      </a:rPr>
                      <m:t>linear</m:t>
                    </m:r>
                    <m:r>
                      <a:rPr lang="da-DK" sz="1400">
                        <a:solidFill>
                          <a:prstClr val="black"/>
                        </a:solidFill>
                        <a:latin typeface="Cambria Math" panose="02040503050406030204" pitchFamily="18" charset="0"/>
                      </a:rPr>
                      <m:t> </m:t>
                    </m:r>
                    <m:r>
                      <m:rPr>
                        <m:sty m:val="p"/>
                      </m:rPr>
                      <a:rPr lang="da-DK" sz="1400">
                        <a:solidFill>
                          <a:prstClr val="black"/>
                        </a:solidFill>
                        <a:latin typeface="Cambria Math" panose="02040503050406030204" pitchFamily="18" charset="0"/>
                      </a:rPr>
                      <m:t>rate</m:t>
                    </m:r>
                    <m:r>
                      <a:rPr lang="da-DK" sz="1400">
                        <a:solidFill>
                          <a:prstClr val="black"/>
                        </a:solidFill>
                        <a:latin typeface="Cambria Math" panose="02040503050406030204" pitchFamily="18" charset="0"/>
                      </a:rPr>
                      <m:t> </m:t>
                    </m:r>
                    <m:r>
                      <m:rPr>
                        <m:sty m:val="p"/>
                      </m:rPr>
                      <a:rPr lang="da-DK" sz="1400">
                        <a:solidFill>
                          <a:prstClr val="black"/>
                        </a:solidFill>
                        <a:latin typeface="Cambria Math" panose="02040503050406030204" pitchFamily="18" charset="0"/>
                      </a:rPr>
                      <m:t>constant</m:t>
                    </m:r>
                  </m:oMath>
                </a14:m>
                <a:endParaRPr lang="da-DK" sz="1400" dirty="0">
                  <a:solidFill>
                    <a:prstClr val="black"/>
                  </a:solidFill>
                  <a:latin typeface="Calibri" panose="020F0502020204030204"/>
                </a:endParaRPr>
              </a:p>
              <a:p>
                <a:endParaRPr lang="da-DK" dirty="0"/>
              </a:p>
            </p:txBody>
          </p:sp>
        </mc:Choice>
        <mc:Fallback xmlns="">
          <p:sp>
            <p:nvSpPr>
              <p:cNvPr id="4" name="TextBox 3"/>
              <p:cNvSpPr txBox="1">
                <a:spLocks noRot="1" noChangeAspect="1" noMove="1" noResize="1" noEditPoints="1" noAdjustHandles="1" noChangeArrowheads="1" noChangeShapeType="1" noTextEdit="1"/>
              </p:cNvSpPr>
              <p:nvPr/>
            </p:nvSpPr>
            <p:spPr>
              <a:xfrm>
                <a:off x="447529" y="2112661"/>
                <a:ext cx="5644295" cy="2576667"/>
              </a:xfrm>
              <a:prstGeom prst="rect">
                <a:avLst/>
              </a:prstGeom>
              <a:blipFill>
                <a:blip r:embed="rId4"/>
                <a:stretch>
                  <a:fillRect l="-540" t="-711"/>
                </a:stretch>
              </a:blipFill>
            </p:spPr>
            <p:txBody>
              <a:bodyPr/>
              <a:lstStyle/>
              <a:p>
                <a:r>
                  <a:rPr lang="da-DK">
                    <a:noFill/>
                  </a:rPr>
                  <a:t> </a:t>
                </a:r>
              </a:p>
            </p:txBody>
          </p:sp>
        </mc:Fallback>
      </mc:AlternateContent>
      <p:sp>
        <p:nvSpPr>
          <p:cNvPr id="2" name="Rectangle 1"/>
          <p:cNvSpPr/>
          <p:nvPr/>
        </p:nvSpPr>
        <p:spPr>
          <a:xfrm>
            <a:off x="361185" y="2112661"/>
            <a:ext cx="5810827" cy="230425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1643" y="3004812"/>
            <a:ext cx="5943108" cy="3017270"/>
          </a:xfrm>
          <a:prstGeom prst="rect">
            <a:avLst/>
          </a:prstGeom>
        </p:spPr>
      </p:pic>
      <p:sp>
        <p:nvSpPr>
          <p:cNvPr id="6" name="Rectangle 5"/>
          <p:cNvSpPr/>
          <p:nvPr/>
        </p:nvSpPr>
        <p:spPr>
          <a:xfrm>
            <a:off x="7033691" y="5913301"/>
            <a:ext cx="4752528" cy="215444"/>
          </a:xfrm>
          <a:prstGeom prst="rect">
            <a:avLst/>
          </a:prstGeom>
        </p:spPr>
        <p:txBody>
          <a:bodyPr wrap="square">
            <a:spAutoFit/>
          </a:bodyPr>
          <a:lstStyle/>
          <a:p>
            <a:r>
              <a:rPr lang="da-DK" sz="800" dirty="0"/>
              <a:t>https://www.semitracks.com/newsletters/october/2014-october-newsletter.php</a:t>
            </a:r>
          </a:p>
        </p:txBody>
      </p:sp>
      <p:sp>
        <p:nvSpPr>
          <p:cNvPr id="10" name="Rectangle 9"/>
          <p:cNvSpPr/>
          <p:nvPr/>
        </p:nvSpPr>
        <p:spPr>
          <a:xfrm>
            <a:off x="3081960" y="1043370"/>
            <a:ext cx="1872208" cy="432048"/>
          </a:xfrm>
          <a:prstGeom prst="rect">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mc:AlternateContent xmlns:mc="http://schemas.openxmlformats.org/markup-compatibility/2006" xmlns:a14="http://schemas.microsoft.com/office/drawing/2010/main">
        <mc:Choice Requires="a14">
          <p:sp>
            <p:nvSpPr>
              <p:cNvPr id="12" name="TextBox 11"/>
              <p:cNvSpPr txBox="1"/>
              <p:nvPr/>
            </p:nvSpPr>
            <p:spPr>
              <a:xfrm>
                <a:off x="472554" y="4653261"/>
                <a:ext cx="5619270" cy="2376933"/>
              </a:xfrm>
              <a:prstGeom prst="rect">
                <a:avLst/>
              </a:prstGeom>
              <a:noFill/>
            </p:spPr>
            <p:txBody>
              <a:bodyPr wrap="square" rtlCol="0">
                <a:spAutoFit/>
              </a:bodyPr>
              <a:lstStyle/>
              <a:p>
                <a:pPr defTabSz="914583" eaLnBrk="1" fontAlgn="auto" hangingPunct="1">
                  <a:spcBef>
                    <a:spcPts val="0"/>
                  </a:spcBef>
                  <a:spcAft>
                    <a:spcPts val="0"/>
                  </a:spcAft>
                </a:pPr>
                <a:r>
                  <a:rPr lang="da-DK" sz="1600" b="1" dirty="0" smtClean="0">
                    <a:solidFill>
                      <a:prstClr val="black"/>
                    </a:solidFill>
                    <a:latin typeface="Calibri" panose="020F0502020204030204"/>
                  </a:rPr>
                  <a:t>Long oxidation time</a:t>
                </a:r>
                <a:r>
                  <a:rPr lang="da-DK" sz="1400" dirty="0" smtClean="0">
                    <a:solidFill>
                      <a:prstClr val="black"/>
                    </a:solidFill>
                    <a:latin typeface="Calibri" panose="020F0502020204030204"/>
                  </a:rPr>
                  <a:t> </a:t>
                </a:r>
                <a:endParaRPr lang="da-DK" sz="1400" dirty="0">
                  <a:solidFill>
                    <a:prstClr val="black"/>
                  </a:solidFill>
                  <a:latin typeface="Calibri" panose="020F0502020204030204"/>
                </a:endParaRPr>
              </a:p>
              <a:p>
                <a:pPr defTabSz="914583" eaLnBrk="1" fontAlgn="auto" hangingPunct="1">
                  <a:spcBef>
                    <a:spcPts val="0"/>
                  </a:spcBef>
                  <a:spcAft>
                    <a:spcPts val="0"/>
                  </a:spcAft>
                </a:pPr>
                <a:endParaRPr lang="da-DK" sz="800" dirty="0">
                  <a:solidFill>
                    <a:prstClr val="black"/>
                  </a:solidFill>
                  <a:latin typeface="Calibri" panose="020F0502020204030204"/>
                </a:endParaRPr>
              </a:p>
              <a:p>
                <a:pPr defTabSz="914583" eaLnBrk="1" fontAlgn="auto" hangingPunct="1">
                  <a:spcBef>
                    <a:spcPts val="0"/>
                  </a:spcBef>
                  <a:spcAft>
                    <a:spcPts val="0"/>
                  </a:spcAft>
                </a:pPr>
                <a:r>
                  <a:rPr lang="da-DK" sz="1400" dirty="0">
                    <a:solidFill>
                      <a:prstClr val="black"/>
                    </a:solidFill>
                    <a:latin typeface="Calibri" panose="020F0502020204030204"/>
                  </a:rPr>
                  <a:t>	</a:t>
                </a:r>
                <a14:m>
                  <m:oMath xmlns:m="http://schemas.openxmlformats.org/officeDocument/2006/math">
                    <m:r>
                      <a:rPr lang="da-DK" sz="1600" i="1">
                        <a:solidFill>
                          <a:prstClr val="black"/>
                        </a:solidFill>
                        <a:latin typeface="Cambria Math" panose="02040503050406030204" pitchFamily="18" charset="0"/>
                      </a:rPr>
                      <m:t>𝑡</m:t>
                    </m:r>
                    <m:r>
                      <a:rPr lang="da-DK" sz="1600" i="1">
                        <a:solidFill>
                          <a:prstClr val="black"/>
                        </a:solidFill>
                        <a:latin typeface="Cambria Math" panose="02040503050406030204" pitchFamily="18" charset="0"/>
                        <a:ea typeface="Cambria Math" panose="02040503050406030204" pitchFamily="18" charset="0"/>
                      </a:rPr>
                      <m:t>→∞ ⇒</m:t>
                    </m:r>
                    <m:r>
                      <a:rPr lang="da-DK" sz="1600" i="1">
                        <a:solidFill>
                          <a:prstClr val="black"/>
                        </a:solidFill>
                        <a:latin typeface="Cambria Math" panose="02040503050406030204" pitchFamily="18" charset="0"/>
                        <a:ea typeface="Cambria Math" panose="02040503050406030204" pitchFamily="18" charset="0"/>
                      </a:rPr>
                      <m:t>𝑥</m:t>
                    </m:r>
                    <m:r>
                      <a:rPr lang="da-DK" sz="1600" i="1">
                        <a:solidFill>
                          <a:prstClr val="black"/>
                        </a:solidFill>
                        <a:latin typeface="Cambria Math" panose="02040503050406030204" pitchFamily="18" charset="0"/>
                      </a:rPr>
                      <m:t>=</m:t>
                    </m:r>
                    <m:rad>
                      <m:radPr>
                        <m:degHide m:val="on"/>
                        <m:ctrlPr>
                          <a:rPr lang="da-DK" sz="1600" i="1">
                            <a:solidFill>
                              <a:prstClr val="black"/>
                            </a:solidFill>
                            <a:latin typeface="Cambria Math" panose="02040503050406030204" pitchFamily="18" charset="0"/>
                          </a:rPr>
                        </m:ctrlPr>
                      </m:radPr>
                      <m:deg/>
                      <m:e>
                        <m:r>
                          <a:rPr lang="da-DK" sz="1600" i="1">
                            <a:solidFill>
                              <a:prstClr val="black"/>
                            </a:solidFill>
                            <a:latin typeface="Cambria Math" panose="02040503050406030204" pitchFamily="18" charset="0"/>
                          </a:rPr>
                          <m:t>𝐵𝑡</m:t>
                        </m:r>
                      </m:e>
                    </m:rad>
                  </m:oMath>
                </a14:m>
                <a:endParaRPr lang="da-DK" sz="1600" dirty="0">
                  <a:solidFill>
                    <a:prstClr val="black"/>
                  </a:solidFill>
                  <a:latin typeface="Calibri" panose="020F0502020204030204"/>
                </a:endParaRPr>
              </a:p>
              <a:p>
                <a:pPr defTabSz="914583" eaLnBrk="1" fontAlgn="auto" hangingPunct="1">
                  <a:spcBef>
                    <a:spcPts val="0"/>
                  </a:spcBef>
                  <a:spcAft>
                    <a:spcPts val="0"/>
                  </a:spcAft>
                </a:pPr>
                <a:endParaRPr lang="da-DK" sz="1000" dirty="0">
                  <a:solidFill>
                    <a:prstClr val="black"/>
                  </a:solidFill>
                  <a:latin typeface="Calibri" panose="020F0502020204030204"/>
                </a:endParaRPr>
              </a:p>
              <a:p>
                <a:pPr defTabSz="914583" eaLnBrk="1" fontAlgn="auto" hangingPunct="1">
                  <a:spcBef>
                    <a:spcPts val="0"/>
                  </a:spcBef>
                  <a:spcAft>
                    <a:spcPts val="0"/>
                  </a:spcAft>
                </a:pPr>
                <a:r>
                  <a:rPr lang="da-DK" sz="1400" dirty="0">
                    <a:solidFill>
                      <a:prstClr val="black"/>
                    </a:solidFill>
                    <a:latin typeface="Calibri" panose="020F0502020204030204"/>
                  </a:rPr>
                  <a:t>T</a:t>
                </a:r>
                <a:r>
                  <a:rPr lang="da-DK" sz="1400" dirty="0" smtClean="0">
                    <a:solidFill>
                      <a:prstClr val="black"/>
                    </a:solidFill>
                    <a:latin typeface="Calibri" panose="020F0502020204030204"/>
                  </a:rPr>
                  <a:t>he </a:t>
                </a:r>
                <a:r>
                  <a:rPr lang="da-DK" sz="1400" dirty="0">
                    <a:solidFill>
                      <a:prstClr val="black"/>
                    </a:solidFill>
                    <a:latin typeface="Calibri" panose="020F0502020204030204"/>
                  </a:rPr>
                  <a:t>oxidation rate </a:t>
                </a:r>
                <a:r>
                  <a:rPr lang="da-DK" sz="1400" dirty="0" err="1">
                    <a:solidFill>
                      <a:prstClr val="black"/>
                    </a:solidFill>
                    <a:latin typeface="Calibri" panose="020F0502020204030204"/>
                  </a:rPr>
                  <a:t>follows</a:t>
                </a:r>
                <a:r>
                  <a:rPr lang="da-DK" sz="1400" dirty="0">
                    <a:solidFill>
                      <a:prstClr val="black"/>
                    </a:solidFill>
                    <a:latin typeface="Calibri" panose="020F0502020204030204"/>
                  </a:rPr>
                  <a:t> a </a:t>
                </a:r>
                <a:r>
                  <a:rPr lang="da-DK" sz="1400" dirty="0" err="1">
                    <a:solidFill>
                      <a:prstClr val="black"/>
                    </a:solidFill>
                    <a:latin typeface="Calibri" panose="020F0502020204030204"/>
                  </a:rPr>
                  <a:t>parabolic</a:t>
                </a:r>
                <a:r>
                  <a:rPr lang="da-DK" sz="1400" dirty="0">
                    <a:solidFill>
                      <a:prstClr val="black"/>
                    </a:solidFill>
                    <a:latin typeface="Calibri" panose="020F0502020204030204"/>
                  </a:rPr>
                  <a:t> </a:t>
                </a:r>
                <a:r>
                  <a:rPr lang="da-DK" sz="1400" dirty="0" err="1">
                    <a:solidFill>
                      <a:prstClr val="black"/>
                    </a:solidFill>
                    <a:latin typeface="Calibri" panose="020F0502020204030204"/>
                  </a:rPr>
                  <a:t>growth</a:t>
                </a:r>
                <a:r>
                  <a:rPr lang="da-DK" sz="1400" dirty="0">
                    <a:solidFill>
                      <a:prstClr val="black"/>
                    </a:solidFill>
                    <a:latin typeface="Calibri" panose="020F0502020204030204"/>
                  </a:rPr>
                  <a:t> rate </a:t>
                </a:r>
                <a:r>
                  <a:rPr lang="da-DK" sz="1400" dirty="0" err="1" smtClean="0">
                    <a:solidFill>
                      <a:prstClr val="black"/>
                    </a:solidFill>
                    <a:latin typeface="Calibri" panose="020F0502020204030204"/>
                  </a:rPr>
                  <a:t>curve</a:t>
                </a:r>
                <a:r>
                  <a:rPr lang="da-DK" sz="1400" dirty="0" smtClean="0">
                    <a:solidFill>
                      <a:prstClr val="black"/>
                    </a:solidFill>
                    <a:latin typeface="Calibri" panose="020F0502020204030204"/>
                  </a:rPr>
                  <a:t>.</a:t>
                </a:r>
              </a:p>
              <a:p>
                <a:pPr defTabSz="914583" eaLnBrk="1" fontAlgn="auto" hangingPunct="1">
                  <a:spcBef>
                    <a:spcPts val="0"/>
                  </a:spcBef>
                  <a:spcAft>
                    <a:spcPts val="0"/>
                  </a:spcAft>
                </a:pPr>
                <a:r>
                  <a:rPr lang="da-DK" sz="1400" dirty="0" smtClean="0">
                    <a:solidFill>
                      <a:prstClr val="black"/>
                    </a:solidFill>
                    <a:latin typeface="Calibri" panose="020F0502020204030204"/>
                  </a:rPr>
                  <a:t>The oxidation rate is </a:t>
                </a:r>
                <a:r>
                  <a:rPr lang="da-DK" sz="1400" dirty="0" err="1" smtClean="0">
                    <a:solidFill>
                      <a:prstClr val="black"/>
                    </a:solidFill>
                    <a:latin typeface="Calibri" panose="020F0502020204030204"/>
                  </a:rPr>
                  <a:t>limited</a:t>
                </a:r>
                <a:r>
                  <a:rPr lang="da-DK" sz="1400" dirty="0" smtClean="0">
                    <a:solidFill>
                      <a:prstClr val="black"/>
                    </a:solidFill>
                    <a:latin typeface="Calibri" panose="020F0502020204030204"/>
                  </a:rPr>
                  <a:t> by diffusion</a:t>
                </a:r>
                <a:r>
                  <a:rPr lang="da-DK" sz="1400" dirty="0">
                    <a:solidFill>
                      <a:prstClr val="black"/>
                    </a:solidFill>
                    <a:latin typeface="Calibri" panose="020F0502020204030204"/>
                  </a:rPr>
                  <a:t>, </a:t>
                </a:r>
                <a:r>
                  <a:rPr lang="da-DK" sz="1400" dirty="0" err="1" smtClean="0">
                    <a:solidFill>
                      <a:prstClr val="black"/>
                    </a:solidFill>
                    <a:latin typeface="Calibri" panose="020F0502020204030204"/>
                  </a:rPr>
                  <a:t>because</a:t>
                </a:r>
                <a:r>
                  <a:rPr lang="da-DK" sz="1400" dirty="0" smtClean="0">
                    <a:solidFill>
                      <a:prstClr val="black"/>
                    </a:solidFill>
                    <a:latin typeface="Calibri" panose="020F0502020204030204"/>
                  </a:rPr>
                  <a:t> </a:t>
                </a:r>
                <a:r>
                  <a:rPr lang="da-DK" sz="1400" dirty="0">
                    <a:solidFill>
                      <a:prstClr val="black"/>
                    </a:solidFill>
                    <a:latin typeface="Calibri" panose="020F0502020204030204"/>
                  </a:rPr>
                  <a:t>it </a:t>
                </a:r>
                <a:r>
                  <a:rPr lang="da-DK" sz="1400" dirty="0" err="1">
                    <a:solidFill>
                      <a:prstClr val="black"/>
                    </a:solidFill>
                    <a:latin typeface="Calibri" panose="020F0502020204030204"/>
                  </a:rPr>
                  <a:t>takes</a:t>
                </a:r>
                <a:r>
                  <a:rPr lang="da-DK" sz="1400" dirty="0">
                    <a:solidFill>
                      <a:prstClr val="black"/>
                    </a:solidFill>
                    <a:latin typeface="Calibri" panose="020F0502020204030204"/>
                  </a:rPr>
                  <a:t> longer and longer times for </a:t>
                </a:r>
                <a:r>
                  <a:rPr lang="da-DK" sz="1400" dirty="0" smtClean="0">
                    <a:solidFill>
                      <a:prstClr val="black"/>
                    </a:solidFill>
                    <a:latin typeface="Calibri" panose="020F0502020204030204"/>
                  </a:rPr>
                  <a:t>the </a:t>
                </a:r>
                <a:r>
                  <a:rPr lang="da-DK" sz="1400" dirty="0" err="1">
                    <a:solidFill>
                      <a:prstClr val="black"/>
                    </a:solidFill>
                    <a:latin typeface="Calibri" panose="020F0502020204030204"/>
                  </a:rPr>
                  <a:t>oxidant</a:t>
                </a:r>
                <a:r>
                  <a:rPr lang="da-DK" sz="1400" dirty="0">
                    <a:solidFill>
                      <a:prstClr val="black"/>
                    </a:solidFill>
                    <a:latin typeface="Calibri" panose="020F0502020204030204"/>
                  </a:rPr>
                  <a:t> to diffuse </a:t>
                </a:r>
                <a:r>
                  <a:rPr lang="da-DK" sz="1400" dirty="0" err="1">
                    <a:solidFill>
                      <a:prstClr val="black"/>
                    </a:solidFill>
                    <a:latin typeface="Calibri" panose="020F0502020204030204"/>
                  </a:rPr>
                  <a:t>through</a:t>
                </a:r>
                <a:r>
                  <a:rPr lang="da-DK" sz="1400" dirty="0">
                    <a:solidFill>
                      <a:prstClr val="black"/>
                    </a:solidFill>
                    <a:latin typeface="Calibri" panose="020F0502020204030204"/>
                  </a:rPr>
                  <a:t> the </a:t>
                </a:r>
                <a:r>
                  <a:rPr lang="da-DK" sz="1400" dirty="0" err="1">
                    <a:solidFill>
                      <a:prstClr val="black"/>
                    </a:solidFill>
                    <a:latin typeface="Calibri" panose="020F0502020204030204"/>
                  </a:rPr>
                  <a:t>oxide</a:t>
                </a:r>
                <a:r>
                  <a:rPr lang="da-DK" sz="1400" dirty="0">
                    <a:solidFill>
                      <a:prstClr val="black"/>
                    </a:solidFill>
                    <a:latin typeface="Calibri" panose="020F0502020204030204"/>
                  </a:rPr>
                  <a:t> </a:t>
                </a:r>
                <a:r>
                  <a:rPr lang="da-DK" sz="1400" dirty="0" err="1">
                    <a:solidFill>
                      <a:prstClr val="black"/>
                    </a:solidFill>
                    <a:latin typeface="Calibri" panose="020F0502020204030204"/>
                  </a:rPr>
                  <a:t>layer</a:t>
                </a:r>
                <a:r>
                  <a:rPr lang="da-DK" sz="1400" dirty="0">
                    <a:solidFill>
                      <a:prstClr val="black"/>
                    </a:solidFill>
                    <a:latin typeface="Calibri" panose="020F0502020204030204"/>
                  </a:rPr>
                  <a:t>. I.e. </a:t>
                </a:r>
                <a:r>
                  <a:rPr lang="da-DK" sz="1400" i="1" dirty="0" smtClean="0">
                    <a:solidFill>
                      <a:prstClr val="black"/>
                    </a:solidFill>
                    <a:latin typeface="Calibri" panose="020F0502020204030204"/>
                  </a:rPr>
                  <a:t>F</a:t>
                </a:r>
                <a:r>
                  <a:rPr lang="da-DK" sz="1400" baseline="-25000" dirty="0" smtClean="0">
                    <a:solidFill>
                      <a:prstClr val="black"/>
                    </a:solidFill>
                    <a:latin typeface="Calibri" panose="020F0502020204030204"/>
                  </a:rPr>
                  <a:t>2</a:t>
                </a:r>
                <a:r>
                  <a:rPr lang="da-DK" sz="1400" dirty="0" smtClean="0">
                    <a:solidFill>
                      <a:prstClr val="black"/>
                    </a:solidFill>
                    <a:latin typeface="Calibri" panose="020F0502020204030204"/>
                  </a:rPr>
                  <a:t> </a:t>
                </a:r>
                <a:r>
                  <a:rPr lang="da-DK" sz="1400" dirty="0">
                    <a:solidFill>
                      <a:prstClr val="black"/>
                    </a:solidFill>
                    <a:latin typeface="Calibri" panose="020F0502020204030204"/>
                  </a:rPr>
                  <a:t>is the </a:t>
                </a:r>
                <a:r>
                  <a:rPr lang="da-DK" sz="1400" dirty="0" err="1">
                    <a:solidFill>
                      <a:prstClr val="black"/>
                    </a:solidFill>
                    <a:latin typeface="Calibri" panose="020F0502020204030204"/>
                  </a:rPr>
                  <a:t>limiting</a:t>
                </a:r>
                <a:r>
                  <a:rPr lang="da-DK" sz="1400" dirty="0">
                    <a:solidFill>
                      <a:prstClr val="black"/>
                    </a:solidFill>
                    <a:latin typeface="Calibri" panose="020F0502020204030204"/>
                  </a:rPr>
                  <a:t> factor</a:t>
                </a:r>
              </a:p>
              <a:p>
                <a:pPr defTabSz="914583" eaLnBrk="1" fontAlgn="auto" hangingPunct="1">
                  <a:spcBef>
                    <a:spcPts val="0"/>
                  </a:spcBef>
                  <a:spcAft>
                    <a:spcPts val="0"/>
                  </a:spcAft>
                </a:pPr>
                <a:endParaRPr lang="da-DK" sz="800" dirty="0">
                  <a:solidFill>
                    <a:prstClr val="black"/>
                  </a:solidFill>
                  <a:latin typeface="Calibri" panose="020F0502020204030204"/>
                </a:endParaRPr>
              </a:p>
              <a:p>
                <a:pPr defTabSz="914583" eaLnBrk="1" fontAlgn="auto" hangingPunct="1">
                  <a:spcBef>
                    <a:spcPts val="0"/>
                  </a:spcBef>
                  <a:spcAft>
                    <a:spcPts val="0"/>
                  </a:spcAft>
                </a:pPr>
                <a:r>
                  <a:rPr lang="da-DK" sz="1400" dirty="0" smtClean="0">
                    <a:solidFill>
                      <a:prstClr val="black"/>
                    </a:solidFill>
                    <a:latin typeface="Calibri" panose="020F0502020204030204"/>
                  </a:rPr>
                  <a:t> </a:t>
                </a:r>
                <a14:m>
                  <m:oMath xmlns:m="http://schemas.openxmlformats.org/officeDocument/2006/math">
                    <m:r>
                      <a:rPr lang="da-DK" sz="1400" i="1">
                        <a:solidFill>
                          <a:prstClr val="black"/>
                        </a:solidFill>
                        <a:latin typeface="Cambria Math" panose="02040503050406030204" pitchFamily="18" charset="0"/>
                      </a:rPr>
                      <m:t>𝐵</m:t>
                    </m:r>
                    <m:r>
                      <a:rPr lang="da-DK" sz="1400">
                        <a:solidFill>
                          <a:prstClr val="black"/>
                        </a:solidFill>
                        <a:latin typeface="Cambria Math" panose="02040503050406030204" pitchFamily="18" charset="0"/>
                      </a:rPr>
                      <m:t> </m:t>
                    </m:r>
                    <m:r>
                      <m:rPr>
                        <m:sty m:val="p"/>
                      </m:rPr>
                      <a:rPr lang="da-DK" sz="1400" b="0" i="0" smtClean="0">
                        <a:solidFill>
                          <a:prstClr val="black"/>
                        </a:solidFill>
                        <a:latin typeface="Cambria Math" panose="02040503050406030204" pitchFamily="18" charset="0"/>
                      </a:rPr>
                      <m:t>i</m:t>
                    </m:r>
                    <m:r>
                      <m:rPr>
                        <m:sty m:val="p"/>
                      </m:rPr>
                      <a:rPr lang="da-DK" sz="1400">
                        <a:solidFill>
                          <a:prstClr val="black"/>
                        </a:solidFill>
                        <a:latin typeface="Cambria Math" panose="02040503050406030204" pitchFamily="18" charset="0"/>
                      </a:rPr>
                      <m:t>s</m:t>
                    </m:r>
                    <m:r>
                      <a:rPr lang="da-DK" sz="1400">
                        <a:solidFill>
                          <a:prstClr val="black"/>
                        </a:solidFill>
                        <a:latin typeface="Cambria Math" panose="02040503050406030204" pitchFamily="18" charset="0"/>
                      </a:rPr>
                      <m:t> </m:t>
                    </m:r>
                    <m:r>
                      <m:rPr>
                        <m:sty m:val="p"/>
                      </m:rPr>
                      <a:rPr lang="da-DK" sz="1400">
                        <a:solidFill>
                          <a:prstClr val="black"/>
                        </a:solidFill>
                        <a:latin typeface="Cambria Math" panose="02040503050406030204" pitchFamily="18" charset="0"/>
                      </a:rPr>
                      <m:t>called</m:t>
                    </m:r>
                    <m:r>
                      <a:rPr lang="da-DK" sz="1400">
                        <a:solidFill>
                          <a:prstClr val="black"/>
                        </a:solidFill>
                        <a:latin typeface="Cambria Math" panose="02040503050406030204" pitchFamily="18" charset="0"/>
                      </a:rPr>
                      <m:t> </m:t>
                    </m:r>
                    <m:r>
                      <m:rPr>
                        <m:sty m:val="p"/>
                      </m:rPr>
                      <a:rPr lang="da-DK" sz="1400">
                        <a:solidFill>
                          <a:prstClr val="black"/>
                        </a:solidFill>
                        <a:latin typeface="Cambria Math" panose="02040503050406030204" pitchFamily="18" charset="0"/>
                      </a:rPr>
                      <m:t>the</m:t>
                    </m:r>
                    <m:r>
                      <a:rPr lang="da-DK" sz="1400">
                        <a:solidFill>
                          <a:prstClr val="black"/>
                        </a:solidFill>
                        <a:latin typeface="Cambria Math" panose="02040503050406030204" pitchFamily="18" charset="0"/>
                      </a:rPr>
                      <m:t> </m:t>
                    </m:r>
                    <m:r>
                      <m:rPr>
                        <m:sty m:val="p"/>
                      </m:rPr>
                      <a:rPr lang="da-DK" sz="1400">
                        <a:solidFill>
                          <a:prstClr val="black"/>
                        </a:solidFill>
                        <a:latin typeface="Cambria Math" panose="02040503050406030204" pitchFamily="18" charset="0"/>
                      </a:rPr>
                      <m:t>parabolic</m:t>
                    </m:r>
                    <m:r>
                      <a:rPr lang="da-DK" sz="1400">
                        <a:solidFill>
                          <a:prstClr val="black"/>
                        </a:solidFill>
                        <a:latin typeface="Cambria Math" panose="02040503050406030204" pitchFamily="18" charset="0"/>
                      </a:rPr>
                      <m:t> </m:t>
                    </m:r>
                    <m:r>
                      <m:rPr>
                        <m:sty m:val="p"/>
                      </m:rPr>
                      <a:rPr lang="da-DK" sz="1400">
                        <a:solidFill>
                          <a:prstClr val="black"/>
                        </a:solidFill>
                        <a:latin typeface="Cambria Math" panose="02040503050406030204" pitchFamily="18" charset="0"/>
                      </a:rPr>
                      <m:t>rate</m:t>
                    </m:r>
                    <m:r>
                      <a:rPr lang="da-DK" sz="1400">
                        <a:solidFill>
                          <a:prstClr val="black"/>
                        </a:solidFill>
                        <a:latin typeface="Cambria Math" panose="02040503050406030204" pitchFamily="18" charset="0"/>
                      </a:rPr>
                      <m:t> </m:t>
                    </m:r>
                    <m:r>
                      <m:rPr>
                        <m:sty m:val="p"/>
                      </m:rPr>
                      <a:rPr lang="da-DK" sz="1400">
                        <a:solidFill>
                          <a:prstClr val="black"/>
                        </a:solidFill>
                        <a:latin typeface="Cambria Math" panose="02040503050406030204" pitchFamily="18" charset="0"/>
                      </a:rPr>
                      <m:t>constant</m:t>
                    </m:r>
                  </m:oMath>
                </a14:m>
                <a:endParaRPr lang="da-DK" sz="1400" dirty="0">
                  <a:solidFill>
                    <a:prstClr val="black"/>
                  </a:solidFill>
                  <a:latin typeface="Calibri" panose="020F0502020204030204"/>
                </a:endParaRPr>
              </a:p>
              <a:p>
                <a:endParaRPr lang="da-DK" dirty="0"/>
              </a:p>
            </p:txBody>
          </p:sp>
        </mc:Choice>
        <mc:Fallback xmlns="">
          <p:sp>
            <p:nvSpPr>
              <p:cNvPr id="12" name="TextBox 11"/>
              <p:cNvSpPr txBox="1">
                <a:spLocks noRot="1" noChangeAspect="1" noMove="1" noResize="1" noEditPoints="1" noAdjustHandles="1" noChangeArrowheads="1" noChangeShapeType="1" noTextEdit="1"/>
              </p:cNvSpPr>
              <p:nvPr/>
            </p:nvSpPr>
            <p:spPr>
              <a:xfrm>
                <a:off x="472554" y="4653261"/>
                <a:ext cx="5619270" cy="2376933"/>
              </a:xfrm>
              <a:prstGeom prst="rect">
                <a:avLst/>
              </a:prstGeom>
              <a:blipFill>
                <a:blip r:embed="rId6"/>
                <a:stretch>
                  <a:fillRect l="-651" t="-769"/>
                </a:stretch>
              </a:blipFill>
            </p:spPr>
            <p:txBody>
              <a:bodyPr/>
              <a:lstStyle/>
              <a:p>
                <a:r>
                  <a:rPr lang="da-DK">
                    <a:noFill/>
                  </a:rPr>
                  <a:t> </a:t>
                </a:r>
              </a:p>
            </p:txBody>
          </p:sp>
        </mc:Fallback>
      </mc:AlternateContent>
      <p:sp>
        <p:nvSpPr>
          <p:cNvPr id="13" name="Rectangle 12"/>
          <p:cNvSpPr/>
          <p:nvPr/>
        </p:nvSpPr>
        <p:spPr>
          <a:xfrm>
            <a:off x="352329" y="4603555"/>
            <a:ext cx="5819683" cy="213513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itle 1"/>
          <p:cNvSpPr txBox="1">
            <a:spLocks/>
          </p:cNvSpPr>
          <p:nvPr/>
        </p:nvSpPr>
        <p:spPr bwMode="auto">
          <a:xfrm>
            <a:off x="502475" y="312814"/>
            <a:ext cx="12291856"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Oxide</a:t>
            </a:r>
            <a:r>
              <a:rPr lang="da-DK" altLang="da-DK" b="0"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growth</a:t>
            </a:r>
            <a:r>
              <a:rPr lang="da-DK" altLang="da-DK" b="0" kern="0" dirty="0" smtClean="0">
                <a:solidFill>
                  <a:srgbClr val="000000"/>
                </a:solidFill>
                <a:latin typeface="Verdana"/>
                <a:cs typeface="Arial" charset="0"/>
              </a:rPr>
              <a:t> rate (Deal-Grove model)</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Tree>
    <p:extLst>
      <p:ext uri="{BB962C8B-B14F-4D97-AF65-F5344CB8AC3E}">
        <p14:creationId xmlns:p14="http://schemas.microsoft.com/office/powerpoint/2010/main" val="18780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9842003" y="6454130"/>
            <a:ext cx="2141171"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16" name="Rectangle 15"/>
          <p:cNvSpPr/>
          <p:nvPr/>
        </p:nvSpPr>
        <p:spPr bwMode="auto">
          <a:xfrm>
            <a:off x="768995" y="6454130"/>
            <a:ext cx="4392487"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9" name="TextBox 28"/>
          <p:cNvSpPr txBox="1"/>
          <p:nvPr/>
        </p:nvSpPr>
        <p:spPr>
          <a:xfrm>
            <a:off x="409495" y="1039999"/>
            <a:ext cx="10584636" cy="54082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da-DK" sz="1400" dirty="0">
              <a:solidFill>
                <a:prstClr val="black"/>
              </a:solidFill>
              <a:latin typeface="Calibri" panose="020F0502020204030204"/>
            </a:endParaRPr>
          </a:p>
          <a:p>
            <a:pPr defTabSz="914583" eaLnBrk="1" fontAlgn="auto" hangingPunct="1">
              <a:spcBef>
                <a:spcPts val="0"/>
              </a:spcBef>
              <a:spcAft>
                <a:spcPts val="0"/>
              </a:spcAft>
            </a:pPr>
            <a:endParaRPr lang="da-DK" sz="1400" dirty="0" smtClean="0">
              <a:solidFill>
                <a:prstClr val="black"/>
              </a:solidFill>
              <a:latin typeface="Calibri" panose="020F0502020204030204"/>
            </a:endParaRPr>
          </a:p>
        </p:txBody>
      </p:sp>
      <mc:AlternateContent xmlns:mc="http://schemas.openxmlformats.org/markup-compatibility/2006">
        <mc:Choice xmlns:a14="http://schemas.microsoft.com/office/drawing/2010/main" Requires="a14">
          <p:sp>
            <p:nvSpPr>
              <p:cNvPr id="9" name="TextBox 8"/>
              <p:cNvSpPr txBox="1"/>
              <p:nvPr/>
            </p:nvSpPr>
            <p:spPr>
              <a:xfrm>
                <a:off x="409495" y="1039999"/>
                <a:ext cx="10584636" cy="76836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da-DK"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400" b="1" dirty="0">
                  <a:solidFill>
                    <a:prstClr val="black"/>
                  </a:solidFill>
                  <a:latin typeface="Calibri" panose="020F0502020204030204"/>
                  <a:ea typeface="+mn-ea"/>
                </a:endParaRPr>
              </a:p>
              <a:p>
                <a:pPr defTabSz="914583" eaLnBrk="1" fontAlgn="auto" hangingPunct="1">
                  <a:spcBef>
                    <a:spcPts val="0"/>
                  </a:spcBef>
                  <a:spcAft>
                    <a:spcPts val="0"/>
                  </a:spcAft>
                </a:pPr>
                <a:endParaRPr lang="da-DK"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200" b="1" dirty="0">
                  <a:solidFill>
                    <a:prstClr val="black"/>
                  </a:solidFill>
                  <a:latin typeface="Calibri" panose="020F0502020204030204"/>
                  <a:ea typeface="+mn-ea"/>
                </a:endParaRPr>
              </a:p>
              <a:p>
                <a:pPr defTabSz="914583" eaLnBrk="1" fontAlgn="auto" hangingPunct="1">
                  <a:spcBef>
                    <a:spcPts val="0"/>
                  </a:spcBef>
                  <a:spcAft>
                    <a:spcPts val="0"/>
                  </a:spcAft>
                </a:pPr>
                <a:r>
                  <a:rPr lang="da-DK" sz="1600" b="1" dirty="0" smtClean="0">
                    <a:solidFill>
                      <a:prstClr val="black"/>
                    </a:solidFill>
                    <a:latin typeface="Calibri" panose="020F0502020204030204"/>
                    <a:ea typeface="+mn-ea"/>
                  </a:rPr>
                  <a:t>From the </a:t>
                </a:r>
                <a:r>
                  <a:rPr lang="da-DK" sz="1600" b="1" dirty="0" err="1" smtClean="0">
                    <a:solidFill>
                      <a:prstClr val="black"/>
                    </a:solidFill>
                    <a:latin typeface="Calibri" panose="020F0502020204030204"/>
                    <a:ea typeface="+mn-ea"/>
                  </a:rPr>
                  <a:t>graphs</a:t>
                </a:r>
                <a:r>
                  <a:rPr lang="da-DK" sz="1600" b="1" dirty="0" smtClean="0">
                    <a:solidFill>
                      <a:prstClr val="black"/>
                    </a:solidFill>
                    <a:latin typeface="Calibri" panose="020F0502020204030204"/>
                    <a:ea typeface="+mn-ea"/>
                  </a:rPr>
                  <a:t> it is </a:t>
                </a:r>
                <a:r>
                  <a:rPr lang="da-DK" sz="1600" b="1" dirty="0" err="1" smtClean="0">
                    <a:solidFill>
                      <a:prstClr val="black"/>
                    </a:solidFill>
                    <a:latin typeface="Calibri" panose="020F0502020204030204"/>
                    <a:ea typeface="+mn-ea"/>
                  </a:rPr>
                  <a:t>seen</a:t>
                </a:r>
                <a:r>
                  <a:rPr lang="da-DK" sz="1600" b="1" dirty="0" smtClean="0">
                    <a:solidFill>
                      <a:prstClr val="black"/>
                    </a:solidFill>
                    <a:latin typeface="Calibri" panose="020F0502020204030204"/>
                    <a:ea typeface="+mn-ea"/>
                  </a:rPr>
                  <a:t> </a:t>
                </a:r>
                <a:r>
                  <a:rPr lang="da-DK" sz="1600" b="1" dirty="0" err="1" smtClean="0">
                    <a:solidFill>
                      <a:prstClr val="black"/>
                    </a:solidFill>
                    <a:latin typeface="Calibri" panose="020F0502020204030204"/>
                    <a:ea typeface="+mn-ea"/>
                  </a:rPr>
                  <a:t>that</a:t>
                </a:r>
                <a:r>
                  <a:rPr lang="da-DK" sz="1600" b="1" dirty="0" smtClean="0">
                    <a:solidFill>
                      <a:prstClr val="black"/>
                    </a:solidFill>
                    <a:latin typeface="Calibri" panose="020F0502020204030204"/>
                    <a:ea typeface="+mn-ea"/>
                  </a:rPr>
                  <a:t>:</a:t>
                </a:r>
              </a:p>
              <a:p>
                <a:pPr defTabSz="914583" eaLnBrk="1" fontAlgn="auto" hangingPunct="1">
                  <a:spcBef>
                    <a:spcPts val="0"/>
                  </a:spcBef>
                  <a:spcAft>
                    <a:spcPts val="0"/>
                  </a:spcAft>
                </a:pPr>
                <a:endParaRPr lang="da-DK" sz="600" b="1" dirty="0" smtClean="0">
                  <a:solidFill>
                    <a:prstClr val="black"/>
                  </a:solidFill>
                  <a:latin typeface="Calibri" panose="020F0502020204030204"/>
                  <a:ea typeface="+mn-ea"/>
                </a:endParaRPr>
              </a:p>
              <a:p>
                <a:pPr marL="342900" indent="-342900" defTabSz="914583" eaLnBrk="1" fontAlgn="auto" hangingPunct="1">
                  <a:spcBef>
                    <a:spcPts val="0"/>
                  </a:spcBef>
                  <a:spcAft>
                    <a:spcPts val="0"/>
                  </a:spcAft>
                  <a:buAutoNum type="arabicPeriod"/>
                </a:pPr>
                <a:r>
                  <a:rPr lang="da-DK" sz="1400" dirty="0" smtClean="0">
                    <a:solidFill>
                      <a:prstClr val="black"/>
                    </a:solidFill>
                    <a:latin typeface="Calibri" panose="020F0502020204030204"/>
                    <a:ea typeface="+mn-ea"/>
                  </a:rPr>
                  <a:t>Both</a:t>
                </a:r>
                <a14:m>
                  <m:oMath xmlns:m="http://schemas.openxmlformats.org/officeDocument/2006/math">
                    <m:r>
                      <a:rPr lang="da-DK" sz="1400" b="0" i="1" smtClean="0">
                        <a:solidFill>
                          <a:prstClr val="black"/>
                        </a:solidFill>
                        <a:latin typeface="Cambria Math" panose="02040503050406030204" pitchFamily="18" charset="0"/>
                        <a:ea typeface="+mn-ea"/>
                      </a:rPr>
                      <m:t> </m:t>
                    </m:r>
                    <m:f>
                      <m:fPr>
                        <m:ctrlPr>
                          <a:rPr lang="da-DK" sz="1400" i="1" smtClean="0">
                            <a:solidFill>
                              <a:prstClr val="black"/>
                            </a:solidFill>
                            <a:latin typeface="Cambria Math" panose="02040503050406030204" pitchFamily="18" charset="0"/>
                            <a:ea typeface="+mn-ea"/>
                          </a:rPr>
                        </m:ctrlPr>
                      </m:fPr>
                      <m:num>
                        <m:r>
                          <a:rPr lang="da-DK" sz="1400" b="0" i="1" smtClean="0">
                            <a:solidFill>
                              <a:prstClr val="black"/>
                            </a:solidFill>
                            <a:latin typeface="Cambria Math" panose="02040503050406030204" pitchFamily="18" charset="0"/>
                            <a:ea typeface="+mn-ea"/>
                          </a:rPr>
                          <m:t>𝐵</m:t>
                        </m:r>
                      </m:num>
                      <m:den>
                        <m:r>
                          <a:rPr lang="da-DK" sz="1400" b="0" i="1" smtClean="0">
                            <a:solidFill>
                              <a:prstClr val="black"/>
                            </a:solidFill>
                            <a:latin typeface="Cambria Math" panose="02040503050406030204" pitchFamily="18" charset="0"/>
                            <a:ea typeface="+mn-ea"/>
                          </a:rPr>
                          <m:t>𝐴</m:t>
                        </m:r>
                      </m:den>
                    </m:f>
                    <m:r>
                      <m:rPr>
                        <m:nor/>
                      </m:rPr>
                      <a:rPr lang="da-DK" sz="1400" b="0" i="0" smtClean="0">
                        <a:solidFill>
                          <a:prstClr val="black"/>
                        </a:solidFill>
                        <a:latin typeface="Cambria Math" panose="02040503050406030204" pitchFamily="18" charset="0"/>
                        <a:ea typeface="+mn-ea"/>
                      </a:rPr>
                      <m:t> </m:t>
                    </m:r>
                  </m:oMath>
                </a14:m>
                <a:r>
                  <a:rPr lang="da-DK" sz="1400" dirty="0" smtClean="0">
                    <a:solidFill>
                      <a:prstClr val="black"/>
                    </a:solidFill>
                    <a:latin typeface="Calibri" panose="020F0502020204030204"/>
                    <a:ea typeface="+mn-ea"/>
                  </a:rPr>
                  <a:t>and </a:t>
                </a:r>
                <a:r>
                  <a:rPr lang="da-DK" sz="1400" i="1" dirty="0" smtClean="0">
                    <a:solidFill>
                      <a:prstClr val="black"/>
                    </a:solidFill>
                    <a:latin typeface="Calibri" panose="020F0502020204030204"/>
                    <a:ea typeface="+mn-ea"/>
                  </a:rPr>
                  <a:t>B </a:t>
                </a:r>
                <a:r>
                  <a:rPr lang="da-DK" sz="1400" dirty="0" err="1" smtClean="0">
                    <a:solidFill>
                      <a:prstClr val="black"/>
                    </a:solidFill>
                    <a:latin typeface="Calibri" panose="020F0502020204030204"/>
                    <a:ea typeface="+mn-ea"/>
                  </a:rPr>
                  <a:t>are</a:t>
                </a:r>
                <a:r>
                  <a:rPr lang="da-DK" sz="1400" dirty="0" smtClean="0">
                    <a:solidFill>
                      <a:prstClr val="black"/>
                    </a:solidFill>
                    <a:latin typeface="Calibri" panose="020F0502020204030204"/>
                    <a:ea typeface="+mn-ea"/>
                  </a:rPr>
                  <a:t> </a:t>
                </a:r>
                <a:r>
                  <a:rPr lang="da-DK" sz="1400" dirty="0" err="1" smtClean="0">
                    <a:solidFill>
                      <a:prstClr val="black"/>
                    </a:solidFill>
                    <a:latin typeface="Calibri" panose="020F0502020204030204"/>
                    <a:ea typeface="+mn-ea"/>
                  </a:rPr>
                  <a:t>increases</a:t>
                </a:r>
                <a:r>
                  <a:rPr lang="da-DK" sz="1400" dirty="0" smtClean="0">
                    <a:solidFill>
                      <a:prstClr val="black"/>
                    </a:solidFill>
                    <a:latin typeface="Calibri" panose="020F0502020204030204"/>
                    <a:ea typeface="+mn-ea"/>
                  </a:rPr>
                  <a:t> with temperature </a:t>
                </a:r>
              </a:p>
              <a:p>
                <a:pPr marL="342900" indent="-342900" defTabSz="914583" eaLnBrk="1" fontAlgn="auto" hangingPunct="1">
                  <a:spcBef>
                    <a:spcPts val="0"/>
                  </a:spcBef>
                  <a:spcAft>
                    <a:spcPts val="0"/>
                  </a:spcAft>
                  <a:buAutoNum type="arabicPeriod"/>
                </a:pPr>
                <a:endParaRPr lang="da-DK" sz="8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da-DK" sz="1400" dirty="0" smtClean="0">
                    <a:solidFill>
                      <a:prstClr val="black"/>
                    </a:solidFill>
                    <a:latin typeface="Calibri" panose="020F0502020204030204"/>
                    <a:ea typeface="+mn-ea"/>
                  </a:rPr>
                  <a:t>So, </a:t>
                </a:r>
                <a:r>
                  <a:rPr lang="da-DK" sz="1400" dirty="0" err="1" smtClean="0">
                    <a:solidFill>
                      <a:prstClr val="black"/>
                    </a:solidFill>
                    <a:latin typeface="Calibri" panose="020F0502020204030204"/>
                    <a:ea typeface="+mn-ea"/>
                  </a:rPr>
                  <a:t>i</a:t>
                </a:r>
                <a:r>
                  <a:rPr lang="da-DK" sz="1400" dirty="0" err="1" smtClean="0">
                    <a:solidFill>
                      <a:prstClr val="black"/>
                    </a:solidFill>
                    <a:latin typeface="Calibri" panose="020F0502020204030204"/>
                  </a:rPr>
                  <a:t>ncrease</a:t>
                </a:r>
                <a:r>
                  <a:rPr lang="da-DK" sz="1400" dirty="0" smtClean="0">
                    <a:solidFill>
                      <a:prstClr val="black"/>
                    </a:solidFill>
                    <a:latin typeface="Calibri" panose="020F0502020204030204"/>
                  </a:rPr>
                  <a:t> </a:t>
                </a:r>
                <a:r>
                  <a:rPr lang="da-DK" sz="1400" dirty="0">
                    <a:solidFill>
                      <a:prstClr val="black"/>
                    </a:solidFill>
                    <a:latin typeface="Calibri" panose="020F0502020204030204"/>
                  </a:rPr>
                  <a:t>temperature &gt; Faster oxidation rate &gt; </a:t>
                </a:r>
                <a:r>
                  <a:rPr lang="da-DK" sz="1400" dirty="0" err="1">
                    <a:solidFill>
                      <a:prstClr val="black"/>
                    </a:solidFill>
                    <a:latin typeface="Calibri" panose="020F0502020204030204"/>
                  </a:rPr>
                  <a:t>T</a:t>
                </a:r>
                <a:r>
                  <a:rPr lang="da-DK" sz="1400" dirty="0" err="1" smtClean="0">
                    <a:solidFill>
                      <a:prstClr val="black"/>
                    </a:solidFill>
                    <a:latin typeface="Calibri" panose="020F0502020204030204"/>
                  </a:rPr>
                  <a:t>hicker</a:t>
                </a:r>
                <a:r>
                  <a:rPr lang="da-DK" sz="1400" dirty="0" smtClean="0">
                    <a:solidFill>
                      <a:prstClr val="black"/>
                    </a:solidFill>
                    <a:latin typeface="Calibri" panose="020F0502020204030204"/>
                  </a:rPr>
                  <a:t> </a:t>
                </a:r>
                <a:r>
                  <a:rPr lang="da-DK" sz="1400" dirty="0" err="1">
                    <a:solidFill>
                      <a:prstClr val="black"/>
                    </a:solidFill>
                    <a:latin typeface="Calibri" panose="020F0502020204030204"/>
                  </a:rPr>
                  <a:t>oxide</a:t>
                </a:r>
                <a:r>
                  <a:rPr lang="da-DK" sz="1400" dirty="0">
                    <a:solidFill>
                      <a:prstClr val="black"/>
                    </a:solidFill>
                    <a:latin typeface="Calibri" panose="020F0502020204030204"/>
                  </a:rPr>
                  <a:t> </a:t>
                </a:r>
                <a:r>
                  <a:rPr lang="da-DK" sz="1400" dirty="0" err="1">
                    <a:solidFill>
                      <a:prstClr val="black"/>
                    </a:solidFill>
                    <a:latin typeface="Calibri" panose="020F0502020204030204"/>
                  </a:rPr>
                  <a:t>layer</a:t>
                </a:r>
                <a:r>
                  <a:rPr lang="da-DK" sz="1400" dirty="0">
                    <a:solidFill>
                      <a:prstClr val="black"/>
                    </a:solidFill>
                    <a:latin typeface="Calibri" panose="020F0502020204030204"/>
                  </a:rPr>
                  <a:t> </a:t>
                </a:r>
              </a:p>
              <a:p>
                <a:pPr marL="887288" lvl="1" indent="-342900" defTabSz="914583" eaLnBrk="1" fontAlgn="auto" hangingPunct="1">
                  <a:spcBef>
                    <a:spcPts val="0"/>
                  </a:spcBef>
                  <a:spcAft>
                    <a:spcPts val="0"/>
                  </a:spcAft>
                  <a:buAutoNum type="arabicPeriod"/>
                </a:pPr>
                <a:endParaRPr lang="da-DK" sz="14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da-DK" sz="600" dirty="0" smtClean="0">
                    <a:solidFill>
                      <a:prstClr val="black"/>
                    </a:solidFill>
                    <a:latin typeface="Calibri" panose="020F0502020204030204"/>
                    <a:ea typeface="+mn-ea"/>
                  </a:rPr>
                  <a:t>	</a:t>
                </a:r>
              </a:p>
              <a:p>
                <a:pPr marL="342900" indent="-342900" defTabSz="914583" eaLnBrk="1" fontAlgn="auto" hangingPunct="1">
                  <a:spcBef>
                    <a:spcPts val="0"/>
                  </a:spcBef>
                  <a:spcAft>
                    <a:spcPts val="0"/>
                  </a:spcAft>
                  <a:buAutoNum type="arabicPeriod"/>
                </a:pPr>
                <a:r>
                  <a:rPr lang="da-DK" sz="1400" dirty="0" err="1" smtClean="0">
                    <a:solidFill>
                      <a:prstClr val="black"/>
                    </a:solidFill>
                    <a:latin typeface="Calibri" panose="020F0502020204030204"/>
                    <a:ea typeface="+mn-ea"/>
                  </a:rPr>
                  <a:t>Both</a:t>
                </a:r>
                <a:r>
                  <a:rPr lang="da-DK" sz="1400" dirty="0" smtClean="0">
                    <a:solidFill>
                      <a:prstClr val="black"/>
                    </a:solidFill>
                    <a:latin typeface="Calibri" panose="020F0502020204030204"/>
                    <a:ea typeface="+mn-ea"/>
                  </a:rPr>
                  <a:t> </a:t>
                </a:r>
                <a14:m>
                  <m:oMath xmlns:m="http://schemas.openxmlformats.org/officeDocument/2006/math">
                    <m:r>
                      <a:rPr lang="da-DK" sz="1400" i="1">
                        <a:solidFill>
                          <a:prstClr val="black"/>
                        </a:solidFill>
                        <a:latin typeface="Cambria Math" panose="02040503050406030204" pitchFamily="18" charset="0"/>
                      </a:rPr>
                      <m:t> </m:t>
                    </m:r>
                    <m:f>
                      <m:fPr>
                        <m:ctrlPr>
                          <a:rPr lang="da-DK" sz="1400" i="1">
                            <a:solidFill>
                              <a:prstClr val="black"/>
                            </a:solidFill>
                            <a:latin typeface="Cambria Math" panose="02040503050406030204" pitchFamily="18" charset="0"/>
                          </a:rPr>
                        </m:ctrlPr>
                      </m:fPr>
                      <m:num>
                        <m:r>
                          <a:rPr lang="da-DK" sz="1400" i="1">
                            <a:solidFill>
                              <a:prstClr val="black"/>
                            </a:solidFill>
                            <a:latin typeface="Cambria Math" panose="02040503050406030204" pitchFamily="18" charset="0"/>
                          </a:rPr>
                          <m:t>𝐵</m:t>
                        </m:r>
                      </m:num>
                      <m:den>
                        <m:r>
                          <a:rPr lang="da-DK" sz="1400" i="1">
                            <a:solidFill>
                              <a:prstClr val="black"/>
                            </a:solidFill>
                            <a:latin typeface="Cambria Math" panose="02040503050406030204" pitchFamily="18" charset="0"/>
                          </a:rPr>
                          <m:t>𝐴</m:t>
                        </m:r>
                      </m:den>
                    </m:f>
                    <m:r>
                      <m:rPr>
                        <m:nor/>
                      </m:rPr>
                      <a:rPr lang="da-DK" sz="1400">
                        <a:solidFill>
                          <a:prstClr val="black"/>
                        </a:solidFill>
                        <a:latin typeface="Cambria Math" panose="02040503050406030204" pitchFamily="18" charset="0"/>
                      </a:rPr>
                      <m:t> </m:t>
                    </m:r>
                  </m:oMath>
                </a14:m>
                <a:r>
                  <a:rPr lang="da-DK" sz="1400" dirty="0">
                    <a:solidFill>
                      <a:prstClr val="black"/>
                    </a:solidFill>
                    <a:latin typeface="Calibri" panose="020F0502020204030204"/>
                  </a:rPr>
                  <a:t>and </a:t>
                </a:r>
                <a:r>
                  <a:rPr lang="da-DK" sz="1400" i="1" dirty="0" smtClean="0">
                    <a:solidFill>
                      <a:prstClr val="black"/>
                    </a:solidFill>
                    <a:latin typeface="Calibri" panose="020F0502020204030204"/>
                  </a:rPr>
                  <a:t>B </a:t>
                </a:r>
                <a:r>
                  <a:rPr lang="da-DK" sz="1400" dirty="0" err="1" smtClean="0">
                    <a:solidFill>
                      <a:prstClr val="black"/>
                    </a:solidFill>
                    <a:latin typeface="Calibri" panose="020F0502020204030204"/>
                    <a:ea typeface="+mn-ea"/>
                  </a:rPr>
                  <a:t>are</a:t>
                </a:r>
                <a:r>
                  <a:rPr lang="da-DK" sz="1400" dirty="0" smtClean="0">
                    <a:solidFill>
                      <a:prstClr val="black"/>
                    </a:solidFill>
                    <a:latin typeface="Calibri" panose="020F0502020204030204"/>
                    <a:ea typeface="+mn-ea"/>
                  </a:rPr>
                  <a:t> </a:t>
                </a:r>
                <a:r>
                  <a:rPr lang="da-DK" sz="1400" dirty="0" err="1" smtClean="0">
                    <a:solidFill>
                      <a:prstClr val="black"/>
                    </a:solidFill>
                    <a:latin typeface="Calibri" panose="020F0502020204030204"/>
                    <a:ea typeface="+mn-ea"/>
                  </a:rPr>
                  <a:t>larger</a:t>
                </a:r>
                <a:r>
                  <a:rPr lang="da-DK" sz="1400" dirty="0" smtClean="0">
                    <a:solidFill>
                      <a:prstClr val="black"/>
                    </a:solidFill>
                    <a:latin typeface="Calibri" panose="020F0502020204030204"/>
                    <a:ea typeface="+mn-ea"/>
                  </a:rPr>
                  <a:t> for </a:t>
                </a:r>
                <a:r>
                  <a:rPr lang="da-DK" sz="1400" dirty="0" err="1" smtClean="0">
                    <a:solidFill>
                      <a:prstClr val="black"/>
                    </a:solidFill>
                    <a:latin typeface="Calibri" panose="020F0502020204030204"/>
                    <a:ea typeface="+mn-ea"/>
                  </a:rPr>
                  <a:t>wet</a:t>
                </a:r>
                <a:r>
                  <a:rPr lang="da-DK" sz="1400" dirty="0" smtClean="0">
                    <a:solidFill>
                      <a:prstClr val="black"/>
                    </a:solidFill>
                    <a:latin typeface="Calibri" panose="020F0502020204030204"/>
                    <a:ea typeface="+mn-ea"/>
                  </a:rPr>
                  <a:t> oxidation </a:t>
                </a:r>
                <a:r>
                  <a:rPr lang="da-DK" sz="1400" dirty="0" err="1" smtClean="0">
                    <a:solidFill>
                      <a:prstClr val="black"/>
                    </a:solidFill>
                    <a:latin typeface="Calibri" panose="020F0502020204030204"/>
                    <a:ea typeface="+mn-ea"/>
                  </a:rPr>
                  <a:t>than</a:t>
                </a:r>
                <a:r>
                  <a:rPr lang="da-DK" sz="1400" dirty="0" smtClean="0">
                    <a:solidFill>
                      <a:prstClr val="black"/>
                    </a:solidFill>
                    <a:latin typeface="Calibri" panose="020F0502020204030204"/>
                    <a:ea typeface="+mn-ea"/>
                  </a:rPr>
                  <a:t> for dry oxidation. Thus, </a:t>
                </a:r>
                <a:r>
                  <a:rPr lang="da-DK" sz="1400" dirty="0" err="1" smtClean="0">
                    <a:solidFill>
                      <a:prstClr val="black"/>
                    </a:solidFill>
                    <a:latin typeface="Calibri" panose="020F0502020204030204"/>
                    <a:ea typeface="+mn-ea"/>
                  </a:rPr>
                  <a:t>wet</a:t>
                </a:r>
                <a:r>
                  <a:rPr lang="da-DK" sz="1400" dirty="0" smtClean="0">
                    <a:solidFill>
                      <a:prstClr val="black"/>
                    </a:solidFill>
                    <a:latin typeface="Calibri" panose="020F0502020204030204"/>
                    <a:ea typeface="+mn-ea"/>
                  </a:rPr>
                  <a:t> </a:t>
                </a:r>
                <a:r>
                  <a:rPr lang="da-DK" sz="1400" dirty="0" err="1" smtClean="0">
                    <a:solidFill>
                      <a:prstClr val="black"/>
                    </a:solidFill>
                    <a:latin typeface="Calibri" panose="020F0502020204030204"/>
                    <a:ea typeface="+mn-ea"/>
                  </a:rPr>
                  <a:t>oxide</a:t>
                </a:r>
                <a:r>
                  <a:rPr lang="da-DK" sz="1400" dirty="0" smtClean="0">
                    <a:solidFill>
                      <a:prstClr val="black"/>
                    </a:solidFill>
                    <a:latin typeface="Calibri" panose="020F0502020204030204"/>
                    <a:ea typeface="+mn-ea"/>
                  </a:rPr>
                  <a:t> is </a:t>
                </a:r>
                <a:r>
                  <a:rPr lang="da-DK" sz="1400" dirty="0" err="1" smtClean="0">
                    <a:solidFill>
                      <a:prstClr val="black"/>
                    </a:solidFill>
                    <a:latin typeface="Calibri" panose="020F0502020204030204"/>
                    <a:ea typeface="+mn-ea"/>
                  </a:rPr>
                  <a:t>grown</a:t>
                </a:r>
                <a:r>
                  <a:rPr lang="da-DK" sz="1400" dirty="0" smtClean="0">
                    <a:solidFill>
                      <a:prstClr val="black"/>
                    </a:solidFill>
                    <a:latin typeface="Calibri" panose="020F0502020204030204"/>
                    <a:ea typeface="+mn-ea"/>
                  </a:rPr>
                  <a:t> faster </a:t>
                </a:r>
                <a:r>
                  <a:rPr lang="da-DK" sz="1400" dirty="0" err="1" smtClean="0">
                    <a:solidFill>
                      <a:prstClr val="black"/>
                    </a:solidFill>
                    <a:latin typeface="Calibri" panose="020F0502020204030204"/>
                    <a:ea typeface="+mn-ea"/>
                  </a:rPr>
                  <a:t>than</a:t>
                </a:r>
                <a:r>
                  <a:rPr lang="da-DK" sz="1400" dirty="0" smtClean="0">
                    <a:solidFill>
                      <a:prstClr val="black"/>
                    </a:solidFill>
                    <a:latin typeface="Calibri" panose="020F0502020204030204"/>
                    <a:ea typeface="+mn-ea"/>
                  </a:rPr>
                  <a:t> dry </a:t>
                </a:r>
                <a:r>
                  <a:rPr lang="da-DK" sz="1400" dirty="0" err="1" smtClean="0">
                    <a:solidFill>
                      <a:prstClr val="black"/>
                    </a:solidFill>
                    <a:latin typeface="Calibri" panose="020F0502020204030204"/>
                    <a:ea typeface="+mn-ea"/>
                  </a:rPr>
                  <a:t>oxide</a:t>
                </a:r>
                <a:r>
                  <a:rPr lang="da-DK" sz="1400" dirty="0" smtClean="0">
                    <a:solidFill>
                      <a:prstClr val="black"/>
                    </a:solidFill>
                    <a:latin typeface="Calibri" panose="020F0502020204030204"/>
                    <a:ea typeface="+mn-ea"/>
                  </a:rPr>
                  <a:t>. </a:t>
                </a: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r>
                  <a:rPr lang="da-DK" sz="1400" dirty="0" smtClean="0">
                    <a:solidFill>
                      <a:prstClr val="black"/>
                    </a:solidFill>
                    <a:latin typeface="Calibri" panose="020F0502020204030204"/>
                    <a:ea typeface="+mn-ea"/>
                  </a:rPr>
                  <a:t>	</a:t>
                </a:r>
                <a:endParaRPr lang="da-DK" sz="800"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400" dirty="0">
                    <a:solidFill>
                      <a:prstClr val="black"/>
                    </a:solidFill>
                    <a:latin typeface="Calibri" panose="020F0502020204030204"/>
                    <a:ea typeface="+mn-ea"/>
                  </a:rPr>
                  <a:t> </a:t>
                </a:r>
                <a:r>
                  <a:rPr lang="da-DK" sz="1400" dirty="0" smtClean="0">
                    <a:solidFill>
                      <a:prstClr val="black"/>
                    </a:solidFill>
                    <a:latin typeface="Calibri" panose="020F0502020204030204"/>
                    <a:ea typeface="+mn-ea"/>
                  </a:rPr>
                  <a:t>             </a:t>
                </a:r>
                <a14:m>
                  <m:oMath xmlns:m="http://schemas.openxmlformats.org/officeDocument/2006/math">
                    <m:r>
                      <a:rPr lang="da-DK" sz="1400" i="1">
                        <a:solidFill>
                          <a:prstClr val="black"/>
                        </a:solidFill>
                        <a:latin typeface="Cambria Math" panose="02040503050406030204" pitchFamily="18" charset="0"/>
                      </a:rPr>
                      <m:t>𝐵</m:t>
                    </m:r>
                    <m:r>
                      <a:rPr lang="da-DK" sz="1400" i="1">
                        <a:solidFill>
                          <a:prstClr val="black"/>
                        </a:solidFill>
                        <a:latin typeface="Cambria Math" panose="02040503050406030204" pitchFamily="18" charset="0"/>
                      </a:rPr>
                      <m:t>=</m:t>
                    </m:r>
                    <m:f>
                      <m:fPr>
                        <m:ctrlPr>
                          <a:rPr lang="da-DK" sz="1400" i="1">
                            <a:solidFill>
                              <a:prstClr val="black"/>
                            </a:solidFill>
                            <a:latin typeface="Cambria Math" panose="02040503050406030204" pitchFamily="18" charset="0"/>
                          </a:rPr>
                        </m:ctrlPr>
                      </m:fPr>
                      <m:num>
                        <m:r>
                          <a:rPr lang="da-DK" sz="1400" i="1">
                            <a:solidFill>
                              <a:prstClr val="black"/>
                            </a:solidFill>
                            <a:latin typeface="Cambria Math" panose="02040503050406030204" pitchFamily="18" charset="0"/>
                          </a:rPr>
                          <m:t>2</m:t>
                        </m:r>
                        <m:r>
                          <a:rPr lang="da-DK" sz="1400" i="1">
                            <a:solidFill>
                              <a:prstClr val="black"/>
                            </a:solidFill>
                            <a:latin typeface="Cambria Math" panose="02040503050406030204" pitchFamily="18" charset="0"/>
                          </a:rPr>
                          <m:t>𝐷</m:t>
                        </m:r>
                        <m:sSup>
                          <m:sSupPr>
                            <m:ctrlPr>
                              <a:rPr lang="da-DK" sz="1400" i="1">
                                <a:solidFill>
                                  <a:prstClr val="black"/>
                                </a:solidFill>
                                <a:latin typeface="Cambria Math" panose="02040503050406030204" pitchFamily="18" charset="0"/>
                              </a:rPr>
                            </m:ctrlPr>
                          </m:sSupPr>
                          <m:e>
                            <m:r>
                              <a:rPr lang="da-DK" sz="1400" i="1">
                                <a:solidFill>
                                  <a:prstClr val="black"/>
                                </a:solidFill>
                                <a:latin typeface="Cambria Math" panose="02040503050406030204" pitchFamily="18" charset="0"/>
                              </a:rPr>
                              <m:t>𝐶</m:t>
                            </m:r>
                          </m:e>
                          <m:sup>
                            <m:r>
                              <a:rPr lang="da-DK" sz="1400" i="1">
                                <a:solidFill>
                                  <a:prstClr val="black"/>
                                </a:solidFill>
                                <a:latin typeface="Cambria Math" panose="02040503050406030204" pitchFamily="18" charset="0"/>
                              </a:rPr>
                              <m:t>∗</m:t>
                            </m:r>
                          </m:sup>
                        </m:sSup>
                      </m:num>
                      <m:den>
                        <m:sSub>
                          <m:sSubPr>
                            <m:ctrlPr>
                              <a:rPr lang="da-DK" sz="1400" i="1">
                                <a:solidFill>
                                  <a:prstClr val="black"/>
                                </a:solidFill>
                                <a:latin typeface="Cambria Math" panose="02040503050406030204" pitchFamily="18" charset="0"/>
                              </a:rPr>
                            </m:ctrlPr>
                          </m:sSubPr>
                          <m:e>
                            <m:r>
                              <a:rPr lang="da-DK" sz="1400" i="1">
                                <a:solidFill>
                                  <a:prstClr val="black"/>
                                </a:solidFill>
                                <a:latin typeface="Cambria Math" panose="02040503050406030204" pitchFamily="18" charset="0"/>
                              </a:rPr>
                              <m:t>𝑁</m:t>
                            </m:r>
                          </m:e>
                          <m:sub>
                            <m:r>
                              <a:rPr lang="da-DK" sz="1400" i="1">
                                <a:solidFill>
                                  <a:prstClr val="black"/>
                                </a:solidFill>
                                <a:latin typeface="Cambria Math" panose="02040503050406030204" pitchFamily="18" charset="0"/>
                              </a:rPr>
                              <m:t>1</m:t>
                            </m:r>
                          </m:sub>
                        </m:sSub>
                      </m:den>
                    </m:f>
                  </m:oMath>
                </a14:m>
                <a:r>
                  <a:rPr lang="da-DK" sz="1400" dirty="0" smtClean="0">
                    <a:solidFill>
                      <a:prstClr val="black"/>
                    </a:solidFill>
                    <a:latin typeface="Calibri" panose="020F0502020204030204"/>
                    <a:ea typeface="+mn-ea"/>
                  </a:rPr>
                  <a:t> , and C* is </a:t>
                </a:r>
                <a:r>
                  <a:rPr lang="da-DK" sz="1400" dirty="0" err="1" smtClean="0">
                    <a:solidFill>
                      <a:prstClr val="black"/>
                    </a:solidFill>
                    <a:latin typeface="Calibri" panose="020F0502020204030204"/>
                    <a:ea typeface="+mn-ea"/>
                  </a:rPr>
                  <a:t>much</a:t>
                </a:r>
                <a:r>
                  <a:rPr lang="da-DK" sz="1400" dirty="0" smtClean="0">
                    <a:solidFill>
                      <a:prstClr val="black"/>
                    </a:solidFill>
                    <a:latin typeface="Calibri" panose="020F0502020204030204"/>
                    <a:ea typeface="+mn-ea"/>
                  </a:rPr>
                  <a:t> </a:t>
                </a:r>
                <a:r>
                  <a:rPr lang="da-DK" sz="1400" dirty="0" err="1" smtClean="0">
                    <a:solidFill>
                      <a:prstClr val="black"/>
                    </a:solidFill>
                    <a:latin typeface="Calibri" panose="020F0502020204030204"/>
                    <a:ea typeface="+mn-ea"/>
                  </a:rPr>
                  <a:t>larger</a:t>
                </a:r>
                <a:r>
                  <a:rPr lang="da-DK" sz="1400" dirty="0" smtClean="0">
                    <a:solidFill>
                      <a:prstClr val="black"/>
                    </a:solidFill>
                    <a:latin typeface="Calibri" panose="020F0502020204030204"/>
                    <a:ea typeface="+mn-ea"/>
                  </a:rPr>
                  <a:t> for </a:t>
                </a:r>
                <a:r>
                  <a:rPr lang="da-DK" sz="1400" dirty="0" err="1" smtClean="0">
                    <a:solidFill>
                      <a:prstClr val="black"/>
                    </a:solidFill>
                    <a:latin typeface="Calibri" panose="020F0502020204030204"/>
                    <a:ea typeface="+mn-ea"/>
                  </a:rPr>
                  <a:t>wet</a:t>
                </a:r>
                <a:r>
                  <a:rPr lang="da-DK" sz="1400" dirty="0" smtClean="0">
                    <a:solidFill>
                      <a:prstClr val="black"/>
                    </a:solidFill>
                    <a:latin typeface="Calibri" panose="020F0502020204030204"/>
                    <a:ea typeface="+mn-ea"/>
                  </a:rPr>
                  <a:t> oxidation </a:t>
                </a:r>
                <a:r>
                  <a:rPr lang="da-DK" sz="1400" dirty="0" err="1" smtClean="0">
                    <a:solidFill>
                      <a:prstClr val="black"/>
                    </a:solidFill>
                    <a:latin typeface="Calibri" panose="020F0502020204030204"/>
                    <a:ea typeface="+mn-ea"/>
                  </a:rPr>
                  <a:t>than</a:t>
                </a:r>
                <a:r>
                  <a:rPr lang="da-DK" sz="1400" dirty="0" smtClean="0">
                    <a:solidFill>
                      <a:prstClr val="black"/>
                    </a:solidFill>
                    <a:latin typeface="Calibri" panose="020F0502020204030204"/>
                    <a:ea typeface="+mn-ea"/>
                  </a:rPr>
                  <a:t> for dry oxidation,</a:t>
                </a:r>
              </a:p>
              <a:p>
                <a:endParaRPr lang="da-DK" sz="800" dirty="0" smtClean="0">
                  <a:solidFill>
                    <a:prstClr val="black"/>
                  </a:solidFill>
                  <a:latin typeface="Calibri" panose="020F0502020204030204"/>
                  <a:ea typeface="+mn-ea"/>
                </a:endParaRPr>
              </a:p>
              <a:p>
                <a:endParaRPr lang="da-DK" sz="1400" dirty="0" smtClean="0">
                  <a:solidFill>
                    <a:prstClr val="black"/>
                  </a:solidFill>
                  <a:latin typeface="Calibri" panose="020F0502020204030204"/>
                  <a:ea typeface="+mn-ea"/>
                </a:endParaRPr>
              </a:p>
              <a:p>
                <a:r>
                  <a:rPr lang="da-DK" sz="1400" dirty="0" smtClean="0">
                    <a:solidFill>
                      <a:prstClr val="black"/>
                    </a:solidFill>
                    <a:latin typeface="Calibri" panose="020F0502020204030204"/>
                    <a:ea typeface="+mn-ea"/>
                  </a:rPr>
                  <a:t>              And </a:t>
                </a:r>
                <a:r>
                  <a:rPr lang="da-DK" sz="1400" dirty="0" smtClean="0">
                    <a:solidFill>
                      <a:prstClr val="black"/>
                    </a:solidFill>
                    <a:latin typeface="Calibri" panose="020F0502020204030204"/>
                    <a:ea typeface="ＭＳ Ｐゴシック"/>
                  </a:rPr>
                  <a:t>H</a:t>
                </a:r>
                <a:r>
                  <a:rPr lang="da-DK" sz="1400" baseline="-25000" dirty="0" smtClean="0">
                    <a:solidFill>
                      <a:prstClr val="black"/>
                    </a:solidFill>
                    <a:latin typeface="Calibri" panose="020F0502020204030204"/>
                    <a:ea typeface="ＭＳ Ｐゴシック"/>
                  </a:rPr>
                  <a:t>2</a:t>
                </a:r>
                <a:r>
                  <a:rPr lang="da-DK" sz="1400" dirty="0" smtClean="0">
                    <a:solidFill>
                      <a:prstClr val="black"/>
                    </a:solidFill>
                    <a:latin typeface="Calibri" panose="020F0502020204030204"/>
                    <a:ea typeface="ＭＳ Ｐゴシック"/>
                  </a:rPr>
                  <a:t>O </a:t>
                </a:r>
                <a:r>
                  <a:rPr lang="da-DK" sz="1400" dirty="0" err="1">
                    <a:solidFill>
                      <a:prstClr val="black"/>
                    </a:solidFill>
                    <a:latin typeface="Calibri" panose="020F0502020204030204"/>
                    <a:ea typeface="ＭＳ Ｐゴシック"/>
                  </a:rPr>
                  <a:t>molecules</a:t>
                </a:r>
                <a:r>
                  <a:rPr lang="da-DK" sz="1400" dirty="0">
                    <a:solidFill>
                      <a:prstClr val="black"/>
                    </a:solidFill>
                    <a:latin typeface="Calibri" panose="020F0502020204030204"/>
                    <a:ea typeface="ＭＳ Ｐゴシック"/>
                  </a:rPr>
                  <a:t> form </a:t>
                </a:r>
                <a:r>
                  <a:rPr lang="da-DK" sz="1400" dirty="0" err="1">
                    <a:solidFill>
                      <a:prstClr val="black"/>
                    </a:solidFill>
                    <a:latin typeface="Calibri" panose="020F0502020204030204"/>
                    <a:ea typeface="ＭＳ Ｐゴシック"/>
                  </a:rPr>
                  <a:t>hydroxide</a:t>
                </a:r>
                <a:r>
                  <a:rPr lang="da-DK" sz="1400" dirty="0">
                    <a:solidFill>
                      <a:prstClr val="black"/>
                    </a:solidFill>
                    <a:latin typeface="Calibri" panose="020F0502020204030204"/>
                    <a:ea typeface="ＭＳ Ｐゴシック"/>
                  </a:rPr>
                  <a:t> (OH</a:t>
                </a:r>
                <a:r>
                  <a:rPr lang="da-DK" sz="1400" baseline="30000" dirty="0">
                    <a:solidFill>
                      <a:prstClr val="black"/>
                    </a:solidFill>
                    <a:latin typeface="Calibri" panose="020F0502020204030204"/>
                    <a:ea typeface="ＭＳ Ｐゴシック"/>
                  </a:rPr>
                  <a:t>-</a:t>
                </a:r>
                <a:r>
                  <a:rPr lang="da-DK" sz="1400" dirty="0">
                    <a:solidFill>
                      <a:prstClr val="black"/>
                    </a:solidFill>
                    <a:latin typeface="Calibri" panose="020F0502020204030204"/>
                    <a:ea typeface="ＭＳ Ｐゴシック"/>
                  </a:rPr>
                  <a:t>), </a:t>
                </a:r>
                <a:r>
                  <a:rPr lang="da-DK" sz="1400" dirty="0" err="1">
                    <a:solidFill>
                      <a:prstClr val="black"/>
                    </a:solidFill>
                    <a:latin typeface="Calibri" panose="020F0502020204030204"/>
                    <a:ea typeface="ＭＳ Ｐゴシック"/>
                  </a:rPr>
                  <a:t>that</a:t>
                </a:r>
                <a:r>
                  <a:rPr lang="da-DK" sz="1400" dirty="0">
                    <a:solidFill>
                      <a:prstClr val="black"/>
                    </a:solidFill>
                    <a:latin typeface="Calibri" panose="020F0502020204030204"/>
                    <a:ea typeface="ＭＳ Ｐゴシック"/>
                  </a:rPr>
                  <a:t> diffuses </a:t>
                </a:r>
                <a:r>
                  <a:rPr lang="da-DK" sz="1400" dirty="0" err="1">
                    <a:solidFill>
                      <a:prstClr val="black"/>
                    </a:solidFill>
                    <a:latin typeface="Calibri" panose="020F0502020204030204"/>
                    <a:ea typeface="ＭＳ Ｐゴシック"/>
                  </a:rPr>
                  <a:t>much</a:t>
                </a:r>
                <a:r>
                  <a:rPr lang="da-DK" sz="1400" dirty="0">
                    <a:solidFill>
                      <a:prstClr val="black"/>
                    </a:solidFill>
                    <a:latin typeface="Calibri" panose="020F0502020204030204"/>
                    <a:ea typeface="ＭＳ Ｐゴシック"/>
                  </a:rPr>
                  <a:t> faster </a:t>
                </a:r>
                <a:r>
                  <a:rPr lang="da-DK" sz="1400" dirty="0" err="1">
                    <a:solidFill>
                      <a:prstClr val="black"/>
                    </a:solidFill>
                    <a:latin typeface="Calibri" panose="020F0502020204030204"/>
                    <a:ea typeface="ＭＳ Ｐゴシック"/>
                  </a:rPr>
                  <a:t>through</a:t>
                </a:r>
                <a:r>
                  <a:rPr lang="da-DK" sz="1400" dirty="0">
                    <a:solidFill>
                      <a:prstClr val="black"/>
                    </a:solidFill>
                    <a:latin typeface="Calibri" panose="020F0502020204030204"/>
                    <a:ea typeface="ＭＳ Ｐゴシック"/>
                  </a:rPr>
                  <a:t> the </a:t>
                </a:r>
                <a:r>
                  <a:rPr lang="da-DK" sz="1400" dirty="0" err="1">
                    <a:solidFill>
                      <a:prstClr val="black"/>
                    </a:solidFill>
                    <a:latin typeface="Calibri" panose="020F0502020204030204"/>
                    <a:ea typeface="ＭＳ Ｐゴシック"/>
                  </a:rPr>
                  <a:t>already-grown</a:t>
                </a:r>
                <a:r>
                  <a:rPr lang="da-DK" sz="1400" dirty="0">
                    <a:solidFill>
                      <a:prstClr val="black"/>
                    </a:solidFill>
                    <a:latin typeface="Calibri" panose="020F0502020204030204"/>
                    <a:ea typeface="ＭＳ Ｐゴシック"/>
                  </a:rPr>
                  <a:t> </a:t>
                </a:r>
                <a:r>
                  <a:rPr lang="da-DK" sz="1400" dirty="0" err="1">
                    <a:solidFill>
                      <a:prstClr val="black"/>
                    </a:solidFill>
                    <a:latin typeface="Calibri" panose="020F0502020204030204"/>
                    <a:ea typeface="ＭＳ Ｐゴシック"/>
                  </a:rPr>
                  <a:t>oxide</a:t>
                </a:r>
                <a:r>
                  <a:rPr lang="da-DK" sz="1400" dirty="0">
                    <a:solidFill>
                      <a:prstClr val="black"/>
                    </a:solidFill>
                    <a:latin typeface="Calibri" panose="020F0502020204030204"/>
                    <a:ea typeface="ＭＳ Ｐゴシック"/>
                  </a:rPr>
                  <a:t> </a:t>
                </a:r>
                <a:r>
                  <a:rPr lang="da-DK" sz="1400" dirty="0" err="1">
                    <a:solidFill>
                      <a:prstClr val="black"/>
                    </a:solidFill>
                    <a:latin typeface="Calibri" panose="020F0502020204030204"/>
                    <a:ea typeface="ＭＳ Ｐゴシック"/>
                  </a:rPr>
                  <a:t>layer</a:t>
                </a:r>
                <a:r>
                  <a:rPr lang="da-DK" sz="1400" dirty="0">
                    <a:solidFill>
                      <a:prstClr val="black"/>
                    </a:solidFill>
                    <a:latin typeface="Calibri" panose="020F0502020204030204"/>
                    <a:ea typeface="ＭＳ Ｐゴシック"/>
                  </a:rPr>
                  <a:t> </a:t>
                </a:r>
                <a:r>
                  <a:rPr lang="da-DK" sz="1400" dirty="0" err="1">
                    <a:solidFill>
                      <a:prstClr val="black"/>
                    </a:solidFill>
                    <a:latin typeface="Calibri" panose="020F0502020204030204"/>
                    <a:ea typeface="ＭＳ Ｐゴシック"/>
                  </a:rPr>
                  <a:t>than</a:t>
                </a:r>
                <a:r>
                  <a:rPr lang="da-DK" sz="1400" dirty="0">
                    <a:solidFill>
                      <a:prstClr val="black"/>
                    </a:solidFill>
                    <a:latin typeface="Calibri" panose="020F0502020204030204"/>
                    <a:ea typeface="ＭＳ Ｐゴシック"/>
                  </a:rPr>
                  <a:t> O</a:t>
                </a:r>
                <a:r>
                  <a:rPr lang="da-DK" sz="1400" baseline="-25000" dirty="0">
                    <a:solidFill>
                      <a:prstClr val="black"/>
                    </a:solidFill>
                    <a:latin typeface="Calibri" panose="020F0502020204030204"/>
                    <a:ea typeface="ＭＳ Ｐゴシック"/>
                  </a:rPr>
                  <a:t>2</a:t>
                </a:r>
              </a:p>
              <a:p>
                <a:endParaRPr lang="da-DK" sz="1400" dirty="0"/>
              </a:p>
              <a:p>
                <a:pPr defTabSz="914583" eaLnBrk="1" fontAlgn="auto" hangingPunct="1">
                  <a:spcBef>
                    <a:spcPts val="0"/>
                  </a:spcBef>
                  <a:spcAft>
                    <a:spcPts val="0"/>
                  </a:spcAft>
                </a:pPr>
                <a:r>
                  <a:rPr lang="da-DK" sz="1400" dirty="0" smtClean="0">
                    <a:solidFill>
                      <a:prstClr val="black"/>
                    </a:solidFill>
                    <a:latin typeface="Calibri" panose="020F0502020204030204"/>
                    <a:ea typeface="+mn-ea"/>
                  </a:rPr>
                  <a:t>	</a:t>
                </a:r>
                <a:endParaRPr lang="da-DK" sz="1400" dirty="0">
                  <a:solidFill>
                    <a:prstClr val="black"/>
                  </a:solidFill>
                  <a:latin typeface="Calibri" panose="020F0502020204030204"/>
                </a:endParaRPr>
              </a:p>
              <a:p>
                <a:pPr defTabSz="914583" eaLnBrk="1" fontAlgn="auto" hangingPunct="1">
                  <a:spcBef>
                    <a:spcPts val="0"/>
                  </a:spcBef>
                  <a:spcAft>
                    <a:spcPts val="0"/>
                  </a:spcAft>
                </a:pPr>
                <a:r>
                  <a:rPr lang="da-DK" sz="1400" b="1" dirty="0" smtClean="0">
                    <a:solidFill>
                      <a:prstClr val="black"/>
                    </a:solidFill>
                    <a:latin typeface="Calibri" panose="020F0502020204030204"/>
                  </a:rPr>
                  <a:t>	</a:t>
                </a:r>
                <a:r>
                  <a:rPr lang="da-DK" sz="1400" dirty="0">
                    <a:solidFill>
                      <a:prstClr val="black"/>
                    </a:solidFill>
                    <a:latin typeface="Calibri" panose="020F0502020204030204"/>
                    <a:ea typeface="+mn-ea"/>
                  </a:rPr>
                  <a:t>	</a:t>
                </a:r>
                <a:r>
                  <a:rPr lang="da-DK" sz="1400" dirty="0">
                    <a:solidFill>
                      <a:prstClr val="black"/>
                    </a:solidFill>
                    <a:latin typeface="Calibri" panose="020F0502020204030204"/>
                  </a:rPr>
                  <a:t> </a:t>
                </a:r>
                <a:endParaRPr lang="da-DK" sz="1400" dirty="0" smtClean="0">
                  <a:solidFill>
                    <a:prstClr val="black"/>
                  </a:solidFill>
                  <a:latin typeface="Calibri" panose="020F0502020204030204"/>
                </a:endParaRPr>
              </a:p>
              <a:p>
                <a:pPr defTabSz="914583" eaLnBrk="1" fontAlgn="auto" hangingPunct="1">
                  <a:spcBef>
                    <a:spcPts val="0"/>
                  </a:spcBef>
                  <a:spcAft>
                    <a:spcPts val="0"/>
                  </a:spcAft>
                </a:pPr>
                <a:r>
                  <a:rPr lang="da-DK" sz="1400" dirty="0" smtClean="0">
                    <a:solidFill>
                      <a:prstClr val="black"/>
                    </a:solidFill>
                    <a:latin typeface="Calibri" panose="020F0502020204030204"/>
                    <a:ea typeface="+mn-ea"/>
                  </a:rPr>
                  <a:t>	</a:t>
                </a:r>
              </a:p>
              <a:p>
                <a:pPr defTabSz="914583" eaLnBrk="1" fontAlgn="auto" hangingPunct="1">
                  <a:spcBef>
                    <a:spcPts val="0"/>
                  </a:spcBef>
                  <a:spcAft>
                    <a:spcPts val="0"/>
                  </a:spcAft>
                </a:pPr>
                <a:r>
                  <a:rPr lang="da-DK" sz="14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da-DK"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ndParaRPr>
              </a:p>
              <a:p>
                <a:pPr defTabSz="914583" eaLnBrk="1" fontAlgn="auto" hangingPunct="1">
                  <a:spcBef>
                    <a:spcPts val="0"/>
                  </a:spcBef>
                  <a:spcAft>
                    <a:spcPts val="0"/>
                  </a:spcAft>
                </a:pPr>
                <a:endParaRPr lang="da-DK" sz="1400" dirty="0" smtClean="0">
                  <a:solidFill>
                    <a:prstClr val="black"/>
                  </a:solidFill>
                  <a:latin typeface="Calibri" panose="020F0502020204030204"/>
                </a:endParaRPr>
              </a:p>
            </p:txBody>
          </p:sp>
        </mc:Choice>
        <mc:Fallback>
          <p:sp>
            <p:nvSpPr>
              <p:cNvPr id="9" name="TextBox 8"/>
              <p:cNvSpPr txBox="1">
                <a:spLocks noRot="1" noChangeAspect="1" noMove="1" noResize="1" noEditPoints="1" noAdjustHandles="1" noChangeArrowheads="1" noChangeShapeType="1" noTextEdit="1"/>
              </p:cNvSpPr>
              <p:nvPr/>
            </p:nvSpPr>
            <p:spPr>
              <a:xfrm>
                <a:off x="409495" y="1039999"/>
                <a:ext cx="10584636" cy="7683679"/>
              </a:xfrm>
              <a:prstGeom prst="rect">
                <a:avLst/>
              </a:prstGeom>
              <a:blipFill>
                <a:blip r:embed="rId3"/>
                <a:stretch>
                  <a:fillRect l="-115"/>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393731" y="1592967"/>
                <a:ext cx="2444900" cy="1647759"/>
              </a:xfrm>
              <a:prstGeom prst="rect">
                <a:avLst/>
              </a:prstGeom>
              <a:noFill/>
            </p:spPr>
            <p:txBody>
              <a:bodyPr wrap="none" rtlCol="0">
                <a:spAutoFit/>
              </a:bodyPr>
              <a:lstStyle/>
              <a:p>
                <a:r>
                  <a:rPr lang="da-DK" sz="1400" dirty="0" smtClean="0"/>
                  <a:t>Linear </a:t>
                </a:r>
                <a:r>
                  <a:rPr lang="da-DK" sz="1400" dirty="0" err="1" smtClean="0"/>
                  <a:t>growth</a:t>
                </a:r>
                <a:r>
                  <a:rPr lang="da-DK" sz="1400" dirty="0" smtClean="0"/>
                  <a:t> regime:</a:t>
                </a:r>
              </a:p>
              <a:p>
                <a:r>
                  <a:rPr lang="da-DK" sz="1400" i="1" dirty="0" smtClean="0">
                    <a:solidFill>
                      <a:prstClr val="black"/>
                    </a:solidFill>
                    <a:latin typeface="Cambria Math" panose="02040503050406030204" pitchFamily="18" charset="0"/>
                  </a:rPr>
                  <a:t>     </a:t>
                </a:r>
                <a14:m>
                  <m:oMath xmlns:m="http://schemas.openxmlformats.org/officeDocument/2006/math">
                    <m:r>
                      <a:rPr lang="da-DK" sz="1400" b="0" i="1">
                        <a:solidFill>
                          <a:prstClr val="black"/>
                        </a:solidFill>
                        <a:latin typeface="Cambria Math" panose="02040503050406030204" pitchFamily="18" charset="0"/>
                      </a:rPr>
                      <m:t>𝑡</m:t>
                    </m:r>
                    <m:r>
                      <a:rPr lang="da-DK" sz="1400" b="0" i="1">
                        <a:solidFill>
                          <a:prstClr val="black"/>
                        </a:solidFill>
                        <a:latin typeface="Cambria Math" panose="02040503050406030204" pitchFamily="18" charset="0"/>
                        <a:ea typeface="Cambria Math" panose="02040503050406030204" pitchFamily="18" charset="0"/>
                      </a:rPr>
                      <m:t>→0 ⇒</m:t>
                    </m:r>
                    <m:r>
                      <a:rPr lang="da-DK" sz="1400" b="0" i="1">
                        <a:solidFill>
                          <a:prstClr val="black"/>
                        </a:solidFill>
                        <a:latin typeface="Cambria Math" panose="02040503050406030204" pitchFamily="18" charset="0"/>
                        <a:ea typeface="Cambria Math" panose="02040503050406030204" pitchFamily="18" charset="0"/>
                      </a:rPr>
                      <m:t>𝑥</m:t>
                    </m:r>
                    <m:r>
                      <a:rPr lang="da-DK" sz="1400" b="0" i="1">
                        <a:solidFill>
                          <a:prstClr val="black"/>
                        </a:solidFill>
                        <a:latin typeface="Cambria Math" panose="02040503050406030204" pitchFamily="18" charset="0"/>
                      </a:rPr>
                      <m:t>=</m:t>
                    </m:r>
                    <m:f>
                      <m:fPr>
                        <m:ctrlPr>
                          <a:rPr lang="da-DK" sz="1400" i="1">
                            <a:solidFill>
                              <a:prstClr val="black"/>
                            </a:solidFill>
                            <a:latin typeface="Cambria Math" panose="02040503050406030204" pitchFamily="18" charset="0"/>
                          </a:rPr>
                        </m:ctrlPr>
                      </m:fPr>
                      <m:num>
                        <m:r>
                          <a:rPr lang="da-DK" sz="1400" b="0" i="1">
                            <a:solidFill>
                              <a:prstClr val="black"/>
                            </a:solidFill>
                            <a:latin typeface="Cambria Math" panose="02040503050406030204" pitchFamily="18" charset="0"/>
                          </a:rPr>
                          <m:t>𝐵</m:t>
                        </m:r>
                      </m:num>
                      <m:den>
                        <m:r>
                          <a:rPr lang="da-DK" sz="1400" b="0" i="1">
                            <a:solidFill>
                              <a:prstClr val="black"/>
                            </a:solidFill>
                            <a:latin typeface="Cambria Math" panose="02040503050406030204" pitchFamily="18" charset="0"/>
                          </a:rPr>
                          <m:t>𝐴</m:t>
                        </m:r>
                      </m:den>
                    </m:f>
                    <m:r>
                      <a:rPr lang="da-DK" sz="1400" b="0" i="1" smtClean="0">
                        <a:solidFill>
                          <a:prstClr val="black"/>
                        </a:solidFill>
                        <a:latin typeface="Cambria Math" panose="02040503050406030204" pitchFamily="18" charset="0"/>
                      </a:rPr>
                      <m:t>𝑡</m:t>
                    </m:r>
                  </m:oMath>
                </a14:m>
                <a:endParaRPr lang="da-DK" sz="1400" i="1" dirty="0" smtClean="0">
                  <a:solidFill>
                    <a:prstClr val="black"/>
                  </a:solidFill>
                  <a:latin typeface="Cambria Math" panose="02040503050406030204" pitchFamily="18" charset="0"/>
                </a:endParaRPr>
              </a:p>
              <a:p>
                <a:endParaRPr lang="da-DK" sz="1400" i="1" dirty="0">
                  <a:solidFill>
                    <a:prstClr val="black"/>
                  </a:solidFill>
                  <a:latin typeface="Cambria Math" panose="02040503050406030204" pitchFamily="18" charset="0"/>
                </a:endParaRPr>
              </a:p>
              <a:p>
                <a:r>
                  <a:rPr lang="da-DK" sz="1400" dirty="0" smtClean="0"/>
                  <a:t>Diffusion-</a:t>
                </a:r>
                <a:r>
                  <a:rPr lang="da-DK" sz="1400" dirty="0" err="1" smtClean="0"/>
                  <a:t>limited</a:t>
                </a:r>
                <a:r>
                  <a:rPr lang="da-DK" sz="1400" dirty="0" smtClean="0"/>
                  <a:t> </a:t>
                </a:r>
                <a:r>
                  <a:rPr lang="da-DK" sz="1400" dirty="0"/>
                  <a:t>regime:</a:t>
                </a:r>
                <a:endParaRPr lang="da-DK" sz="1200" dirty="0"/>
              </a:p>
              <a:p>
                <a:r>
                  <a:rPr lang="da-DK" sz="1400" i="1" dirty="0" smtClean="0">
                    <a:solidFill>
                      <a:prstClr val="black"/>
                    </a:solidFill>
                    <a:latin typeface="Cambria Math" panose="02040503050406030204" pitchFamily="18" charset="0"/>
                  </a:rPr>
                  <a:t>     </a:t>
                </a:r>
                <a14:m>
                  <m:oMath xmlns:m="http://schemas.openxmlformats.org/officeDocument/2006/math">
                    <m:r>
                      <a:rPr lang="da-DK" sz="1400" b="0" i="1">
                        <a:solidFill>
                          <a:prstClr val="black"/>
                        </a:solidFill>
                        <a:latin typeface="Cambria Math" panose="02040503050406030204" pitchFamily="18" charset="0"/>
                      </a:rPr>
                      <m:t>𝑡</m:t>
                    </m:r>
                    <m:r>
                      <a:rPr lang="da-DK" sz="1400" b="0" i="1">
                        <a:solidFill>
                          <a:prstClr val="black"/>
                        </a:solidFill>
                        <a:latin typeface="Cambria Math" panose="02040503050406030204" pitchFamily="18" charset="0"/>
                        <a:ea typeface="Cambria Math" panose="02040503050406030204" pitchFamily="18" charset="0"/>
                      </a:rPr>
                      <m:t>→∞ ⇒</m:t>
                    </m:r>
                    <m:r>
                      <a:rPr lang="da-DK" sz="1400" b="0" i="1">
                        <a:solidFill>
                          <a:prstClr val="black"/>
                        </a:solidFill>
                        <a:latin typeface="Cambria Math" panose="02040503050406030204" pitchFamily="18" charset="0"/>
                        <a:ea typeface="Cambria Math" panose="02040503050406030204" pitchFamily="18" charset="0"/>
                      </a:rPr>
                      <m:t>𝑥</m:t>
                    </m:r>
                    <m:r>
                      <a:rPr lang="da-DK" sz="1400" b="0" i="1">
                        <a:solidFill>
                          <a:prstClr val="black"/>
                        </a:solidFill>
                        <a:latin typeface="Cambria Math" panose="02040503050406030204" pitchFamily="18" charset="0"/>
                      </a:rPr>
                      <m:t>=</m:t>
                    </m:r>
                    <m:rad>
                      <m:radPr>
                        <m:degHide m:val="on"/>
                        <m:ctrlPr>
                          <a:rPr lang="da-DK" sz="1400" i="1">
                            <a:solidFill>
                              <a:prstClr val="black"/>
                            </a:solidFill>
                            <a:latin typeface="Cambria Math" panose="02040503050406030204" pitchFamily="18" charset="0"/>
                          </a:rPr>
                        </m:ctrlPr>
                      </m:radPr>
                      <m:deg/>
                      <m:e>
                        <m:r>
                          <a:rPr lang="da-DK" sz="1400" b="0" i="1">
                            <a:solidFill>
                              <a:prstClr val="black"/>
                            </a:solidFill>
                            <a:latin typeface="Cambria Math" panose="02040503050406030204" pitchFamily="18" charset="0"/>
                          </a:rPr>
                          <m:t>𝐵𝑡</m:t>
                        </m:r>
                      </m:e>
                    </m:rad>
                  </m:oMath>
                </a14:m>
                <a:endParaRPr lang="da-DK" sz="1400" i="1" dirty="0" smtClean="0">
                  <a:solidFill>
                    <a:prstClr val="black"/>
                  </a:solidFill>
                  <a:latin typeface="Cambria Math" panose="02040503050406030204" pitchFamily="18" charset="0"/>
                </a:endParaRPr>
              </a:p>
              <a:p>
                <a:endParaRPr lang="da-DK" sz="1200" dirty="0">
                  <a:solidFill>
                    <a:prstClr val="black"/>
                  </a:solidFill>
                  <a:latin typeface="Calibri" panose="020F0502020204030204"/>
                </a:endParaRPr>
              </a:p>
              <a:p>
                <a:endParaRPr lang="da-DK" sz="1200" dirty="0"/>
              </a:p>
            </p:txBody>
          </p:sp>
        </mc:Choice>
        <mc:Fallback xmlns="">
          <p:sp>
            <p:nvSpPr>
              <p:cNvPr id="35" name="TextBox 34"/>
              <p:cNvSpPr txBox="1">
                <a:spLocks noRot="1" noChangeAspect="1" noMove="1" noResize="1" noEditPoints="1" noAdjustHandles="1" noChangeArrowheads="1" noChangeShapeType="1" noTextEdit="1"/>
              </p:cNvSpPr>
              <p:nvPr/>
            </p:nvSpPr>
            <p:spPr>
              <a:xfrm>
                <a:off x="7393731" y="1592967"/>
                <a:ext cx="2444900" cy="1647759"/>
              </a:xfrm>
              <a:prstGeom prst="rect">
                <a:avLst/>
              </a:prstGeom>
              <a:blipFill>
                <a:blip r:embed="rId4"/>
                <a:stretch>
                  <a:fillRect l="-748" t="-369"/>
                </a:stretch>
              </a:blipFill>
            </p:spPr>
            <p:txBody>
              <a:bodyPr/>
              <a:lstStyle/>
              <a:p>
                <a:r>
                  <a:rPr lang="da-DK">
                    <a:noFill/>
                  </a:rPr>
                  <a:t> </a:t>
                </a:r>
              </a:p>
            </p:txBody>
          </p:sp>
        </mc:Fallback>
      </mc:AlternateContent>
      <p:sp>
        <p:nvSpPr>
          <p:cNvPr id="17" name="Title 1"/>
          <p:cNvSpPr txBox="1">
            <a:spLocks/>
          </p:cNvSpPr>
          <p:nvPr/>
        </p:nvSpPr>
        <p:spPr bwMode="auto">
          <a:xfrm>
            <a:off x="502475" y="312814"/>
            <a:ext cx="12291856"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Oxide</a:t>
            </a:r>
            <a:r>
              <a:rPr lang="da-DK" altLang="da-DK" b="0"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growth</a:t>
            </a:r>
            <a:r>
              <a:rPr lang="da-DK" altLang="da-DK" b="0" kern="0" dirty="0" smtClean="0">
                <a:solidFill>
                  <a:srgbClr val="000000"/>
                </a:solidFill>
                <a:latin typeface="Verdana"/>
                <a:cs typeface="Arial" charset="0"/>
              </a:rPr>
              <a:t> rate (Deal-Grove model)</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27" name="TextBox 26"/>
          <p:cNvSpPr txBox="1"/>
          <p:nvPr/>
        </p:nvSpPr>
        <p:spPr>
          <a:xfrm>
            <a:off x="6561003" y="5582241"/>
            <a:ext cx="4238724" cy="1169551"/>
          </a:xfrm>
          <a:prstGeom prst="rect">
            <a:avLst/>
          </a:prstGeom>
          <a:noFill/>
        </p:spPr>
        <p:txBody>
          <a:bodyPr wrap="none" rtlCol="0">
            <a:spAutoFit/>
          </a:bodyPr>
          <a:lstStyle/>
          <a:p>
            <a:pPr marL="285750" indent="-285750" defTabSz="914583" eaLnBrk="1" fontAlgn="auto" hangingPunct="1">
              <a:spcBef>
                <a:spcPts val="0"/>
              </a:spcBef>
              <a:spcAft>
                <a:spcPts val="0"/>
              </a:spcAft>
              <a:buFont typeface="Arial" panose="020B0604020202020204" pitchFamily="34" charset="0"/>
              <a:buChar char="•"/>
            </a:pPr>
            <a:endParaRPr lang="da-DK" sz="1400" dirty="0">
              <a:solidFill>
                <a:prstClr val="black"/>
              </a:solidFill>
              <a:latin typeface="Calibri" panose="020F0502020204030204"/>
            </a:endParaRPr>
          </a:p>
          <a:p>
            <a:pPr defTabSz="914583" eaLnBrk="1" fontAlgn="auto" hangingPunct="1">
              <a:spcBef>
                <a:spcPts val="0"/>
              </a:spcBef>
              <a:spcAft>
                <a:spcPts val="0"/>
              </a:spcAft>
            </a:pPr>
            <a:r>
              <a:rPr lang="da-DK" sz="1400" b="1" i="1" dirty="0">
                <a:solidFill>
                  <a:prstClr val="black"/>
                </a:solidFill>
                <a:latin typeface="Calibri" panose="020F0502020204030204"/>
              </a:rPr>
              <a:t>C*</a:t>
            </a:r>
            <a:r>
              <a:rPr lang="da-DK" sz="1400" b="1" dirty="0">
                <a:solidFill>
                  <a:prstClr val="black"/>
                </a:solidFill>
                <a:latin typeface="Calibri" panose="020F0502020204030204"/>
              </a:rPr>
              <a:t> </a:t>
            </a:r>
            <a:r>
              <a:rPr lang="da-DK" sz="1400" b="1" dirty="0" err="1">
                <a:solidFill>
                  <a:prstClr val="black"/>
                </a:solidFill>
                <a:latin typeface="Calibri" panose="020F0502020204030204"/>
              </a:rPr>
              <a:t>values</a:t>
            </a:r>
            <a:r>
              <a:rPr lang="da-DK" sz="1400" b="1" dirty="0">
                <a:solidFill>
                  <a:prstClr val="black"/>
                </a:solidFill>
                <a:latin typeface="Calibri" panose="020F0502020204030204"/>
              </a:rPr>
              <a:t> (for a given </a:t>
            </a:r>
            <a:r>
              <a:rPr lang="da-DK" sz="1400" b="1" i="1" dirty="0" smtClean="0">
                <a:solidFill>
                  <a:prstClr val="black"/>
                </a:solidFill>
                <a:latin typeface="Calibri" panose="020F0502020204030204"/>
              </a:rPr>
              <a:t>T</a:t>
            </a:r>
            <a:r>
              <a:rPr lang="da-DK" sz="1400" b="1" dirty="0" smtClean="0">
                <a:solidFill>
                  <a:prstClr val="black"/>
                </a:solidFill>
                <a:latin typeface="Calibri" panose="020F0502020204030204"/>
              </a:rPr>
              <a:t>):	</a:t>
            </a:r>
            <a:r>
              <a:rPr lang="da-DK" sz="1400" dirty="0">
                <a:solidFill>
                  <a:prstClr val="black"/>
                </a:solidFill>
                <a:latin typeface="Calibri" panose="020F0502020204030204"/>
              </a:rPr>
              <a:t> </a:t>
            </a:r>
            <a:r>
              <a:rPr lang="da-DK" sz="1400" dirty="0" smtClean="0">
                <a:solidFill>
                  <a:prstClr val="black"/>
                </a:solidFill>
                <a:latin typeface="Calibri" panose="020F0502020204030204"/>
              </a:rPr>
              <a:t> Dry </a:t>
            </a:r>
            <a:r>
              <a:rPr lang="da-DK" sz="1400" dirty="0">
                <a:solidFill>
                  <a:prstClr val="black"/>
                </a:solidFill>
                <a:latin typeface="Calibri" panose="020F0502020204030204"/>
              </a:rPr>
              <a:t>oxidation: </a:t>
            </a:r>
            <a:r>
              <a:rPr lang="da-DK" sz="1400" i="1" dirty="0">
                <a:solidFill>
                  <a:prstClr val="black"/>
                </a:solidFill>
                <a:latin typeface="Calibri" panose="020F0502020204030204"/>
              </a:rPr>
              <a:t>C* </a:t>
            </a:r>
            <a:r>
              <a:rPr lang="da-DK" sz="1400" dirty="0">
                <a:solidFill>
                  <a:prstClr val="black"/>
                </a:solidFill>
                <a:latin typeface="Calibri" panose="020F0502020204030204"/>
              </a:rPr>
              <a:t>= 5.2·10</a:t>
            </a:r>
            <a:r>
              <a:rPr lang="da-DK" sz="1400" baseline="30000" dirty="0">
                <a:solidFill>
                  <a:prstClr val="black"/>
                </a:solidFill>
                <a:latin typeface="Calibri" panose="020F0502020204030204"/>
              </a:rPr>
              <a:t>16</a:t>
            </a:r>
            <a:r>
              <a:rPr lang="da-DK" sz="1400" dirty="0">
                <a:solidFill>
                  <a:prstClr val="black"/>
                </a:solidFill>
                <a:latin typeface="Calibri" panose="020F0502020204030204"/>
              </a:rPr>
              <a:t> </a:t>
            </a:r>
            <a:endParaRPr lang="da-DK" sz="1400" dirty="0" smtClean="0">
              <a:solidFill>
                <a:prstClr val="black"/>
              </a:solidFill>
              <a:latin typeface="Calibri" panose="020F0502020204030204"/>
            </a:endParaRPr>
          </a:p>
          <a:p>
            <a:pPr defTabSz="914583" eaLnBrk="1" fontAlgn="auto" hangingPunct="1">
              <a:spcBef>
                <a:spcPts val="0"/>
              </a:spcBef>
              <a:spcAft>
                <a:spcPts val="0"/>
              </a:spcAft>
            </a:pPr>
            <a:r>
              <a:rPr lang="da-DK" sz="1400" dirty="0">
                <a:solidFill>
                  <a:prstClr val="black"/>
                </a:solidFill>
                <a:latin typeface="Calibri" panose="020F0502020204030204"/>
              </a:rPr>
              <a:t>	</a:t>
            </a:r>
            <a:r>
              <a:rPr lang="da-DK" sz="1400" dirty="0" smtClean="0">
                <a:solidFill>
                  <a:prstClr val="black"/>
                </a:solidFill>
                <a:latin typeface="Calibri" panose="020F0502020204030204"/>
              </a:rPr>
              <a:t>	</a:t>
            </a:r>
            <a:r>
              <a:rPr lang="da-DK" sz="1400" dirty="0">
                <a:solidFill>
                  <a:prstClr val="black"/>
                </a:solidFill>
                <a:latin typeface="Calibri" panose="020F0502020204030204"/>
              </a:rPr>
              <a:t> </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Wet</a:t>
            </a:r>
            <a:r>
              <a:rPr lang="da-DK" sz="1400" dirty="0" smtClean="0">
                <a:solidFill>
                  <a:prstClr val="black"/>
                </a:solidFill>
                <a:latin typeface="Calibri" panose="020F0502020204030204"/>
              </a:rPr>
              <a:t> </a:t>
            </a:r>
            <a:r>
              <a:rPr lang="da-DK" sz="1400" dirty="0">
                <a:solidFill>
                  <a:prstClr val="black"/>
                </a:solidFill>
                <a:latin typeface="Calibri" panose="020F0502020204030204"/>
              </a:rPr>
              <a:t>oxidation:</a:t>
            </a:r>
            <a:r>
              <a:rPr lang="da-DK" sz="1400" i="1" dirty="0">
                <a:solidFill>
                  <a:prstClr val="black"/>
                </a:solidFill>
                <a:latin typeface="Calibri" panose="020F0502020204030204"/>
              </a:rPr>
              <a:t> C* </a:t>
            </a:r>
            <a:r>
              <a:rPr lang="da-DK" sz="1400" dirty="0">
                <a:solidFill>
                  <a:prstClr val="black"/>
                </a:solidFill>
                <a:latin typeface="Calibri" panose="020F0502020204030204"/>
              </a:rPr>
              <a:t>= 3.0·10</a:t>
            </a:r>
            <a:r>
              <a:rPr lang="da-DK" sz="1400" baseline="30000" dirty="0">
                <a:solidFill>
                  <a:prstClr val="black"/>
                </a:solidFill>
                <a:latin typeface="Calibri" panose="020F0502020204030204"/>
              </a:rPr>
              <a:t>19 </a:t>
            </a:r>
            <a:r>
              <a:rPr lang="da-DK" sz="1400" dirty="0">
                <a:solidFill>
                  <a:prstClr val="black"/>
                </a:solidFill>
                <a:latin typeface="Calibri" panose="020F0502020204030204"/>
              </a:rPr>
              <a:t> </a:t>
            </a:r>
          </a:p>
          <a:p>
            <a:pPr defTabSz="914583" eaLnBrk="1" fontAlgn="auto" hangingPunct="1">
              <a:spcBef>
                <a:spcPts val="0"/>
              </a:spcBef>
              <a:spcAft>
                <a:spcPts val="0"/>
              </a:spcAft>
            </a:pPr>
            <a:r>
              <a:rPr lang="da-DK" sz="1400" dirty="0" smtClean="0">
                <a:solidFill>
                  <a:prstClr val="black"/>
                </a:solidFill>
                <a:latin typeface="Calibri" panose="020F0502020204030204"/>
              </a:rPr>
              <a:t> </a:t>
            </a:r>
            <a:endParaRPr lang="da-DK" sz="1400" dirty="0">
              <a:solidFill>
                <a:prstClr val="black"/>
              </a:solidFill>
              <a:latin typeface="Calibri" panose="020F0502020204030204"/>
            </a:endParaRPr>
          </a:p>
          <a:p>
            <a:endParaRPr lang="da-DK" sz="14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1043" y="1158389"/>
            <a:ext cx="5817679" cy="2340000"/>
          </a:xfrm>
          <a:prstGeom prst="rect">
            <a:avLst/>
          </a:prstGeom>
        </p:spPr>
      </p:pic>
      <p:sp>
        <p:nvSpPr>
          <p:cNvPr id="5" name="TextBox 4"/>
          <p:cNvSpPr txBox="1"/>
          <p:nvPr/>
        </p:nvSpPr>
        <p:spPr>
          <a:xfrm>
            <a:off x="2751501" y="3597267"/>
            <a:ext cx="2935419" cy="246221"/>
          </a:xfrm>
          <a:prstGeom prst="rect">
            <a:avLst/>
          </a:prstGeom>
          <a:noFill/>
        </p:spPr>
        <p:txBody>
          <a:bodyPr wrap="none" rtlCol="0">
            <a:spAutoFit/>
          </a:bodyPr>
          <a:lstStyle/>
          <a:p>
            <a:r>
              <a:rPr lang="da-DK" sz="1000" i="1" dirty="0"/>
              <a:t>https://nptel.ac.in/courses/103106075/30</a:t>
            </a:r>
          </a:p>
        </p:txBody>
      </p:sp>
    </p:spTree>
    <p:extLst>
      <p:ext uri="{BB962C8B-B14F-4D97-AF65-F5344CB8AC3E}">
        <p14:creationId xmlns:p14="http://schemas.microsoft.com/office/powerpoint/2010/main" val="161188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4" end="1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8" end="1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1" end="2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2" end="2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23" end="2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768995" y="6454130"/>
            <a:ext cx="4536503"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6" name="TextBox 5"/>
          <p:cNvSpPr txBox="1"/>
          <p:nvPr/>
        </p:nvSpPr>
        <p:spPr>
          <a:xfrm>
            <a:off x="2785219" y="6363584"/>
            <a:ext cx="6270691" cy="307777"/>
          </a:xfrm>
          <a:prstGeom prst="rect">
            <a:avLst/>
          </a:prstGeom>
          <a:noFill/>
        </p:spPr>
        <p:txBody>
          <a:bodyPr wrap="none" rtlCol="0">
            <a:spAutoFit/>
          </a:bodyPr>
          <a:lstStyle/>
          <a:p>
            <a:pPr defTabSz="914583" eaLnBrk="1" fontAlgn="auto" hangingPunct="1">
              <a:spcBef>
                <a:spcPts val="0"/>
              </a:spcBef>
              <a:spcAft>
                <a:spcPts val="0"/>
              </a:spcAft>
            </a:pPr>
            <a:r>
              <a:rPr lang="da-DK" sz="1400" b="1" dirty="0" err="1">
                <a:solidFill>
                  <a:prstClr val="black"/>
                </a:solidFill>
                <a:latin typeface="Calibri" panose="020F0502020204030204"/>
                <a:ea typeface="+mn-ea"/>
              </a:rPr>
              <a:t>Oxide</a:t>
            </a:r>
            <a:r>
              <a:rPr lang="da-DK" sz="1400" b="1" dirty="0">
                <a:solidFill>
                  <a:prstClr val="black"/>
                </a:solidFill>
                <a:latin typeface="Calibri" panose="020F0502020204030204"/>
                <a:ea typeface="+mn-ea"/>
              </a:rPr>
              <a:t> </a:t>
            </a:r>
            <a:r>
              <a:rPr lang="da-DK" sz="1400" b="1" dirty="0" err="1">
                <a:solidFill>
                  <a:prstClr val="black"/>
                </a:solidFill>
                <a:latin typeface="Calibri" panose="020F0502020204030204"/>
                <a:ea typeface="+mn-ea"/>
              </a:rPr>
              <a:t>thickness</a:t>
            </a:r>
            <a:r>
              <a:rPr lang="da-DK" sz="1400" b="1" dirty="0">
                <a:solidFill>
                  <a:prstClr val="black"/>
                </a:solidFill>
                <a:latin typeface="Calibri" panose="020F0502020204030204"/>
                <a:ea typeface="+mn-ea"/>
              </a:rPr>
              <a:t> as </a:t>
            </a:r>
            <a:r>
              <a:rPr lang="da-DK" sz="1400" b="1" dirty="0" err="1">
                <a:solidFill>
                  <a:prstClr val="black"/>
                </a:solidFill>
                <a:latin typeface="Calibri" panose="020F0502020204030204"/>
                <a:ea typeface="+mn-ea"/>
              </a:rPr>
              <a:t>function</a:t>
            </a:r>
            <a:r>
              <a:rPr lang="da-DK" sz="1400" b="1" dirty="0">
                <a:solidFill>
                  <a:prstClr val="black"/>
                </a:solidFill>
                <a:latin typeface="Calibri" panose="020F0502020204030204"/>
                <a:ea typeface="+mn-ea"/>
              </a:rPr>
              <a:t> of oxidation time for </a:t>
            </a:r>
            <a:r>
              <a:rPr lang="da-DK" sz="1400" b="1" dirty="0" err="1" smtClean="0">
                <a:solidFill>
                  <a:prstClr val="black"/>
                </a:solidFill>
                <a:latin typeface="Calibri" panose="020F0502020204030204"/>
                <a:ea typeface="+mn-ea"/>
              </a:rPr>
              <a:t>different</a:t>
            </a:r>
            <a:r>
              <a:rPr lang="da-DK" sz="1400" b="1" dirty="0" smtClean="0">
                <a:solidFill>
                  <a:prstClr val="black"/>
                </a:solidFill>
                <a:latin typeface="Calibri" panose="020F0502020204030204"/>
                <a:ea typeface="+mn-ea"/>
              </a:rPr>
              <a:t> oxidation temperatures</a:t>
            </a:r>
            <a:endParaRPr lang="da-DK" sz="1400" b="1" dirty="0">
              <a:solidFill>
                <a:prstClr val="black"/>
              </a:solidFill>
              <a:latin typeface="Calibri" panose="020F0502020204030204"/>
              <a:ea typeface="+mn-ea"/>
            </a:endParaRPr>
          </a:p>
        </p:txBody>
      </p:sp>
      <p:sp>
        <p:nvSpPr>
          <p:cNvPr id="19" name="TextBox 18"/>
          <p:cNvSpPr txBox="1"/>
          <p:nvPr/>
        </p:nvSpPr>
        <p:spPr>
          <a:xfrm>
            <a:off x="429935" y="1197546"/>
            <a:ext cx="10420180" cy="57160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b="1" dirty="0" smtClean="0">
                <a:solidFill>
                  <a:prstClr val="black"/>
                </a:solidFill>
                <a:latin typeface="Calibri" panose="020F0502020204030204"/>
                <a:ea typeface="+mn-ea"/>
              </a:rPr>
              <a:t>The </a:t>
            </a:r>
            <a:r>
              <a:rPr lang="da-DK" sz="1600" b="1" dirty="0" err="1" smtClean="0">
                <a:solidFill>
                  <a:prstClr val="black"/>
                </a:solidFill>
                <a:latin typeface="Calibri" panose="020F0502020204030204"/>
                <a:ea typeface="+mn-ea"/>
              </a:rPr>
              <a:t>graphs</a:t>
            </a:r>
            <a:r>
              <a:rPr lang="da-DK" sz="1600" b="1" dirty="0" smtClean="0">
                <a:solidFill>
                  <a:prstClr val="black"/>
                </a:solidFill>
                <a:latin typeface="Calibri" panose="020F0502020204030204"/>
                <a:ea typeface="+mn-ea"/>
              </a:rPr>
              <a:t> show </a:t>
            </a:r>
            <a:r>
              <a:rPr lang="da-DK" sz="1600" b="1" dirty="0" err="1" smtClean="0">
                <a:solidFill>
                  <a:prstClr val="black"/>
                </a:solidFill>
                <a:latin typeface="Calibri" panose="020F0502020204030204"/>
                <a:ea typeface="+mn-ea"/>
              </a:rPr>
              <a:t>experimental</a:t>
            </a:r>
            <a:r>
              <a:rPr lang="da-DK" sz="1600" b="1" dirty="0" smtClean="0">
                <a:solidFill>
                  <a:prstClr val="black"/>
                </a:solidFill>
                <a:latin typeface="Calibri" panose="020F0502020204030204"/>
                <a:ea typeface="+mn-ea"/>
              </a:rPr>
              <a:t> data form the A1 </a:t>
            </a:r>
            <a:r>
              <a:rPr lang="da-DK" sz="1600" b="1" dirty="0" err="1" smtClean="0">
                <a:solidFill>
                  <a:prstClr val="black"/>
                </a:solidFill>
                <a:latin typeface="Calibri" panose="020F0502020204030204"/>
                <a:ea typeface="+mn-ea"/>
              </a:rPr>
              <a:t>Boron</a:t>
            </a:r>
            <a:r>
              <a:rPr lang="da-DK" sz="1600" b="1" dirty="0" smtClean="0">
                <a:solidFill>
                  <a:prstClr val="black"/>
                </a:solidFill>
                <a:latin typeface="Calibri" panose="020F0502020204030204"/>
                <a:ea typeface="+mn-ea"/>
              </a:rPr>
              <a:t> Drive-in and </a:t>
            </a:r>
            <a:r>
              <a:rPr lang="da-DK" sz="1600" b="1" dirty="0" err="1" smtClean="0">
                <a:solidFill>
                  <a:prstClr val="black"/>
                </a:solidFill>
                <a:latin typeface="Calibri" panose="020F0502020204030204"/>
                <a:ea typeface="+mn-ea"/>
              </a:rPr>
              <a:t>Pre-dep</a:t>
            </a:r>
            <a:r>
              <a:rPr lang="da-DK" sz="1600" b="1" dirty="0" smtClean="0">
                <a:solidFill>
                  <a:prstClr val="black"/>
                </a:solidFill>
                <a:latin typeface="Calibri" panose="020F0502020204030204"/>
                <a:ea typeface="+mn-ea"/>
              </a:rPr>
              <a:t> </a:t>
            </a:r>
            <a:r>
              <a:rPr lang="da-DK" sz="1600" b="1" dirty="0" err="1" smtClean="0">
                <a:solidFill>
                  <a:prstClr val="black"/>
                </a:solidFill>
                <a:latin typeface="Calibri" panose="020F0502020204030204"/>
                <a:ea typeface="+mn-ea"/>
              </a:rPr>
              <a:t>furnace</a:t>
            </a:r>
            <a:r>
              <a:rPr lang="da-DK" sz="1600" b="1" dirty="0" smtClean="0">
                <a:solidFill>
                  <a:prstClr val="black"/>
                </a:solidFill>
                <a:latin typeface="Calibri" panose="020F0502020204030204"/>
                <a:ea typeface="+mn-ea"/>
              </a:rPr>
              <a:t> in the </a:t>
            </a:r>
            <a:r>
              <a:rPr lang="da-DK" sz="1600" b="1" dirty="0" err="1" smtClean="0">
                <a:solidFill>
                  <a:prstClr val="black"/>
                </a:solidFill>
                <a:latin typeface="Calibri" panose="020F0502020204030204"/>
                <a:ea typeface="+mn-ea"/>
              </a:rPr>
              <a:t>cleanroom</a:t>
            </a:r>
            <a:endParaRPr lang="da-DK" sz="1600" b="1"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400" dirty="0">
                <a:solidFill>
                  <a:prstClr val="black"/>
                </a:solidFill>
                <a:latin typeface="Calibri" panose="020F0502020204030204"/>
              </a:rPr>
              <a:t>The </a:t>
            </a:r>
            <a:r>
              <a:rPr lang="da-DK" sz="1400" dirty="0" err="1">
                <a:solidFill>
                  <a:prstClr val="black"/>
                </a:solidFill>
                <a:latin typeface="Calibri" panose="020F0502020204030204"/>
              </a:rPr>
              <a:t>curves</a:t>
            </a:r>
            <a:r>
              <a:rPr lang="da-DK" sz="1400" dirty="0">
                <a:solidFill>
                  <a:prstClr val="black"/>
                </a:solidFill>
                <a:latin typeface="Calibri" panose="020F0502020204030204"/>
              </a:rPr>
              <a:t> </a:t>
            </a:r>
            <a:r>
              <a:rPr lang="da-DK" sz="1400" dirty="0" err="1">
                <a:solidFill>
                  <a:prstClr val="black"/>
                </a:solidFill>
                <a:latin typeface="Calibri" panose="020F0502020204030204"/>
              </a:rPr>
              <a:t>are</a:t>
            </a:r>
            <a:r>
              <a:rPr lang="da-DK" sz="1400" dirty="0">
                <a:solidFill>
                  <a:prstClr val="black"/>
                </a:solidFill>
                <a:latin typeface="Calibri" panose="020F0502020204030204"/>
              </a:rPr>
              <a:t> </a:t>
            </a:r>
            <a:r>
              <a:rPr lang="da-DK" sz="1400" dirty="0" err="1">
                <a:solidFill>
                  <a:prstClr val="black"/>
                </a:solidFill>
                <a:latin typeface="Calibri" panose="020F0502020204030204"/>
              </a:rPr>
              <a:t>fitted</a:t>
            </a:r>
            <a:r>
              <a:rPr lang="da-DK" sz="1400" dirty="0">
                <a:solidFill>
                  <a:prstClr val="black"/>
                </a:solidFill>
                <a:latin typeface="Calibri" panose="020F0502020204030204"/>
              </a:rPr>
              <a:t> from the </a:t>
            </a:r>
            <a:r>
              <a:rPr lang="da-DK" sz="1400" dirty="0" err="1">
                <a:solidFill>
                  <a:prstClr val="black"/>
                </a:solidFill>
                <a:latin typeface="Calibri" panose="020F0502020204030204"/>
              </a:rPr>
              <a:t>numbers</a:t>
            </a:r>
            <a:r>
              <a:rPr lang="da-DK" sz="1400" dirty="0">
                <a:solidFill>
                  <a:prstClr val="black"/>
                </a:solidFill>
                <a:latin typeface="Calibri" panose="020F0502020204030204"/>
              </a:rPr>
              <a:t> in the </a:t>
            </a:r>
            <a:r>
              <a:rPr lang="da-DK" sz="1400" dirty="0" err="1">
                <a:solidFill>
                  <a:prstClr val="black"/>
                </a:solidFill>
                <a:latin typeface="Calibri" panose="020F0502020204030204"/>
              </a:rPr>
              <a:t>process</a:t>
            </a:r>
            <a:r>
              <a:rPr lang="da-DK" sz="1400" dirty="0">
                <a:solidFill>
                  <a:prstClr val="black"/>
                </a:solidFill>
                <a:latin typeface="Calibri" panose="020F0502020204030204"/>
              </a:rPr>
              <a:t> log</a:t>
            </a:r>
            <a:endParaRPr lang="da-DK" sz="1400" b="1" dirty="0">
              <a:solidFill>
                <a:prstClr val="black"/>
              </a:solidFill>
              <a:latin typeface="Calibri" panose="020F0502020204030204"/>
              <a:ea typeface="+mn-ea"/>
            </a:endParaRPr>
          </a:p>
        </p:txBody>
      </p:sp>
      <p:grpSp>
        <p:nvGrpSpPr>
          <p:cNvPr id="10" name="Group 9"/>
          <p:cNvGrpSpPr/>
          <p:nvPr/>
        </p:nvGrpSpPr>
        <p:grpSpPr>
          <a:xfrm>
            <a:off x="415688" y="1989634"/>
            <a:ext cx="10922114" cy="4283025"/>
            <a:chOff x="415688" y="1682438"/>
            <a:chExt cx="10922114" cy="4283025"/>
          </a:xfrm>
        </p:grpSpPr>
        <p:grpSp>
          <p:nvGrpSpPr>
            <p:cNvPr id="3" name="Group 2"/>
            <p:cNvGrpSpPr/>
            <p:nvPr/>
          </p:nvGrpSpPr>
          <p:grpSpPr>
            <a:xfrm>
              <a:off x="415688" y="1851575"/>
              <a:ext cx="10922114" cy="4113888"/>
              <a:chOff x="415688" y="2349842"/>
              <a:chExt cx="10922114" cy="4113888"/>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88" y="2399927"/>
                <a:ext cx="5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294518" y="6171342"/>
                <a:ext cx="1635897"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da-DK" sz="1300" b="1" dirty="0">
                    <a:solidFill>
                      <a:prstClr val="black"/>
                    </a:solidFill>
                    <a:latin typeface="Calibri" panose="020F0502020204030204"/>
                    <a:ea typeface="+mn-ea"/>
                  </a:rPr>
                  <a:t>Oxidation time [min]</a:t>
                </a:r>
              </a:p>
            </p:txBody>
          </p:sp>
          <p:sp>
            <p:nvSpPr>
              <p:cNvPr id="15" name="TextBox 14"/>
              <p:cNvSpPr txBox="1"/>
              <p:nvPr/>
            </p:nvSpPr>
            <p:spPr>
              <a:xfrm rot="16200000">
                <a:off x="-199123" y="4183648"/>
                <a:ext cx="1643848"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da-DK" sz="1300" b="1" dirty="0" err="1">
                    <a:solidFill>
                      <a:prstClr val="black"/>
                    </a:solidFill>
                    <a:latin typeface="Calibri" panose="020F0502020204030204"/>
                    <a:ea typeface="+mn-ea"/>
                  </a:rPr>
                  <a:t>Oxide</a:t>
                </a:r>
                <a:r>
                  <a:rPr lang="da-DK" sz="1300" b="1" dirty="0">
                    <a:solidFill>
                      <a:prstClr val="black"/>
                    </a:solidFill>
                    <a:latin typeface="Calibri" panose="020F0502020204030204"/>
                    <a:ea typeface="+mn-ea"/>
                  </a:rPr>
                  <a:t> </a:t>
                </a:r>
                <a:r>
                  <a:rPr lang="da-DK" sz="1300" b="1" dirty="0" err="1">
                    <a:solidFill>
                      <a:prstClr val="black"/>
                    </a:solidFill>
                    <a:latin typeface="Calibri" panose="020F0502020204030204"/>
                    <a:ea typeface="+mn-ea"/>
                  </a:rPr>
                  <a:t>thickness</a:t>
                </a:r>
                <a:r>
                  <a:rPr lang="da-DK" sz="1300" b="1" dirty="0">
                    <a:solidFill>
                      <a:prstClr val="black"/>
                    </a:solidFill>
                    <a:latin typeface="Calibri" panose="020F0502020204030204"/>
                    <a:ea typeface="+mn-ea"/>
                  </a:rPr>
                  <a:t> [nm]</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800" y="2349842"/>
                <a:ext cx="5280002"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rot="16200000">
                <a:off x="5374376" y="4048681"/>
                <a:ext cx="1643848"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da-DK" sz="1300" b="1" dirty="0" err="1">
                    <a:solidFill>
                      <a:prstClr val="black"/>
                    </a:solidFill>
                    <a:latin typeface="Calibri" panose="020F0502020204030204"/>
                    <a:ea typeface="+mn-ea"/>
                  </a:rPr>
                  <a:t>Oxide</a:t>
                </a:r>
                <a:r>
                  <a:rPr lang="da-DK" sz="1300" b="1" dirty="0">
                    <a:solidFill>
                      <a:prstClr val="black"/>
                    </a:solidFill>
                    <a:latin typeface="Calibri" panose="020F0502020204030204"/>
                    <a:ea typeface="+mn-ea"/>
                  </a:rPr>
                  <a:t> </a:t>
                </a:r>
                <a:r>
                  <a:rPr lang="da-DK" sz="1300" b="1" dirty="0" err="1">
                    <a:solidFill>
                      <a:prstClr val="black"/>
                    </a:solidFill>
                    <a:latin typeface="Calibri" panose="020F0502020204030204"/>
                    <a:ea typeface="+mn-ea"/>
                  </a:rPr>
                  <a:t>thickness</a:t>
                </a:r>
                <a:r>
                  <a:rPr lang="da-DK" sz="1300" b="1" dirty="0">
                    <a:solidFill>
                      <a:prstClr val="black"/>
                    </a:solidFill>
                    <a:latin typeface="Calibri" panose="020F0502020204030204"/>
                    <a:ea typeface="+mn-ea"/>
                  </a:rPr>
                  <a:t> [nm]</a:t>
                </a:r>
              </a:p>
            </p:txBody>
          </p:sp>
          <p:sp>
            <p:nvSpPr>
              <p:cNvPr id="2" name="TextBox 1"/>
              <p:cNvSpPr txBox="1"/>
              <p:nvPr/>
            </p:nvSpPr>
            <p:spPr>
              <a:xfrm>
                <a:off x="7936631" y="6147336"/>
                <a:ext cx="1635897"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da-DK" sz="1300" b="1" dirty="0">
                    <a:solidFill>
                      <a:prstClr val="black"/>
                    </a:solidFill>
                    <a:latin typeface="Calibri" panose="020F0502020204030204"/>
                    <a:ea typeface="+mn-ea"/>
                  </a:rPr>
                  <a:t>Oxidation time [min]</a:t>
                </a:r>
              </a:p>
            </p:txBody>
          </p:sp>
        </p:grpSp>
        <p:sp>
          <p:nvSpPr>
            <p:cNvPr id="7" name="TextBox 6"/>
            <p:cNvSpPr txBox="1"/>
            <p:nvPr/>
          </p:nvSpPr>
          <p:spPr>
            <a:xfrm>
              <a:off x="7177707" y="1682438"/>
              <a:ext cx="3190677" cy="523220"/>
            </a:xfrm>
            <a:prstGeom prst="rect">
              <a:avLst/>
            </a:prstGeom>
            <a:solidFill>
              <a:schemeClr val="bg1"/>
            </a:solidFill>
          </p:spPr>
          <p:txBody>
            <a:bodyPr wrap="square" rtlCol="0">
              <a:spAutoFit/>
            </a:bodyPr>
            <a:lstStyle/>
            <a:p>
              <a:pPr algn="ctr"/>
              <a:r>
                <a:rPr lang="da-DK" sz="1400" b="1" dirty="0" err="1" smtClean="0"/>
                <a:t>Wet</a:t>
              </a:r>
              <a:r>
                <a:rPr lang="da-DK" sz="1400" b="1" dirty="0" smtClean="0"/>
                <a:t> oxidation</a:t>
              </a:r>
            </a:p>
            <a:p>
              <a:pPr algn="ctr"/>
              <a:r>
                <a:rPr lang="da-DK" sz="1400" dirty="0" smtClean="0"/>
                <a:t>Si (100) </a:t>
              </a:r>
              <a:r>
                <a:rPr lang="da-DK" sz="1400" dirty="0" err="1" smtClean="0"/>
                <a:t>wafers</a:t>
              </a:r>
              <a:endParaRPr lang="da-DK" sz="1400" dirty="0"/>
            </a:p>
          </p:txBody>
        </p:sp>
        <p:sp>
          <p:nvSpPr>
            <p:cNvPr id="22" name="TextBox 21"/>
            <p:cNvSpPr txBox="1"/>
            <p:nvPr/>
          </p:nvSpPr>
          <p:spPr>
            <a:xfrm>
              <a:off x="1345059" y="1682438"/>
              <a:ext cx="3694845" cy="523220"/>
            </a:xfrm>
            <a:prstGeom prst="rect">
              <a:avLst/>
            </a:prstGeom>
            <a:solidFill>
              <a:schemeClr val="bg1"/>
            </a:solidFill>
          </p:spPr>
          <p:txBody>
            <a:bodyPr wrap="square" rtlCol="0">
              <a:spAutoFit/>
            </a:bodyPr>
            <a:lstStyle/>
            <a:p>
              <a:pPr algn="ctr"/>
              <a:r>
                <a:rPr lang="da-DK" sz="1400" b="1" dirty="0" smtClean="0"/>
                <a:t>Dry oxidation</a:t>
              </a:r>
            </a:p>
            <a:p>
              <a:pPr algn="ctr"/>
              <a:r>
                <a:rPr lang="da-DK" sz="1400" dirty="0" smtClean="0"/>
                <a:t>Si (100) </a:t>
              </a:r>
              <a:r>
                <a:rPr lang="da-DK" sz="1400" dirty="0" err="1" smtClean="0"/>
                <a:t>wafers</a:t>
              </a:r>
              <a:endParaRPr lang="da-DK" sz="1400" dirty="0"/>
            </a:p>
          </p:txBody>
        </p:sp>
      </p:grpSp>
      <p:sp>
        <p:nvSpPr>
          <p:cNvPr id="1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Experimental</a:t>
            </a:r>
            <a:r>
              <a:rPr lang="da-DK" altLang="da-DK" b="0" kern="0" dirty="0" smtClean="0">
                <a:solidFill>
                  <a:srgbClr val="000000"/>
                </a:solidFill>
                <a:latin typeface="Verdana"/>
                <a:cs typeface="Arial" charset="0"/>
              </a:rPr>
              <a:t> data</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Tree>
    <p:extLst>
      <p:ext uri="{BB962C8B-B14F-4D97-AF65-F5344CB8AC3E}">
        <p14:creationId xmlns:p14="http://schemas.microsoft.com/office/powerpoint/2010/main" val="21636091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768995" y="6454130"/>
            <a:ext cx="4248471"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grpSp>
        <p:nvGrpSpPr>
          <p:cNvPr id="2" name="Group 1"/>
          <p:cNvGrpSpPr/>
          <p:nvPr/>
        </p:nvGrpSpPr>
        <p:grpSpPr>
          <a:xfrm>
            <a:off x="3691191" y="765498"/>
            <a:ext cx="7734988" cy="4638023"/>
            <a:chOff x="3691191" y="765498"/>
            <a:chExt cx="7734988" cy="4638023"/>
          </a:xfrm>
        </p:grpSpPr>
        <p:grpSp>
          <p:nvGrpSpPr>
            <p:cNvPr id="6" name="Group 5"/>
            <p:cNvGrpSpPr/>
            <p:nvPr/>
          </p:nvGrpSpPr>
          <p:grpSpPr>
            <a:xfrm>
              <a:off x="3691191" y="765498"/>
              <a:ext cx="7734988" cy="3943350"/>
              <a:chOff x="4699303" y="837506"/>
              <a:chExt cx="7734988" cy="394335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866" y="837506"/>
                <a:ext cx="5686425" cy="3943350"/>
              </a:xfrm>
              <a:prstGeom prst="rect">
                <a:avLst/>
              </a:prstGeom>
            </p:spPr>
          </p:pic>
          <p:sp>
            <p:nvSpPr>
              <p:cNvPr id="11" name="Rectangle 10"/>
              <p:cNvSpPr/>
              <p:nvPr/>
            </p:nvSpPr>
            <p:spPr>
              <a:xfrm>
                <a:off x="4699303" y="3846236"/>
                <a:ext cx="2266903" cy="338554"/>
              </a:xfrm>
              <a:prstGeom prst="rect">
                <a:avLst/>
              </a:prstGeom>
            </p:spPr>
            <p:txBody>
              <a:bodyPr wrap="square">
                <a:spAutoFit/>
              </a:bodyPr>
              <a:lstStyle/>
              <a:p>
                <a:r>
                  <a:rPr lang="da-DK" sz="800" i="1" dirty="0"/>
                  <a:t>https://</a:t>
                </a:r>
                <a:r>
                  <a:rPr lang="da-DK" sz="800" i="1" dirty="0" smtClean="0"/>
                  <a:t>www.tf.unikiel.de/matwis/amat/elmat_en/kap_6/backbone/r6_2_1.html</a:t>
                </a:r>
                <a:endParaRPr lang="da-DK" sz="800" i="1" dirty="0"/>
              </a:p>
            </p:txBody>
          </p:sp>
        </p:grpSp>
        <p:sp>
          <p:nvSpPr>
            <p:cNvPr id="15" name="TextBox 14"/>
            <p:cNvSpPr txBox="1"/>
            <p:nvPr/>
          </p:nvSpPr>
          <p:spPr>
            <a:xfrm>
              <a:off x="6105941" y="4572524"/>
              <a:ext cx="5037950" cy="830997"/>
            </a:xfrm>
            <a:prstGeom prst="rect">
              <a:avLst/>
            </a:prstGeom>
            <a:noFill/>
          </p:spPr>
          <p:txBody>
            <a:bodyPr wrap="square" rtlCol="0">
              <a:spAutoFit/>
            </a:bodyPr>
            <a:lstStyle/>
            <a:p>
              <a:r>
                <a:rPr lang="da-DK" sz="1200" b="1" dirty="0" err="1" smtClean="0"/>
                <a:t>Experimental</a:t>
              </a:r>
              <a:r>
                <a:rPr lang="da-DK" sz="1200" b="1" dirty="0" smtClean="0"/>
                <a:t> data points</a:t>
              </a:r>
            </a:p>
            <a:p>
              <a:r>
                <a:rPr lang="da-DK" sz="1200" b="1" dirty="0" err="1" smtClean="0"/>
                <a:t>Extrapolated</a:t>
              </a:r>
              <a:r>
                <a:rPr lang="da-DK" sz="1200" b="1" dirty="0" smtClean="0"/>
                <a:t> </a:t>
              </a:r>
              <a:r>
                <a:rPr lang="da-DK" sz="1200" b="1" dirty="0" err="1" smtClean="0"/>
                <a:t>linear</a:t>
              </a:r>
              <a:r>
                <a:rPr lang="da-DK" sz="1200" b="1" dirty="0" smtClean="0"/>
                <a:t> </a:t>
              </a:r>
              <a:r>
                <a:rPr lang="da-DK" sz="1200" b="1" dirty="0" err="1" smtClean="0"/>
                <a:t>curve</a:t>
              </a:r>
              <a:r>
                <a:rPr lang="da-DK" sz="1200" b="1" dirty="0"/>
                <a:t> </a:t>
              </a:r>
              <a:r>
                <a:rPr lang="da-DK" sz="1200" b="1" dirty="0" err="1" smtClean="0"/>
                <a:t>fitted</a:t>
              </a:r>
              <a:r>
                <a:rPr lang="da-DK" sz="1200" b="1" dirty="0" smtClean="0"/>
                <a:t> to the Deal-Grove model</a:t>
              </a:r>
            </a:p>
            <a:p>
              <a:r>
                <a:rPr lang="da-DK" sz="1200" dirty="0" smtClean="0"/>
                <a:t>(</a:t>
              </a:r>
              <a:r>
                <a:rPr lang="da-DK" sz="1200" dirty="0" err="1" smtClean="0"/>
                <a:t>assumption</a:t>
              </a:r>
              <a:r>
                <a:rPr lang="da-DK" sz="1200" dirty="0" smtClean="0"/>
                <a:t>: </a:t>
              </a:r>
              <a:r>
                <a:rPr lang="da-DK" sz="1200" i="1" dirty="0" smtClean="0"/>
                <a:t>x</a:t>
              </a:r>
              <a:r>
                <a:rPr lang="da-DK" sz="1200" i="1" baseline="-25000" dirty="0" smtClean="0"/>
                <a:t>i</a:t>
              </a:r>
              <a:r>
                <a:rPr lang="da-DK" sz="1200" dirty="0" smtClean="0"/>
                <a:t> = 20 nm at</a:t>
              </a:r>
              <a:r>
                <a:rPr lang="da-DK" sz="1200" i="1" dirty="0" smtClean="0"/>
                <a:t> t </a:t>
              </a:r>
              <a:r>
                <a:rPr lang="da-DK" sz="1200" dirty="0" smtClean="0"/>
                <a:t>= 0)</a:t>
              </a:r>
            </a:p>
            <a:p>
              <a:endParaRPr lang="da-DK" sz="1200" dirty="0"/>
            </a:p>
          </p:txBody>
        </p:sp>
        <p:sp>
          <p:nvSpPr>
            <p:cNvPr id="16" name="Oval 15"/>
            <p:cNvSpPr/>
            <p:nvPr/>
          </p:nvSpPr>
          <p:spPr>
            <a:xfrm>
              <a:off x="5959057" y="4680548"/>
              <a:ext cx="108000" cy="108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7" name="Straight Connector 16"/>
            <p:cNvCxnSpPr/>
            <p:nvPr/>
          </p:nvCxnSpPr>
          <p:spPr>
            <a:xfrm>
              <a:off x="5799024" y="4901196"/>
              <a:ext cx="318140" cy="0"/>
            </a:xfrm>
            <a:prstGeom prst="line">
              <a:avLst/>
            </a:prstGeom>
            <a:ln w="38100">
              <a:solidFill>
                <a:srgbClr val="66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p:cNvSpPr txBox="1"/>
                <p:nvPr/>
              </p:nvSpPr>
              <p:spPr>
                <a:xfrm>
                  <a:off x="8350155" y="893572"/>
                  <a:ext cx="2058577" cy="621517"/>
                </a:xfrm>
                <a:prstGeom prst="rect">
                  <a:avLst/>
                </a:prstGeom>
                <a:solidFill>
                  <a:schemeClr val="bg1"/>
                </a:solidFill>
              </p:spPr>
              <p:txBody>
                <a:bodyPr wrap="none" rtlCol="0">
                  <a:spAutoFit/>
                </a:bodyPr>
                <a:lstStyle/>
                <a:p>
                  <a:r>
                    <a:rPr lang="da-DK" sz="1200" b="1" dirty="0" err="1" smtClean="0"/>
                    <a:t>Linear</a:t>
                  </a:r>
                  <a:r>
                    <a:rPr lang="da-DK" sz="1200" b="1" dirty="0" smtClean="0"/>
                    <a:t> </a:t>
                  </a:r>
                  <a:r>
                    <a:rPr lang="da-DK" sz="1200" b="1" dirty="0" err="1" smtClean="0"/>
                    <a:t>growth</a:t>
                  </a:r>
                  <a:r>
                    <a:rPr lang="da-DK" sz="1200" b="1" dirty="0" smtClean="0"/>
                    <a:t> regime</a:t>
                  </a:r>
                </a:p>
                <a:p>
                  <a:pPr/>
                  <a14:m>
                    <m:oMathPara xmlns:m="http://schemas.openxmlformats.org/officeDocument/2006/math">
                      <m:oMathParaPr>
                        <m:jc m:val="centerGroup"/>
                      </m:oMathParaPr>
                      <m:oMath xmlns:m="http://schemas.openxmlformats.org/officeDocument/2006/math">
                        <m:r>
                          <a:rPr lang="da-DK" sz="1200" i="1">
                            <a:solidFill>
                              <a:prstClr val="black"/>
                            </a:solidFill>
                            <a:latin typeface="Cambria Math" panose="02040503050406030204" pitchFamily="18" charset="0"/>
                            <a:ea typeface="Cambria Math" panose="02040503050406030204" pitchFamily="18" charset="0"/>
                          </a:rPr>
                          <m:t>𝑥</m:t>
                        </m:r>
                        <m:r>
                          <a:rPr lang="da-DK" sz="1200" i="1">
                            <a:solidFill>
                              <a:prstClr val="black"/>
                            </a:solidFill>
                            <a:latin typeface="Cambria Math" panose="02040503050406030204" pitchFamily="18" charset="0"/>
                          </a:rPr>
                          <m:t>=</m:t>
                        </m:r>
                        <m:f>
                          <m:fPr>
                            <m:ctrlPr>
                              <a:rPr lang="da-DK" sz="1200" i="1">
                                <a:solidFill>
                                  <a:prstClr val="black"/>
                                </a:solidFill>
                                <a:latin typeface="Cambria Math" panose="02040503050406030204" pitchFamily="18" charset="0"/>
                              </a:rPr>
                            </m:ctrlPr>
                          </m:fPr>
                          <m:num>
                            <m:r>
                              <a:rPr lang="da-DK" sz="1200" i="1">
                                <a:solidFill>
                                  <a:prstClr val="black"/>
                                </a:solidFill>
                                <a:latin typeface="Cambria Math" panose="02040503050406030204" pitchFamily="18" charset="0"/>
                              </a:rPr>
                              <m:t>𝐵</m:t>
                            </m:r>
                          </m:num>
                          <m:den>
                            <m:r>
                              <a:rPr lang="da-DK" sz="1200" i="1">
                                <a:solidFill>
                                  <a:prstClr val="black"/>
                                </a:solidFill>
                                <a:latin typeface="Cambria Math" panose="02040503050406030204" pitchFamily="18" charset="0"/>
                              </a:rPr>
                              <m:t>𝐴</m:t>
                            </m:r>
                          </m:den>
                        </m:f>
                        <m:d>
                          <m:dPr>
                            <m:ctrlPr>
                              <a:rPr lang="da-DK" sz="1200" i="1">
                                <a:solidFill>
                                  <a:prstClr val="black"/>
                                </a:solidFill>
                                <a:latin typeface="Cambria Math" panose="02040503050406030204" pitchFamily="18" charset="0"/>
                              </a:rPr>
                            </m:ctrlPr>
                          </m:dPr>
                          <m:e>
                            <m:r>
                              <a:rPr lang="da-DK" sz="1200" i="1">
                                <a:solidFill>
                                  <a:prstClr val="black"/>
                                </a:solidFill>
                                <a:latin typeface="Cambria Math" panose="02040503050406030204" pitchFamily="18" charset="0"/>
                              </a:rPr>
                              <m:t>𝑡</m:t>
                            </m:r>
                            <m:r>
                              <a:rPr lang="da-DK" sz="1200" i="1">
                                <a:solidFill>
                                  <a:prstClr val="black"/>
                                </a:solidFill>
                                <a:latin typeface="Cambria Math" panose="02040503050406030204" pitchFamily="18" charset="0"/>
                              </a:rPr>
                              <m:t>+</m:t>
                            </m:r>
                            <m:r>
                              <m:rPr>
                                <m:sty m:val="p"/>
                              </m:rPr>
                              <a:rPr lang="el-GR" sz="1200" i="1">
                                <a:solidFill>
                                  <a:prstClr val="black"/>
                                </a:solidFill>
                                <a:latin typeface="Cambria Math" panose="02040503050406030204" pitchFamily="18" charset="0"/>
                              </a:rPr>
                              <m:t>τ</m:t>
                            </m:r>
                          </m:e>
                        </m:d>
                      </m:oMath>
                    </m:oMathPara>
                  </a14:m>
                  <a:endParaRPr lang="da-DK" sz="1200" b="1" dirty="0" smtClean="0"/>
                </a:p>
              </p:txBody>
            </p:sp>
          </mc:Choice>
          <mc:Fallback xmlns="">
            <p:sp>
              <p:nvSpPr>
                <p:cNvPr id="5" name="TextBox 4"/>
                <p:cNvSpPr txBox="1">
                  <a:spLocks noRot="1" noChangeAspect="1" noMove="1" noResize="1" noEditPoints="1" noAdjustHandles="1" noChangeArrowheads="1" noChangeShapeType="1" noTextEdit="1"/>
                </p:cNvSpPr>
                <p:nvPr/>
              </p:nvSpPr>
              <p:spPr>
                <a:xfrm>
                  <a:off x="8350155" y="893572"/>
                  <a:ext cx="2058577" cy="621517"/>
                </a:xfrm>
                <a:prstGeom prst="rect">
                  <a:avLst/>
                </a:prstGeom>
                <a:blipFill>
                  <a:blip r:embed="rId4"/>
                  <a:stretch>
                    <a:fillRect l="-297" t="-980"/>
                  </a:stretch>
                </a:blipFill>
              </p:spPr>
              <p:txBody>
                <a:bodyPr/>
                <a:lstStyle/>
                <a:p>
                  <a:r>
                    <a:rPr lang="da-DK">
                      <a:noFill/>
                    </a:rPr>
                    <a:t> </a:t>
                  </a:r>
                </a:p>
              </p:txBody>
            </p:sp>
          </mc:Fallback>
        </mc:AlternateContent>
      </p:grpSp>
      <p:sp>
        <p:nvSpPr>
          <p:cNvPr id="1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Limitations</a:t>
            </a:r>
            <a:r>
              <a:rPr lang="da-DK" altLang="da-DK" b="0" kern="0" dirty="0" smtClean="0">
                <a:solidFill>
                  <a:srgbClr val="000000"/>
                </a:solidFill>
                <a:latin typeface="Verdana"/>
                <a:cs typeface="Arial" charset="0"/>
              </a:rPr>
              <a:t> of the </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Deal-Grove</a:t>
            </a:r>
            <a:r>
              <a:rPr kumimoji="0" lang="da-DK" altLang="da-DK" sz="2400" b="0" i="0" u="none" strike="noStrike" kern="0" cap="none" spc="0" normalizeH="0" noProof="0" dirty="0" smtClean="0">
                <a:ln>
                  <a:noFill/>
                </a:ln>
                <a:solidFill>
                  <a:srgbClr val="000000"/>
                </a:solidFill>
                <a:effectLst/>
                <a:uLnTx/>
                <a:uFillTx/>
                <a:latin typeface="Verdana"/>
                <a:ea typeface="MS PGothic" pitchFamily="34" charset="-128"/>
                <a:cs typeface="Arial" charset="0"/>
              </a:rPr>
              <a:t> model</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7178" name="TextBox 7177"/>
          <p:cNvSpPr txBox="1"/>
          <p:nvPr/>
        </p:nvSpPr>
        <p:spPr>
          <a:xfrm>
            <a:off x="429935" y="1430799"/>
            <a:ext cx="10420180" cy="5742250"/>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b="1" dirty="0" err="1">
                <a:solidFill>
                  <a:prstClr val="black"/>
                </a:solidFill>
                <a:latin typeface="Calibri" panose="020F0502020204030204"/>
                <a:ea typeface="+mn-ea"/>
              </a:rPr>
              <a:t>Limitations</a:t>
            </a:r>
            <a:r>
              <a:rPr lang="da-DK" sz="1600" b="1" dirty="0">
                <a:solidFill>
                  <a:prstClr val="black"/>
                </a:solidFill>
                <a:latin typeface="Calibri" panose="020F0502020204030204"/>
                <a:ea typeface="+mn-ea"/>
              </a:rPr>
              <a:t> of the Deal-Grove model:</a:t>
            </a:r>
          </a:p>
          <a:p>
            <a:pPr defTabSz="914583" eaLnBrk="1" fontAlgn="auto" hangingPunct="1">
              <a:spcBef>
                <a:spcPts val="0"/>
              </a:spcBef>
              <a:spcAft>
                <a:spcPts val="0"/>
              </a:spcAft>
            </a:pPr>
            <a:endParaRPr lang="da-DK" sz="1400" b="1" dirty="0">
              <a:solidFill>
                <a:prstClr val="black"/>
              </a:solidFill>
              <a:latin typeface="Calibri" panose="020F0502020204030204"/>
              <a:ea typeface="+mn-ea"/>
            </a:endParaRPr>
          </a:p>
          <a:p>
            <a:pPr marL="285750" indent="-285750" defTabSz="914583" eaLnBrk="1" fontAlgn="auto" hangingPunct="1">
              <a:spcBef>
                <a:spcPts val="0"/>
              </a:spcBef>
              <a:spcAft>
                <a:spcPts val="0"/>
              </a:spcAft>
              <a:buFont typeface="Arial" panose="020B0604020202020204" pitchFamily="34" charset="0"/>
              <a:buChar char="•"/>
            </a:pPr>
            <a:r>
              <a:rPr lang="da-DK" sz="1600" dirty="0" err="1">
                <a:solidFill>
                  <a:prstClr val="black"/>
                </a:solidFill>
                <a:latin typeface="Calibri" panose="020F0502020204030204"/>
                <a:ea typeface="+mn-ea"/>
              </a:rPr>
              <a:t>Very</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thin</a:t>
            </a:r>
            <a:r>
              <a:rPr lang="da-DK" sz="1600" dirty="0">
                <a:solidFill>
                  <a:prstClr val="black"/>
                </a:solidFill>
                <a:latin typeface="Calibri" panose="020F0502020204030204"/>
                <a:ea typeface="+mn-ea"/>
              </a:rPr>
              <a:t> </a:t>
            </a:r>
            <a:r>
              <a:rPr lang="da-DK" sz="1600" dirty="0" smtClean="0">
                <a:solidFill>
                  <a:prstClr val="black"/>
                </a:solidFill>
                <a:latin typeface="Calibri" panose="020F0502020204030204"/>
              </a:rPr>
              <a:t>(&lt;30 nm) dry </a:t>
            </a:r>
            <a:r>
              <a:rPr lang="da-DK" sz="1600" dirty="0" err="1" smtClean="0">
                <a:solidFill>
                  <a:prstClr val="black"/>
                </a:solidFill>
                <a:latin typeface="Calibri" panose="020F0502020204030204"/>
                <a:ea typeface="+mn-ea"/>
              </a:rPr>
              <a:t>oxide</a:t>
            </a:r>
            <a:r>
              <a:rPr lang="da-DK" sz="1600" dirty="0" smtClean="0">
                <a:solidFill>
                  <a:prstClr val="black"/>
                </a:solidFill>
                <a:latin typeface="Calibri" panose="020F0502020204030204"/>
                <a:ea typeface="+mn-ea"/>
              </a:rPr>
              <a:t> </a:t>
            </a:r>
            <a:r>
              <a:rPr lang="da-DK" sz="1600" dirty="0" err="1">
                <a:solidFill>
                  <a:prstClr val="black"/>
                </a:solidFill>
                <a:latin typeface="Calibri" panose="020F0502020204030204"/>
                <a:ea typeface="+mn-ea"/>
              </a:rPr>
              <a:t>layers</a:t>
            </a:r>
            <a:r>
              <a:rPr lang="da-DK" sz="1600" dirty="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are</a:t>
            </a:r>
            <a:r>
              <a:rPr lang="da-DK" sz="1600" dirty="0" smtClean="0">
                <a:solidFill>
                  <a:prstClr val="black"/>
                </a:solidFill>
                <a:latin typeface="Calibri" panose="020F0502020204030204"/>
                <a:ea typeface="+mn-ea"/>
              </a:rPr>
              <a:t> </a:t>
            </a:r>
            <a:r>
              <a:rPr lang="da-DK" sz="1600" dirty="0" err="1">
                <a:solidFill>
                  <a:prstClr val="black"/>
                </a:solidFill>
                <a:latin typeface="Calibri" panose="020F0502020204030204"/>
                <a:ea typeface="+mn-ea"/>
              </a:rPr>
              <a:t>grown</a:t>
            </a:r>
            <a:r>
              <a:rPr lang="da-DK" sz="1600" dirty="0">
                <a:solidFill>
                  <a:prstClr val="black"/>
                </a:solidFill>
                <a:latin typeface="Calibri" panose="020F0502020204030204"/>
                <a:ea typeface="+mn-ea"/>
              </a:rPr>
              <a:t> faster </a:t>
            </a:r>
            <a:r>
              <a:rPr lang="da-DK" sz="1600" dirty="0" err="1">
                <a:solidFill>
                  <a:prstClr val="black"/>
                </a:solidFill>
                <a:latin typeface="Calibri" panose="020F0502020204030204"/>
                <a:ea typeface="+mn-ea"/>
              </a:rPr>
              <a:t>than</a:t>
            </a:r>
            <a:r>
              <a:rPr lang="da-DK" sz="1600" dirty="0">
                <a:solidFill>
                  <a:prstClr val="black"/>
                </a:solidFill>
                <a:latin typeface="Calibri" panose="020F0502020204030204"/>
                <a:ea typeface="+mn-ea"/>
              </a:rPr>
              <a:t> </a:t>
            </a:r>
            <a:r>
              <a:rPr lang="da-DK" sz="1600" dirty="0" smtClean="0">
                <a:solidFill>
                  <a:prstClr val="black"/>
                </a:solidFill>
                <a:latin typeface="Calibri" panose="020F0502020204030204"/>
                <a:ea typeface="+mn-ea"/>
              </a:rPr>
              <a:t>the</a:t>
            </a:r>
          </a:p>
          <a:p>
            <a:pPr defTabSz="914583" eaLnBrk="1" fontAlgn="auto" hangingPunct="1">
              <a:spcBef>
                <a:spcPts val="0"/>
              </a:spcBef>
              <a:spcAft>
                <a:spcPts val="0"/>
              </a:spcAft>
            </a:pPr>
            <a:r>
              <a:rPr lang="da-DK" sz="1600" dirty="0" smtClean="0">
                <a:solidFill>
                  <a:prstClr val="black"/>
                </a:solidFill>
                <a:latin typeface="Calibri" panose="020F0502020204030204"/>
                <a:ea typeface="+mn-ea"/>
              </a:rPr>
              <a:t>      </a:t>
            </a:r>
            <a:r>
              <a:rPr lang="da-DK" sz="1600" dirty="0">
                <a:solidFill>
                  <a:prstClr val="black"/>
                </a:solidFill>
                <a:latin typeface="Calibri" panose="020F0502020204030204"/>
                <a:ea typeface="+mn-ea"/>
              </a:rPr>
              <a:t>model </a:t>
            </a:r>
            <a:r>
              <a:rPr lang="da-DK" sz="1600" dirty="0" err="1" smtClean="0">
                <a:solidFill>
                  <a:prstClr val="black"/>
                </a:solidFill>
                <a:latin typeface="Calibri" panose="020F0502020204030204"/>
                <a:ea typeface="+mn-ea"/>
              </a:rPr>
              <a:t>predicts</a:t>
            </a:r>
            <a:r>
              <a:rPr lang="da-DK" sz="1600" dirty="0" smtClean="0">
                <a:solidFill>
                  <a:prstClr val="black"/>
                </a:solidFill>
                <a:latin typeface="Calibri" panose="020F0502020204030204"/>
                <a:ea typeface="+mn-ea"/>
              </a:rPr>
              <a:t>, and </a:t>
            </a:r>
            <a:r>
              <a:rPr lang="da-DK" sz="1600" dirty="0" err="1" smtClean="0">
                <a:solidFill>
                  <a:prstClr val="black"/>
                </a:solidFill>
                <a:latin typeface="Calibri" panose="020F0502020204030204"/>
                <a:ea typeface="+mn-ea"/>
              </a:rPr>
              <a:t>they</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grow</a:t>
            </a:r>
            <a:r>
              <a:rPr lang="da-DK" sz="1600" dirty="0" smtClean="0">
                <a:solidFill>
                  <a:prstClr val="black"/>
                </a:solidFill>
                <a:latin typeface="Calibri" panose="020F0502020204030204"/>
                <a:ea typeface="+mn-ea"/>
              </a:rPr>
              <a:t> non-</a:t>
            </a:r>
            <a:r>
              <a:rPr lang="da-DK" sz="1600" dirty="0" err="1" smtClean="0">
                <a:solidFill>
                  <a:prstClr val="black"/>
                </a:solidFill>
                <a:latin typeface="Calibri" panose="020F0502020204030204"/>
                <a:ea typeface="+mn-ea"/>
              </a:rPr>
              <a:t>lineary</a:t>
            </a:r>
            <a:r>
              <a:rPr lang="da-DK" sz="1600" dirty="0" smtClean="0">
                <a:solidFill>
                  <a:prstClr val="black"/>
                </a:solidFill>
                <a:latin typeface="Calibri" panose="020F0502020204030204"/>
                <a:ea typeface="+mn-ea"/>
              </a:rPr>
              <a:t>.</a:t>
            </a:r>
            <a:r>
              <a:rPr lang="da-DK" sz="1600" dirty="0" smtClean="0">
                <a:solidFill>
                  <a:prstClr val="black"/>
                </a:solidFill>
                <a:latin typeface="Calibri" panose="020F0502020204030204"/>
              </a:rPr>
              <a:t> </a:t>
            </a:r>
            <a:endParaRPr lang="da-DK" sz="1600" dirty="0">
              <a:solidFill>
                <a:prstClr val="black"/>
              </a:solidFill>
              <a:latin typeface="Calibri" panose="020F0502020204030204"/>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da-DK"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da-DK" sz="14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da-DK" sz="14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da-DK" sz="14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da-DK" sz="1600" dirty="0" smtClean="0">
                <a:solidFill>
                  <a:prstClr val="black"/>
                </a:solidFill>
                <a:latin typeface="Calibri" panose="020F0502020204030204"/>
                <a:ea typeface="+mn-ea"/>
              </a:rPr>
              <a:t>The model is </a:t>
            </a:r>
            <a:r>
              <a:rPr lang="da-DK" sz="1600" dirty="0" err="1" smtClean="0">
                <a:solidFill>
                  <a:prstClr val="black"/>
                </a:solidFill>
                <a:latin typeface="Calibri" panose="020F0502020204030204"/>
                <a:ea typeface="+mn-ea"/>
              </a:rPr>
              <a:t>only</a:t>
            </a:r>
            <a:r>
              <a:rPr lang="da-DK" sz="1600" dirty="0" smtClean="0">
                <a:solidFill>
                  <a:prstClr val="black"/>
                </a:solidFill>
                <a:latin typeface="Calibri" panose="020F0502020204030204"/>
                <a:ea typeface="+mn-ea"/>
              </a:rPr>
              <a:t> </a:t>
            </a:r>
            <a:r>
              <a:rPr lang="da-DK" sz="1600" dirty="0">
                <a:solidFill>
                  <a:prstClr val="black"/>
                </a:solidFill>
                <a:latin typeface="Calibri" panose="020F0502020204030204"/>
                <a:ea typeface="+mn-ea"/>
              </a:rPr>
              <a:t>valid for single </a:t>
            </a:r>
            <a:r>
              <a:rPr lang="da-DK" sz="1600" dirty="0" err="1">
                <a:solidFill>
                  <a:prstClr val="black"/>
                </a:solidFill>
                <a:latin typeface="Calibri" panose="020F0502020204030204"/>
                <a:ea typeface="+mn-ea"/>
              </a:rPr>
              <a:t>crystal</a:t>
            </a:r>
            <a:r>
              <a:rPr lang="da-DK" sz="1600" dirty="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silicon</a:t>
            </a:r>
            <a:r>
              <a:rPr lang="da-DK" sz="1400" u="sng" dirty="0" smtClean="0">
                <a:solidFill>
                  <a:prstClr val="black"/>
                </a:solidFill>
                <a:latin typeface="Calibri" panose="020F0502020204030204"/>
                <a:ea typeface="+mn-ea"/>
              </a:rPr>
              <a:t> </a:t>
            </a:r>
          </a:p>
          <a:p>
            <a:pPr marL="285721" indent="-285721" defTabSz="914583" eaLnBrk="1" fontAlgn="auto" hangingPunct="1">
              <a:spcBef>
                <a:spcPts val="0"/>
              </a:spcBef>
              <a:spcAft>
                <a:spcPts val="0"/>
              </a:spcAft>
              <a:buFont typeface="Arial" panose="020B0604020202020204" pitchFamily="34" charset="0"/>
              <a:buChar char="•"/>
            </a:pPr>
            <a:endParaRPr lang="da-DK" sz="800" u="sng" dirty="0">
              <a:solidFill>
                <a:prstClr val="black"/>
              </a:solidFill>
              <a:latin typeface="Calibri" panose="020F0502020204030204"/>
              <a:ea typeface="+mn-ea"/>
            </a:endParaRPr>
          </a:p>
          <a:p>
            <a:pPr marL="544334" lvl="1" defTabSz="914583" eaLnBrk="1" fontAlgn="auto" hangingPunct="1">
              <a:spcBef>
                <a:spcPts val="0"/>
              </a:spcBef>
              <a:spcAft>
                <a:spcPts val="0"/>
              </a:spcAft>
            </a:pPr>
            <a:r>
              <a:rPr lang="da-DK" sz="1400" dirty="0" smtClean="0">
                <a:solidFill>
                  <a:prstClr val="black"/>
                </a:solidFill>
                <a:latin typeface="Calibri" panose="020F0502020204030204"/>
                <a:ea typeface="+mn-ea"/>
              </a:rPr>
              <a:t>	</a:t>
            </a:r>
            <a:r>
              <a:rPr lang="da-DK" sz="1400" dirty="0" err="1" smtClean="0">
                <a:solidFill>
                  <a:prstClr val="black"/>
                </a:solidFill>
                <a:latin typeface="Calibri" panose="020F0502020204030204"/>
                <a:ea typeface="+mn-ea"/>
              </a:rPr>
              <a:t>Poly-crystalline</a:t>
            </a:r>
            <a:r>
              <a:rPr lang="da-DK" sz="1400" dirty="0" smtClean="0">
                <a:solidFill>
                  <a:prstClr val="black"/>
                </a:solidFill>
                <a:latin typeface="Calibri" panose="020F0502020204030204"/>
                <a:ea typeface="+mn-ea"/>
              </a:rPr>
              <a:t> </a:t>
            </a:r>
            <a:r>
              <a:rPr lang="da-DK" sz="1400" dirty="0">
                <a:solidFill>
                  <a:prstClr val="black"/>
                </a:solidFill>
                <a:latin typeface="Calibri" panose="020F0502020204030204"/>
                <a:ea typeface="+mn-ea"/>
              </a:rPr>
              <a:t>Si is </a:t>
            </a:r>
            <a:r>
              <a:rPr lang="da-DK" sz="1400" dirty="0" err="1">
                <a:solidFill>
                  <a:prstClr val="black"/>
                </a:solidFill>
                <a:latin typeface="Calibri" panose="020F0502020204030204"/>
                <a:ea typeface="+mn-ea"/>
              </a:rPr>
              <a:t>oxidized</a:t>
            </a:r>
            <a:r>
              <a:rPr lang="da-DK" sz="1400" dirty="0">
                <a:solidFill>
                  <a:prstClr val="black"/>
                </a:solidFill>
                <a:latin typeface="Calibri" panose="020F0502020204030204"/>
                <a:ea typeface="+mn-ea"/>
              </a:rPr>
              <a:t> </a:t>
            </a:r>
            <a:r>
              <a:rPr lang="da-DK" sz="1400" dirty="0" smtClean="0">
                <a:solidFill>
                  <a:prstClr val="black"/>
                </a:solidFill>
                <a:latin typeface="Calibri" panose="020F0502020204030204"/>
                <a:ea typeface="+mn-ea"/>
              </a:rPr>
              <a:t>faster </a:t>
            </a:r>
            <a:r>
              <a:rPr lang="da-DK" sz="1400" dirty="0" err="1">
                <a:solidFill>
                  <a:prstClr val="black"/>
                </a:solidFill>
                <a:latin typeface="Calibri" panose="020F0502020204030204"/>
                <a:ea typeface="+mn-ea"/>
              </a:rPr>
              <a:t>than</a:t>
            </a:r>
            <a:r>
              <a:rPr lang="da-DK" sz="1400" dirty="0">
                <a:solidFill>
                  <a:prstClr val="black"/>
                </a:solidFill>
                <a:latin typeface="Calibri" panose="020F0502020204030204"/>
                <a:ea typeface="+mn-ea"/>
              </a:rPr>
              <a:t> the model </a:t>
            </a:r>
            <a:r>
              <a:rPr lang="da-DK" sz="1400" dirty="0" err="1">
                <a:solidFill>
                  <a:prstClr val="black"/>
                </a:solidFill>
                <a:latin typeface="Calibri" panose="020F0502020204030204"/>
                <a:ea typeface="+mn-ea"/>
              </a:rPr>
              <a:t>predicts</a:t>
            </a:r>
            <a:r>
              <a:rPr lang="da-DK" sz="1400" dirty="0">
                <a:solidFill>
                  <a:prstClr val="black"/>
                </a:solidFill>
                <a:latin typeface="Calibri" panose="020F0502020204030204"/>
                <a:ea typeface="+mn-ea"/>
              </a:rPr>
              <a:t>, </a:t>
            </a:r>
            <a:r>
              <a:rPr lang="da-DK" sz="1400" dirty="0" err="1">
                <a:solidFill>
                  <a:prstClr val="black"/>
                </a:solidFill>
                <a:latin typeface="Calibri" panose="020F0502020204030204"/>
                <a:ea typeface="+mn-ea"/>
              </a:rPr>
              <a:t>because</a:t>
            </a:r>
            <a:r>
              <a:rPr lang="da-DK" sz="1400" dirty="0">
                <a:solidFill>
                  <a:prstClr val="black"/>
                </a:solidFill>
                <a:latin typeface="Calibri" panose="020F0502020204030204"/>
                <a:ea typeface="+mn-ea"/>
              </a:rPr>
              <a:t> </a:t>
            </a:r>
            <a:r>
              <a:rPr lang="da-DK" sz="1400" dirty="0" err="1" smtClean="0">
                <a:solidFill>
                  <a:prstClr val="black"/>
                </a:solidFill>
                <a:latin typeface="Calibri" panose="020F0502020204030204"/>
                <a:ea typeface="+mn-ea"/>
              </a:rPr>
              <a:t>oxidants</a:t>
            </a:r>
            <a:r>
              <a:rPr lang="da-DK" sz="1400" dirty="0" smtClean="0">
                <a:solidFill>
                  <a:prstClr val="black"/>
                </a:solidFill>
                <a:latin typeface="Calibri" panose="020F0502020204030204"/>
                <a:ea typeface="+mn-ea"/>
              </a:rPr>
              <a:t> diffuse </a:t>
            </a:r>
            <a:r>
              <a:rPr lang="da-DK" sz="1400" dirty="0" err="1" smtClean="0">
                <a:solidFill>
                  <a:prstClr val="black"/>
                </a:solidFill>
                <a:latin typeface="Calibri" panose="020F0502020204030204"/>
                <a:ea typeface="+mn-ea"/>
              </a:rPr>
              <a:t>rapidly</a:t>
            </a:r>
            <a:r>
              <a:rPr lang="da-DK" sz="1400" dirty="0" smtClean="0">
                <a:solidFill>
                  <a:prstClr val="black"/>
                </a:solidFill>
                <a:latin typeface="Calibri" panose="020F0502020204030204"/>
                <a:ea typeface="+mn-ea"/>
              </a:rPr>
              <a:t> </a:t>
            </a:r>
            <a:r>
              <a:rPr lang="da-DK" sz="1400" dirty="0" err="1" smtClean="0">
                <a:solidFill>
                  <a:prstClr val="black"/>
                </a:solidFill>
                <a:latin typeface="Calibri" panose="020F0502020204030204"/>
                <a:ea typeface="+mn-ea"/>
              </a:rPr>
              <a:t>along</a:t>
            </a:r>
            <a:r>
              <a:rPr lang="da-DK" sz="1400" dirty="0" smtClean="0">
                <a:solidFill>
                  <a:prstClr val="black"/>
                </a:solidFill>
                <a:latin typeface="Calibri" panose="020F0502020204030204"/>
                <a:ea typeface="+mn-ea"/>
              </a:rPr>
              <a:t> </a:t>
            </a:r>
            <a:r>
              <a:rPr lang="da-DK" sz="1400" dirty="0" err="1">
                <a:solidFill>
                  <a:prstClr val="black"/>
                </a:solidFill>
                <a:latin typeface="Calibri" panose="020F0502020204030204"/>
                <a:ea typeface="+mn-ea"/>
              </a:rPr>
              <a:t>grain</a:t>
            </a:r>
            <a:r>
              <a:rPr lang="da-DK" sz="1400" dirty="0">
                <a:solidFill>
                  <a:prstClr val="black"/>
                </a:solidFill>
                <a:latin typeface="Calibri" panose="020F0502020204030204"/>
                <a:ea typeface="+mn-ea"/>
              </a:rPr>
              <a:t> </a:t>
            </a:r>
            <a:r>
              <a:rPr lang="da-DK" sz="1400" dirty="0" err="1">
                <a:solidFill>
                  <a:prstClr val="black"/>
                </a:solidFill>
                <a:latin typeface="Calibri" panose="020F0502020204030204"/>
                <a:ea typeface="+mn-ea"/>
              </a:rPr>
              <a:t>boundaries</a:t>
            </a:r>
            <a:r>
              <a:rPr lang="da-DK" sz="1400" dirty="0">
                <a:solidFill>
                  <a:prstClr val="black"/>
                </a:solidFill>
                <a:latin typeface="Calibri" panose="020F0502020204030204"/>
                <a:ea typeface="+mn-ea"/>
              </a:rPr>
              <a:t>. </a:t>
            </a:r>
            <a:r>
              <a:rPr lang="da-DK" sz="1400" dirty="0" smtClean="0">
                <a:solidFill>
                  <a:prstClr val="black"/>
                </a:solidFill>
                <a:latin typeface="Calibri" panose="020F0502020204030204"/>
                <a:ea typeface="+mn-ea"/>
              </a:rPr>
              <a:t>	</a:t>
            </a:r>
            <a:r>
              <a:rPr lang="da-DK" sz="1400" dirty="0" err="1" smtClean="0">
                <a:solidFill>
                  <a:prstClr val="black"/>
                </a:solidFill>
                <a:latin typeface="Calibri" panose="020F0502020204030204"/>
                <a:ea typeface="+mn-ea"/>
              </a:rPr>
              <a:t>Furthermore</a:t>
            </a:r>
            <a:r>
              <a:rPr lang="da-DK" sz="1400" dirty="0" smtClean="0">
                <a:solidFill>
                  <a:prstClr val="black"/>
                </a:solidFill>
                <a:latin typeface="Calibri" panose="020F0502020204030204"/>
                <a:ea typeface="+mn-ea"/>
              </a:rPr>
              <a:t>, </a:t>
            </a:r>
            <a:r>
              <a:rPr lang="da-DK" sz="1400" dirty="0">
                <a:solidFill>
                  <a:prstClr val="black"/>
                </a:solidFill>
                <a:latin typeface="Calibri" panose="020F0502020204030204"/>
                <a:ea typeface="+mn-ea"/>
              </a:rPr>
              <a:t>the </a:t>
            </a:r>
            <a:r>
              <a:rPr lang="da-DK" sz="1400" dirty="0" err="1">
                <a:solidFill>
                  <a:prstClr val="black"/>
                </a:solidFill>
                <a:latin typeface="Calibri" panose="020F0502020204030204"/>
                <a:ea typeface="+mn-ea"/>
              </a:rPr>
              <a:t>random</a:t>
            </a:r>
            <a:r>
              <a:rPr lang="da-DK" sz="1400" dirty="0">
                <a:solidFill>
                  <a:prstClr val="black"/>
                </a:solidFill>
                <a:latin typeface="Calibri" panose="020F0502020204030204"/>
                <a:ea typeface="+mn-ea"/>
              </a:rPr>
              <a:t> </a:t>
            </a:r>
            <a:r>
              <a:rPr lang="da-DK" sz="1400" dirty="0" err="1">
                <a:solidFill>
                  <a:prstClr val="black"/>
                </a:solidFill>
                <a:latin typeface="Calibri" panose="020F0502020204030204"/>
                <a:ea typeface="+mn-ea"/>
              </a:rPr>
              <a:t>orientation</a:t>
            </a:r>
            <a:r>
              <a:rPr lang="da-DK" sz="1400" dirty="0">
                <a:solidFill>
                  <a:prstClr val="black"/>
                </a:solidFill>
                <a:latin typeface="Calibri" panose="020F0502020204030204"/>
                <a:ea typeface="+mn-ea"/>
              </a:rPr>
              <a:t> of the </a:t>
            </a:r>
            <a:r>
              <a:rPr lang="da-DK" sz="1400" dirty="0" err="1">
                <a:solidFill>
                  <a:prstClr val="black"/>
                </a:solidFill>
                <a:latin typeface="Calibri" panose="020F0502020204030204"/>
                <a:ea typeface="+mn-ea"/>
              </a:rPr>
              <a:t>crystal</a:t>
            </a:r>
            <a:r>
              <a:rPr lang="da-DK" sz="1400" dirty="0">
                <a:solidFill>
                  <a:prstClr val="black"/>
                </a:solidFill>
                <a:latin typeface="Calibri" panose="020F0502020204030204"/>
                <a:ea typeface="+mn-ea"/>
              </a:rPr>
              <a:t> </a:t>
            </a:r>
            <a:r>
              <a:rPr lang="da-DK" sz="1400" dirty="0" err="1">
                <a:solidFill>
                  <a:prstClr val="black"/>
                </a:solidFill>
                <a:latin typeface="Calibri" panose="020F0502020204030204"/>
                <a:ea typeface="+mn-ea"/>
              </a:rPr>
              <a:t>grains</a:t>
            </a:r>
            <a:r>
              <a:rPr lang="da-DK" sz="1400" dirty="0">
                <a:solidFill>
                  <a:prstClr val="black"/>
                </a:solidFill>
                <a:latin typeface="Calibri" panose="020F0502020204030204"/>
                <a:ea typeface="+mn-ea"/>
              </a:rPr>
              <a:t> </a:t>
            </a:r>
            <a:r>
              <a:rPr lang="da-DK" sz="1400" dirty="0" err="1">
                <a:solidFill>
                  <a:prstClr val="black"/>
                </a:solidFill>
                <a:latin typeface="Calibri" panose="020F0502020204030204"/>
                <a:ea typeface="+mn-ea"/>
              </a:rPr>
              <a:t>makes</a:t>
            </a:r>
            <a:r>
              <a:rPr lang="da-DK" sz="1400" dirty="0">
                <a:solidFill>
                  <a:prstClr val="black"/>
                </a:solidFill>
                <a:latin typeface="Calibri" panose="020F0502020204030204"/>
                <a:ea typeface="+mn-ea"/>
              </a:rPr>
              <a:t> it </a:t>
            </a:r>
            <a:r>
              <a:rPr lang="da-DK" sz="1400" dirty="0" err="1" smtClean="0">
                <a:solidFill>
                  <a:prstClr val="black"/>
                </a:solidFill>
                <a:latin typeface="Calibri" panose="020F0502020204030204"/>
                <a:ea typeface="+mn-ea"/>
              </a:rPr>
              <a:t>difficult</a:t>
            </a:r>
            <a:r>
              <a:rPr lang="da-DK" sz="1400" dirty="0" smtClean="0">
                <a:solidFill>
                  <a:prstClr val="black"/>
                </a:solidFill>
                <a:latin typeface="Calibri" panose="020F0502020204030204"/>
                <a:ea typeface="+mn-ea"/>
              </a:rPr>
              <a:t> </a:t>
            </a:r>
            <a:r>
              <a:rPr lang="da-DK" sz="1400" dirty="0">
                <a:solidFill>
                  <a:prstClr val="black"/>
                </a:solidFill>
                <a:latin typeface="Calibri" panose="020F0502020204030204"/>
                <a:ea typeface="+mn-ea"/>
              </a:rPr>
              <a:t>to </a:t>
            </a:r>
            <a:r>
              <a:rPr lang="da-DK" sz="1400" dirty="0" err="1" smtClean="0">
                <a:solidFill>
                  <a:prstClr val="black"/>
                </a:solidFill>
                <a:latin typeface="Calibri" panose="020F0502020204030204"/>
                <a:ea typeface="+mn-ea"/>
              </a:rPr>
              <a:t>chose</a:t>
            </a:r>
            <a:r>
              <a:rPr lang="da-DK" sz="1400" dirty="0" smtClean="0">
                <a:solidFill>
                  <a:prstClr val="black"/>
                </a:solidFill>
                <a:latin typeface="Calibri" panose="020F0502020204030204"/>
                <a:ea typeface="+mn-ea"/>
              </a:rPr>
              <a:t> </a:t>
            </a:r>
            <a:r>
              <a:rPr lang="da-DK" sz="1400" dirty="0">
                <a:solidFill>
                  <a:prstClr val="black"/>
                </a:solidFill>
                <a:latin typeface="Calibri" panose="020F0502020204030204"/>
                <a:ea typeface="+mn-ea"/>
              </a:rPr>
              <a:t>a </a:t>
            </a:r>
            <a:r>
              <a:rPr lang="da-DK" sz="1400" dirty="0" err="1">
                <a:solidFill>
                  <a:prstClr val="black"/>
                </a:solidFill>
                <a:latin typeface="Calibri" panose="020F0502020204030204"/>
                <a:ea typeface="+mn-ea"/>
              </a:rPr>
              <a:t>value</a:t>
            </a:r>
            <a:r>
              <a:rPr lang="da-DK" sz="1400" dirty="0">
                <a:solidFill>
                  <a:prstClr val="black"/>
                </a:solidFill>
                <a:latin typeface="Calibri" panose="020F0502020204030204"/>
                <a:ea typeface="+mn-ea"/>
              </a:rPr>
              <a:t> for the </a:t>
            </a:r>
            <a:r>
              <a:rPr lang="da-DK" sz="1400" dirty="0" err="1">
                <a:solidFill>
                  <a:prstClr val="black"/>
                </a:solidFill>
                <a:latin typeface="Calibri" panose="020F0502020204030204"/>
                <a:ea typeface="+mn-ea"/>
              </a:rPr>
              <a:t>linear</a:t>
            </a:r>
            <a:r>
              <a:rPr lang="da-DK" sz="1400" dirty="0">
                <a:solidFill>
                  <a:prstClr val="black"/>
                </a:solidFill>
                <a:latin typeface="Calibri" panose="020F0502020204030204"/>
                <a:ea typeface="+mn-ea"/>
              </a:rPr>
              <a:t> rate </a:t>
            </a:r>
            <a:r>
              <a:rPr lang="da-DK" sz="1400" dirty="0" err="1">
                <a:solidFill>
                  <a:prstClr val="black"/>
                </a:solidFill>
                <a:latin typeface="Calibri" panose="020F0502020204030204"/>
                <a:ea typeface="+mn-ea"/>
              </a:rPr>
              <a:t>constant</a:t>
            </a:r>
            <a:endParaRPr lang="da-DK" sz="14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da-DK" sz="14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CA" sz="1600" dirty="0" smtClean="0">
                <a:solidFill>
                  <a:prstClr val="black"/>
                </a:solidFill>
                <a:latin typeface="Calibri" panose="020F0502020204030204"/>
                <a:ea typeface="+mn-ea"/>
              </a:rPr>
              <a:t>Heavily</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doped</a:t>
            </a:r>
            <a:r>
              <a:rPr lang="da-DK" sz="1600" dirty="0" smtClean="0">
                <a:solidFill>
                  <a:prstClr val="black"/>
                </a:solidFill>
                <a:latin typeface="Calibri" panose="020F0502020204030204"/>
                <a:ea typeface="+mn-ea"/>
              </a:rPr>
              <a:t> </a:t>
            </a:r>
            <a:r>
              <a:rPr lang="da-DK" sz="1600" dirty="0">
                <a:solidFill>
                  <a:prstClr val="black"/>
                </a:solidFill>
                <a:latin typeface="Calibri" panose="020F0502020204030204"/>
                <a:ea typeface="+mn-ea"/>
              </a:rPr>
              <a:t>Si </a:t>
            </a:r>
            <a:r>
              <a:rPr lang="da-DK" sz="1600" dirty="0" err="1">
                <a:solidFill>
                  <a:prstClr val="black"/>
                </a:solidFill>
                <a:latin typeface="Calibri" panose="020F0502020204030204"/>
                <a:ea typeface="+mn-ea"/>
              </a:rPr>
              <a:t>wafers</a:t>
            </a:r>
            <a:r>
              <a:rPr lang="da-DK" sz="1600" dirty="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might</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be</a:t>
            </a:r>
            <a:r>
              <a:rPr lang="da-DK" sz="1600" dirty="0" smtClean="0">
                <a:solidFill>
                  <a:prstClr val="black"/>
                </a:solidFill>
                <a:latin typeface="Calibri" panose="020F0502020204030204"/>
                <a:ea typeface="+mn-ea"/>
              </a:rPr>
              <a:t> </a:t>
            </a:r>
            <a:r>
              <a:rPr lang="da-DK" sz="1600" dirty="0" err="1">
                <a:solidFill>
                  <a:prstClr val="black"/>
                </a:solidFill>
                <a:latin typeface="Calibri" panose="020F0502020204030204"/>
                <a:ea typeface="+mn-ea"/>
              </a:rPr>
              <a:t>oxidizes</a:t>
            </a:r>
            <a:r>
              <a:rPr lang="da-DK" sz="1600" dirty="0">
                <a:solidFill>
                  <a:prstClr val="black"/>
                </a:solidFill>
                <a:latin typeface="Calibri" panose="020F0502020204030204"/>
                <a:ea typeface="+mn-ea"/>
              </a:rPr>
              <a:t> faster </a:t>
            </a:r>
            <a:r>
              <a:rPr lang="da-DK" sz="1600" dirty="0" err="1">
                <a:solidFill>
                  <a:prstClr val="black"/>
                </a:solidFill>
                <a:latin typeface="Calibri" panose="020F0502020204030204"/>
                <a:ea typeface="+mn-ea"/>
              </a:rPr>
              <a:t>than</a:t>
            </a:r>
            <a:r>
              <a:rPr lang="da-DK" sz="1600" dirty="0">
                <a:solidFill>
                  <a:prstClr val="black"/>
                </a:solidFill>
                <a:latin typeface="Calibri" panose="020F0502020204030204"/>
                <a:ea typeface="+mn-ea"/>
              </a:rPr>
              <a:t> the model </a:t>
            </a:r>
            <a:r>
              <a:rPr lang="da-DK" sz="1600" dirty="0" err="1" smtClean="0">
                <a:solidFill>
                  <a:prstClr val="black"/>
                </a:solidFill>
                <a:latin typeface="Calibri" panose="020F0502020204030204"/>
                <a:ea typeface="+mn-ea"/>
              </a:rPr>
              <a:t>predicts</a:t>
            </a:r>
            <a:endParaRPr lang="da-DK" sz="16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da-DK" sz="8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da-DK" sz="1400" i="1" dirty="0">
                <a:solidFill>
                  <a:prstClr val="black"/>
                </a:solidFill>
                <a:latin typeface="Calibri" panose="020F0502020204030204"/>
                <a:ea typeface="+mn-ea"/>
              </a:rPr>
              <a:t>	</a:t>
            </a:r>
            <a:r>
              <a:rPr lang="da-DK" sz="1400" i="1" dirty="0" smtClean="0">
                <a:solidFill>
                  <a:prstClr val="black"/>
                </a:solidFill>
                <a:latin typeface="Calibri" panose="020F0502020204030204"/>
                <a:ea typeface="+mn-ea"/>
              </a:rPr>
              <a:t>More info </a:t>
            </a:r>
            <a:r>
              <a:rPr lang="da-DK" sz="1400" i="1" dirty="0" err="1" smtClean="0">
                <a:solidFill>
                  <a:prstClr val="black"/>
                </a:solidFill>
                <a:latin typeface="Calibri" panose="020F0502020204030204"/>
                <a:ea typeface="+mn-ea"/>
              </a:rPr>
              <a:t>will</a:t>
            </a:r>
            <a:r>
              <a:rPr lang="da-DK" sz="1400" i="1" dirty="0" smtClean="0">
                <a:solidFill>
                  <a:prstClr val="black"/>
                </a:solidFill>
                <a:latin typeface="Calibri" panose="020F0502020204030204"/>
                <a:ea typeface="+mn-ea"/>
              </a:rPr>
              <a:t> </a:t>
            </a:r>
            <a:r>
              <a:rPr lang="da-DK" sz="1400" i="1" dirty="0" err="1" smtClean="0">
                <a:solidFill>
                  <a:prstClr val="black"/>
                </a:solidFill>
                <a:latin typeface="Calibri" panose="020F0502020204030204"/>
                <a:ea typeface="+mn-ea"/>
              </a:rPr>
              <a:t>come</a:t>
            </a:r>
            <a:r>
              <a:rPr lang="da-DK" sz="1400" i="1" dirty="0" smtClean="0">
                <a:solidFill>
                  <a:prstClr val="black"/>
                </a:solidFill>
                <a:latin typeface="Calibri" panose="020F0502020204030204"/>
                <a:ea typeface="+mn-ea"/>
              </a:rPr>
              <a:t> </a:t>
            </a:r>
            <a:r>
              <a:rPr lang="da-DK" sz="1400" i="1" dirty="0" err="1" smtClean="0">
                <a:solidFill>
                  <a:prstClr val="black"/>
                </a:solidFill>
                <a:latin typeface="Calibri" panose="020F0502020204030204"/>
                <a:ea typeface="+mn-ea"/>
              </a:rPr>
              <a:t>later</a:t>
            </a:r>
            <a:r>
              <a:rPr lang="da-DK" sz="1400" i="1" dirty="0" smtClean="0">
                <a:solidFill>
                  <a:prstClr val="black"/>
                </a:solidFill>
                <a:latin typeface="Calibri" panose="020F0502020204030204"/>
                <a:ea typeface="+mn-ea"/>
              </a:rPr>
              <a:t>…</a:t>
            </a:r>
            <a:endParaRPr lang="da-DK" sz="1400" i="1" dirty="0">
              <a:solidFill>
                <a:prstClr val="black"/>
              </a:solidFill>
              <a:latin typeface="Calibri" panose="020F0502020204030204"/>
              <a:ea typeface="+mn-ea"/>
            </a:endParaRPr>
          </a:p>
          <a:p>
            <a:pPr marL="830055" lvl="1" indent="-285721" defTabSz="914583" eaLnBrk="1" fontAlgn="auto" hangingPunct="1">
              <a:spcBef>
                <a:spcPts val="0"/>
              </a:spcBef>
              <a:spcAft>
                <a:spcPts val="0"/>
              </a:spcAft>
              <a:buFont typeface="Arial" panose="020B0604020202020204" pitchFamily="34" charset="0"/>
              <a:buChar char="•"/>
            </a:pPr>
            <a:endParaRPr lang="da-DK" sz="14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da-DK" sz="1400" dirty="0">
              <a:solidFill>
                <a:prstClr val="black"/>
              </a:solidFill>
              <a:latin typeface="Calibri" panose="020F0502020204030204"/>
              <a:ea typeface="+mn-ea"/>
            </a:endParaRPr>
          </a:p>
        </p:txBody>
      </p:sp>
    </p:spTree>
    <p:extLst>
      <p:ext uri="{BB962C8B-B14F-4D97-AF65-F5344CB8AC3E}">
        <p14:creationId xmlns:p14="http://schemas.microsoft.com/office/powerpoint/2010/main" val="215405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8">
                                            <p:txEl>
                                              <p:pRg st="16" end="1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8">
                                            <p:txEl>
                                              <p:pRg st="18" end="1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8">
                                            <p:txEl>
                                              <p:pRg st="20" end="2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8">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9697987" y="6278194"/>
            <a:ext cx="2376264" cy="46396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da-DK" altLang="da-DK">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da-DK" altLang="da-DK">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p:sp>
        <p:nvSpPr>
          <p:cNvPr id="15" name="TextBox 14"/>
          <p:cNvSpPr txBox="1"/>
          <p:nvPr/>
        </p:nvSpPr>
        <p:spPr>
          <a:xfrm>
            <a:off x="538682" y="1157346"/>
            <a:ext cx="5630913" cy="334159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b="1" dirty="0">
                <a:solidFill>
                  <a:prstClr val="black"/>
                </a:solidFill>
                <a:latin typeface="Calibri" panose="020F0502020204030204"/>
                <a:ea typeface="+mn-ea"/>
              </a:rPr>
              <a:t>How </a:t>
            </a:r>
            <a:r>
              <a:rPr lang="da-DK" sz="1600" b="1" dirty="0" err="1">
                <a:solidFill>
                  <a:prstClr val="black"/>
                </a:solidFill>
                <a:latin typeface="Calibri" panose="020F0502020204030204"/>
                <a:ea typeface="+mn-ea"/>
              </a:rPr>
              <a:t>can</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you</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tell</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how</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thick</a:t>
            </a:r>
            <a:r>
              <a:rPr lang="da-DK" sz="1600" b="1" dirty="0">
                <a:solidFill>
                  <a:prstClr val="black"/>
                </a:solidFill>
                <a:latin typeface="Calibri" panose="020F0502020204030204"/>
                <a:ea typeface="+mn-ea"/>
              </a:rPr>
              <a:t> the </a:t>
            </a:r>
            <a:r>
              <a:rPr lang="da-DK" sz="1600" b="1" dirty="0" err="1">
                <a:solidFill>
                  <a:prstClr val="black"/>
                </a:solidFill>
                <a:latin typeface="Calibri" panose="020F0502020204030204"/>
                <a:ea typeface="+mn-ea"/>
              </a:rPr>
              <a:t>oxide</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layer</a:t>
            </a:r>
            <a:r>
              <a:rPr lang="da-DK" sz="1600" b="1" dirty="0">
                <a:solidFill>
                  <a:prstClr val="black"/>
                </a:solidFill>
                <a:latin typeface="Calibri" panose="020F0502020204030204"/>
                <a:ea typeface="+mn-ea"/>
              </a:rPr>
              <a:t> is?</a:t>
            </a:r>
          </a:p>
          <a:p>
            <a:pPr defTabSz="914583" eaLnBrk="1" fontAlgn="auto" hangingPunct="1">
              <a:spcBef>
                <a:spcPts val="0"/>
              </a:spcBef>
              <a:spcAft>
                <a:spcPts val="0"/>
              </a:spcAft>
            </a:pPr>
            <a:endParaRPr lang="da-DK" sz="1000" b="1" dirty="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da-DK" sz="1600" dirty="0">
                <a:solidFill>
                  <a:prstClr val="black"/>
                </a:solidFill>
                <a:latin typeface="Calibri" panose="020F0502020204030204"/>
              </a:rPr>
              <a:t>Measure the </a:t>
            </a:r>
            <a:r>
              <a:rPr lang="da-DK" sz="1600" dirty="0" err="1">
                <a:solidFill>
                  <a:prstClr val="black"/>
                </a:solidFill>
                <a:latin typeface="Calibri" panose="020F0502020204030204"/>
              </a:rPr>
              <a:t>thickness</a:t>
            </a:r>
            <a:endParaRPr lang="da-DK" sz="1600" dirty="0">
              <a:solidFill>
                <a:prstClr val="black"/>
              </a:solidFill>
              <a:latin typeface="Calibri" panose="020F0502020204030204"/>
            </a:endParaRPr>
          </a:p>
          <a:p>
            <a:pPr marL="743099" lvl="1" indent="-285807" defTabSz="914583" eaLnBrk="1" fontAlgn="auto" hangingPunct="1">
              <a:spcBef>
                <a:spcPts val="0"/>
              </a:spcBef>
              <a:spcAft>
                <a:spcPts val="0"/>
              </a:spcAft>
              <a:buFont typeface="Arial" panose="020B0604020202020204" pitchFamily="34" charset="0"/>
              <a:buChar char="•"/>
            </a:pPr>
            <a:r>
              <a:rPr lang="da-DK" sz="1400" dirty="0" err="1">
                <a:solidFill>
                  <a:prstClr val="black"/>
                </a:solidFill>
                <a:latin typeface="Calibri" panose="020F0502020204030204"/>
              </a:rPr>
              <a:t>Use</a:t>
            </a:r>
            <a:r>
              <a:rPr lang="da-DK" sz="1400" dirty="0">
                <a:solidFill>
                  <a:prstClr val="black"/>
                </a:solidFill>
                <a:latin typeface="Calibri" panose="020F0502020204030204"/>
              </a:rPr>
              <a:t> an </a:t>
            </a:r>
            <a:r>
              <a:rPr lang="da-DK" sz="1400" dirty="0" err="1" smtClean="0">
                <a:solidFill>
                  <a:prstClr val="black"/>
                </a:solidFill>
                <a:latin typeface="Calibri" panose="020F0502020204030204"/>
              </a:rPr>
              <a:t>ellipsometer</a:t>
            </a:r>
            <a:r>
              <a:rPr lang="da-DK" sz="1400" dirty="0" smtClean="0">
                <a:solidFill>
                  <a:prstClr val="black"/>
                </a:solidFill>
                <a:latin typeface="Calibri" panose="020F0502020204030204"/>
              </a:rPr>
              <a:t> </a:t>
            </a:r>
            <a:r>
              <a:rPr lang="da-DK" sz="1400" dirty="0">
                <a:solidFill>
                  <a:prstClr val="black"/>
                </a:solidFill>
                <a:latin typeface="Calibri" panose="020F0502020204030204"/>
              </a:rPr>
              <a:t>or </a:t>
            </a:r>
            <a:r>
              <a:rPr lang="da-DK" sz="1400" dirty="0" err="1">
                <a:solidFill>
                  <a:prstClr val="black"/>
                </a:solidFill>
                <a:latin typeface="Calibri" panose="020F0502020204030204"/>
              </a:rPr>
              <a:t>spectrometer</a:t>
            </a:r>
            <a:r>
              <a:rPr lang="da-DK" sz="1400" dirty="0">
                <a:solidFill>
                  <a:prstClr val="black"/>
                </a:solidFill>
                <a:latin typeface="Calibri" panose="020F0502020204030204"/>
              </a:rPr>
              <a:t> (</a:t>
            </a:r>
            <a:r>
              <a:rPr lang="da-DK" sz="1400" dirty="0" err="1">
                <a:solidFill>
                  <a:prstClr val="black"/>
                </a:solidFill>
                <a:latin typeface="Calibri" panose="020F0502020204030204"/>
              </a:rPr>
              <a:t>Filmtek</a:t>
            </a:r>
            <a:r>
              <a:rPr lang="da-DK" sz="1400" dirty="0">
                <a:solidFill>
                  <a:prstClr val="black"/>
                </a:solidFill>
                <a:latin typeface="Calibri" panose="020F0502020204030204"/>
              </a:rPr>
              <a:t>) or </a:t>
            </a:r>
            <a:r>
              <a:rPr lang="da-DK" sz="1400" dirty="0" err="1">
                <a:solidFill>
                  <a:prstClr val="black"/>
                </a:solidFill>
                <a:latin typeface="Calibri" panose="020F0502020204030204"/>
              </a:rPr>
              <a:t>use</a:t>
            </a:r>
            <a:r>
              <a:rPr lang="da-DK" sz="1400" dirty="0">
                <a:solidFill>
                  <a:prstClr val="black"/>
                </a:solidFill>
                <a:latin typeface="Calibri" panose="020F0502020204030204"/>
              </a:rPr>
              <a:t> SEM (</a:t>
            </a:r>
            <a:r>
              <a:rPr lang="da-DK" sz="1400" dirty="0" err="1">
                <a:solidFill>
                  <a:prstClr val="black"/>
                </a:solidFill>
                <a:latin typeface="Calibri" panose="020F0502020204030204"/>
              </a:rPr>
              <a:t>cleave</a:t>
            </a:r>
            <a:r>
              <a:rPr lang="da-DK" sz="1400" dirty="0">
                <a:solidFill>
                  <a:prstClr val="black"/>
                </a:solidFill>
                <a:latin typeface="Calibri" panose="020F0502020204030204"/>
              </a:rPr>
              <a:t> the </a:t>
            </a:r>
            <a:r>
              <a:rPr lang="da-DK" sz="1400" dirty="0" err="1">
                <a:solidFill>
                  <a:prstClr val="black"/>
                </a:solidFill>
                <a:latin typeface="Calibri" panose="020F0502020204030204"/>
              </a:rPr>
              <a:t>wafer</a:t>
            </a:r>
            <a:r>
              <a:rPr lang="da-DK" sz="1400" dirty="0">
                <a:solidFill>
                  <a:prstClr val="black"/>
                </a:solidFill>
                <a:latin typeface="Calibri" panose="020F0502020204030204"/>
              </a:rPr>
              <a:t> </a:t>
            </a:r>
            <a:r>
              <a:rPr lang="da-DK" sz="1400" dirty="0" err="1">
                <a:solidFill>
                  <a:prstClr val="black"/>
                </a:solidFill>
                <a:latin typeface="Calibri" panose="020F0502020204030204"/>
              </a:rPr>
              <a:t>first</a:t>
            </a:r>
            <a:r>
              <a:rPr lang="da-DK" sz="1400" dirty="0">
                <a:solidFill>
                  <a:prstClr val="black"/>
                </a:solidFill>
                <a:latin typeface="Calibri" panose="020F0502020204030204"/>
              </a:rPr>
              <a:t>) </a:t>
            </a:r>
          </a:p>
          <a:p>
            <a:pPr marL="285807" indent="-285807" defTabSz="914583" eaLnBrk="1" fontAlgn="auto" hangingPunct="1">
              <a:spcBef>
                <a:spcPts val="0"/>
              </a:spcBef>
              <a:spcAft>
                <a:spcPts val="0"/>
              </a:spcAft>
              <a:buFont typeface="Arial" panose="020B0604020202020204" pitchFamily="34" charset="0"/>
              <a:buChar char="•"/>
            </a:pPr>
            <a:endParaRPr lang="da-DK" sz="12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da-DK" sz="1600" dirty="0" smtClean="0">
                <a:solidFill>
                  <a:prstClr val="black"/>
                </a:solidFill>
                <a:latin typeface="Calibri" panose="020F0502020204030204"/>
                <a:ea typeface="+mn-ea"/>
              </a:rPr>
              <a:t>Look </a:t>
            </a:r>
            <a:r>
              <a:rPr lang="da-DK" sz="1600" dirty="0">
                <a:solidFill>
                  <a:prstClr val="black"/>
                </a:solidFill>
                <a:latin typeface="Calibri" panose="020F0502020204030204"/>
                <a:ea typeface="+mn-ea"/>
              </a:rPr>
              <a:t>at the </a:t>
            </a:r>
            <a:r>
              <a:rPr lang="da-DK" sz="1600" dirty="0" err="1">
                <a:solidFill>
                  <a:prstClr val="black"/>
                </a:solidFill>
                <a:latin typeface="Calibri" panose="020F0502020204030204"/>
                <a:ea typeface="+mn-ea"/>
              </a:rPr>
              <a:t>wafer</a:t>
            </a:r>
            <a:endParaRPr lang="da-DK" sz="1600" dirty="0">
              <a:solidFill>
                <a:prstClr val="black"/>
              </a:solidFill>
              <a:latin typeface="Calibri" panose="020F0502020204030204"/>
              <a:ea typeface="+mn-ea"/>
            </a:endParaRPr>
          </a:p>
          <a:p>
            <a:pPr marL="743099" lvl="1" indent="-285807" defTabSz="914583" eaLnBrk="1" fontAlgn="auto" hangingPunct="1">
              <a:spcBef>
                <a:spcPts val="0"/>
              </a:spcBef>
              <a:spcAft>
                <a:spcPts val="0"/>
              </a:spcAft>
              <a:buFont typeface="Arial" panose="020B0604020202020204" pitchFamily="34" charset="0"/>
              <a:buChar char="•"/>
            </a:pPr>
            <a:r>
              <a:rPr lang="da-DK" sz="1400" dirty="0">
                <a:solidFill>
                  <a:prstClr val="black"/>
                </a:solidFill>
                <a:latin typeface="Calibri" panose="020F0502020204030204"/>
                <a:ea typeface="+mn-ea"/>
              </a:rPr>
              <a:t>The </a:t>
            </a:r>
            <a:r>
              <a:rPr lang="da-DK" sz="1400" dirty="0" err="1">
                <a:solidFill>
                  <a:prstClr val="black"/>
                </a:solidFill>
                <a:latin typeface="Calibri" panose="020F0502020204030204"/>
                <a:ea typeface="+mn-ea"/>
              </a:rPr>
              <a:t>color</a:t>
            </a:r>
            <a:r>
              <a:rPr lang="da-DK" sz="1400" dirty="0">
                <a:solidFill>
                  <a:prstClr val="black"/>
                </a:solidFill>
                <a:latin typeface="Calibri" panose="020F0502020204030204"/>
                <a:ea typeface="+mn-ea"/>
              </a:rPr>
              <a:t> is </a:t>
            </a:r>
            <a:r>
              <a:rPr lang="da-DK" sz="1400" dirty="0" err="1">
                <a:solidFill>
                  <a:prstClr val="black"/>
                </a:solidFill>
                <a:latin typeface="Calibri" panose="020F0502020204030204"/>
                <a:ea typeface="+mn-ea"/>
              </a:rPr>
              <a:t>determined</a:t>
            </a:r>
            <a:r>
              <a:rPr lang="da-DK" sz="1400" dirty="0">
                <a:solidFill>
                  <a:prstClr val="black"/>
                </a:solidFill>
                <a:latin typeface="Calibri" panose="020F0502020204030204"/>
                <a:ea typeface="+mn-ea"/>
              </a:rPr>
              <a:t> by the SiO</a:t>
            </a:r>
            <a:r>
              <a:rPr lang="da-DK" sz="1400" baseline="-25000" dirty="0">
                <a:solidFill>
                  <a:prstClr val="black"/>
                </a:solidFill>
                <a:latin typeface="Calibri" panose="020F0502020204030204"/>
                <a:ea typeface="+mn-ea"/>
              </a:rPr>
              <a:t>2</a:t>
            </a:r>
            <a:r>
              <a:rPr lang="da-DK" sz="1400" dirty="0">
                <a:solidFill>
                  <a:prstClr val="black"/>
                </a:solidFill>
                <a:latin typeface="Calibri" panose="020F0502020204030204"/>
                <a:ea typeface="+mn-ea"/>
              </a:rPr>
              <a:t> </a:t>
            </a:r>
            <a:r>
              <a:rPr lang="da-DK" sz="1400" dirty="0" err="1">
                <a:solidFill>
                  <a:prstClr val="black"/>
                </a:solidFill>
                <a:latin typeface="Calibri" panose="020F0502020204030204"/>
                <a:ea typeface="+mn-ea"/>
              </a:rPr>
              <a:t>thickness</a:t>
            </a:r>
            <a:endParaRPr lang="da-DK" sz="1400" dirty="0">
              <a:solidFill>
                <a:prstClr val="black"/>
              </a:solidFill>
              <a:latin typeface="Calibri" panose="020F0502020204030204"/>
              <a:ea typeface="+mn-ea"/>
            </a:endParaRPr>
          </a:p>
          <a:p>
            <a:pPr marL="457291" lvl="1" defTabSz="914583" eaLnBrk="1" fontAlgn="auto" hangingPunct="1">
              <a:spcBef>
                <a:spcPts val="0"/>
              </a:spcBef>
              <a:spcAft>
                <a:spcPts val="0"/>
              </a:spcAft>
            </a:pPr>
            <a:endParaRPr lang="da-DK" sz="800" i="1" dirty="0">
              <a:solidFill>
                <a:prstClr val="black"/>
              </a:solidFill>
              <a:latin typeface="Calibri" panose="020F0502020204030204"/>
              <a:ea typeface="+mn-ea"/>
            </a:endParaRPr>
          </a:p>
          <a:p>
            <a:pPr marL="457291" lvl="1" defTabSz="914583" eaLnBrk="1" fontAlgn="auto" hangingPunct="1">
              <a:spcBef>
                <a:spcPts val="0"/>
              </a:spcBef>
              <a:spcAft>
                <a:spcPts val="0"/>
              </a:spcAft>
            </a:pPr>
            <a:r>
              <a:rPr lang="da-DK" sz="1400" i="1" dirty="0">
                <a:solidFill>
                  <a:prstClr val="black"/>
                </a:solidFill>
                <a:latin typeface="Calibri" panose="020F0502020204030204"/>
                <a:ea typeface="+mn-ea"/>
              </a:rPr>
              <a:t>	The </a:t>
            </a:r>
            <a:r>
              <a:rPr lang="da-DK" sz="1400" i="1" dirty="0" err="1">
                <a:solidFill>
                  <a:prstClr val="black"/>
                </a:solidFill>
                <a:latin typeface="Calibri" panose="020F0502020204030204"/>
                <a:ea typeface="+mn-ea"/>
              </a:rPr>
              <a:t>eye</a:t>
            </a:r>
            <a:r>
              <a:rPr lang="da-DK" sz="1400" i="1" dirty="0">
                <a:solidFill>
                  <a:prstClr val="black"/>
                </a:solidFill>
                <a:latin typeface="Calibri" panose="020F0502020204030204"/>
                <a:ea typeface="+mn-ea"/>
              </a:rPr>
              <a:t> </a:t>
            </a:r>
            <a:r>
              <a:rPr lang="da-DK" sz="1400" i="1" dirty="0" err="1">
                <a:solidFill>
                  <a:prstClr val="black"/>
                </a:solidFill>
                <a:latin typeface="Calibri" panose="020F0502020204030204"/>
                <a:ea typeface="+mn-ea"/>
              </a:rPr>
              <a:t>can</a:t>
            </a:r>
            <a:r>
              <a:rPr lang="da-DK" sz="1400" i="1" dirty="0">
                <a:solidFill>
                  <a:prstClr val="black"/>
                </a:solidFill>
                <a:latin typeface="Calibri" panose="020F0502020204030204"/>
                <a:ea typeface="+mn-ea"/>
              </a:rPr>
              <a:t> </a:t>
            </a:r>
            <a:r>
              <a:rPr lang="da-DK" sz="1400" i="1" dirty="0" err="1">
                <a:solidFill>
                  <a:prstClr val="black"/>
                </a:solidFill>
                <a:latin typeface="Calibri" panose="020F0502020204030204"/>
                <a:ea typeface="+mn-ea"/>
              </a:rPr>
              <a:t>tell</a:t>
            </a:r>
            <a:r>
              <a:rPr lang="da-DK" sz="1400" i="1" dirty="0">
                <a:solidFill>
                  <a:prstClr val="black"/>
                </a:solidFill>
                <a:latin typeface="Calibri" panose="020F0502020204030204"/>
                <a:ea typeface="+mn-ea"/>
              </a:rPr>
              <a:t> the </a:t>
            </a:r>
            <a:r>
              <a:rPr lang="da-DK" sz="1400" i="1" dirty="0" err="1">
                <a:solidFill>
                  <a:prstClr val="black"/>
                </a:solidFill>
                <a:latin typeface="Calibri" panose="020F0502020204030204"/>
                <a:ea typeface="+mn-ea"/>
              </a:rPr>
              <a:t>color</a:t>
            </a:r>
            <a:r>
              <a:rPr lang="da-DK" sz="1400" i="1" dirty="0">
                <a:solidFill>
                  <a:prstClr val="black"/>
                </a:solidFill>
                <a:latin typeface="Calibri" panose="020F0502020204030204"/>
                <a:ea typeface="+mn-ea"/>
              </a:rPr>
              <a:t> difference </a:t>
            </a:r>
            <a:r>
              <a:rPr lang="da-DK" sz="1400" i="1" dirty="0" err="1">
                <a:solidFill>
                  <a:prstClr val="black"/>
                </a:solidFill>
                <a:latin typeface="Calibri" panose="020F0502020204030204"/>
                <a:ea typeface="+mn-ea"/>
              </a:rPr>
              <a:t>between</a:t>
            </a:r>
            <a:r>
              <a:rPr lang="da-DK" sz="1400" i="1" dirty="0">
                <a:solidFill>
                  <a:prstClr val="black"/>
                </a:solidFill>
                <a:latin typeface="Calibri" panose="020F0502020204030204"/>
                <a:ea typeface="+mn-ea"/>
              </a:rPr>
              <a:t> </a:t>
            </a:r>
            <a:r>
              <a:rPr lang="da-DK" sz="1400" i="1" dirty="0" err="1">
                <a:solidFill>
                  <a:prstClr val="black"/>
                </a:solidFill>
                <a:latin typeface="Calibri" panose="020F0502020204030204"/>
                <a:ea typeface="+mn-ea"/>
              </a:rPr>
              <a:t>two</a:t>
            </a:r>
            <a:r>
              <a:rPr lang="da-DK" sz="1400" i="1" dirty="0">
                <a:solidFill>
                  <a:prstClr val="black"/>
                </a:solidFill>
                <a:latin typeface="Calibri" panose="020F0502020204030204"/>
                <a:ea typeface="+mn-ea"/>
              </a:rPr>
              <a:t> SiO</a:t>
            </a:r>
            <a:r>
              <a:rPr lang="da-DK" sz="1400" i="1" baseline="-25000" dirty="0">
                <a:solidFill>
                  <a:prstClr val="black"/>
                </a:solidFill>
                <a:latin typeface="Calibri" panose="020F0502020204030204"/>
                <a:ea typeface="+mn-ea"/>
              </a:rPr>
              <a:t>2</a:t>
            </a:r>
            <a:r>
              <a:rPr lang="da-DK" sz="1400" i="1" dirty="0">
                <a:solidFill>
                  <a:prstClr val="black"/>
                </a:solidFill>
                <a:latin typeface="Calibri" panose="020F0502020204030204"/>
                <a:ea typeface="+mn-ea"/>
              </a:rPr>
              <a:t> </a:t>
            </a:r>
            <a:r>
              <a:rPr lang="da-DK" sz="1400" i="1" dirty="0" err="1" smtClean="0">
                <a:solidFill>
                  <a:prstClr val="black"/>
                </a:solidFill>
                <a:latin typeface="Calibri" panose="020F0502020204030204"/>
                <a:ea typeface="+mn-ea"/>
              </a:rPr>
              <a:t>layers</a:t>
            </a:r>
            <a:r>
              <a:rPr lang="da-DK" sz="1400" i="1" dirty="0" smtClean="0">
                <a:solidFill>
                  <a:prstClr val="black"/>
                </a:solidFill>
                <a:latin typeface="Calibri" panose="020F0502020204030204"/>
                <a:ea typeface="+mn-ea"/>
              </a:rPr>
              <a:t>        	</a:t>
            </a:r>
            <a:r>
              <a:rPr lang="da-DK" sz="1400" i="1" dirty="0" err="1" smtClean="0">
                <a:solidFill>
                  <a:prstClr val="black"/>
                </a:solidFill>
                <a:latin typeface="Calibri" panose="020F0502020204030204"/>
                <a:ea typeface="+mn-ea"/>
              </a:rPr>
              <a:t>having</a:t>
            </a:r>
            <a:r>
              <a:rPr lang="da-DK" sz="1400" i="1" dirty="0" smtClean="0">
                <a:solidFill>
                  <a:prstClr val="black"/>
                </a:solidFill>
                <a:latin typeface="Calibri" panose="020F0502020204030204"/>
                <a:ea typeface="+mn-ea"/>
              </a:rPr>
              <a:t> </a:t>
            </a:r>
            <a:r>
              <a:rPr lang="da-DK" sz="1400" i="1" dirty="0">
                <a:solidFill>
                  <a:prstClr val="black"/>
                </a:solidFill>
                <a:latin typeface="Calibri" panose="020F0502020204030204"/>
                <a:ea typeface="+mn-ea"/>
              </a:rPr>
              <a:t>a 10 nm </a:t>
            </a:r>
            <a:r>
              <a:rPr lang="da-DK" sz="1400" i="1" dirty="0" err="1">
                <a:solidFill>
                  <a:prstClr val="black"/>
                </a:solidFill>
                <a:latin typeface="Calibri" panose="020F0502020204030204"/>
                <a:ea typeface="+mn-ea"/>
              </a:rPr>
              <a:t>thickness</a:t>
            </a:r>
            <a:r>
              <a:rPr lang="da-DK" sz="1400" i="1" dirty="0">
                <a:solidFill>
                  <a:prstClr val="black"/>
                </a:solidFill>
                <a:latin typeface="Calibri" panose="020F0502020204030204"/>
                <a:ea typeface="+mn-ea"/>
              </a:rPr>
              <a:t> difference</a:t>
            </a:r>
          </a:p>
          <a:p>
            <a:pPr defTabSz="914583" eaLnBrk="1" fontAlgn="auto" hangingPunct="1">
              <a:spcBef>
                <a:spcPts val="0"/>
              </a:spcBef>
              <a:spcAft>
                <a:spcPts val="0"/>
              </a:spcAft>
            </a:pPr>
            <a:endParaRPr lang="da-DK" sz="1000" b="1"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r>
              <a:rPr lang="da-DK" sz="1600" dirty="0">
                <a:solidFill>
                  <a:prstClr val="black"/>
                </a:solidFill>
                <a:latin typeface="Calibri" panose="020F0502020204030204"/>
                <a:ea typeface="+mn-ea"/>
              </a:rPr>
              <a:t> 	</a:t>
            </a:r>
          </a:p>
        </p:txBody>
      </p:sp>
      <p:pic>
        <p:nvPicPr>
          <p:cNvPr id="7" name="Picture 6"/>
          <p:cNvPicPr>
            <a:picLocks noChangeAspect="1"/>
          </p:cNvPicPr>
          <p:nvPr/>
        </p:nvPicPr>
        <p:blipFill>
          <a:blip r:embed="rId3"/>
          <a:stretch>
            <a:fillRect/>
          </a:stretch>
        </p:blipFill>
        <p:spPr>
          <a:xfrm>
            <a:off x="6454919" y="730170"/>
            <a:ext cx="5505491" cy="6084000"/>
          </a:xfrm>
          <a:prstGeom prst="rect">
            <a:avLst/>
          </a:prstGeom>
        </p:spPr>
      </p:pic>
      <p:sp>
        <p:nvSpPr>
          <p:cNvPr id="9" name="TextBox 8"/>
          <p:cNvSpPr txBox="1"/>
          <p:nvPr/>
        </p:nvSpPr>
        <p:spPr>
          <a:xfrm>
            <a:off x="9095228" y="6576726"/>
            <a:ext cx="2833483" cy="246278"/>
          </a:xfrm>
          <a:prstGeom prst="rect">
            <a:avLst/>
          </a:prstGeom>
          <a:noFill/>
        </p:spPr>
        <p:txBody>
          <a:bodyPr wrap="none" rtlCol="0">
            <a:spAutoFit/>
          </a:bodyPr>
          <a:lstStyle/>
          <a:p>
            <a:pPr defTabSz="914583" eaLnBrk="1" fontAlgn="auto" hangingPunct="1">
              <a:spcBef>
                <a:spcPts val="0"/>
              </a:spcBef>
              <a:spcAft>
                <a:spcPts val="0"/>
              </a:spcAft>
            </a:pPr>
            <a:r>
              <a:rPr lang="da-DK" sz="1000" i="1" dirty="0">
                <a:solidFill>
                  <a:prstClr val="black"/>
                </a:solidFill>
                <a:latin typeface="Calibri" panose="020F0502020204030204"/>
                <a:ea typeface="+mn-ea"/>
              </a:rPr>
              <a:t>http://scme-nm.org/files/Rainbow_Activity_PG.pdf</a:t>
            </a:r>
          </a:p>
        </p:txBody>
      </p:sp>
      <p:grpSp>
        <p:nvGrpSpPr>
          <p:cNvPr id="2" name="Group 1"/>
          <p:cNvGrpSpPr/>
          <p:nvPr/>
        </p:nvGrpSpPr>
        <p:grpSpPr>
          <a:xfrm>
            <a:off x="2425179" y="3645818"/>
            <a:ext cx="4210511" cy="2552502"/>
            <a:chOff x="2564749" y="3858922"/>
            <a:chExt cx="4209535" cy="2551913"/>
          </a:xfrm>
        </p:grpSpPr>
        <p:sp>
          <p:nvSpPr>
            <p:cNvPr id="10" name="TextBox 9"/>
            <p:cNvSpPr txBox="1"/>
            <p:nvPr/>
          </p:nvSpPr>
          <p:spPr>
            <a:xfrm>
              <a:off x="5117971" y="5949277"/>
              <a:ext cx="1656313" cy="461558"/>
            </a:xfrm>
            <a:prstGeom prst="rect">
              <a:avLst/>
            </a:prstGeom>
            <a:noFill/>
          </p:spPr>
          <p:txBody>
            <a:bodyPr wrap="square" rtlCol="0">
              <a:spAutoFit/>
            </a:bodyPr>
            <a:lstStyle/>
            <a:p>
              <a:pPr defTabSz="914583" eaLnBrk="1" fontAlgn="auto" hangingPunct="1">
                <a:spcBef>
                  <a:spcPts val="0"/>
                </a:spcBef>
                <a:spcAft>
                  <a:spcPts val="0"/>
                </a:spcAft>
              </a:pPr>
              <a:r>
                <a:rPr lang="da-DK" sz="1200" b="1" dirty="0">
                  <a:solidFill>
                    <a:prstClr val="black"/>
                  </a:solidFill>
                  <a:latin typeface="Calibri" panose="020F0502020204030204"/>
                  <a:ea typeface="+mn-ea"/>
                </a:rPr>
                <a:t>Si </a:t>
              </a:r>
              <a:r>
                <a:rPr lang="da-DK" sz="1200" b="1" dirty="0" err="1">
                  <a:solidFill>
                    <a:prstClr val="black"/>
                  </a:solidFill>
                  <a:latin typeface="Calibri" panose="020F0502020204030204"/>
                  <a:ea typeface="+mn-ea"/>
                </a:rPr>
                <a:t>wafer</a:t>
              </a:r>
              <a:r>
                <a:rPr lang="da-DK" sz="1200" b="1" dirty="0">
                  <a:solidFill>
                    <a:prstClr val="black"/>
                  </a:solidFill>
                  <a:latin typeface="Calibri" panose="020F0502020204030204"/>
                  <a:ea typeface="+mn-ea"/>
                </a:rPr>
                <a:t> with </a:t>
              </a:r>
              <a:r>
                <a:rPr lang="da-DK" sz="1200" b="1" dirty="0" err="1">
                  <a:solidFill>
                    <a:prstClr val="black"/>
                  </a:solidFill>
                  <a:latin typeface="Calibri" panose="020F0502020204030204"/>
                  <a:ea typeface="+mn-ea"/>
                </a:rPr>
                <a:t>different</a:t>
              </a:r>
              <a:r>
                <a:rPr lang="da-DK" sz="1200" b="1" dirty="0">
                  <a:solidFill>
                    <a:prstClr val="black"/>
                  </a:solidFill>
                  <a:latin typeface="Calibri" panose="020F0502020204030204"/>
                  <a:ea typeface="+mn-ea"/>
                </a:rPr>
                <a:t> SiO</a:t>
              </a:r>
              <a:r>
                <a:rPr lang="da-DK" sz="1200" b="1" baseline="-25000" dirty="0">
                  <a:solidFill>
                    <a:prstClr val="black"/>
                  </a:solidFill>
                  <a:latin typeface="Calibri" panose="020F0502020204030204"/>
                  <a:ea typeface="+mn-ea"/>
                </a:rPr>
                <a:t>2</a:t>
              </a:r>
              <a:r>
                <a:rPr lang="da-DK" sz="1200" b="1" dirty="0">
                  <a:solidFill>
                    <a:prstClr val="black"/>
                  </a:solidFill>
                  <a:latin typeface="Calibri" panose="020F0502020204030204"/>
                  <a:ea typeface="+mn-ea"/>
                </a:rPr>
                <a:t> </a:t>
              </a:r>
              <a:r>
                <a:rPr lang="da-DK" sz="1200" b="1" dirty="0" err="1">
                  <a:solidFill>
                    <a:prstClr val="black"/>
                  </a:solidFill>
                  <a:latin typeface="Calibri" panose="020F0502020204030204"/>
                  <a:ea typeface="+mn-ea"/>
                </a:rPr>
                <a:t>thicknesses</a:t>
              </a:r>
              <a:endParaRPr lang="da-DK" sz="1200" b="1" dirty="0">
                <a:solidFill>
                  <a:prstClr val="black"/>
                </a:solidFill>
                <a:latin typeface="Calibri" panose="020F0502020204030204"/>
                <a:ea typeface="+mn-ea"/>
              </a:endParaRPr>
            </a:p>
          </p:txBody>
        </p:sp>
        <p:pic>
          <p:nvPicPr>
            <p:cNvPr id="6" name="Picture 5"/>
            <p:cNvPicPr>
              <a:picLocks noChangeAspect="1"/>
            </p:cNvPicPr>
            <p:nvPr/>
          </p:nvPicPr>
          <p:blipFill>
            <a:blip r:embed="rId4"/>
            <a:stretch>
              <a:fillRect/>
            </a:stretch>
          </p:blipFill>
          <p:spPr>
            <a:xfrm>
              <a:off x="2564749" y="3858922"/>
              <a:ext cx="2603077" cy="2520000"/>
            </a:xfrm>
            <a:prstGeom prst="rect">
              <a:avLst/>
            </a:prstGeom>
          </p:spPr>
        </p:pic>
      </p:grpSp>
      <p:sp>
        <p:nvSpPr>
          <p:cNvPr id="16"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smtClean="0">
                <a:solidFill>
                  <a:srgbClr val="000000"/>
                </a:solidFill>
                <a:latin typeface="Verdana"/>
                <a:cs typeface="Arial" charset="0"/>
              </a:rPr>
              <a:t>How find the </a:t>
            </a:r>
            <a:r>
              <a:rPr lang="da-DK" altLang="da-DK" b="0" kern="0" dirty="0" err="1" smtClean="0">
                <a:solidFill>
                  <a:srgbClr val="000000"/>
                </a:solidFill>
                <a:latin typeface="Verdana"/>
                <a:cs typeface="Arial" charset="0"/>
              </a:rPr>
              <a:t>oxide</a:t>
            </a:r>
            <a:r>
              <a:rPr lang="da-DK" altLang="da-DK" b="0"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thickness</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Tree>
    <p:extLst>
      <p:ext uri="{BB962C8B-B14F-4D97-AF65-F5344CB8AC3E}">
        <p14:creationId xmlns:p14="http://schemas.microsoft.com/office/powerpoint/2010/main" val="234544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 presetClass="entr" presetSubtype="0" fill="hold" nodeType="withEffect">
                                  <p:stCondLst>
                                    <p:cond delay="0"/>
                                  </p:stCondLst>
                                  <p:childTnLst>
                                    <p:set>
                                      <p:cBhvr>
                                        <p:cTn id="19"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4940668" y="4964799"/>
            <a:ext cx="1247726" cy="72006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600">
              <a:solidFill>
                <a:prstClr val="black"/>
              </a:solidFill>
              <a:ea typeface="ＭＳ Ｐゴシック" pitchFamily="-80" charset="-128"/>
            </a:endParaRPr>
          </a:p>
        </p:txBody>
      </p:sp>
      <p:sp>
        <p:nvSpPr>
          <p:cNvPr id="20" name="TextBox 19"/>
          <p:cNvSpPr txBox="1"/>
          <p:nvPr/>
        </p:nvSpPr>
        <p:spPr>
          <a:xfrm>
            <a:off x="538682" y="1101836"/>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p:txBody>
      </p:sp>
      <p:sp>
        <p:nvSpPr>
          <p:cNvPr id="22" name="TextBox 21"/>
          <p:cNvSpPr txBox="1"/>
          <p:nvPr/>
        </p:nvSpPr>
        <p:spPr>
          <a:xfrm>
            <a:off x="538682" y="1101836"/>
            <a:ext cx="6842815" cy="294148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b="1" dirty="0" err="1">
                <a:solidFill>
                  <a:prstClr val="black"/>
                </a:solidFill>
                <a:latin typeface="Calibri" panose="020F0502020204030204"/>
                <a:ea typeface="+mn-ea"/>
              </a:rPr>
              <a:t>Thermal</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oxide</a:t>
            </a:r>
            <a:r>
              <a:rPr lang="da-DK" sz="1600" b="1" dirty="0">
                <a:solidFill>
                  <a:prstClr val="black"/>
                </a:solidFill>
                <a:latin typeface="Calibri" panose="020F0502020204030204"/>
                <a:ea typeface="+mn-ea"/>
              </a:rPr>
              <a:t> has an </a:t>
            </a:r>
            <a:r>
              <a:rPr lang="da-DK" sz="1600" b="1" dirty="0" err="1">
                <a:solidFill>
                  <a:prstClr val="black"/>
                </a:solidFill>
                <a:latin typeface="Calibri" panose="020F0502020204030204"/>
                <a:ea typeface="+mn-ea"/>
              </a:rPr>
              <a:t>amorphous</a:t>
            </a:r>
            <a:r>
              <a:rPr lang="da-DK" sz="1600" b="1" dirty="0">
                <a:solidFill>
                  <a:prstClr val="black"/>
                </a:solidFill>
                <a:latin typeface="Calibri" panose="020F0502020204030204"/>
                <a:ea typeface="+mn-ea"/>
              </a:rPr>
              <a:t>/</a:t>
            </a:r>
            <a:r>
              <a:rPr lang="da-DK" sz="1600" b="1" dirty="0" err="1">
                <a:solidFill>
                  <a:prstClr val="black"/>
                </a:solidFill>
                <a:latin typeface="Calibri" panose="020F0502020204030204"/>
                <a:ea typeface="+mn-ea"/>
              </a:rPr>
              <a:t>porous</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crystal</a:t>
            </a:r>
            <a:r>
              <a:rPr lang="da-DK" sz="1600" b="1" dirty="0">
                <a:solidFill>
                  <a:prstClr val="black"/>
                </a:solidFill>
                <a:latin typeface="Calibri" panose="020F0502020204030204"/>
                <a:ea typeface="+mn-ea"/>
              </a:rPr>
              <a:t> </a:t>
            </a:r>
            <a:r>
              <a:rPr lang="da-DK" sz="1600" b="1" dirty="0" err="1" smtClean="0">
                <a:solidFill>
                  <a:prstClr val="black"/>
                </a:solidFill>
                <a:latin typeface="Calibri" panose="020F0502020204030204"/>
                <a:ea typeface="+mn-ea"/>
              </a:rPr>
              <a:t>structure</a:t>
            </a:r>
            <a:endParaRPr lang="da-DK" sz="16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600" b="1" dirty="0">
              <a:solidFill>
                <a:prstClr val="black"/>
              </a:solidFill>
              <a:latin typeface="Calibri" panose="020F0502020204030204"/>
              <a:ea typeface="+mn-ea"/>
            </a:endParaRPr>
          </a:p>
          <a:p>
            <a:pPr defTabSz="914583" eaLnBrk="1" fontAlgn="auto" hangingPunct="1">
              <a:spcBef>
                <a:spcPts val="0"/>
              </a:spcBef>
              <a:spcAft>
                <a:spcPts val="0"/>
              </a:spcAft>
            </a:pPr>
            <a:r>
              <a:rPr lang="da-DK" sz="1600" i="1" dirty="0">
                <a:latin typeface="Calibri" panose="020F0502020204030204" pitchFamily="34" charset="0"/>
                <a:cs typeface="Calibri" panose="020F0502020204030204" pitchFamily="34" charset="0"/>
              </a:rPr>
              <a:t>43% of the </a:t>
            </a:r>
            <a:r>
              <a:rPr lang="da-DK" sz="1600" i="1" dirty="0" err="1">
                <a:latin typeface="Calibri" panose="020F0502020204030204" pitchFamily="34" charset="0"/>
                <a:cs typeface="Calibri" panose="020F0502020204030204" pitchFamily="34" charset="0"/>
              </a:rPr>
              <a:t>space</a:t>
            </a:r>
            <a:r>
              <a:rPr lang="da-DK" sz="1600" i="1" dirty="0">
                <a:latin typeface="Calibri" panose="020F0502020204030204" pitchFamily="34" charset="0"/>
                <a:cs typeface="Calibri" panose="020F0502020204030204" pitchFamily="34" charset="0"/>
              </a:rPr>
              <a:t> is </a:t>
            </a:r>
            <a:r>
              <a:rPr lang="da-DK" sz="1600" i="1" dirty="0" err="1">
                <a:latin typeface="Calibri" panose="020F0502020204030204" pitchFamily="34" charset="0"/>
                <a:cs typeface="Calibri" panose="020F0502020204030204" pitchFamily="34" charset="0"/>
              </a:rPr>
              <a:t>occupied</a:t>
            </a:r>
            <a:r>
              <a:rPr lang="da-DK" sz="1600" i="1" dirty="0">
                <a:latin typeface="Calibri" panose="020F0502020204030204" pitchFamily="34" charset="0"/>
                <a:cs typeface="Calibri" panose="020F0502020204030204" pitchFamily="34" charset="0"/>
              </a:rPr>
              <a:t> by SiO</a:t>
            </a:r>
            <a:r>
              <a:rPr lang="da-DK" sz="1600" i="1" baseline="-25000" dirty="0">
                <a:latin typeface="Calibri" panose="020F0502020204030204" pitchFamily="34" charset="0"/>
                <a:cs typeface="Calibri" panose="020F0502020204030204" pitchFamily="34" charset="0"/>
              </a:rPr>
              <a:t>2</a:t>
            </a:r>
            <a:r>
              <a:rPr lang="da-DK" sz="1600" i="1" dirty="0">
                <a:latin typeface="Calibri" panose="020F0502020204030204" pitchFamily="34" charset="0"/>
                <a:cs typeface="Calibri" panose="020F0502020204030204" pitchFamily="34" charset="0"/>
              </a:rPr>
              <a:t> </a:t>
            </a:r>
            <a:r>
              <a:rPr lang="da-DK" sz="1600" i="1" dirty="0" err="1">
                <a:latin typeface="Calibri" panose="020F0502020204030204" pitchFamily="34" charset="0"/>
                <a:cs typeface="Calibri" panose="020F0502020204030204" pitchFamily="34" charset="0"/>
              </a:rPr>
              <a:t>molecules</a:t>
            </a:r>
            <a:endParaRPr lang="da-DK" sz="1600" i="1" dirty="0">
              <a:latin typeface="Calibri" panose="020F0502020204030204" pitchFamily="34" charset="0"/>
              <a:cs typeface="Calibri" panose="020F0502020204030204" pitchFamily="34" charset="0"/>
            </a:endParaRPr>
          </a:p>
          <a:p>
            <a:pPr defTabSz="914583" eaLnBrk="1" fontAlgn="auto" hangingPunct="1">
              <a:spcBef>
                <a:spcPts val="0"/>
              </a:spcBef>
              <a:spcAft>
                <a:spcPts val="0"/>
              </a:spcAft>
            </a:pPr>
            <a:endParaRPr lang="da-DK" sz="1600" b="1" dirty="0">
              <a:solidFill>
                <a:prstClr val="black"/>
              </a:solidFill>
              <a:latin typeface="Calibri" panose="020F0502020204030204"/>
              <a:ea typeface="+mn-ea"/>
            </a:endParaRPr>
          </a:p>
          <a:p>
            <a:pPr defTabSz="914583" eaLnBrk="1" fontAlgn="auto" hangingPunct="1">
              <a:spcBef>
                <a:spcPts val="0"/>
              </a:spcBef>
              <a:spcAft>
                <a:spcPts val="0"/>
              </a:spcAft>
            </a:pPr>
            <a:endParaRPr lang="da-DK"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600" dirty="0" err="1" smtClean="0">
                <a:solidFill>
                  <a:prstClr val="black"/>
                </a:solidFill>
                <a:latin typeface="Calibri" panose="020F0502020204030204"/>
              </a:rPr>
              <a:t>However</a:t>
            </a:r>
            <a:r>
              <a:rPr lang="da-DK" sz="1600" dirty="0" smtClean="0">
                <a:solidFill>
                  <a:prstClr val="black"/>
                </a:solidFill>
                <a:latin typeface="Calibri" panose="020F0502020204030204"/>
              </a:rPr>
              <a:t>, </a:t>
            </a:r>
            <a:r>
              <a:rPr lang="da-DK" sz="1600" dirty="0" err="1">
                <a:solidFill>
                  <a:prstClr val="black"/>
                </a:solidFill>
                <a:latin typeface="Calibri" panose="020F0502020204030204"/>
              </a:rPr>
              <a:t>close</a:t>
            </a:r>
            <a:r>
              <a:rPr lang="da-DK" sz="1600" dirty="0">
                <a:solidFill>
                  <a:prstClr val="black"/>
                </a:solidFill>
                <a:latin typeface="Calibri" panose="020F0502020204030204"/>
              </a:rPr>
              <a:t> to the Si/SiO</a:t>
            </a:r>
            <a:r>
              <a:rPr lang="da-DK" sz="1600" baseline="-25000" dirty="0">
                <a:solidFill>
                  <a:prstClr val="black"/>
                </a:solidFill>
                <a:latin typeface="Calibri" panose="020F0502020204030204"/>
              </a:rPr>
              <a:t>2</a:t>
            </a:r>
            <a:r>
              <a:rPr lang="da-DK" sz="1600" dirty="0">
                <a:solidFill>
                  <a:prstClr val="black"/>
                </a:solidFill>
                <a:latin typeface="Calibri" panose="020F0502020204030204"/>
              </a:rPr>
              <a:t> interface </a:t>
            </a:r>
            <a:r>
              <a:rPr lang="da-DK" sz="1600" dirty="0" err="1">
                <a:solidFill>
                  <a:prstClr val="black"/>
                </a:solidFill>
                <a:latin typeface="Calibri" panose="020F0502020204030204"/>
              </a:rPr>
              <a:t>thermal</a:t>
            </a:r>
            <a:r>
              <a:rPr lang="da-DK" sz="1600" dirty="0">
                <a:solidFill>
                  <a:prstClr val="black"/>
                </a:solidFill>
                <a:latin typeface="Calibri" panose="020F0502020204030204"/>
              </a:rPr>
              <a:t> </a:t>
            </a:r>
            <a:r>
              <a:rPr lang="da-DK" sz="1600" dirty="0" err="1">
                <a:solidFill>
                  <a:prstClr val="black"/>
                </a:solidFill>
                <a:latin typeface="Calibri" panose="020F0502020204030204"/>
              </a:rPr>
              <a:t>oxide</a:t>
            </a:r>
            <a:r>
              <a:rPr lang="da-DK" sz="1600" dirty="0">
                <a:solidFill>
                  <a:prstClr val="black"/>
                </a:solidFill>
                <a:latin typeface="Calibri" panose="020F0502020204030204"/>
              </a:rPr>
              <a:t> has </a:t>
            </a:r>
            <a:r>
              <a:rPr lang="da-DK" sz="1600" dirty="0" smtClean="0">
                <a:solidFill>
                  <a:prstClr val="black"/>
                </a:solidFill>
                <a:latin typeface="Calibri" panose="020F0502020204030204"/>
              </a:rPr>
              <a:t>a </a:t>
            </a:r>
            <a:r>
              <a:rPr lang="da-DK" sz="1600" dirty="0" err="1" smtClean="0">
                <a:solidFill>
                  <a:prstClr val="black"/>
                </a:solidFill>
                <a:latin typeface="Calibri" panose="020F0502020204030204"/>
              </a:rPr>
              <a:t>crystalline</a:t>
            </a:r>
            <a:r>
              <a:rPr lang="da-DK" sz="1600" dirty="0" smtClean="0">
                <a:solidFill>
                  <a:prstClr val="black"/>
                </a:solidFill>
                <a:latin typeface="Calibri" panose="020F0502020204030204"/>
              </a:rPr>
              <a:t> </a:t>
            </a:r>
            <a:r>
              <a:rPr lang="da-DK" sz="1600" dirty="0" err="1">
                <a:solidFill>
                  <a:prstClr val="black"/>
                </a:solidFill>
                <a:latin typeface="Calibri" panose="020F0502020204030204"/>
              </a:rPr>
              <a:t>structure</a:t>
            </a:r>
            <a:r>
              <a:rPr lang="da-DK" sz="1600" dirty="0">
                <a:solidFill>
                  <a:prstClr val="black"/>
                </a:solidFill>
                <a:latin typeface="Calibri" panose="020F0502020204030204"/>
              </a:rPr>
              <a:t>.</a:t>
            </a: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ndParaRPr>
          </a:p>
          <a:p>
            <a:pPr defTabSz="914583" eaLnBrk="1" fontAlgn="auto" hangingPunct="1">
              <a:spcBef>
                <a:spcPts val="0"/>
              </a:spcBef>
              <a:spcAft>
                <a:spcPts val="0"/>
              </a:spcAft>
            </a:pPr>
            <a:endParaRPr lang="da-DK" sz="1600" dirty="0">
              <a:solidFill>
                <a:prstClr val="black"/>
              </a:solidFill>
              <a:latin typeface="Calibri" panose="020F0502020204030204"/>
            </a:endParaRPr>
          </a:p>
          <a:p>
            <a:pPr defTabSz="914583" eaLnBrk="1" fontAlgn="auto" hangingPunct="1">
              <a:spcBef>
                <a:spcPts val="0"/>
              </a:spcBef>
              <a:spcAft>
                <a:spcPts val="0"/>
              </a:spcAft>
            </a:pPr>
            <a:endParaRPr lang="da-DK" sz="1400" b="1" dirty="0">
              <a:solidFill>
                <a:prstClr val="black"/>
              </a:solidFill>
              <a:latin typeface="Calibri" panose="020F0502020204030204"/>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p:txBody>
      </p:sp>
      <p:grpSp>
        <p:nvGrpSpPr>
          <p:cNvPr id="13" name="Group 12"/>
          <p:cNvGrpSpPr>
            <a:grpSpLocks noChangeAspect="1"/>
          </p:cNvGrpSpPr>
          <p:nvPr/>
        </p:nvGrpSpPr>
        <p:grpSpPr>
          <a:xfrm>
            <a:off x="7249715" y="1545017"/>
            <a:ext cx="5516192" cy="3240000"/>
            <a:chOff x="740617" y="3069754"/>
            <a:chExt cx="4447002" cy="2611999"/>
          </a:xfrm>
        </p:grpSpPr>
        <p:sp>
          <p:nvSpPr>
            <p:cNvPr id="8" name="TextBox 7"/>
            <p:cNvSpPr txBox="1"/>
            <p:nvPr/>
          </p:nvSpPr>
          <p:spPr>
            <a:xfrm>
              <a:off x="740617" y="5448701"/>
              <a:ext cx="4447002" cy="233052"/>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da-DK" sz="800" i="1" dirty="0">
                  <a:solidFill>
                    <a:prstClr val="black"/>
                  </a:solidFill>
                  <a:latin typeface="Calibri" panose="020F0502020204030204"/>
                  <a:ea typeface="+mn-ea"/>
                </a:rPr>
                <a:t>https://www.nde-ed.org/EducationResources/CommunityCollege/Materials/Structure/solidstate.htm</a:t>
              </a:r>
            </a:p>
          </p:txBody>
        </p:sp>
        <p:grpSp>
          <p:nvGrpSpPr>
            <p:cNvPr id="9" name="Group 8"/>
            <p:cNvGrpSpPr/>
            <p:nvPr/>
          </p:nvGrpSpPr>
          <p:grpSpPr>
            <a:xfrm>
              <a:off x="1006719" y="3069754"/>
              <a:ext cx="3380331" cy="2334175"/>
              <a:chOff x="502663" y="2515756"/>
              <a:chExt cx="3380331" cy="2334175"/>
            </a:xfrm>
          </p:grpSpPr>
          <p:pic>
            <p:nvPicPr>
              <p:cNvPr id="19" name="Picture 5" descr="https://www.nde-ed.org/EducationResources/CommunityCollege/Materials/Graphics/QuartzG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13" y="2689931"/>
                <a:ext cx="2789716" cy="216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2663" y="2669644"/>
                <a:ext cx="1499263" cy="461785"/>
              </a:xfrm>
              <a:prstGeom prst="rect">
                <a:avLst/>
              </a:prstGeom>
              <a:solidFill>
                <a:schemeClr val="bg1"/>
              </a:solidFill>
            </p:spPr>
            <p:txBody>
              <a:bodyPr wrap="none" rtlCol="0">
                <a:spAutoFit/>
              </a:bodyPr>
              <a:lstStyle/>
              <a:p>
                <a:pPr algn="ctr" defTabSz="914583" eaLnBrk="1" fontAlgn="auto" hangingPunct="1">
                  <a:spcBef>
                    <a:spcPts val="0"/>
                  </a:spcBef>
                  <a:spcAft>
                    <a:spcPts val="0"/>
                  </a:spcAft>
                </a:pPr>
                <a:r>
                  <a:rPr lang="da-DK" sz="1200" b="1" dirty="0" err="1">
                    <a:solidFill>
                      <a:prstClr val="black"/>
                    </a:solidFill>
                    <a:latin typeface="Calibri" panose="020F0502020204030204"/>
                    <a:ea typeface="+mn-ea"/>
                  </a:rPr>
                  <a:t>Quartz</a:t>
                </a:r>
                <a:r>
                  <a:rPr lang="da-DK" sz="1200" b="1" dirty="0">
                    <a:solidFill>
                      <a:prstClr val="black"/>
                    </a:solidFill>
                    <a:latin typeface="Calibri" panose="020F0502020204030204"/>
                    <a:ea typeface="+mn-ea"/>
                  </a:rPr>
                  <a:t> </a:t>
                </a:r>
                <a:r>
                  <a:rPr lang="da-DK" sz="1200" b="1" dirty="0" err="1">
                    <a:solidFill>
                      <a:prstClr val="black"/>
                    </a:solidFill>
                    <a:latin typeface="Calibri" panose="020F0502020204030204"/>
                    <a:ea typeface="+mn-ea"/>
                  </a:rPr>
                  <a:t>crystal</a:t>
                </a:r>
                <a:r>
                  <a:rPr lang="da-DK" sz="1200" b="1" dirty="0">
                    <a:solidFill>
                      <a:prstClr val="black"/>
                    </a:solidFill>
                    <a:latin typeface="Calibri" panose="020F0502020204030204"/>
                    <a:ea typeface="+mn-ea"/>
                  </a:rPr>
                  <a:t> </a:t>
                </a:r>
                <a:r>
                  <a:rPr lang="da-DK" sz="1200" b="1" dirty="0" err="1">
                    <a:solidFill>
                      <a:prstClr val="black"/>
                    </a:solidFill>
                    <a:latin typeface="Calibri" panose="020F0502020204030204"/>
                    <a:ea typeface="+mn-ea"/>
                  </a:rPr>
                  <a:t>lattice</a:t>
                </a:r>
                <a:endParaRPr lang="da-DK" sz="1200" b="1" dirty="0">
                  <a:solidFill>
                    <a:prstClr val="black"/>
                  </a:solidFill>
                  <a:latin typeface="Calibri" panose="020F0502020204030204"/>
                  <a:ea typeface="+mn-ea"/>
                </a:endParaRPr>
              </a:p>
              <a:p>
                <a:pPr algn="ctr" defTabSz="914583" eaLnBrk="1" fontAlgn="auto" hangingPunct="1">
                  <a:spcBef>
                    <a:spcPts val="0"/>
                  </a:spcBef>
                  <a:spcAft>
                    <a:spcPts val="0"/>
                  </a:spcAft>
                </a:pPr>
                <a:r>
                  <a:rPr lang="da-DK" sz="1200" dirty="0" err="1">
                    <a:solidFill>
                      <a:prstClr val="black"/>
                    </a:solidFill>
                    <a:latin typeface="Calibri" panose="020F0502020204030204"/>
                    <a:ea typeface="+mn-ea"/>
                  </a:rPr>
                  <a:t>Density</a:t>
                </a:r>
                <a:r>
                  <a:rPr lang="da-DK" sz="1200" dirty="0">
                    <a:solidFill>
                      <a:prstClr val="black"/>
                    </a:solidFill>
                    <a:latin typeface="Calibri" panose="020F0502020204030204"/>
                    <a:ea typeface="+mn-ea"/>
                  </a:rPr>
                  <a:t> 2.65 g/cm</a:t>
                </a:r>
                <a:r>
                  <a:rPr lang="da-DK" sz="1200" baseline="30000" dirty="0">
                    <a:solidFill>
                      <a:prstClr val="black"/>
                    </a:solidFill>
                    <a:latin typeface="Calibri" panose="020F0502020204030204"/>
                    <a:ea typeface="+mn-ea"/>
                  </a:rPr>
                  <a:t>3</a:t>
                </a:r>
              </a:p>
            </p:txBody>
          </p:sp>
          <p:sp>
            <p:nvSpPr>
              <p:cNvPr id="23" name="TextBox 22"/>
              <p:cNvSpPr txBox="1"/>
              <p:nvPr/>
            </p:nvSpPr>
            <p:spPr>
              <a:xfrm>
                <a:off x="2069446" y="2515756"/>
                <a:ext cx="1813548" cy="646499"/>
              </a:xfrm>
              <a:prstGeom prst="rect">
                <a:avLst/>
              </a:prstGeom>
              <a:solidFill>
                <a:schemeClr val="bg1"/>
              </a:solidFill>
            </p:spPr>
            <p:txBody>
              <a:bodyPr wrap="square" rtlCol="0">
                <a:spAutoFit/>
              </a:bodyPr>
              <a:lstStyle/>
              <a:p>
                <a:pPr algn="ctr" defTabSz="914583" eaLnBrk="1" fontAlgn="auto" hangingPunct="1">
                  <a:spcBef>
                    <a:spcPts val="0"/>
                  </a:spcBef>
                  <a:spcAft>
                    <a:spcPts val="0"/>
                  </a:spcAft>
                </a:pPr>
                <a:r>
                  <a:rPr lang="da-DK" sz="1200" b="1" dirty="0" err="1">
                    <a:solidFill>
                      <a:prstClr val="black"/>
                    </a:solidFill>
                    <a:latin typeface="Calibri" panose="020F0502020204030204"/>
                    <a:ea typeface="+mn-ea"/>
                  </a:rPr>
                  <a:t>Thermal</a:t>
                </a:r>
                <a:r>
                  <a:rPr lang="da-DK" sz="1200" b="1" dirty="0">
                    <a:solidFill>
                      <a:prstClr val="black"/>
                    </a:solidFill>
                    <a:latin typeface="Calibri" panose="020F0502020204030204"/>
                    <a:ea typeface="+mn-ea"/>
                  </a:rPr>
                  <a:t> SiO</a:t>
                </a:r>
                <a:r>
                  <a:rPr lang="da-DK" sz="1200" b="1" baseline="-25000" dirty="0">
                    <a:solidFill>
                      <a:prstClr val="black"/>
                    </a:solidFill>
                    <a:latin typeface="Calibri" panose="020F0502020204030204"/>
                    <a:ea typeface="+mn-ea"/>
                  </a:rPr>
                  <a:t>2</a:t>
                </a:r>
              </a:p>
              <a:p>
                <a:pPr algn="ctr" defTabSz="914583" eaLnBrk="1" fontAlgn="auto" hangingPunct="1">
                  <a:spcBef>
                    <a:spcPts val="0"/>
                  </a:spcBef>
                  <a:spcAft>
                    <a:spcPts val="0"/>
                  </a:spcAft>
                </a:pPr>
                <a:r>
                  <a:rPr lang="da-DK" sz="1200" b="1" dirty="0" err="1">
                    <a:solidFill>
                      <a:prstClr val="black"/>
                    </a:solidFill>
                    <a:latin typeface="Calibri" panose="020F0502020204030204"/>
                    <a:ea typeface="+mn-ea"/>
                  </a:rPr>
                  <a:t>amorphous</a:t>
                </a:r>
                <a:r>
                  <a:rPr lang="da-DK" sz="1200" b="1" dirty="0">
                    <a:solidFill>
                      <a:prstClr val="black"/>
                    </a:solidFill>
                    <a:latin typeface="Calibri" panose="020F0502020204030204"/>
                    <a:ea typeface="+mn-ea"/>
                  </a:rPr>
                  <a:t> </a:t>
                </a:r>
                <a:r>
                  <a:rPr lang="da-DK" sz="1200" b="1" dirty="0" err="1">
                    <a:solidFill>
                      <a:prstClr val="black"/>
                    </a:solidFill>
                    <a:latin typeface="Calibri" panose="020F0502020204030204"/>
                    <a:ea typeface="+mn-ea"/>
                  </a:rPr>
                  <a:t>structure</a:t>
                </a:r>
                <a:r>
                  <a:rPr lang="da-DK" sz="1200" b="1" dirty="0">
                    <a:solidFill>
                      <a:prstClr val="black"/>
                    </a:solidFill>
                    <a:latin typeface="Calibri" panose="020F0502020204030204"/>
                    <a:ea typeface="+mn-ea"/>
                  </a:rPr>
                  <a:t> </a:t>
                </a:r>
              </a:p>
              <a:p>
                <a:pPr algn="ctr" defTabSz="914583" eaLnBrk="1" fontAlgn="auto" hangingPunct="1">
                  <a:spcBef>
                    <a:spcPts val="0"/>
                  </a:spcBef>
                  <a:spcAft>
                    <a:spcPts val="0"/>
                  </a:spcAft>
                </a:pPr>
                <a:r>
                  <a:rPr lang="da-DK" sz="1200" dirty="0" err="1">
                    <a:solidFill>
                      <a:prstClr val="black"/>
                    </a:solidFill>
                    <a:latin typeface="Calibri" panose="020F0502020204030204"/>
                    <a:ea typeface="+mn-ea"/>
                  </a:rPr>
                  <a:t>Density</a:t>
                </a:r>
                <a:r>
                  <a:rPr lang="da-DK" sz="1200" dirty="0">
                    <a:solidFill>
                      <a:prstClr val="black"/>
                    </a:solidFill>
                    <a:latin typeface="Calibri" panose="020F0502020204030204"/>
                    <a:ea typeface="+mn-ea"/>
                  </a:rPr>
                  <a:t> 2.21 g/cm</a:t>
                </a:r>
                <a:r>
                  <a:rPr lang="da-DK" sz="1200" baseline="30000" dirty="0">
                    <a:solidFill>
                      <a:prstClr val="black"/>
                    </a:solidFill>
                    <a:latin typeface="Calibri" panose="020F0502020204030204"/>
                    <a:ea typeface="+mn-ea"/>
                  </a:rPr>
                  <a:t>3</a:t>
                </a:r>
              </a:p>
            </p:txBody>
          </p:sp>
        </p:grpSp>
      </p:grpSp>
      <p:grpSp>
        <p:nvGrpSpPr>
          <p:cNvPr id="2" name="Group 1"/>
          <p:cNvGrpSpPr/>
          <p:nvPr/>
        </p:nvGrpSpPr>
        <p:grpSpPr>
          <a:xfrm>
            <a:off x="1261073" y="2925738"/>
            <a:ext cx="3846859" cy="3145097"/>
            <a:chOff x="6191999" y="3547310"/>
            <a:chExt cx="3845969" cy="3144369"/>
          </a:xfrm>
        </p:grpSpPr>
        <p:pic>
          <p:nvPicPr>
            <p:cNvPr id="18" name="Picture 2" descr="Dr. G. Eranna Integrated Circuit Fabrication Technology © CEERI Pilani&#10;TEM Image of&#10;Si/SiO2 interface&#10;Grown Oxide&#10; "/>
            <p:cNvPicPr>
              <a:picLocks noChangeAspect="1" noChangeArrowheads="1"/>
            </p:cNvPicPr>
            <p:nvPr/>
          </p:nvPicPr>
          <p:blipFill rotWithShape="1">
            <a:blip r:embed="rId4">
              <a:extLst>
                <a:ext uri="{28A0092B-C50C-407E-A947-70E740481C1C}">
                  <a14:useLocalDpi xmlns:a14="http://schemas.microsoft.com/office/drawing/2010/main" val="0"/>
                </a:ext>
              </a:extLst>
            </a:blip>
            <a:srcRect l="25745" t="7737" r="2831" b="24263"/>
            <a:stretch/>
          </p:blipFill>
          <p:spPr bwMode="auto">
            <a:xfrm>
              <a:off x="6191999" y="3776125"/>
              <a:ext cx="3780000" cy="269929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9013376" y="5306367"/>
              <a:ext cx="766380" cy="276935"/>
            </a:xfrm>
            <a:prstGeom prst="rect">
              <a:avLst/>
            </a:prstGeom>
            <a:noFill/>
          </p:spPr>
          <p:txBody>
            <a:bodyPr wrap="none" rtlCol="0">
              <a:spAutoFit/>
            </a:bodyPr>
            <a:lstStyle/>
            <a:p>
              <a:pPr algn="ctr" defTabSz="914583" eaLnBrk="1" fontAlgn="auto" hangingPunct="1">
                <a:spcBef>
                  <a:spcPts val="0"/>
                </a:spcBef>
                <a:spcAft>
                  <a:spcPts val="0"/>
                </a:spcAft>
              </a:pPr>
              <a:r>
                <a:rPr lang="da-DK" sz="1000" b="1" dirty="0">
                  <a:solidFill>
                    <a:prstClr val="black"/>
                  </a:solidFill>
                  <a:latin typeface="Calibri" panose="020F0502020204030204"/>
                  <a:ea typeface="+mn-ea"/>
                </a:rPr>
                <a:t>Si </a:t>
              </a:r>
              <a:r>
                <a:rPr lang="da-DK" sz="1200" b="1" dirty="0">
                  <a:solidFill>
                    <a:prstClr val="black"/>
                  </a:solidFill>
                  <a:latin typeface="Calibri" panose="020F0502020204030204"/>
                  <a:ea typeface="+mn-ea"/>
                </a:rPr>
                <a:t>sample</a:t>
              </a:r>
              <a:endParaRPr lang="da-DK" sz="1200" baseline="30000" dirty="0">
                <a:solidFill>
                  <a:prstClr val="black"/>
                </a:solidFill>
                <a:latin typeface="Calibri" panose="020F0502020204030204"/>
                <a:ea typeface="+mn-ea"/>
              </a:endParaRPr>
            </a:p>
          </p:txBody>
        </p:sp>
        <p:sp>
          <p:nvSpPr>
            <p:cNvPr id="10" name="Rectangle 9"/>
            <p:cNvSpPr/>
            <p:nvPr/>
          </p:nvSpPr>
          <p:spPr bwMode="auto">
            <a:xfrm>
              <a:off x="9149192" y="4063893"/>
              <a:ext cx="767009" cy="287957"/>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600">
                <a:solidFill>
                  <a:prstClr val="black"/>
                </a:solidFill>
                <a:ea typeface="ＭＳ Ｐゴシック" pitchFamily="-80" charset="-128"/>
              </a:endParaRPr>
            </a:p>
          </p:txBody>
        </p:sp>
        <p:sp>
          <p:nvSpPr>
            <p:cNvPr id="25" name="TextBox 24"/>
            <p:cNvSpPr txBox="1"/>
            <p:nvPr/>
          </p:nvSpPr>
          <p:spPr>
            <a:xfrm>
              <a:off x="9021578" y="4159028"/>
              <a:ext cx="1016390" cy="276935"/>
            </a:xfrm>
            <a:prstGeom prst="rect">
              <a:avLst/>
            </a:prstGeom>
            <a:noFill/>
          </p:spPr>
          <p:txBody>
            <a:bodyPr wrap="none" rtlCol="0">
              <a:spAutoFit/>
            </a:bodyPr>
            <a:lstStyle/>
            <a:p>
              <a:pPr algn="ctr" defTabSz="914583" eaLnBrk="1" fontAlgn="auto" hangingPunct="1">
                <a:spcBef>
                  <a:spcPts val="0"/>
                </a:spcBef>
                <a:spcAft>
                  <a:spcPts val="0"/>
                </a:spcAft>
              </a:pPr>
              <a:r>
                <a:rPr lang="da-DK" sz="1200" b="1" dirty="0" err="1">
                  <a:solidFill>
                    <a:prstClr val="black"/>
                  </a:solidFill>
                  <a:latin typeface="Calibri" panose="020F0502020204030204"/>
                  <a:ea typeface="+mn-ea"/>
                </a:rPr>
                <a:t>Thermal</a:t>
              </a:r>
              <a:r>
                <a:rPr lang="da-DK" sz="1200" b="1" dirty="0">
                  <a:solidFill>
                    <a:prstClr val="black"/>
                  </a:solidFill>
                  <a:latin typeface="Calibri" panose="020F0502020204030204"/>
                  <a:ea typeface="+mn-ea"/>
                </a:rPr>
                <a:t> SiO</a:t>
              </a:r>
              <a:r>
                <a:rPr lang="da-DK" sz="1200" b="1" baseline="-25000" dirty="0">
                  <a:solidFill>
                    <a:prstClr val="black"/>
                  </a:solidFill>
                  <a:latin typeface="Calibri" panose="020F0502020204030204"/>
                  <a:ea typeface="+mn-ea"/>
                </a:rPr>
                <a:t>2</a:t>
              </a:r>
              <a:endParaRPr lang="da-DK" sz="1200" baseline="-25000" dirty="0">
                <a:solidFill>
                  <a:prstClr val="black"/>
                </a:solidFill>
                <a:latin typeface="Calibri" panose="020F0502020204030204"/>
                <a:ea typeface="+mn-ea"/>
              </a:endParaRPr>
            </a:p>
          </p:txBody>
        </p:sp>
        <p:sp>
          <p:nvSpPr>
            <p:cNvPr id="28" name="TextBox 27"/>
            <p:cNvSpPr txBox="1"/>
            <p:nvPr/>
          </p:nvSpPr>
          <p:spPr>
            <a:xfrm>
              <a:off x="6385791" y="3547310"/>
              <a:ext cx="2461322" cy="307706"/>
            </a:xfrm>
            <a:prstGeom prst="rect">
              <a:avLst/>
            </a:prstGeom>
            <a:solidFill>
              <a:schemeClr val="bg1"/>
            </a:solidFill>
          </p:spPr>
          <p:txBody>
            <a:bodyPr wrap="none" rtlCol="0">
              <a:spAutoFit/>
            </a:bodyPr>
            <a:lstStyle/>
            <a:p>
              <a:pPr algn="ctr" defTabSz="914583" eaLnBrk="1" fontAlgn="auto" hangingPunct="1">
                <a:spcBef>
                  <a:spcPts val="0"/>
                </a:spcBef>
                <a:spcAft>
                  <a:spcPts val="0"/>
                </a:spcAft>
              </a:pPr>
              <a:r>
                <a:rPr lang="da-DK" sz="1400" b="1" dirty="0">
                  <a:solidFill>
                    <a:prstClr val="black"/>
                  </a:solidFill>
                  <a:latin typeface="Calibri" panose="020F0502020204030204"/>
                  <a:ea typeface="+mn-ea"/>
                </a:rPr>
                <a:t>TEM image of Si/SiO</a:t>
              </a:r>
              <a:r>
                <a:rPr lang="da-DK" sz="1400" b="1" baseline="-25000" dirty="0">
                  <a:solidFill>
                    <a:prstClr val="black"/>
                  </a:solidFill>
                  <a:latin typeface="Calibri" panose="020F0502020204030204"/>
                  <a:ea typeface="+mn-ea"/>
                </a:rPr>
                <a:t>2</a:t>
              </a:r>
              <a:r>
                <a:rPr lang="da-DK" sz="1400" b="1" dirty="0">
                  <a:solidFill>
                    <a:prstClr val="black"/>
                  </a:solidFill>
                  <a:latin typeface="Calibri" panose="020F0502020204030204"/>
                  <a:ea typeface="+mn-ea"/>
                </a:rPr>
                <a:t> interface</a:t>
              </a:r>
              <a:endParaRPr lang="da-DK" sz="1400" baseline="30000" dirty="0">
                <a:solidFill>
                  <a:prstClr val="black"/>
                </a:solidFill>
                <a:latin typeface="Calibri" panose="020F0502020204030204"/>
                <a:ea typeface="+mn-ea"/>
              </a:endParaRPr>
            </a:p>
          </p:txBody>
        </p:sp>
        <p:sp>
          <p:nvSpPr>
            <p:cNvPr id="14" name="TextBox 13"/>
            <p:cNvSpPr txBox="1"/>
            <p:nvPr/>
          </p:nvSpPr>
          <p:spPr>
            <a:xfrm>
              <a:off x="6193380" y="6476291"/>
              <a:ext cx="3748770" cy="215388"/>
            </a:xfrm>
            <a:prstGeom prst="rect">
              <a:avLst/>
            </a:prstGeom>
            <a:noFill/>
          </p:spPr>
          <p:txBody>
            <a:bodyPr wrap="none" rtlCol="0">
              <a:spAutoFit/>
            </a:bodyPr>
            <a:lstStyle/>
            <a:p>
              <a:pPr defTabSz="914583" eaLnBrk="1" fontAlgn="auto" hangingPunct="1">
                <a:spcBef>
                  <a:spcPts val="0"/>
                </a:spcBef>
                <a:spcAft>
                  <a:spcPts val="0"/>
                </a:spcAft>
              </a:pPr>
              <a:r>
                <a:rPr lang="da-DK" sz="800" i="1" dirty="0">
                  <a:solidFill>
                    <a:prstClr val="black"/>
                  </a:solidFill>
                  <a:latin typeface="Calibri" panose="020F0502020204030204"/>
                  <a:ea typeface="+mn-ea"/>
                </a:rPr>
                <a:t>https://www.slideshare.net/bhargavveepuri/61-thermal-oxidation-12micro-tech2013</a:t>
              </a:r>
            </a:p>
          </p:txBody>
        </p:sp>
      </p:gr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smtClean="0">
                <a:solidFill>
                  <a:srgbClr val="000000"/>
                </a:solidFill>
                <a:latin typeface="Verdana"/>
                <a:cs typeface="Arial" charset="0"/>
              </a:rPr>
              <a:t>Crystal </a:t>
            </a:r>
            <a:r>
              <a:rPr lang="da-DK" altLang="da-DK" b="0" kern="0" dirty="0" err="1" smtClean="0">
                <a:solidFill>
                  <a:srgbClr val="000000"/>
                </a:solidFill>
                <a:latin typeface="Verdana"/>
                <a:cs typeface="Arial" charset="0"/>
              </a:rPr>
              <a:t>structure</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Tree>
    <p:extLst>
      <p:ext uri="{BB962C8B-B14F-4D97-AF65-F5344CB8AC3E}">
        <p14:creationId xmlns:p14="http://schemas.microsoft.com/office/powerpoint/2010/main" val="239765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538682" y="6454130"/>
            <a:ext cx="4550793" cy="28803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0" name="TextBox 19"/>
          <p:cNvSpPr txBox="1"/>
          <p:nvPr/>
        </p:nvSpPr>
        <p:spPr>
          <a:xfrm>
            <a:off x="538682" y="1101836"/>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p:txBody>
      </p:sp>
      <p:sp>
        <p:nvSpPr>
          <p:cNvPr id="22" name="TextBox 21"/>
          <p:cNvSpPr txBox="1"/>
          <p:nvPr/>
        </p:nvSpPr>
        <p:spPr>
          <a:xfrm>
            <a:off x="538682" y="1557586"/>
            <a:ext cx="7431113" cy="5588362"/>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da-DK" sz="1400" dirty="0" smtClean="0">
              <a:solidFill>
                <a:prstClr val="black"/>
              </a:solidFill>
              <a:latin typeface="Calibri" panose="020F0502020204030204"/>
            </a:endParaRPr>
          </a:p>
          <a:p>
            <a:pPr defTabSz="914583" eaLnBrk="1" fontAlgn="auto" hangingPunct="1">
              <a:spcBef>
                <a:spcPts val="0"/>
              </a:spcBef>
              <a:spcAft>
                <a:spcPts val="0"/>
              </a:spcAft>
            </a:pPr>
            <a:r>
              <a:rPr lang="da-DK" sz="1400" dirty="0" smtClean="0">
                <a:solidFill>
                  <a:prstClr val="black"/>
                </a:solidFill>
                <a:latin typeface="Calibri" panose="020F0502020204030204"/>
              </a:rPr>
              <a:t>The </a:t>
            </a:r>
            <a:r>
              <a:rPr lang="da-DK" sz="1400" dirty="0" err="1">
                <a:solidFill>
                  <a:prstClr val="black"/>
                </a:solidFill>
                <a:latin typeface="Calibri" panose="020F0502020204030204"/>
              </a:rPr>
              <a:t>amorphous</a:t>
            </a:r>
            <a:r>
              <a:rPr lang="da-DK" sz="1400" dirty="0">
                <a:solidFill>
                  <a:prstClr val="black"/>
                </a:solidFill>
                <a:latin typeface="Calibri" panose="020F0502020204030204"/>
              </a:rPr>
              <a:t> </a:t>
            </a:r>
            <a:r>
              <a:rPr lang="da-DK" sz="1400" dirty="0" err="1" smtClean="0">
                <a:solidFill>
                  <a:prstClr val="black"/>
                </a:solidFill>
                <a:latin typeface="Calibri" panose="020F0502020204030204"/>
              </a:rPr>
              <a:t>crystal</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structure</a:t>
            </a:r>
            <a:r>
              <a:rPr lang="da-DK" sz="1400" dirty="0" smtClean="0">
                <a:solidFill>
                  <a:prstClr val="black"/>
                </a:solidFill>
                <a:latin typeface="Calibri" panose="020F0502020204030204"/>
              </a:rPr>
              <a:t> </a:t>
            </a:r>
            <a:r>
              <a:rPr lang="da-DK" sz="1400" dirty="0">
                <a:solidFill>
                  <a:prstClr val="black"/>
                </a:solidFill>
                <a:latin typeface="Calibri" panose="020F0502020204030204"/>
              </a:rPr>
              <a:t>of the SiO</a:t>
            </a:r>
            <a:r>
              <a:rPr lang="da-DK" sz="1400" baseline="-25000" dirty="0">
                <a:solidFill>
                  <a:prstClr val="black"/>
                </a:solidFill>
                <a:latin typeface="Calibri" panose="020F0502020204030204"/>
              </a:rPr>
              <a:t>2 </a:t>
            </a:r>
            <a:r>
              <a:rPr lang="da-DK" sz="1400" baseline="-25000" dirty="0" smtClean="0">
                <a:solidFill>
                  <a:prstClr val="black"/>
                </a:solidFill>
                <a:latin typeface="Calibri" panose="020F0502020204030204"/>
              </a:rPr>
              <a:t> </a:t>
            </a:r>
            <a:r>
              <a:rPr lang="da-DK" sz="1400" dirty="0" err="1" smtClean="0">
                <a:solidFill>
                  <a:prstClr val="black"/>
                </a:solidFill>
                <a:latin typeface="Calibri" panose="020F0502020204030204"/>
              </a:rPr>
              <a:t>layer</a:t>
            </a:r>
            <a:r>
              <a:rPr lang="da-DK" sz="1400" dirty="0" smtClean="0">
                <a:solidFill>
                  <a:prstClr val="black"/>
                </a:solidFill>
                <a:latin typeface="Calibri" panose="020F0502020204030204"/>
              </a:rPr>
              <a:t> </a:t>
            </a:r>
            <a:r>
              <a:rPr lang="da-DK" sz="1400" dirty="0" err="1" smtClean="0">
                <a:solidFill>
                  <a:prstClr val="black"/>
                </a:solidFill>
                <a:latin typeface="Calibri" panose="020F0502020204030204"/>
              </a:rPr>
              <a:t>allows</a:t>
            </a:r>
            <a:r>
              <a:rPr lang="da-DK" sz="1400" dirty="0" smtClean="0">
                <a:solidFill>
                  <a:prstClr val="black"/>
                </a:solidFill>
                <a:latin typeface="Calibri" panose="020F0502020204030204"/>
              </a:rPr>
              <a:t> </a:t>
            </a:r>
            <a:r>
              <a:rPr lang="da-DK" sz="1400" dirty="0">
                <a:solidFill>
                  <a:prstClr val="black"/>
                </a:solidFill>
                <a:latin typeface="Calibri" panose="020F0502020204030204"/>
              </a:rPr>
              <a:t>O</a:t>
            </a:r>
            <a:r>
              <a:rPr lang="da-DK" sz="1400" baseline="-25000" dirty="0">
                <a:solidFill>
                  <a:prstClr val="black"/>
                </a:solidFill>
                <a:latin typeface="Calibri" panose="020F0502020204030204"/>
              </a:rPr>
              <a:t>2</a:t>
            </a:r>
            <a:r>
              <a:rPr lang="da-DK" sz="1400" dirty="0">
                <a:solidFill>
                  <a:prstClr val="black"/>
                </a:solidFill>
                <a:latin typeface="Calibri" panose="020F0502020204030204"/>
              </a:rPr>
              <a:t> and H</a:t>
            </a:r>
            <a:r>
              <a:rPr lang="da-DK" sz="1400" baseline="-25000" dirty="0">
                <a:solidFill>
                  <a:prstClr val="black"/>
                </a:solidFill>
                <a:latin typeface="Calibri" panose="020F0502020204030204"/>
              </a:rPr>
              <a:t>2</a:t>
            </a:r>
            <a:r>
              <a:rPr lang="da-DK" sz="1400" dirty="0">
                <a:solidFill>
                  <a:prstClr val="black"/>
                </a:solidFill>
                <a:latin typeface="Calibri" panose="020F0502020204030204"/>
              </a:rPr>
              <a:t>O </a:t>
            </a:r>
            <a:r>
              <a:rPr lang="da-DK" sz="1400" dirty="0" err="1" smtClean="0">
                <a:solidFill>
                  <a:prstClr val="black"/>
                </a:solidFill>
                <a:latin typeface="Calibri" panose="020F0502020204030204"/>
              </a:rPr>
              <a:t>molecules</a:t>
            </a:r>
            <a:r>
              <a:rPr lang="da-DK" sz="1400" dirty="0" smtClean="0">
                <a:solidFill>
                  <a:prstClr val="black"/>
                </a:solidFill>
                <a:latin typeface="Calibri" panose="020F0502020204030204"/>
              </a:rPr>
              <a:t> </a:t>
            </a:r>
            <a:r>
              <a:rPr lang="da-DK" sz="1400" dirty="0">
                <a:solidFill>
                  <a:prstClr val="black"/>
                </a:solidFill>
                <a:latin typeface="Calibri" panose="020F0502020204030204"/>
              </a:rPr>
              <a:t>to </a:t>
            </a:r>
            <a:r>
              <a:rPr lang="da-DK" sz="1400" dirty="0" smtClean="0">
                <a:solidFill>
                  <a:prstClr val="black"/>
                </a:solidFill>
                <a:latin typeface="Calibri" panose="020F0502020204030204"/>
              </a:rPr>
              <a:t>diffuse </a:t>
            </a:r>
            <a:r>
              <a:rPr lang="da-DK" sz="1400" dirty="0" err="1" smtClean="0">
                <a:solidFill>
                  <a:prstClr val="black"/>
                </a:solidFill>
                <a:latin typeface="Calibri" panose="020F0502020204030204"/>
              </a:rPr>
              <a:t>through</a:t>
            </a:r>
            <a:r>
              <a:rPr lang="da-DK" sz="1400" dirty="0" smtClean="0">
                <a:solidFill>
                  <a:prstClr val="black"/>
                </a:solidFill>
                <a:latin typeface="Calibri" panose="020F0502020204030204"/>
              </a:rPr>
              <a:t> it</a:t>
            </a:r>
            <a:endParaRPr lang="da-DK" sz="1400" dirty="0">
              <a:solidFill>
                <a:prstClr val="black"/>
              </a:solidFill>
              <a:latin typeface="Calibri" panose="020F0502020204030204"/>
            </a:endParaRPr>
          </a:p>
          <a:p>
            <a:pPr defTabSz="914583" eaLnBrk="1" fontAlgn="auto" hangingPunct="1">
              <a:spcBef>
                <a:spcPts val="0"/>
              </a:spcBef>
              <a:spcAft>
                <a:spcPts val="0"/>
              </a:spcAft>
            </a:pPr>
            <a:endParaRPr lang="da-DK" sz="1400" dirty="0">
              <a:solidFill>
                <a:prstClr val="black"/>
              </a:solidFill>
              <a:latin typeface="Calibri" panose="020F0502020204030204"/>
            </a:endParaRPr>
          </a:p>
          <a:p>
            <a:pPr defTabSz="914583" eaLnBrk="1" fontAlgn="auto" hangingPunct="1">
              <a:spcBef>
                <a:spcPts val="0"/>
              </a:spcBef>
              <a:spcAft>
                <a:spcPts val="0"/>
              </a:spcAft>
            </a:pPr>
            <a:r>
              <a:rPr lang="da-DK" sz="1400" dirty="0" err="1">
                <a:solidFill>
                  <a:prstClr val="black"/>
                </a:solidFill>
                <a:latin typeface="Calibri" panose="020F0502020204030204"/>
              </a:rPr>
              <a:t>Also</a:t>
            </a:r>
            <a:r>
              <a:rPr lang="da-DK" sz="1400" dirty="0">
                <a:solidFill>
                  <a:prstClr val="black"/>
                </a:solidFill>
                <a:latin typeface="Calibri" panose="020F0502020204030204"/>
              </a:rPr>
              <a:t> </a:t>
            </a:r>
            <a:r>
              <a:rPr lang="da-DK" sz="1400" dirty="0" err="1">
                <a:solidFill>
                  <a:prstClr val="black"/>
                </a:solidFill>
                <a:latin typeface="Calibri" panose="020F0502020204030204"/>
              </a:rPr>
              <a:t>impurities</a:t>
            </a:r>
            <a:r>
              <a:rPr lang="da-DK" sz="1400" dirty="0">
                <a:solidFill>
                  <a:prstClr val="black"/>
                </a:solidFill>
                <a:latin typeface="Calibri" panose="020F0502020204030204"/>
              </a:rPr>
              <a:t>, </a:t>
            </a:r>
            <a:r>
              <a:rPr lang="da-DK" sz="1400" dirty="0" err="1">
                <a:solidFill>
                  <a:prstClr val="black"/>
                </a:solidFill>
                <a:latin typeface="Calibri" panose="020F0502020204030204"/>
              </a:rPr>
              <a:t>e.g</a:t>
            </a:r>
            <a:r>
              <a:rPr lang="da-DK" sz="1400" dirty="0">
                <a:solidFill>
                  <a:prstClr val="black"/>
                </a:solidFill>
                <a:latin typeface="Calibri" panose="020F0502020204030204"/>
              </a:rPr>
              <a:t>. </a:t>
            </a:r>
            <a:r>
              <a:rPr lang="da-DK" sz="1400" dirty="0" err="1">
                <a:solidFill>
                  <a:prstClr val="black"/>
                </a:solidFill>
                <a:latin typeface="Calibri" panose="020F0502020204030204"/>
              </a:rPr>
              <a:t>sodium</a:t>
            </a:r>
            <a:r>
              <a:rPr lang="da-DK" sz="1400" dirty="0">
                <a:solidFill>
                  <a:prstClr val="black"/>
                </a:solidFill>
                <a:latin typeface="Calibri" panose="020F0502020204030204"/>
              </a:rPr>
              <a:t> </a:t>
            </a:r>
            <a:r>
              <a:rPr lang="da-DK" sz="1400" dirty="0" smtClean="0">
                <a:solidFill>
                  <a:prstClr val="black"/>
                </a:solidFill>
                <a:latin typeface="Calibri" panose="020F0502020204030204"/>
              </a:rPr>
              <a:t>and </a:t>
            </a:r>
            <a:r>
              <a:rPr lang="da-DK" sz="1400" dirty="0" err="1" smtClean="0">
                <a:solidFill>
                  <a:prstClr val="black"/>
                </a:solidFill>
                <a:latin typeface="Calibri" panose="020F0502020204030204"/>
              </a:rPr>
              <a:t>pottasium</a:t>
            </a:r>
            <a:r>
              <a:rPr lang="da-DK" sz="1400" dirty="0" smtClean="0">
                <a:solidFill>
                  <a:prstClr val="black"/>
                </a:solidFill>
                <a:latin typeface="Calibri" panose="020F0502020204030204"/>
              </a:rPr>
              <a:t>, </a:t>
            </a:r>
            <a:r>
              <a:rPr lang="da-DK" sz="1400" dirty="0" err="1">
                <a:solidFill>
                  <a:prstClr val="black"/>
                </a:solidFill>
                <a:latin typeface="Calibri" panose="020F0502020204030204"/>
              </a:rPr>
              <a:t>can</a:t>
            </a:r>
            <a:r>
              <a:rPr lang="da-DK" sz="1400" dirty="0">
                <a:solidFill>
                  <a:prstClr val="black"/>
                </a:solidFill>
                <a:latin typeface="Calibri" panose="020F0502020204030204"/>
              </a:rPr>
              <a:t> diffuse </a:t>
            </a:r>
            <a:r>
              <a:rPr lang="da-DK" sz="1400" dirty="0" err="1">
                <a:solidFill>
                  <a:prstClr val="black"/>
                </a:solidFill>
                <a:latin typeface="Calibri" panose="020F0502020204030204"/>
              </a:rPr>
              <a:t>through</a:t>
            </a:r>
            <a:r>
              <a:rPr lang="da-DK" sz="1400" dirty="0">
                <a:solidFill>
                  <a:prstClr val="black"/>
                </a:solidFill>
                <a:latin typeface="Calibri" panose="020F0502020204030204"/>
              </a:rPr>
              <a:t> </a:t>
            </a:r>
            <a:r>
              <a:rPr lang="da-DK" sz="1400" dirty="0" smtClean="0">
                <a:solidFill>
                  <a:prstClr val="black"/>
                </a:solidFill>
                <a:latin typeface="Calibri" panose="020F0502020204030204"/>
              </a:rPr>
              <a:t>the </a:t>
            </a:r>
            <a:r>
              <a:rPr lang="da-DK" sz="1400" dirty="0">
                <a:solidFill>
                  <a:prstClr val="black"/>
                </a:solidFill>
                <a:latin typeface="Calibri" panose="020F0502020204030204"/>
              </a:rPr>
              <a:t>SiO</a:t>
            </a:r>
            <a:r>
              <a:rPr lang="da-DK" sz="1400" baseline="-25000" dirty="0">
                <a:solidFill>
                  <a:prstClr val="black"/>
                </a:solidFill>
                <a:latin typeface="Calibri" panose="020F0502020204030204"/>
              </a:rPr>
              <a:t>2  </a:t>
            </a:r>
            <a:r>
              <a:rPr lang="da-DK" sz="1400" dirty="0" err="1" smtClean="0">
                <a:solidFill>
                  <a:prstClr val="black"/>
                </a:solidFill>
                <a:latin typeface="Calibri" panose="020F0502020204030204"/>
              </a:rPr>
              <a:t>layer</a:t>
            </a:r>
            <a:r>
              <a:rPr lang="da-DK" sz="1400" dirty="0" smtClean="0">
                <a:solidFill>
                  <a:prstClr val="black"/>
                </a:solidFill>
                <a:latin typeface="Calibri" panose="020F0502020204030204"/>
              </a:rPr>
              <a:t>. </a:t>
            </a:r>
          </a:p>
          <a:p>
            <a:pPr defTabSz="914583" eaLnBrk="1" fontAlgn="auto" hangingPunct="1">
              <a:spcBef>
                <a:spcPts val="0"/>
              </a:spcBef>
              <a:spcAft>
                <a:spcPts val="0"/>
              </a:spcAft>
            </a:pPr>
            <a:endParaRPr lang="da-DK" sz="1400" i="1" dirty="0" smtClean="0">
              <a:solidFill>
                <a:prstClr val="black"/>
              </a:solidFill>
              <a:latin typeface="Calibri" panose="020F0502020204030204"/>
            </a:endParaRPr>
          </a:p>
          <a:p>
            <a:pPr defTabSz="914583" eaLnBrk="1" fontAlgn="auto" hangingPunct="1">
              <a:spcBef>
                <a:spcPts val="0"/>
              </a:spcBef>
              <a:spcAft>
                <a:spcPts val="0"/>
              </a:spcAft>
            </a:pPr>
            <a:r>
              <a:rPr lang="da-DK" sz="1400" i="1" dirty="0" smtClean="0">
                <a:solidFill>
                  <a:prstClr val="black"/>
                </a:solidFill>
                <a:latin typeface="Calibri" panose="020F0502020204030204"/>
              </a:rPr>
              <a:t>So </a:t>
            </a:r>
            <a:r>
              <a:rPr lang="da-DK" sz="1400" i="1" dirty="0" err="1" smtClean="0">
                <a:solidFill>
                  <a:prstClr val="black"/>
                </a:solidFill>
                <a:latin typeface="Calibri" panose="020F0502020204030204"/>
              </a:rPr>
              <a:t>even</a:t>
            </a:r>
            <a:r>
              <a:rPr lang="da-DK" sz="1400" i="1" dirty="0" smtClean="0">
                <a:solidFill>
                  <a:prstClr val="black"/>
                </a:solidFill>
                <a:latin typeface="Calibri" panose="020F0502020204030204"/>
              </a:rPr>
              <a:t> </a:t>
            </a:r>
            <a:r>
              <a:rPr lang="da-DK" sz="1400" i="1" dirty="0">
                <a:solidFill>
                  <a:prstClr val="black"/>
                </a:solidFill>
                <a:latin typeface="Calibri" panose="020F0502020204030204"/>
              </a:rPr>
              <a:t>a </a:t>
            </a:r>
            <a:r>
              <a:rPr lang="da-DK" sz="1400" i="1" dirty="0" err="1">
                <a:solidFill>
                  <a:prstClr val="black"/>
                </a:solidFill>
                <a:latin typeface="Calibri" panose="020F0502020204030204"/>
              </a:rPr>
              <a:t>very</a:t>
            </a:r>
            <a:r>
              <a:rPr lang="da-DK" sz="1400" i="1" dirty="0">
                <a:solidFill>
                  <a:prstClr val="black"/>
                </a:solidFill>
                <a:latin typeface="Calibri" panose="020F0502020204030204"/>
              </a:rPr>
              <a:t> small </a:t>
            </a:r>
            <a:r>
              <a:rPr lang="da-DK" sz="1400" i="1" dirty="0" err="1">
                <a:solidFill>
                  <a:prstClr val="black"/>
                </a:solidFill>
                <a:latin typeface="Calibri" panose="020F0502020204030204"/>
              </a:rPr>
              <a:t>amount</a:t>
            </a:r>
            <a:r>
              <a:rPr lang="da-DK" sz="1400" i="1" dirty="0">
                <a:solidFill>
                  <a:prstClr val="black"/>
                </a:solidFill>
                <a:latin typeface="Calibri" panose="020F0502020204030204"/>
              </a:rPr>
              <a:t> of </a:t>
            </a:r>
            <a:r>
              <a:rPr lang="da-DK" sz="1400" i="1" dirty="0" err="1">
                <a:solidFill>
                  <a:prstClr val="black"/>
                </a:solidFill>
                <a:latin typeface="Calibri" panose="020F0502020204030204"/>
              </a:rPr>
              <a:t>impurities</a:t>
            </a:r>
            <a:r>
              <a:rPr lang="da-DK" sz="1400" i="1" dirty="0">
                <a:solidFill>
                  <a:prstClr val="black"/>
                </a:solidFill>
                <a:latin typeface="Calibri" panose="020F0502020204030204"/>
              </a:rPr>
              <a:t> </a:t>
            </a:r>
            <a:r>
              <a:rPr lang="da-DK" sz="1400" i="1" dirty="0" err="1">
                <a:solidFill>
                  <a:prstClr val="black"/>
                </a:solidFill>
                <a:latin typeface="Calibri" panose="020F0502020204030204"/>
              </a:rPr>
              <a:t>will</a:t>
            </a:r>
            <a:r>
              <a:rPr lang="da-DK" sz="1400" i="1" dirty="0">
                <a:solidFill>
                  <a:prstClr val="black"/>
                </a:solidFill>
                <a:latin typeface="Calibri" panose="020F0502020204030204"/>
              </a:rPr>
              <a:t> </a:t>
            </a:r>
            <a:r>
              <a:rPr lang="da-DK" sz="1400" i="1" dirty="0" err="1" smtClean="0">
                <a:solidFill>
                  <a:prstClr val="black"/>
                </a:solidFill>
                <a:latin typeface="Calibri" panose="020F0502020204030204"/>
              </a:rPr>
              <a:t>affect</a:t>
            </a:r>
            <a:r>
              <a:rPr lang="da-DK" sz="1400" i="1" dirty="0" smtClean="0">
                <a:solidFill>
                  <a:prstClr val="black"/>
                </a:solidFill>
                <a:latin typeface="Calibri" panose="020F0502020204030204"/>
              </a:rPr>
              <a:t> </a:t>
            </a:r>
            <a:r>
              <a:rPr lang="da-DK" sz="1400" i="1" dirty="0">
                <a:solidFill>
                  <a:prstClr val="black"/>
                </a:solidFill>
                <a:latin typeface="Calibri" panose="020F0502020204030204"/>
              </a:rPr>
              <a:t>the </a:t>
            </a:r>
            <a:r>
              <a:rPr lang="da-DK" sz="1400" i="1" dirty="0" err="1">
                <a:solidFill>
                  <a:prstClr val="black"/>
                </a:solidFill>
                <a:latin typeface="Calibri" panose="020F0502020204030204"/>
              </a:rPr>
              <a:t>cleaniness</a:t>
            </a:r>
            <a:r>
              <a:rPr lang="da-DK" sz="1400" i="1" dirty="0">
                <a:solidFill>
                  <a:prstClr val="black"/>
                </a:solidFill>
                <a:latin typeface="Calibri" panose="020F0502020204030204"/>
              </a:rPr>
              <a:t> of a </a:t>
            </a:r>
            <a:r>
              <a:rPr lang="da-DK" sz="1400" i="1" dirty="0" err="1">
                <a:solidFill>
                  <a:prstClr val="black"/>
                </a:solidFill>
                <a:latin typeface="Calibri" panose="020F0502020204030204"/>
              </a:rPr>
              <a:t>furnace</a:t>
            </a:r>
            <a:r>
              <a:rPr lang="da-DK" sz="1400" i="1" dirty="0" smtClean="0">
                <a:solidFill>
                  <a:prstClr val="black"/>
                </a:solidFill>
                <a:latin typeface="Calibri" panose="020F0502020204030204"/>
              </a:rPr>
              <a:t>.</a:t>
            </a:r>
          </a:p>
          <a:p>
            <a:pPr defTabSz="914583" eaLnBrk="1" fontAlgn="auto" hangingPunct="1">
              <a:spcBef>
                <a:spcPts val="0"/>
              </a:spcBef>
              <a:spcAft>
                <a:spcPts val="0"/>
              </a:spcAft>
            </a:pPr>
            <a:endParaRPr lang="da-DK" sz="1400" i="1" dirty="0">
              <a:solidFill>
                <a:prstClr val="black"/>
              </a:solidFill>
              <a:latin typeface="Calibri" panose="020F0502020204030204"/>
            </a:endParaRPr>
          </a:p>
          <a:p>
            <a:pPr defTabSz="914583" eaLnBrk="1" fontAlgn="auto" hangingPunct="1">
              <a:spcBef>
                <a:spcPts val="0"/>
              </a:spcBef>
              <a:spcAft>
                <a:spcPts val="0"/>
              </a:spcAft>
            </a:pPr>
            <a:endParaRPr lang="da-DK" sz="1400" dirty="0" smtClean="0">
              <a:solidFill>
                <a:prstClr val="black"/>
              </a:solidFill>
              <a:latin typeface="Calibri" panose="020F0502020204030204"/>
            </a:endParaRPr>
          </a:p>
          <a:p>
            <a:pPr defTabSz="914583" eaLnBrk="1" fontAlgn="auto" hangingPunct="1">
              <a:spcBef>
                <a:spcPts val="0"/>
              </a:spcBef>
              <a:spcAft>
                <a:spcPts val="0"/>
              </a:spcAft>
            </a:pPr>
            <a:endParaRPr lang="da-DK" sz="1600" dirty="0" smtClean="0">
              <a:solidFill>
                <a:prstClr val="black"/>
              </a:solidFill>
              <a:latin typeface="Calibri" panose="020F0502020204030204"/>
            </a:endParaRPr>
          </a:p>
          <a:p>
            <a:pPr defTabSz="914583" eaLnBrk="1" fontAlgn="auto" hangingPunct="1">
              <a:spcBef>
                <a:spcPts val="0"/>
              </a:spcBef>
              <a:spcAft>
                <a:spcPts val="0"/>
              </a:spcAft>
            </a:pPr>
            <a:endParaRPr lang="da-DK" sz="1600" dirty="0">
              <a:solidFill>
                <a:prstClr val="black"/>
              </a:solidFill>
              <a:latin typeface="Calibri" panose="020F0502020204030204"/>
            </a:endParaRPr>
          </a:p>
          <a:p>
            <a:pPr defTabSz="914583" eaLnBrk="1" fontAlgn="auto" hangingPunct="1">
              <a:spcBef>
                <a:spcPts val="0"/>
              </a:spcBef>
              <a:spcAft>
                <a:spcPts val="0"/>
              </a:spcAft>
            </a:pPr>
            <a:endParaRPr lang="da-DK" sz="1600" dirty="0" smtClean="0">
              <a:solidFill>
                <a:prstClr val="black"/>
              </a:solidFill>
              <a:latin typeface="Calibri" panose="020F0502020204030204"/>
            </a:endParaRPr>
          </a:p>
          <a:p>
            <a:pPr defTabSz="914583" eaLnBrk="1" fontAlgn="auto" hangingPunct="1">
              <a:spcBef>
                <a:spcPts val="0"/>
              </a:spcBef>
              <a:spcAft>
                <a:spcPts val="0"/>
              </a:spcAft>
            </a:pPr>
            <a:endParaRPr lang="da-DK" sz="1600" dirty="0">
              <a:solidFill>
                <a:prstClr val="black"/>
              </a:solidFill>
              <a:latin typeface="Calibri" panose="020F0502020204030204"/>
            </a:endParaRPr>
          </a:p>
          <a:p>
            <a:pPr defTabSz="914583" eaLnBrk="1" fontAlgn="auto" hangingPunct="1">
              <a:spcBef>
                <a:spcPts val="0"/>
              </a:spcBef>
              <a:spcAft>
                <a:spcPts val="0"/>
              </a:spcAft>
            </a:pPr>
            <a:endParaRPr lang="da-DK" sz="1600" dirty="0" smtClean="0">
              <a:solidFill>
                <a:prstClr val="black"/>
              </a:solidFill>
              <a:latin typeface="Calibri" panose="020F0502020204030204"/>
            </a:endParaRPr>
          </a:p>
          <a:p>
            <a:pPr defTabSz="914583" eaLnBrk="1" fontAlgn="auto" hangingPunct="1">
              <a:spcBef>
                <a:spcPts val="0"/>
              </a:spcBef>
              <a:spcAft>
                <a:spcPts val="0"/>
              </a:spcAft>
            </a:pPr>
            <a:endParaRPr lang="da-DK" sz="1600" dirty="0">
              <a:solidFill>
                <a:prstClr val="black"/>
              </a:solidFill>
              <a:latin typeface="Calibri" panose="020F0502020204030204"/>
            </a:endParaRPr>
          </a:p>
          <a:p>
            <a:pPr defTabSz="914583" eaLnBrk="1" fontAlgn="auto" hangingPunct="1">
              <a:spcBef>
                <a:spcPts val="0"/>
              </a:spcBef>
              <a:spcAft>
                <a:spcPts val="0"/>
              </a:spcAft>
            </a:pPr>
            <a:endParaRPr lang="da-DK" sz="1600" dirty="0" smtClean="0">
              <a:solidFill>
                <a:prstClr val="black"/>
              </a:solidFill>
              <a:latin typeface="Calibri" panose="020F0502020204030204"/>
            </a:endParaRPr>
          </a:p>
          <a:p>
            <a:pPr defTabSz="914583" eaLnBrk="1" fontAlgn="auto" hangingPunct="1">
              <a:spcBef>
                <a:spcPts val="0"/>
              </a:spcBef>
              <a:spcAft>
                <a:spcPts val="0"/>
              </a:spcAft>
            </a:pPr>
            <a:endParaRPr lang="da-DK" sz="1600" dirty="0">
              <a:solidFill>
                <a:prstClr val="black"/>
              </a:solidFill>
              <a:latin typeface="Calibri" panose="020F0502020204030204"/>
            </a:endParaRPr>
          </a:p>
          <a:p>
            <a:pPr defTabSz="914583" eaLnBrk="1" fontAlgn="auto" hangingPunct="1">
              <a:spcBef>
                <a:spcPts val="0"/>
              </a:spcBef>
              <a:spcAft>
                <a:spcPts val="0"/>
              </a:spcAft>
            </a:pPr>
            <a:endParaRPr lang="da-DK" sz="1800" dirty="0">
              <a:solidFill>
                <a:prstClr val="black"/>
              </a:solidFill>
              <a:latin typeface="Calibri" panose="020F0502020204030204"/>
            </a:endParaRPr>
          </a:p>
          <a:p>
            <a:pPr defTabSz="914583" eaLnBrk="1" fontAlgn="auto" hangingPunct="1">
              <a:spcBef>
                <a:spcPts val="0"/>
              </a:spcBef>
              <a:spcAft>
                <a:spcPts val="0"/>
              </a:spcAft>
            </a:pPr>
            <a:r>
              <a:rPr lang="da-DK" sz="1600" b="1" dirty="0">
                <a:solidFill>
                  <a:prstClr val="black"/>
                </a:solidFill>
                <a:latin typeface="Calibri" panose="020F0502020204030204"/>
              </a:rPr>
              <a:t>How to </a:t>
            </a:r>
            <a:r>
              <a:rPr lang="da-DK" sz="1600" b="1" dirty="0" err="1">
                <a:solidFill>
                  <a:prstClr val="black"/>
                </a:solidFill>
                <a:latin typeface="Calibri" panose="020F0502020204030204"/>
              </a:rPr>
              <a:t>estimate</a:t>
            </a:r>
            <a:r>
              <a:rPr lang="da-DK" sz="1600" b="1" dirty="0">
                <a:solidFill>
                  <a:prstClr val="black"/>
                </a:solidFill>
                <a:latin typeface="Calibri" panose="020F0502020204030204"/>
              </a:rPr>
              <a:t> the </a:t>
            </a:r>
            <a:r>
              <a:rPr lang="da-DK" sz="1600" b="1" dirty="0" err="1">
                <a:solidFill>
                  <a:prstClr val="black"/>
                </a:solidFill>
                <a:latin typeface="Calibri" panose="020F0502020204030204"/>
              </a:rPr>
              <a:t>oxide</a:t>
            </a:r>
            <a:r>
              <a:rPr lang="da-DK" sz="1600" b="1" dirty="0">
                <a:solidFill>
                  <a:prstClr val="black"/>
                </a:solidFill>
                <a:latin typeface="Calibri" panose="020F0502020204030204"/>
              </a:rPr>
              <a:t> </a:t>
            </a:r>
            <a:r>
              <a:rPr lang="da-DK" sz="1600" b="1" dirty="0" err="1">
                <a:solidFill>
                  <a:prstClr val="black"/>
                </a:solidFill>
                <a:latin typeface="Calibri" panose="020F0502020204030204"/>
              </a:rPr>
              <a:t>quality</a:t>
            </a:r>
            <a:r>
              <a:rPr lang="da-DK" sz="1600" b="1" dirty="0">
                <a:solidFill>
                  <a:prstClr val="black"/>
                </a:solidFill>
                <a:latin typeface="Calibri" panose="020F0502020204030204"/>
              </a:rPr>
              <a:t>?</a:t>
            </a:r>
          </a:p>
          <a:p>
            <a:pPr defTabSz="914583" eaLnBrk="1" fontAlgn="auto" hangingPunct="1">
              <a:spcBef>
                <a:spcPts val="0"/>
              </a:spcBef>
              <a:spcAft>
                <a:spcPts val="0"/>
              </a:spcAft>
            </a:pPr>
            <a:endParaRPr lang="da-DK" sz="800" b="1" dirty="0">
              <a:solidFill>
                <a:prstClr val="black"/>
              </a:solidFill>
              <a:latin typeface="Calibri" panose="020F0502020204030204"/>
            </a:endParaRPr>
          </a:p>
          <a:p>
            <a:pPr marL="285807" indent="-285807" defTabSz="914583" eaLnBrk="1" fontAlgn="auto" hangingPunct="1">
              <a:spcBef>
                <a:spcPts val="0"/>
              </a:spcBef>
              <a:spcAft>
                <a:spcPts val="0"/>
              </a:spcAft>
              <a:buFont typeface="Arial" panose="020B0604020202020204" pitchFamily="34" charset="0"/>
              <a:buChar char="•"/>
            </a:pPr>
            <a:r>
              <a:rPr lang="da-DK" sz="1400" dirty="0">
                <a:solidFill>
                  <a:prstClr val="black"/>
                </a:solidFill>
                <a:latin typeface="Calibri" panose="020F0502020204030204"/>
              </a:rPr>
              <a:t>Measure the </a:t>
            </a:r>
            <a:r>
              <a:rPr lang="da-DK" sz="1400" dirty="0" err="1">
                <a:solidFill>
                  <a:prstClr val="black"/>
                </a:solidFill>
                <a:latin typeface="Calibri" panose="020F0502020204030204"/>
              </a:rPr>
              <a:t>break-down</a:t>
            </a:r>
            <a:r>
              <a:rPr lang="da-DK" sz="1400" dirty="0">
                <a:solidFill>
                  <a:prstClr val="black"/>
                </a:solidFill>
                <a:latin typeface="Calibri" panose="020F0502020204030204"/>
              </a:rPr>
              <a:t> </a:t>
            </a:r>
            <a:r>
              <a:rPr lang="da-DK" sz="1400" dirty="0" err="1">
                <a:solidFill>
                  <a:prstClr val="black"/>
                </a:solidFill>
                <a:latin typeface="Calibri" panose="020F0502020204030204"/>
              </a:rPr>
              <a:t>voltage</a:t>
            </a:r>
            <a:r>
              <a:rPr lang="da-DK" sz="1400" dirty="0">
                <a:solidFill>
                  <a:prstClr val="black"/>
                </a:solidFill>
                <a:latin typeface="Calibri" panose="020F0502020204030204"/>
              </a:rPr>
              <a:t> (</a:t>
            </a:r>
            <a:r>
              <a:rPr lang="da-DK" sz="1400" dirty="0" err="1">
                <a:solidFill>
                  <a:prstClr val="black"/>
                </a:solidFill>
                <a:latin typeface="Calibri" panose="020F0502020204030204"/>
              </a:rPr>
              <a:t>easy</a:t>
            </a:r>
            <a:r>
              <a:rPr lang="da-DK" sz="1400" dirty="0">
                <a:solidFill>
                  <a:prstClr val="black"/>
                </a:solidFill>
                <a:latin typeface="Calibri" panose="020F0502020204030204"/>
              </a:rPr>
              <a:t>)</a:t>
            </a:r>
          </a:p>
          <a:p>
            <a:pPr marL="285807" indent="-285807" defTabSz="914583" eaLnBrk="1" fontAlgn="auto" hangingPunct="1">
              <a:spcBef>
                <a:spcPts val="0"/>
              </a:spcBef>
              <a:spcAft>
                <a:spcPts val="0"/>
              </a:spcAft>
              <a:buFont typeface="Arial" panose="020B0604020202020204" pitchFamily="34" charset="0"/>
              <a:buChar char="•"/>
            </a:pPr>
            <a:r>
              <a:rPr lang="da-DK" sz="1400" dirty="0">
                <a:solidFill>
                  <a:prstClr val="black"/>
                </a:solidFill>
                <a:latin typeface="Calibri" panose="020F0502020204030204"/>
              </a:rPr>
              <a:t>Measure the life-time (</a:t>
            </a:r>
            <a:r>
              <a:rPr lang="da-DK" sz="1400" dirty="0" err="1">
                <a:solidFill>
                  <a:prstClr val="black"/>
                </a:solidFill>
                <a:latin typeface="Calibri" panose="020F0502020204030204"/>
              </a:rPr>
              <a:t>best</a:t>
            </a:r>
            <a:r>
              <a:rPr lang="da-DK" sz="1400" dirty="0">
                <a:solidFill>
                  <a:prstClr val="black"/>
                </a:solidFill>
                <a:latin typeface="Calibri" panose="020F0502020204030204"/>
              </a:rPr>
              <a:t>, but time </a:t>
            </a:r>
            <a:r>
              <a:rPr lang="da-DK" sz="1400" dirty="0" err="1">
                <a:solidFill>
                  <a:prstClr val="black"/>
                </a:solidFill>
                <a:latin typeface="Calibri" panose="020F0502020204030204"/>
              </a:rPr>
              <a:t>consuming</a:t>
            </a:r>
            <a:r>
              <a:rPr lang="da-DK" sz="1400" dirty="0">
                <a:solidFill>
                  <a:prstClr val="black"/>
                </a:solidFill>
                <a:latin typeface="Calibri" panose="020F0502020204030204"/>
              </a:rPr>
              <a:t> as </a:t>
            </a:r>
            <a:r>
              <a:rPr lang="da-DK" sz="1400" dirty="0" err="1">
                <a:solidFill>
                  <a:prstClr val="black"/>
                </a:solidFill>
                <a:latin typeface="Calibri" panose="020F0502020204030204"/>
              </a:rPr>
              <a:t>dedicated</a:t>
            </a:r>
            <a:r>
              <a:rPr lang="da-DK" sz="1400" dirty="0">
                <a:solidFill>
                  <a:prstClr val="black"/>
                </a:solidFill>
                <a:latin typeface="Calibri" panose="020F0502020204030204"/>
              </a:rPr>
              <a:t> </a:t>
            </a:r>
            <a:r>
              <a:rPr lang="da-DK" sz="1400" dirty="0" err="1">
                <a:solidFill>
                  <a:prstClr val="black"/>
                </a:solidFill>
                <a:latin typeface="Calibri" panose="020F0502020204030204"/>
              </a:rPr>
              <a:t>devices</a:t>
            </a:r>
            <a:r>
              <a:rPr lang="da-DK" sz="1400" dirty="0">
                <a:solidFill>
                  <a:prstClr val="black"/>
                </a:solidFill>
                <a:latin typeface="Calibri" panose="020F0502020204030204"/>
              </a:rPr>
              <a:t> have to </a:t>
            </a:r>
            <a:r>
              <a:rPr lang="da-DK" sz="1400" dirty="0" err="1">
                <a:solidFill>
                  <a:prstClr val="black"/>
                </a:solidFill>
                <a:latin typeface="Calibri" panose="020F0502020204030204"/>
              </a:rPr>
              <a:t>be</a:t>
            </a:r>
            <a:r>
              <a:rPr lang="da-DK" sz="1400" dirty="0">
                <a:solidFill>
                  <a:prstClr val="black"/>
                </a:solidFill>
                <a:latin typeface="Calibri" panose="020F0502020204030204"/>
              </a:rPr>
              <a:t> made)</a:t>
            </a:r>
          </a:p>
          <a:p>
            <a:pPr defTabSz="914583" eaLnBrk="1" fontAlgn="auto" hangingPunct="1">
              <a:spcBef>
                <a:spcPts val="0"/>
              </a:spcBef>
              <a:spcAft>
                <a:spcPts val="0"/>
              </a:spcAft>
            </a:pPr>
            <a:endParaRPr lang="da-DK" sz="1600" dirty="0">
              <a:solidFill>
                <a:prstClr val="black"/>
              </a:solidFill>
              <a:latin typeface="Calibri" panose="020F0502020204030204"/>
            </a:endParaRPr>
          </a:p>
          <a:p>
            <a:pPr defTabSz="914583" eaLnBrk="1" fontAlgn="auto" hangingPunct="1">
              <a:spcBef>
                <a:spcPts val="0"/>
              </a:spcBef>
              <a:spcAft>
                <a:spcPts val="0"/>
              </a:spcAft>
            </a:pPr>
            <a:endParaRPr lang="da-DK" sz="1400" b="1" dirty="0">
              <a:solidFill>
                <a:prstClr val="black"/>
              </a:solidFill>
              <a:latin typeface="Calibri" panose="020F0502020204030204"/>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p:txBody>
      </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Oxide</a:t>
            </a:r>
            <a:r>
              <a:rPr lang="da-DK" altLang="da-DK" b="0"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quality</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3" name="Rectangle 2"/>
          <p:cNvSpPr/>
          <p:nvPr/>
        </p:nvSpPr>
        <p:spPr bwMode="auto">
          <a:xfrm>
            <a:off x="841003" y="3227134"/>
            <a:ext cx="6408712" cy="2002860"/>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6" name="TextBox 25"/>
          <p:cNvSpPr txBox="1"/>
          <p:nvPr/>
        </p:nvSpPr>
        <p:spPr>
          <a:xfrm>
            <a:off x="510900" y="1099506"/>
            <a:ext cx="8379491" cy="54092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b="1" dirty="0">
                <a:solidFill>
                  <a:prstClr val="black"/>
                </a:solidFill>
                <a:latin typeface="Calibri" panose="020F0502020204030204"/>
                <a:ea typeface="+mn-ea"/>
              </a:rPr>
              <a:t>It is </a:t>
            </a:r>
            <a:r>
              <a:rPr lang="da-DK" sz="1600" b="1" dirty="0" err="1">
                <a:solidFill>
                  <a:prstClr val="black"/>
                </a:solidFill>
                <a:latin typeface="Calibri" panose="020F0502020204030204"/>
                <a:ea typeface="+mn-ea"/>
              </a:rPr>
              <a:t>only</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possible</a:t>
            </a:r>
            <a:r>
              <a:rPr lang="da-DK" sz="1600" b="1" dirty="0">
                <a:solidFill>
                  <a:prstClr val="black"/>
                </a:solidFill>
                <a:latin typeface="Calibri" panose="020F0502020204030204"/>
                <a:ea typeface="+mn-ea"/>
              </a:rPr>
              <a:t> to </a:t>
            </a:r>
            <a:r>
              <a:rPr lang="da-DK" sz="1600" b="1" dirty="0" err="1">
                <a:solidFill>
                  <a:prstClr val="black"/>
                </a:solidFill>
                <a:latin typeface="Calibri" panose="020F0502020204030204"/>
                <a:ea typeface="+mn-ea"/>
              </a:rPr>
              <a:t>grow</a:t>
            </a:r>
            <a:r>
              <a:rPr lang="da-DK" sz="1600" b="1" dirty="0">
                <a:solidFill>
                  <a:prstClr val="black"/>
                </a:solidFill>
                <a:latin typeface="Calibri" panose="020F0502020204030204"/>
                <a:ea typeface="+mn-ea"/>
              </a:rPr>
              <a:t> a </a:t>
            </a:r>
            <a:r>
              <a:rPr lang="da-DK" sz="1600" b="1" dirty="0" err="1">
                <a:solidFill>
                  <a:prstClr val="black"/>
                </a:solidFill>
                <a:latin typeface="Calibri" panose="020F0502020204030204"/>
                <a:ea typeface="+mn-ea"/>
              </a:rPr>
              <a:t>high</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quality</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oxide</a:t>
            </a:r>
            <a:r>
              <a:rPr lang="da-DK" sz="1600" b="1" dirty="0">
                <a:solidFill>
                  <a:prstClr val="black"/>
                </a:solidFill>
                <a:latin typeface="Calibri" panose="020F0502020204030204"/>
                <a:ea typeface="+mn-ea"/>
              </a:rPr>
              <a:t> with a </a:t>
            </a:r>
            <a:r>
              <a:rPr lang="da-DK" sz="1600" b="1" dirty="0" err="1">
                <a:solidFill>
                  <a:prstClr val="black"/>
                </a:solidFill>
                <a:latin typeface="Calibri" panose="020F0502020204030204"/>
                <a:ea typeface="+mn-ea"/>
              </a:rPr>
              <a:t>low</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impurity</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level</a:t>
            </a:r>
            <a:r>
              <a:rPr lang="da-DK" sz="1600" b="1" dirty="0">
                <a:solidFill>
                  <a:prstClr val="black"/>
                </a:solidFill>
                <a:latin typeface="Calibri" panose="020F0502020204030204"/>
                <a:ea typeface="+mn-ea"/>
              </a:rPr>
              <a:t> in a </a:t>
            </a:r>
            <a:r>
              <a:rPr lang="da-DK" sz="1600" b="1" dirty="0" err="1">
                <a:solidFill>
                  <a:prstClr val="black"/>
                </a:solidFill>
                <a:latin typeface="Calibri" panose="020F0502020204030204"/>
                <a:ea typeface="+mn-ea"/>
              </a:rPr>
              <a:t>very</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clean</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furnace</a:t>
            </a:r>
            <a:endParaRPr lang="da-DK" sz="1600" b="1" dirty="0">
              <a:solidFill>
                <a:prstClr val="black"/>
              </a:solidFill>
              <a:latin typeface="Calibri" panose="020F0502020204030204"/>
              <a:ea typeface="+mn-ea"/>
            </a:endParaRPr>
          </a:p>
          <a:p>
            <a:pPr defTabSz="914583" eaLnBrk="1" fontAlgn="auto" hangingPunct="1">
              <a:spcBef>
                <a:spcPts val="0"/>
              </a:spcBef>
              <a:spcAft>
                <a:spcPts val="0"/>
              </a:spcAft>
            </a:pPr>
            <a:endParaRPr lang="da-DK" sz="1200" b="1" dirty="0">
              <a:solidFill>
                <a:prstClr val="black"/>
              </a:solidFill>
              <a:latin typeface="Calibri" panose="020F0502020204030204"/>
              <a:ea typeface="+mn-ea"/>
            </a:endParaRPr>
          </a:p>
        </p:txBody>
      </p:sp>
      <p:sp>
        <p:nvSpPr>
          <p:cNvPr id="6" name="TextBox 5"/>
          <p:cNvSpPr txBox="1"/>
          <p:nvPr/>
        </p:nvSpPr>
        <p:spPr>
          <a:xfrm>
            <a:off x="985019" y="3274548"/>
            <a:ext cx="6264696" cy="2092881"/>
          </a:xfrm>
          <a:prstGeom prst="rect">
            <a:avLst/>
          </a:prstGeom>
          <a:noFill/>
        </p:spPr>
        <p:txBody>
          <a:bodyPr wrap="square" rtlCol="0">
            <a:spAutoFit/>
          </a:bodyPr>
          <a:lstStyle/>
          <a:p>
            <a:pPr defTabSz="914583" eaLnBrk="1" fontAlgn="auto" hangingPunct="1">
              <a:spcBef>
                <a:spcPts val="0"/>
              </a:spcBef>
              <a:spcAft>
                <a:spcPts val="0"/>
              </a:spcAft>
            </a:pPr>
            <a:r>
              <a:rPr lang="da-DK" sz="1600" b="1" i="1" dirty="0" err="1">
                <a:solidFill>
                  <a:prstClr val="black"/>
                </a:solidFill>
                <a:latin typeface="Calibri" panose="020F0502020204030204"/>
              </a:rPr>
              <a:t>Before</a:t>
            </a:r>
            <a:r>
              <a:rPr lang="da-DK" sz="1600" b="1" i="1" dirty="0">
                <a:solidFill>
                  <a:prstClr val="black"/>
                </a:solidFill>
                <a:latin typeface="Calibri" panose="020F0502020204030204"/>
              </a:rPr>
              <a:t> </a:t>
            </a:r>
            <a:r>
              <a:rPr lang="da-DK" sz="1600" b="1" i="1" dirty="0" err="1" smtClean="0">
                <a:solidFill>
                  <a:prstClr val="black"/>
                </a:solidFill>
                <a:latin typeface="Calibri" panose="020F0502020204030204"/>
              </a:rPr>
              <a:t>you</a:t>
            </a:r>
            <a:r>
              <a:rPr lang="da-DK" sz="1600" b="1" i="1" dirty="0" smtClean="0">
                <a:solidFill>
                  <a:prstClr val="black"/>
                </a:solidFill>
                <a:latin typeface="Calibri" panose="020F0502020204030204"/>
              </a:rPr>
              <a:t> </a:t>
            </a:r>
            <a:r>
              <a:rPr lang="da-DK" sz="1600" b="1" i="1" dirty="0" err="1">
                <a:solidFill>
                  <a:prstClr val="black"/>
                </a:solidFill>
                <a:latin typeface="Calibri" panose="020F0502020204030204"/>
              </a:rPr>
              <a:t>use</a:t>
            </a:r>
            <a:r>
              <a:rPr lang="da-DK" sz="1600" b="1" i="1" dirty="0">
                <a:solidFill>
                  <a:prstClr val="black"/>
                </a:solidFill>
                <a:latin typeface="Calibri" panose="020F0502020204030204"/>
              </a:rPr>
              <a:t> a </a:t>
            </a:r>
            <a:r>
              <a:rPr lang="da-DK" sz="1600" b="1" i="1" dirty="0" err="1">
                <a:solidFill>
                  <a:prstClr val="black"/>
                </a:solidFill>
                <a:latin typeface="Calibri" panose="020F0502020204030204"/>
              </a:rPr>
              <a:t>furnace</a:t>
            </a:r>
            <a:endParaRPr lang="da-DK" sz="1600" b="1" i="1" dirty="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da-DK" sz="1400" i="1" dirty="0">
                <a:solidFill>
                  <a:prstClr val="black"/>
                </a:solidFill>
                <a:latin typeface="Calibri" panose="020F0502020204030204"/>
              </a:rPr>
              <a:t>Check the </a:t>
            </a:r>
            <a:r>
              <a:rPr lang="da-DK" sz="1400" i="1" dirty="0" err="1">
                <a:solidFill>
                  <a:prstClr val="black"/>
                </a:solidFill>
                <a:latin typeface="Calibri" panose="020F0502020204030204"/>
              </a:rPr>
              <a:t>cross</a:t>
            </a:r>
            <a:r>
              <a:rPr lang="da-DK" sz="1400" i="1" dirty="0">
                <a:solidFill>
                  <a:prstClr val="black"/>
                </a:solidFill>
                <a:latin typeface="Calibri" panose="020F0502020204030204"/>
              </a:rPr>
              <a:t> </a:t>
            </a:r>
            <a:r>
              <a:rPr lang="da-DK" sz="1400" i="1" dirty="0" err="1">
                <a:solidFill>
                  <a:prstClr val="black"/>
                </a:solidFill>
                <a:latin typeface="Calibri" panose="020F0502020204030204"/>
              </a:rPr>
              <a:t>contamination</a:t>
            </a:r>
            <a:r>
              <a:rPr lang="da-DK" sz="1400" i="1" dirty="0">
                <a:solidFill>
                  <a:prstClr val="black"/>
                </a:solidFill>
                <a:latin typeface="Calibri" panose="020F0502020204030204"/>
              </a:rPr>
              <a:t> </a:t>
            </a:r>
            <a:r>
              <a:rPr lang="da-DK" sz="1400" i="1" dirty="0" smtClean="0">
                <a:solidFill>
                  <a:prstClr val="black"/>
                </a:solidFill>
                <a:latin typeface="Calibri" panose="020F0502020204030204"/>
              </a:rPr>
              <a:t>information in </a:t>
            </a:r>
            <a:r>
              <a:rPr lang="da-DK" sz="1400" i="1" dirty="0" err="1" smtClean="0">
                <a:solidFill>
                  <a:prstClr val="black"/>
                </a:solidFill>
                <a:latin typeface="Calibri" panose="020F0502020204030204"/>
              </a:rPr>
              <a:t>LabManager</a:t>
            </a:r>
            <a:endParaRPr lang="da-DK" sz="1400" i="1" dirty="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da-DK" sz="1400" i="1" dirty="0">
                <a:solidFill>
                  <a:prstClr val="black"/>
                </a:solidFill>
                <a:latin typeface="Calibri" panose="020F0502020204030204"/>
              </a:rPr>
              <a:t>Check the RCA </a:t>
            </a:r>
            <a:r>
              <a:rPr lang="da-DK" sz="1400" i="1" dirty="0" err="1">
                <a:solidFill>
                  <a:prstClr val="black"/>
                </a:solidFill>
                <a:latin typeface="Calibri" panose="020F0502020204030204"/>
              </a:rPr>
              <a:t>cleaning</a:t>
            </a:r>
            <a:r>
              <a:rPr lang="da-DK" sz="1400" i="1" dirty="0">
                <a:solidFill>
                  <a:prstClr val="black"/>
                </a:solidFill>
                <a:latin typeface="Calibri" panose="020F0502020204030204"/>
              </a:rPr>
              <a:t> </a:t>
            </a:r>
            <a:r>
              <a:rPr lang="da-DK" sz="1400" i="1" dirty="0" err="1">
                <a:solidFill>
                  <a:prstClr val="black"/>
                </a:solidFill>
                <a:latin typeface="Calibri" panose="020F0502020204030204"/>
              </a:rPr>
              <a:t>rules</a:t>
            </a:r>
            <a:endParaRPr lang="da-DK" sz="1400" i="1" dirty="0">
              <a:solidFill>
                <a:prstClr val="black"/>
              </a:solidFill>
              <a:latin typeface="Calibri" panose="020F0502020204030204"/>
            </a:endParaRPr>
          </a:p>
          <a:p>
            <a:pPr defTabSz="914583" eaLnBrk="1" fontAlgn="auto" hangingPunct="1">
              <a:spcBef>
                <a:spcPts val="0"/>
              </a:spcBef>
              <a:spcAft>
                <a:spcPts val="0"/>
              </a:spcAft>
            </a:pPr>
            <a:r>
              <a:rPr lang="da-DK" sz="1400" i="1" dirty="0">
                <a:solidFill>
                  <a:prstClr val="black"/>
                </a:solidFill>
                <a:latin typeface="Calibri" panose="020F0502020204030204"/>
              </a:rPr>
              <a:t>And ask the </a:t>
            </a:r>
            <a:r>
              <a:rPr lang="da-DK" sz="1400" i="1" dirty="0" err="1">
                <a:solidFill>
                  <a:prstClr val="black"/>
                </a:solidFill>
                <a:latin typeface="Calibri" panose="020F0502020204030204"/>
              </a:rPr>
              <a:t>resposible</a:t>
            </a:r>
            <a:r>
              <a:rPr lang="da-DK" sz="1400" i="1" dirty="0">
                <a:solidFill>
                  <a:prstClr val="black"/>
                </a:solidFill>
                <a:latin typeface="Calibri" panose="020F0502020204030204"/>
              </a:rPr>
              <a:t> persons, if </a:t>
            </a:r>
            <a:r>
              <a:rPr lang="da-DK" sz="1400" i="1" dirty="0" err="1">
                <a:solidFill>
                  <a:prstClr val="black"/>
                </a:solidFill>
                <a:latin typeface="Calibri" panose="020F0502020204030204"/>
              </a:rPr>
              <a:t>you</a:t>
            </a:r>
            <a:r>
              <a:rPr lang="da-DK" sz="1400" i="1" dirty="0">
                <a:solidFill>
                  <a:prstClr val="black"/>
                </a:solidFill>
                <a:latin typeface="Calibri" panose="020F0502020204030204"/>
              </a:rPr>
              <a:t> have </a:t>
            </a:r>
            <a:r>
              <a:rPr lang="da-DK" sz="1400" i="1" dirty="0" err="1">
                <a:solidFill>
                  <a:prstClr val="black"/>
                </a:solidFill>
                <a:latin typeface="Calibri" panose="020F0502020204030204"/>
              </a:rPr>
              <a:t>questions</a:t>
            </a:r>
            <a:endParaRPr lang="da-DK" sz="1400" i="1" dirty="0">
              <a:solidFill>
                <a:prstClr val="black"/>
              </a:solidFill>
              <a:latin typeface="Calibri" panose="020F0502020204030204"/>
            </a:endParaRPr>
          </a:p>
          <a:p>
            <a:pPr defTabSz="914583" eaLnBrk="1" fontAlgn="auto" hangingPunct="1">
              <a:spcBef>
                <a:spcPts val="0"/>
              </a:spcBef>
              <a:spcAft>
                <a:spcPts val="0"/>
              </a:spcAft>
            </a:pPr>
            <a:endParaRPr lang="da-DK" sz="1400" i="1" dirty="0">
              <a:solidFill>
                <a:prstClr val="black"/>
              </a:solidFill>
              <a:latin typeface="Calibri" panose="020F0502020204030204"/>
            </a:endParaRPr>
          </a:p>
          <a:p>
            <a:pPr defTabSz="914583" eaLnBrk="1" fontAlgn="auto" hangingPunct="1">
              <a:spcBef>
                <a:spcPts val="0"/>
              </a:spcBef>
              <a:spcAft>
                <a:spcPts val="0"/>
              </a:spcAft>
            </a:pPr>
            <a:r>
              <a:rPr lang="da-DK" sz="1600" b="1" i="1" dirty="0" err="1">
                <a:solidFill>
                  <a:prstClr val="black"/>
                </a:solidFill>
                <a:latin typeface="Calibri" panose="020F0502020204030204"/>
              </a:rPr>
              <a:t>Example</a:t>
            </a:r>
            <a:endParaRPr lang="da-DK" sz="1600" b="1" i="1" dirty="0">
              <a:solidFill>
                <a:prstClr val="black"/>
              </a:solidFill>
              <a:latin typeface="Calibri" panose="020F0502020204030204"/>
            </a:endParaRPr>
          </a:p>
          <a:p>
            <a:pPr defTabSz="914583" eaLnBrk="1" fontAlgn="auto" hangingPunct="1">
              <a:spcBef>
                <a:spcPts val="0"/>
              </a:spcBef>
              <a:spcAft>
                <a:spcPts val="0"/>
              </a:spcAft>
            </a:pPr>
            <a:r>
              <a:rPr lang="da-DK" sz="1400" i="1" dirty="0">
                <a:solidFill>
                  <a:prstClr val="black"/>
                </a:solidFill>
                <a:latin typeface="Calibri" panose="020F0502020204030204"/>
              </a:rPr>
              <a:t>The A-</a:t>
            </a:r>
            <a:r>
              <a:rPr lang="da-DK" sz="1400" i="1" dirty="0" err="1">
                <a:solidFill>
                  <a:prstClr val="black"/>
                </a:solidFill>
                <a:latin typeface="Calibri" panose="020F0502020204030204"/>
              </a:rPr>
              <a:t>stack</a:t>
            </a:r>
            <a:r>
              <a:rPr lang="da-DK" sz="1400" i="1" dirty="0">
                <a:solidFill>
                  <a:prstClr val="black"/>
                </a:solidFill>
                <a:latin typeface="Calibri" panose="020F0502020204030204"/>
              </a:rPr>
              <a:t> </a:t>
            </a:r>
            <a:r>
              <a:rPr lang="da-DK" sz="1400" i="1" dirty="0" err="1">
                <a:solidFill>
                  <a:prstClr val="black"/>
                </a:solidFill>
                <a:latin typeface="Calibri" panose="020F0502020204030204"/>
              </a:rPr>
              <a:t>furnaces</a:t>
            </a:r>
            <a:r>
              <a:rPr lang="da-DK" sz="1400" i="1" dirty="0">
                <a:solidFill>
                  <a:prstClr val="black"/>
                </a:solidFill>
                <a:latin typeface="Calibri" panose="020F0502020204030204"/>
              </a:rPr>
              <a:t> </a:t>
            </a:r>
            <a:r>
              <a:rPr lang="da-DK" sz="1400" i="1" dirty="0" err="1">
                <a:solidFill>
                  <a:prstClr val="black"/>
                </a:solidFill>
                <a:latin typeface="Calibri" panose="020F0502020204030204"/>
              </a:rPr>
              <a:t>are</a:t>
            </a:r>
            <a:r>
              <a:rPr lang="da-DK" sz="1400" i="1" dirty="0">
                <a:solidFill>
                  <a:prstClr val="black"/>
                </a:solidFill>
                <a:latin typeface="Calibri" panose="020F0502020204030204"/>
              </a:rPr>
              <a:t> </a:t>
            </a:r>
            <a:r>
              <a:rPr lang="da-DK" sz="1400" i="1" dirty="0" err="1">
                <a:solidFill>
                  <a:prstClr val="black"/>
                </a:solidFill>
                <a:latin typeface="Calibri" panose="020F0502020204030204"/>
              </a:rPr>
              <a:t>some</a:t>
            </a:r>
            <a:r>
              <a:rPr lang="da-DK" sz="1400" i="1" dirty="0">
                <a:solidFill>
                  <a:prstClr val="black"/>
                </a:solidFill>
                <a:latin typeface="Calibri" panose="020F0502020204030204"/>
              </a:rPr>
              <a:t> of the </a:t>
            </a:r>
            <a:r>
              <a:rPr lang="da-DK" sz="1400" i="1" dirty="0" err="1">
                <a:solidFill>
                  <a:prstClr val="black"/>
                </a:solidFill>
                <a:latin typeface="Calibri" panose="020F0502020204030204"/>
              </a:rPr>
              <a:t>cleanest</a:t>
            </a:r>
            <a:r>
              <a:rPr lang="da-DK" sz="1400" i="1" dirty="0">
                <a:solidFill>
                  <a:prstClr val="black"/>
                </a:solidFill>
                <a:latin typeface="Calibri" panose="020F0502020204030204"/>
              </a:rPr>
              <a:t> </a:t>
            </a:r>
            <a:r>
              <a:rPr lang="da-DK" sz="1400" i="1" dirty="0" err="1">
                <a:solidFill>
                  <a:prstClr val="black"/>
                </a:solidFill>
                <a:latin typeface="Calibri" panose="020F0502020204030204"/>
              </a:rPr>
              <a:t>machines</a:t>
            </a:r>
            <a:r>
              <a:rPr lang="da-DK" sz="1400" i="1" dirty="0">
                <a:solidFill>
                  <a:prstClr val="black"/>
                </a:solidFill>
                <a:latin typeface="Calibri" panose="020F0502020204030204"/>
              </a:rPr>
              <a:t> in the </a:t>
            </a:r>
            <a:r>
              <a:rPr lang="da-DK" sz="1400" i="1" dirty="0" err="1">
                <a:solidFill>
                  <a:prstClr val="black"/>
                </a:solidFill>
                <a:latin typeface="Calibri" panose="020F0502020204030204"/>
              </a:rPr>
              <a:t>cleanroom</a:t>
            </a:r>
            <a:r>
              <a:rPr lang="da-DK" sz="1400" i="1" dirty="0">
                <a:solidFill>
                  <a:prstClr val="black"/>
                </a:solidFill>
                <a:latin typeface="Calibri" panose="020F0502020204030204"/>
              </a:rPr>
              <a:t>. </a:t>
            </a:r>
            <a:endParaRPr lang="da-DK" sz="1400" i="1" dirty="0" smtClean="0">
              <a:solidFill>
                <a:prstClr val="black"/>
              </a:solidFill>
              <a:latin typeface="Calibri" panose="020F0502020204030204"/>
            </a:endParaRPr>
          </a:p>
          <a:p>
            <a:pPr defTabSz="914583" eaLnBrk="1" fontAlgn="auto" hangingPunct="1">
              <a:spcBef>
                <a:spcPts val="0"/>
              </a:spcBef>
              <a:spcAft>
                <a:spcPts val="0"/>
              </a:spcAft>
            </a:pPr>
            <a:r>
              <a:rPr lang="da-DK" sz="1400" i="1" dirty="0" err="1" smtClean="0">
                <a:solidFill>
                  <a:prstClr val="black"/>
                </a:solidFill>
                <a:latin typeface="Calibri" panose="020F0502020204030204"/>
              </a:rPr>
              <a:t>Only</a:t>
            </a:r>
            <a:r>
              <a:rPr lang="da-DK" sz="1400" i="1" dirty="0" smtClean="0">
                <a:solidFill>
                  <a:prstClr val="black"/>
                </a:solidFill>
                <a:latin typeface="Calibri" panose="020F0502020204030204"/>
              </a:rPr>
              <a:t> </a:t>
            </a:r>
            <a:r>
              <a:rPr lang="da-DK" sz="1400" i="1" dirty="0">
                <a:solidFill>
                  <a:prstClr val="black"/>
                </a:solidFill>
                <a:latin typeface="Calibri" panose="020F0502020204030204"/>
              </a:rPr>
              <a:t>Si </a:t>
            </a:r>
            <a:r>
              <a:rPr lang="da-DK" sz="1400" i="1" dirty="0" err="1">
                <a:solidFill>
                  <a:prstClr val="black"/>
                </a:solidFill>
                <a:latin typeface="Calibri" panose="020F0502020204030204"/>
              </a:rPr>
              <a:t>wafers</a:t>
            </a:r>
            <a:r>
              <a:rPr lang="da-DK" sz="1400" i="1" dirty="0">
                <a:solidFill>
                  <a:prstClr val="black"/>
                </a:solidFill>
                <a:latin typeface="Calibri" panose="020F0502020204030204"/>
              </a:rPr>
              <a:t> </a:t>
            </a:r>
            <a:r>
              <a:rPr lang="da-DK" sz="1400" i="1" dirty="0" err="1">
                <a:solidFill>
                  <a:prstClr val="black"/>
                </a:solidFill>
                <a:latin typeface="Calibri" panose="020F0502020204030204"/>
              </a:rPr>
              <a:t>are</a:t>
            </a:r>
            <a:r>
              <a:rPr lang="da-DK" sz="1400" i="1" dirty="0">
                <a:solidFill>
                  <a:prstClr val="black"/>
                </a:solidFill>
                <a:latin typeface="Calibri" panose="020F0502020204030204"/>
              </a:rPr>
              <a:t> </a:t>
            </a:r>
            <a:r>
              <a:rPr lang="da-DK" sz="1400" i="1" dirty="0" err="1">
                <a:solidFill>
                  <a:prstClr val="black"/>
                </a:solidFill>
                <a:latin typeface="Calibri" panose="020F0502020204030204"/>
              </a:rPr>
              <a:t>allowed</a:t>
            </a:r>
            <a:r>
              <a:rPr lang="da-DK" sz="1400" i="1" dirty="0">
                <a:solidFill>
                  <a:prstClr val="black"/>
                </a:solidFill>
                <a:latin typeface="Calibri" panose="020F0502020204030204"/>
              </a:rPr>
              <a:t> in </a:t>
            </a:r>
            <a:r>
              <a:rPr lang="da-DK" sz="1400" i="1" dirty="0" err="1">
                <a:solidFill>
                  <a:prstClr val="black"/>
                </a:solidFill>
                <a:latin typeface="Calibri" panose="020F0502020204030204"/>
              </a:rPr>
              <a:t>these</a:t>
            </a:r>
            <a:r>
              <a:rPr lang="da-DK" sz="1400" i="1" dirty="0">
                <a:solidFill>
                  <a:prstClr val="black"/>
                </a:solidFill>
                <a:latin typeface="Calibri" panose="020F0502020204030204"/>
              </a:rPr>
              <a:t> </a:t>
            </a:r>
            <a:r>
              <a:rPr lang="da-DK" sz="1400" i="1" dirty="0" err="1">
                <a:solidFill>
                  <a:prstClr val="black"/>
                </a:solidFill>
                <a:latin typeface="Calibri" panose="020F0502020204030204"/>
              </a:rPr>
              <a:t>furnaces</a:t>
            </a:r>
            <a:r>
              <a:rPr lang="da-DK" sz="1400" i="1" dirty="0">
                <a:solidFill>
                  <a:prstClr val="black"/>
                </a:solidFill>
                <a:latin typeface="Calibri" panose="020F0502020204030204"/>
              </a:rPr>
              <a:t>, and all </a:t>
            </a:r>
            <a:r>
              <a:rPr lang="da-DK" sz="1400" i="1" dirty="0" err="1">
                <a:solidFill>
                  <a:prstClr val="black"/>
                </a:solidFill>
                <a:latin typeface="Calibri" panose="020F0502020204030204"/>
              </a:rPr>
              <a:t>wafers</a:t>
            </a:r>
            <a:r>
              <a:rPr lang="da-DK" sz="1400" i="1" dirty="0">
                <a:solidFill>
                  <a:prstClr val="black"/>
                </a:solidFill>
                <a:latin typeface="Calibri" panose="020F0502020204030204"/>
              </a:rPr>
              <a:t> have to </a:t>
            </a:r>
            <a:r>
              <a:rPr lang="da-DK" sz="1400" i="1" dirty="0" err="1">
                <a:solidFill>
                  <a:prstClr val="black"/>
                </a:solidFill>
                <a:latin typeface="Calibri" panose="020F0502020204030204"/>
              </a:rPr>
              <a:t>be</a:t>
            </a:r>
            <a:r>
              <a:rPr lang="da-DK" sz="1400" i="1" dirty="0">
                <a:solidFill>
                  <a:prstClr val="black"/>
                </a:solidFill>
                <a:latin typeface="Calibri" panose="020F0502020204030204"/>
              </a:rPr>
              <a:t> RCA </a:t>
            </a:r>
            <a:r>
              <a:rPr lang="da-DK" sz="1400" i="1" dirty="0" err="1">
                <a:solidFill>
                  <a:prstClr val="black"/>
                </a:solidFill>
                <a:latin typeface="Calibri" panose="020F0502020204030204"/>
              </a:rPr>
              <a:t>cleaned</a:t>
            </a:r>
            <a:r>
              <a:rPr lang="da-DK" sz="1400" i="1" dirty="0">
                <a:solidFill>
                  <a:prstClr val="black"/>
                </a:solidFill>
                <a:latin typeface="Calibri" panose="020F0502020204030204"/>
              </a:rPr>
              <a:t>. </a:t>
            </a:r>
          </a:p>
          <a:p>
            <a:endParaRPr lang="da-DK" sz="1400" dirty="0"/>
          </a:p>
        </p:txBody>
      </p:sp>
    </p:spTree>
    <p:extLst>
      <p:ext uri="{BB962C8B-B14F-4D97-AF65-F5344CB8AC3E}">
        <p14:creationId xmlns:p14="http://schemas.microsoft.com/office/powerpoint/2010/main" val="184730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2">
                                            <p:txEl>
                                              <p:pRg st="17" end="1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xEl>
                                              <p:pRg st="19" end="19"/>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2">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118923" y="3510843"/>
            <a:ext cx="4875648" cy="2448567"/>
            <a:chOff x="7506954" y="939027"/>
            <a:chExt cx="4874520" cy="2448000"/>
          </a:xfrm>
        </p:grpSpPr>
        <p:pic>
          <p:nvPicPr>
            <p:cNvPr id="1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979"/>
            <a:stretch/>
          </p:blipFill>
          <p:spPr bwMode="auto">
            <a:xfrm>
              <a:off x="7506954" y="939027"/>
              <a:ext cx="4874520" cy="24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bwMode="auto">
            <a:xfrm>
              <a:off x="7794911" y="1062143"/>
              <a:ext cx="1223817" cy="287956"/>
            </a:xfrm>
            <a:prstGeom prst="rect">
              <a:avLst/>
            </a:prstGeom>
            <a:solidFill>
              <a:schemeClr val="accent3"/>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200">
                <a:solidFill>
                  <a:prstClr val="black"/>
                </a:solidFill>
                <a:ea typeface="ＭＳ Ｐゴシック" pitchFamily="-80" charset="-128"/>
              </a:endParaRPr>
            </a:p>
          </p:txBody>
        </p:sp>
        <p:cxnSp>
          <p:nvCxnSpPr>
            <p:cNvPr id="6" name="Straight Connector 5"/>
            <p:cNvCxnSpPr/>
            <p:nvPr/>
          </p:nvCxnSpPr>
          <p:spPr bwMode="auto">
            <a:xfrm flipH="1">
              <a:off x="8636208" y="1074496"/>
              <a:ext cx="514145" cy="28379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7794911" y="1073596"/>
              <a:ext cx="1264120" cy="276926"/>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da-DK" sz="1200" dirty="0">
                  <a:solidFill>
                    <a:prstClr val="black"/>
                  </a:solidFill>
                  <a:latin typeface="Calibri" panose="020F0502020204030204"/>
                  <a:ea typeface="+mn-ea"/>
                </a:rPr>
                <a:t>O</a:t>
              </a:r>
              <a:r>
                <a:rPr lang="da-DK" sz="1200" baseline="-25000" dirty="0">
                  <a:solidFill>
                    <a:prstClr val="black"/>
                  </a:solidFill>
                  <a:latin typeface="Calibri" panose="020F0502020204030204"/>
                  <a:ea typeface="+mn-ea"/>
                </a:rPr>
                <a:t>2</a:t>
              </a:r>
              <a:r>
                <a:rPr lang="da-DK" sz="1200" dirty="0">
                  <a:solidFill>
                    <a:prstClr val="black"/>
                  </a:solidFill>
                  <a:latin typeface="Calibri" panose="020F0502020204030204"/>
                  <a:ea typeface="+mn-ea"/>
                </a:rPr>
                <a:t> or H</a:t>
              </a:r>
              <a:r>
                <a:rPr lang="da-DK" sz="1200" baseline="-25000" dirty="0">
                  <a:solidFill>
                    <a:prstClr val="black"/>
                  </a:solidFill>
                  <a:latin typeface="Calibri" panose="020F0502020204030204"/>
                  <a:ea typeface="+mn-ea"/>
                </a:rPr>
                <a:t>2</a:t>
              </a:r>
              <a:r>
                <a:rPr lang="da-DK" sz="1200" dirty="0">
                  <a:solidFill>
                    <a:prstClr val="black"/>
                  </a:solidFill>
                  <a:latin typeface="Calibri" panose="020F0502020204030204"/>
                  <a:ea typeface="+mn-ea"/>
                </a:rPr>
                <a:t>O </a:t>
              </a:r>
              <a:r>
                <a:rPr lang="da-DK" sz="1200" dirty="0" err="1">
                  <a:solidFill>
                    <a:prstClr val="black"/>
                  </a:solidFill>
                  <a:latin typeface="Calibri" panose="020F0502020204030204"/>
                  <a:ea typeface="+mn-ea"/>
                </a:rPr>
                <a:t>vapour</a:t>
              </a:r>
              <a:endParaRPr lang="da-DK" sz="1200" dirty="0">
                <a:solidFill>
                  <a:prstClr val="black"/>
                </a:solidFill>
                <a:latin typeface="Calibri" panose="020F0502020204030204"/>
                <a:ea typeface="+mn-ea"/>
              </a:endParaRPr>
            </a:p>
          </p:txBody>
        </p:sp>
        <p:sp>
          <p:nvSpPr>
            <p:cNvPr id="8" name="Rectangle 7"/>
            <p:cNvSpPr/>
            <p:nvPr/>
          </p:nvSpPr>
          <p:spPr>
            <a:xfrm>
              <a:off x="7794911" y="948859"/>
              <a:ext cx="1264120" cy="134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da-DK" sz="1800">
                <a:solidFill>
                  <a:prstClr val="white"/>
                </a:solidFill>
                <a:latin typeface="Calibri" panose="020F0502020204030204"/>
              </a:endParaRPr>
            </a:p>
          </p:txBody>
        </p:sp>
      </p:gr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da-DK" altLang="da-DK">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da-DK" altLang="da-DK">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mc:AlternateContent xmlns:mc="http://schemas.openxmlformats.org/markup-compatibility/2006" xmlns:a14="http://schemas.microsoft.com/office/drawing/2010/main">
        <mc:Choice Requires="a14">
          <p:sp>
            <p:nvSpPr>
              <p:cNvPr id="21" name="TextBox 20"/>
              <p:cNvSpPr txBox="1"/>
              <p:nvPr/>
            </p:nvSpPr>
            <p:spPr>
              <a:xfrm>
                <a:off x="538684" y="1232839"/>
                <a:ext cx="6134967" cy="161227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dirty="0" smtClean="0">
                    <a:solidFill>
                      <a:prstClr val="black"/>
                    </a:solidFill>
                    <a:latin typeface="Calibri" panose="020F0502020204030204"/>
                    <a:ea typeface="+mn-ea"/>
                  </a:rPr>
                  <a:t>The </a:t>
                </a:r>
                <a:r>
                  <a:rPr lang="da-DK" sz="1600" dirty="0">
                    <a:solidFill>
                      <a:prstClr val="black"/>
                    </a:solidFill>
                    <a:latin typeface="Calibri" panose="020F0502020204030204"/>
                    <a:ea typeface="+mn-ea"/>
                  </a:rPr>
                  <a:t>SiO</a:t>
                </a:r>
                <a:r>
                  <a:rPr lang="da-DK" sz="1600" baseline="-25000" dirty="0">
                    <a:solidFill>
                      <a:prstClr val="black"/>
                    </a:solidFill>
                    <a:latin typeface="Calibri" panose="020F0502020204030204"/>
                    <a:ea typeface="+mn-ea"/>
                  </a:rPr>
                  <a:t>2 </a:t>
                </a:r>
                <a:r>
                  <a:rPr lang="da-DK" sz="1600" dirty="0" err="1">
                    <a:solidFill>
                      <a:prstClr val="black"/>
                    </a:solidFill>
                    <a:latin typeface="Calibri" panose="020F0502020204030204"/>
                    <a:ea typeface="+mn-ea"/>
                  </a:rPr>
                  <a:t>growth</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consumes</a:t>
                </a:r>
                <a:r>
                  <a:rPr lang="da-DK" sz="1600" dirty="0">
                    <a:solidFill>
                      <a:prstClr val="black"/>
                    </a:solidFill>
                    <a:latin typeface="Calibri" panose="020F0502020204030204"/>
                    <a:ea typeface="+mn-ea"/>
                  </a:rPr>
                  <a:t> the Si </a:t>
                </a:r>
                <a:r>
                  <a:rPr lang="da-DK" sz="1600" dirty="0" err="1">
                    <a:solidFill>
                      <a:prstClr val="black"/>
                    </a:solidFill>
                    <a:latin typeface="Calibri" panose="020F0502020204030204"/>
                    <a:ea typeface="+mn-ea"/>
                  </a:rPr>
                  <a:t>surface</a:t>
                </a:r>
                <a:r>
                  <a:rPr lang="da-DK" sz="1600" dirty="0">
                    <a:solidFill>
                      <a:prstClr val="black"/>
                    </a:solidFill>
                    <a:latin typeface="Calibri" panose="020F0502020204030204"/>
                    <a:ea typeface="+mn-ea"/>
                  </a:rPr>
                  <a:t>, and </a:t>
                </a:r>
                <a:r>
                  <a:rPr lang="da-DK" sz="1600" dirty="0" err="1">
                    <a:solidFill>
                      <a:prstClr val="black"/>
                    </a:solidFill>
                    <a:latin typeface="Calibri" panose="020F0502020204030204"/>
                    <a:ea typeface="+mn-ea"/>
                  </a:rPr>
                  <a:t>thus</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expands</a:t>
                </a:r>
                <a:r>
                  <a:rPr lang="da-DK" sz="1600" dirty="0">
                    <a:solidFill>
                      <a:prstClr val="black"/>
                    </a:solidFill>
                    <a:latin typeface="Calibri" panose="020F0502020204030204"/>
                    <a:ea typeface="+mn-ea"/>
                  </a:rPr>
                  <a:t> the </a:t>
                </a:r>
                <a:r>
                  <a:rPr lang="da-DK" sz="1600" dirty="0" err="1">
                    <a:solidFill>
                      <a:prstClr val="black"/>
                    </a:solidFill>
                    <a:latin typeface="Calibri" panose="020F0502020204030204"/>
                    <a:ea typeface="+mn-ea"/>
                  </a:rPr>
                  <a:t>volume</a:t>
                </a: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r>
                  <a:rPr lang="da-DK" sz="1600" dirty="0" smtClean="0">
                    <a:solidFill>
                      <a:prstClr val="black"/>
                    </a:solidFill>
                    <a:latin typeface="Calibri" panose="020F0502020204030204"/>
                    <a:ea typeface="+mn-ea"/>
                  </a:rPr>
                  <a:t>	</a:t>
                </a:r>
                <a14:m>
                  <m:oMath xmlns:m="http://schemas.openxmlformats.org/officeDocument/2006/math">
                    <m:sSub>
                      <m:sSubPr>
                        <m:ctrlPr>
                          <a:rPr lang="da-DK" sz="1600" i="1">
                            <a:solidFill>
                              <a:prstClr val="black"/>
                            </a:solidFill>
                            <a:latin typeface="Cambria Math" panose="02040503050406030204" pitchFamily="18" charset="0"/>
                          </a:rPr>
                        </m:ctrlPr>
                      </m:sSubPr>
                      <m:e>
                        <m:r>
                          <a:rPr lang="da-DK" sz="1600" i="1">
                            <a:solidFill>
                              <a:prstClr val="black"/>
                            </a:solidFill>
                            <a:latin typeface="Cambria Math" panose="02040503050406030204" pitchFamily="18" charset="0"/>
                          </a:rPr>
                          <m:t>𝑥</m:t>
                        </m:r>
                      </m:e>
                      <m:sub>
                        <m:r>
                          <a:rPr lang="da-DK" sz="1600" i="1">
                            <a:solidFill>
                              <a:prstClr val="black"/>
                            </a:solidFill>
                            <a:latin typeface="Cambria Math" panose="02040503050406030204" pitchFamily="18" charset="0"/>
                          </a:rPr>
                          <m:t>𝑆𝑖</m:t>
                        </m:r>
                      </m:sub>
                    </m:sSub>
                    <m:r>
                      <a:rPr lang="da-DK" sz="1600" i="1">
                        <a:solidFill>
                          <a:prstClr val="black"/>
                        </a:solidFill>
                        <a:latin typeface="Cambria Math" panose="02040503050406030204" pitchFamily="18" charset="0"/>
                      </a:rPr>
                      <m:t>=0.45</m:t>
                    </m:r>
                    <m:r>
                      <a:rPr lang="da-DK" sz="1600" i="1" smtClean="0">
                        <a:solidFill>
                          <a:prstClr val="black"/>
                        </a:solidFill>
                        <a:latin typeface="Cambria Math" panose="02040503050406030204" pitchFamily="18" charset="0"/>
                        <a:ea typeface="Cambria Math" panose="02040503050406030204" pitchFamily="18" charset="0"/>
                      </a:rPr>
                      <m:t>∙</m:t>
                    </m:r>
                    <m:sSub>
                      <m:sSubPr>
                        <m:ctrlPr>
                          <a:rPr lang="da-DK" sz="1600" i="1">
                            <a:solidFill>
                              <a:prstClr val="black"/>
                            </a:solidFill>
                            <a:latin typeface="Cambria Math" panose="02040503050406030204" pitchFamily="18" charset="0"/>
                            <a:ea typeface="Cambria Math" panose="02040503050406030204" pitchFamily="18" charset="0"/>
                          </a:rPr>
                        </m:ctrlPr>
                      </m:sSubPr>
                      <m:e>
                        <m:r>
                          <a:rPr lang="da-DK" sz="1600" i="1">
                            <a:solidFill>
                              <a:prstClr val="black"/>
                            </a:solidFill>
                            <a:latin typeface="Cambria Math" panose="02040503050406030204" pitchFamily="18" charset="0"/>
                            <a:ea typeface="Cambria Math" panose="02040503050406030204" pitchFamily="18" charset="0"/>
                          </a:rPr>
                          <m:t>𝑥</m:t>
                        </m:r>
                      </m:e>
                      <m:sub>
                        <m:eqArr>
                          <m:eqArrPr>
                            <m:ctrlPr>
                              <a:rPr lang="da-DK" sz="1600" i="1">
                                <a:solidFill>
                                  <a:prstClr val="black"/>
                                </a:solidFill>
                                <a:latin typeface="Cambria Math" panose="02040503050406030204" pitchFamily="18" charset="0"/>
                                <a:ea typeface="Cambria Math" panose="02040503050406030204" pitchFamily="18" charset="0"/>
                              </a:rPr>
                            </m:ctrlPr>
                          </m:eqArrPr>
                          <m:e>
                            <m:r>
                              <a:rPr lang="da-DK" sz="1600" i="1">
                                <a:solidFill>
                                  <a:prstClr val="black"/>
                                </a:solidFill>
                                <a:latin typeface="Cambria Math" panose="02040503050406030204" pitchFamily="18" charset="0"/>
                                <a:ea typeface="Cambria Math" panose="02040503050406030204" pitchFamily="18" charset="0"/>
                              </a:rPr>
                              <m:t>𝑜𝑥𝑖𝑑𝑒</m:t>
                            </m:r>
                          </m:e>
                          <m:e>
                            <m:r>
                              <a:rPr lang="da-DK" sz="1600" i="1">
                                <a:solidFill>
                                  <a:prstClr val="black"/>
                                </a:solidFill>
                                <a:latin typeface="Cambria Math" panose="02040503050406030204" pitchFamily="18" charset="0"/>
                                <a:ea typeface="Cambria Math" panose="02040503050406030204" pitchFamily="18" charset="0"/>
                              </a:rPr>
                              <m:t> </m:t>
                            </m:r>
                          </m:e>
                        </m:eqArr>
                      </m:sub>
                    </m:sSub>
                  </m:oMath>
                </a14:m>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endParaRPr lang="da-DK" sz="1000" dirty="0">
                  <a:solidFill>
                    <a:prstClr val="black"/>
                  </a:solidFill>
                  <a:latin typeface="Calibri" panose="020F0502020204030204"/>
                  <a:ea typeface="+mn-ea"/>
                </a:endParaRPr>
              </a:p>
              <a:p>
                <a:pPr defTabSz="914583" eaLnBrk="1" fontAlgn="auto" hangingPunct="1">
                  <a:spcBef>
                    <a:spcPts val="0"/>
                  </a:spcBef>
                  <a:spcAft>
                    <a:spcPts val="0"/>
                  </a:spcAft>
                </a:pPr>
                <a:endParaRPr lang="en-US" sz="1000" dirty="0">
                  <a:solidFill>
                    <a:prstClr val="black"/>
                  </a:solidFill>
                  <a:latin typeface="Calibri" panose="020F0502020204030204"/>
                  <a:ea typeface="+mn-ea"/>
                </a:endParaRPr>
              </a:p>
              <a:p>
                <a:pPr defTabSz="914583" eaLnBrk="1" fontAlgn="auto" hangingPunct="1">
                  <a:spcBef>
                    <a:spcPts val="0"/>
                  </a:spcBef>
                  <a:spcAft>
                    <a:spcPts val="0"/>
                  </a:spcAft>
                </a:pPr>
                <a:endParaRPr lang="da-DK" altLang="da-DK" sz="1600" dirty="0">
                  <a:solidFill>
                    <a:prstClr val="black"/>
                  </a:solidFill>
                  <a:latin typeface="Century Schoolbook" panose="02040604050505020304" pitchFamily="18" charset="0"/>
                  <a:ea typeface="+mn-ea"/>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38684" y="1232839"/>
                <a:ext cx="6134967" cy="1612274"/>
              </a:xfrm>
              <a:prstGeom prst="rect">
                <a:avLst/>
              </a:prstGeom>
              <a:blipFill>
                <a:blip r:embed="rId4"/>
                <a:stretch>
                  <a:fillRect l="-199" t="-377"/>
                </a:stretch>
              </a:blipFill>
            </p:spPr>
            <p:txBody>
              <a:bodyPr/>
              <a:lstStyle/>
              <a:p>
                <a:r>
                  <a:rPr lang="da-DK">
                    <a:noFill/>
                  </a:rPr>
                  <a:t> </a:t>
                </a:r>
              </a:p>
            </p:txBody>
          </p:sp>
        </mc:Fallback>
      </mc:AlternateContent>
      <p:sp>
        <p:nvSpPr>
          <p:cNvPr id="17" name="Rectangle 16"/>
          <p:cNvSpPr/>
          <p:nvPr/>
        </p:nvSpPr>
        <p:spPr>
          <a:xfrm>
            <a:off x="1427700" y="1902123"/>
            <a:ext cx="1976742" cy="426224"/>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da-DK" sz="18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9" name="TextBox 18"/>
              <p:cNvSpPr txBox="1"/>
              <p:nvPr/>
            </p:nvSpPr>
            <p:spPr>
              <a:xfrm>
                <a:off x="3768872" y="1786750"/>
                <a:ext cx="3277907" cy="56292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14:m>
                  <m:oMathPara xmlns:m="http://schemas.openxmlformats.org/officeDocument/2006/math">
                    <m:oMathParaPr>
                      <m:jc m:val="left"/>
                    </m:oMathParaPr>
                    <m:oMath xmlns:m="http://schemas.openxmlformats.org/officeDocument/2006/math">
                      <m:r>
                        <a:rPr lang="da-DK" sz="1400" i="1" smtClean="0">
                          <a:solidFill>
                            <a:prstClr val="black"/>
                          </a:solidFill>
                          <a:latin typeface="Cambria Math" panose="02040503050406030204" pitchFamily="18" charset="0"/>
                          <a:ea typeface="+mn-ea"/>
                        </a:rPr>
                        <m:t>𝑥</m:t>
                      </m:r>
                      <m:r>
                        <a:rPr lang="da-DK" sz="1400" i="1" baseline="-25000">
                          <a:solidFill>
                            <a:prstClr val="black"/>
                          </a:solidFill>
                          <a:latin typeface="Cambria Math" panose="02040503050406030204" pitchFamily="18" charset="0"/>
                          <a:ea typeface="+mn-ea"/>
                        </a:rPr>
                        <m:t>𝑆𝑖</m:t>
                      </m:r>
                      <m:r>
                        <a:rPr lang="da-DK" sz="1400" i="1">
                          <a:solidFill>
                            <a:prstClr val="black"/>
                          </a:solidFill>
                          <a:latin typeface="Cambria Math" panose="02040503050406030204" pitchFamily="18" charset="0"/>
                          <a:ea typeface="+mn-ea"/>
                        </a:rPr>
                        <m:t>=</m:t>
                      </m:r>
                      <m:r>
                        <m:rPr>
                          <m:sty m:val="p"/>
                        </m:rPr>
                        <a:rPr lang="da-DK" sz="1400">
                          <a:solidFill>
                            <a:prstClr val="black"/>
                          </a:solidFill>
                          <a:latin typeface="Cambria Math" panose="02040503050406030204" pitchFamily="18" charset="0"/>
                          <a:ea typeface="+mn-ea"/>
                        </a:rPr>
                        <m:t>Thickness</m:t>
                      </m:r>
                      <m:r>
                        <a:rPr lang="da-DK" sz="1400">
                          <a:solidFill>
                            <a:prstClr val="black"/>
                          </a:solidFill>
                          <a:latin typeface="Cambria Math" panose="02040503050406030204" pitchFamily="18" charset="0"/>
                          <a:ea typeface="+mn-ea"/>
                        </a:rPr>
                        <m:t> </m:t>
                      </m:r>
                      <m:r>
                        <m:rPr>
                          <m:sty m:val="p"/>
                        </m:rPr>
                        <a:rPr lang="da-DK" sz="1400">
                          <a:solidFill>
                            <a:prstClr val="black"/>
                          </a:solidFill>
                          <a:latin typeface="Cambria Math" panose="02040503050406030204" pitchFamily="18" charset="0"/>
                          <a:ea typeface="+mn-ea"/>
                        </a:rPr>
                        <m:t>of</m:t>
                      </m:r>
                      <m:r>
                        <a:rPr lang="da-DK" sz="1400">
                          <a:solidFill>
                            <a:prstClr val="black"/>
                          </a:solidFill>
                          <a:latin typeface="Cambria Math" panose="02040503050406030204" pitchFamily="18" charset="0"/>
                          <a:ea typeface="+mn-ea"/>
                        </a:rPr>
                        <m:t> </m:t>
                      </m:r>
                      <m:r>
                        <m:rPr>
                          <m:sty m:val="p"/>
                        </m:rPr>
                        <a:rPr lang="da-DK" sz="1400">
                          <a:solidFill>
                            <a:prstClr val="black"/>
                          </a:solidFill>
                          <a:latin typeface="Cambria Math" panose="02040503050406030204" pitchFamily="18" charset="0"/>
                          <a:ea typeface="+mn-ea"/>
                        </a:rPr>
                        <m:t>consumed</m:t>
                      </m:r>
                      <m:r>
                        <a:rPr lang="da-DK" sz="1400">
                          <a:solidFill>
                            <a:prstClr val="black"/>
                          </a:solidFill>
                          <a:latin typeface="Cambria Math" panose="02040503050406030204" pitchFamily="18" charset="0"/>
                          <a:ea typeface="+mn-ea"/>
                        </a:rPr>
                        <m:t> </m:t>
                      </m:r>
                      <m:r>
                        <m:rPr>
                          <m:sty m:val="p"/>
                        </m:rPr>
                        <a:rPr lang="da-DK" sz="1400">
                          <a:solidFill>
                            <a:prstClr val="black"/>
                          </a:solidFill>
                          <a:latin typeface="Cambria Math" panose="02040503050406030204" pitchFamily="18" charset="0"/>
                          <a:ea typeface="+mn-ea"/>
                        </a:rPr>
                        <m:t>Si</m:t>
                      </m:r>
                      <m:r>
                        <a:rPr lang="da-DK" sz="1400">
                          <a:solidFill>
                            <a:prstClr val="black"/>
                          </a:solidFill>
                          <a:latin typeface="Cambria Math" panose="02040503050406030204" pitchFamily="18" charset="0"/>
                          <a:ea typeface="+mn-ea"/>
                        </a:rPr>
                        <m:t> </m:t>
                      </m:r>
                    </m:oMath>
                  </m:oMathPara>
                </a14:m>
                <a:endParaRPr lang="da-DK" sz="1400" dirty="0" smtClean="0">
                  <a:solidFill>
                    <a:prstClr val="black"/>
                  </a:solidFill>
                  <a:latin typeface="Cambria Math" panose="02040503050406030204" pitchFamily="18" charset="0"/>
                  <a:ea typeface="+mn-ea"/>
                </a:endParaRPr>
              </a:p>
              <a:p>
                <a:pPr defTabSz="914583" eaLnBrk="1" fontAlgn="auto" hangingPunct="1">
                  <a:spcBef>
                    <a:spcPts val="0"/>
                  </a:spcBef>
                  <a:spcAft>
                    <a:spcPts val="0"/>
                  </a:spcAft>
                </a:pPr>
                <a14:m>
                  <m:oMathPara xmlns:m="http://schemas.openxmlformats.org/officeDocument/2006/math">
                    <m:oMathParaPr>
                      <m:jc m:val="left"/>
                    </m:oMathParaPr>
                    <m:oMath xmlns:m="http://schemas.openxmlformats.org/officeDocument/2006/math">
                      <m:sSub>
                        <m:sSubPr>
                          <m:ctrlPr>
                            <a:rPr lang="da-DK" sz="1400" i="1">
                              <a:solidFill>
                                <a:prstClr val="black"/>
                              </a:solidFill>
                              <a:latin typeface="Cambria Math" panose="02040503050406030204" pitchFamily="18" charset="0"/>
                              <a:ea typeface="Cambria Math" panose="02040503050406030204" pitchFamily="18" charset="0"/>
                            </a:rPr>
                          </m:ctrlPr>
                        </m:sSubPr>
                        <m:e>
                          <m:r>
                            <a:rPr lang="da-DK" sz="1400" i="1">
                              <a:solidFill>
                                <a:prstClr val="black"/>
                              </a:solidFill>
                              <a:latin typeface="Cambria Math" panose="02040503050406030204" pitchFamily="18" charset="0"/>
                              <a:ea typeface="Cambria Math" panose="02040503050406030204" pitchFamily="18" charset="0"/>
                            </a:rPr>
                            <m:t>𝑥</m:t>
                          </m:r>
                        </m:e>
                        <m:sub>
                          <m:eqArr>
                            <m:eqArrPr>
                              <m:ctrlPr>
                                <a:rPr lang="da-DK" sz="1400" i="1">
                                  <a:solidFill>
                                    <a:prstClr val="black"/>
                                  </a:solidFill>
                                  <a:latin typeface="Cambria Math" panose="02040503050406030204" pitchFamily="18" charset="0"/>
                                  <a:ea typeface="Cambria Math" panose="02040503050406030204" pitchFamily="18" charset="0"/>
                                </a:rPr>
                              </m:ctrlPr>
                            </m:eqArrPr>
                            <m:e>
                              <m:r>
                                <a:rPr lang="da-DK" sz="1400" i="1">
                                  <a:solidFill>
                                    <a:prstClr val="black"/>
                                  </a:solidFill>
                                  <a:latin typeface="Cambria Math" panose="02040503050406030204" pitchFamily="18" charset="0"/>
                                  <a:ea typeface="Cambria Math" panose="02040503050406030204" pitchFamily="18" charset="0"/>
                                </a:rPr>
                                <m:t>𝑜𝑥𝑖𝑑𝑒</m:t>
                              </m:r>
                            </m:e>
                            <m:e>
                              <m:r>
                                <a:rPr lang="da-DK" sz="1400" i="1">
                                  <a:solidFill>
                                    <a:prstClr val="black"/>
                                  </a:solidFill>
                                  <a:latin typeface="Cambria Math" panose="02040503050406030204" pitchFamily="18" charset="0"/>
                                  <a:ea typeface="Cambria Math" panose="02040503050406030204" pitchFamily="18" charset="0"/>
                                </a:rPr>
                                <m:t> </m:t>
                              </m:r>
                            </m:e>
                          </m:eqArr>
                        </m:sub>
                      </m:sSub>
                      <m:r>
                        <a:rPr lang="da-DK" sz="1400" i="1">
                          <a:solidFill>
                            <a:prstClr val="black"/>
                          </a:solidFill>
                          <a:latin typeface="Cambria Math" panose="02040503050406030204" pitchFamily="18" charset="0"/>
                          <a:ea typeface="+mn-ea"/>
                        </a:rPr>
                        <m:t>=</m:t>
                      </m:r>
                      <m:r>
                        <m:rPr>
                          <m:sty m:val="p"/>
                        </m:rPr>
                        <a:rPr lang="da-DK" sz="1400">
                          <a:solidFill>
                            <a:prstClr val="black"/>
                          </a:solidFill>
                          <a:latin typeface="Cambria Math" panose="02040503050406030204" pitchFamily="18" charset="0"/>
                          <a:ea typeface="+mn-ea"/>
                        </a:rPr>
                        <m:t>Thickness</m:t>
                      </m:r>
                      <m:r>
                        <a:rPr lang="da-DK" sz="1400">
                          <a:solidFill>
                            <a:prstClr val="black"/>
                          </a:solidFill>
                          <a:latin typeface="Cambria Math" panose="02040503050406030204" pitchFamily="18" charset="0"/>
                          <a:ea typeface="+mn-ea"/>
                        </a:rPr>
                        <m:t> </m:t>
                      </m:r>
                      <m:r>
                        <m:rPr>
                          <m:sty m:val="p"/>
                        </m:rPr>
                        <a:rPr lang="da-DK" sz="1400">
                          <a:solidFill>
                            <a:prstClr val="black"/>
                          </a:solidFill>
                          <a:latin typeface="Cambria Math" panose="02040503050406030204" pitchFamily="18" charset="0"/>
                          <a:ea typeface="+mn-ea"/>
                        </a:rPr>
                        <m:t>of</m:t>
                      </m:r>
                      <m:r>
                        <a:rPr lang="da-DK" sz="1400">
                          <a:solidFill>
                            <a:prstClr val="black"/>
                          </a:solidFill>
                          <a:latin typeface="Cambria Math" panose="02040503050406030204" pitchFamily="18" charset="0"/>
                          <a:ea typeface="+mn-ea"/>
                        </a:rPr>
                        <m:t> </m:t>
                      </m:r>
                      <m:r>
                        <m:rPr>
                          <m:sty m:val="p"/>
                        </m:rPr>
                        <a:rPr lang="da-DK" sz="1400">
                          <a:solidFill>
                            <a:prstClr val="black"/>
                          </a:solidFill>
                          <a:latin typeface="Cambria Math" panose="02040503050406030204" pitchFamily="18" charset="0"/>
                          <a:ea typeface="+mn-ea"/>
                        </a:rPr>
                        <m:t>grown</m:t>
                      </m:r>
                      <m:r>
                        <a:rPr lang="da-DK" sz="1400">
                          <a:solidFill>
                            <a:prstClr val="black"/>
                          </a:solidFill>
                          <a:latin typeface="Cambria Math" panose="02040503050406030204" pitchFamily="18" charset="0"/>
                          <a:ea typeface="+mn-ea"/>
                        </a:rPr>
                        <m:t> </m:t>
                      </m:r>
                      <m:r>
                        <m:rPr>
                          <m:sty m:val="p"/>
                        </m:rPr>
                        <a:rPr lang="da-DK" sz="1400">
                          <a:solidFill>
                            <a:prstClr val="black"/>
                          </a:solidFill>
                          <a:latin typeface="Cambria Math" panose="02040503050406030204" pitchFamily="18" charset="0"/>
                          <a:ea typeface="+mn-ea"/>
                        </a:rPr>
                        <m:t>oxide</m:t>
                      </m:r>
                    </m:oMath>
                  </m:oMathPara>
                </a14:m>
                <a:endParaRPr lang="da-DK" altLang="da-DK" sz="1400" dirty="0">
                  <a:solidFill>
                    <a:prstClr val="black"/>
                  </a:solidFill>
                  <a:latin typeface="Century Schoolbook" panose="02040604050505020304" pitchFamily="18" charset="0"/>
                  <a:ea typeface="+mn-ea"/>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768872" y="1786750"/>
                <a:ext cx="3277907" cy="562924"/>
              </a:xfrm>
              <a:prstGeom prst="rect">
                <a:avLst/>
              </a:prstGeom>
              <a:blipFill>
                <a:blip r:embed="rId5"/>
                <a:stretch>
                  <a:fillRect/>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41837" y="2676185"/>
                <a:ext cx="4719815" cy="352446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US" sz="1000" dirty="0">
                  <a:solidFill>
                    <a:prstClr val="black"/>
                  </a:solidFill>
                  <a:latin typeface="Calibri" panose="020F0502020204030204"/>
                  <a:ea typeface="+mn-ea"/>
                </a:endParaRPr>
              </a:p>
              <a:p>
                <a:pPr defTabSz="914583" eaLnBrk="1" fontAlgn="auto" hangingPunct="1">
                  <a:spcBef>
                    <a:spcPts val="0"/>
                  </a:spcBef>
                  <a:spcAft>
                    <a:spcPts val="0"/>
                  </a:spcAft>
                </a:pPr>
                <a:r>
                  <a:rPr lang="da-DK" sz="1600" b="1" dirty="0" err="1">
                    <a:solidFill>
                      <a:prstClr val="black"/>
                    </a:solidFill>
                    <a:latin typeface="Calibri" panose="020F0502020204030204"/>
                    <a:ea typeface="+mn-ea"/>
                  </a:rPr>
                  <a:t>Example</a:t>
                </a:r>
                <a:r>
                  <a:rPr lang="da-DK" sz="1600" b="1" dirty="0">
                    <a:solidFill>
                      <a:prstClr val="black"/>
                    </a:solidFill>
                    <a:latin typeface="Calibri" panose="020F0502020204030204"/>
                    <a:ea typeface="+mn-ea"/>
                  </a:rPr>
                  <a:t>: </a:t>
                </a:r>
              </a:p>
              <a:p>
                <a:pPr defTabSz="914583" eaLnBrk="1" fontAlgn="auto" hangingPunct="1">
                  <a:spcBef>
                    <a:spcPts val="0"/>
                  </a:spcBef>
                  <a:spcAft>
                    <a:spcPts val="0"/>
                  </a:spcAft>
                </a:pPr>
                <a:endParaRPr lang="da-DK" sz="1600" b="1" dirty="0">
                  <a:solidFill>
                    <a:prstClr val="black"/>
                  </a:solidFill>
                  <a:latin typeface="Calibri" panose="020F0502020204030204"/>
                  <a:ea typeface="+mn-ea"/>
                </a:endParaRPr>
              </a:p>
              <a:p>
                <a:pPr defTabSz="914583" eaLnBrk="1" fontAlgn="auto" hangingPunct="1">
                  <a:spcBef>
                    <a:spcPts val="0"/>
                  </a:spcBef>
                  <a:spcAft>
                    <a:spcPts val="0"/>
                  </a:spcAft>
                </a:pPr>
                <a:r>
                  <a:rPr lang="da-DK" sz="1400" b="1" dirty="0">
                    <a:solidFill>
                      <a:prstClr val="black"/>
                    </a:solidFill>
                    <a:latin typeface="Calibri" panose="020F0502020204030204"/>
                    <a:ea typeface="+mn-ea"/>
                  </a:rPr>
                  <a:t>How </a:t>
                </a:r>
                <a:r>
                  <a:rPr lang="da-DK" sz="1400" b="1" dirty="0" err="1">
                    <a:solidFill>
                      <a:prstClr val="black"/>
                    </a:solidFill>
                    <a:latin typeface="Calibri" panose="020F0502020204030204"/>
                    <a:ea typeface="+mn-ea"/>
                  </a:rPr>
                  <a:t>much</a:t>
                </a:r>
                <a:r>
                  <a:rPr lang="da-DK" sz="1400" b="1" dirty="0">
                    <a:solidFill>
                      <a:prstClr val="black"/>
                    </a:solidFill>
                    <a:latin typeface="Calibri" panose="020F0502020204030204"/>
                    <a:ea typeface="+mn-ea"/>
                  </a:rPr>
                  <a:t> Si is </a:t>
                </a:r>
                <a:r>
                  <a:rPr lang="da-DK" sz="1400" b="1" dirty="0" err="1" smtClean="0">
                    <a:solidFill>
                      <a:prstClr val="black"/>
                    </a:solidFill>
                    <a:latin typeface="Calibri" panose="020F0502020204030204"/>
                    <a:ea typeface="+mn-ea"/>
                  </a:rPr>
                  <a:t>consumed</a:t>
                </a:r>
                <a:r>
                  <a:rPr lang="da-DK" sz="1400" b="1" dirty="0" smtClean="0">
                    <a:solidFill>
                      <a:prstClr val="black"/>
                    </a:solidFill>
                    <a:latin typeface="Calibri" panose="020F0502020204030204"/>
                    <a:ea typeface="+mn-ea"/>
                  </a:rPr>
                  <a:t> </a:t>
                </a:r>
                <a:r>
                  <a:rPr lang="da-DK" sz="1400" b="1" dirty="0">
                    <a:solidFill>
                      <a:prstClr val="black"/>
                    </a:solidFill>
                    <a:latin typeface="Calibri" panose="020F0502020204030204"/>
                    <a:ea typeface="+mn-ea"/>
                  </a:rPr>
                  <a:t>to </a:t>
                </a:r>
                <a:r>
                  <a:rPr lang="da-DK" sz="1400" b="1" dirty="0" err="1" smtClean="0">
                    <a:solidFill>
                      <a:prstClr val="black"/>
                    </a:solidFill>
                    <a:latin typeface="Calibri" panose="020F0502020204030204"/>
                    <a:ea typeface="+mn-ea"/>
                  </a:rPr>
                  <a:t>grow</a:t>
                </a:r>
                <a:r>
                  <a:rPr lang="da-DK" sz="1400" b="1" dirty="0" smtClean="0">
                    <a:solidFill>
                      <a:prstClr val="black"/>
                    </a:solidFill>
                    <a:latin typeface="Calibri" panose="020F0502020204030204"/>
                    <a:ea typeface="+mn-ea"/>
                  </a:rPr>
                  <a:t> </a:t>
                </a:r>
                <a:r>
                  <a:rPr lang="da-DK" sz="1400" b="1" dirty="0">
                    <a:solidFill>
                      <a:prstClr val="black"/>
                    </a:solidFill>
                    <a:latin typeface="Calibri" panose="020F0502020204030204"/>
                    <a:ea typeface="+mn-ea"/>
                  </a:rPr>
                  <a:t>100 nm of SiO</a:t>
                </a:r>
                <a:r>
                  <a:rPr lang="da-DK" sz="1400" b="1" baseline="-25000" dirty="0">
                    <a:solidFill>
                      <a:prstClr val="black"/>
                    </a:solidFill>
                    <a:latin typeface="Calibri" panose="020F0502020204030204"/>
                    <a:ea typeface="+mn-ea"/>
                  </a:rPr>
                  <a:t>2</a:t>
                </a:r>
                <a:r>
                  <a:rPr lang="da-DK" sz="1400" b="1" dirty="0">
                    <a:solidFill>
                      <a:prstClr val="black"/>
                    </a:solidFill>
                    <a:latin typeface="Calibri" panose="020F0502020204030204"/>
                    <a:ea typeface="+mn-ea"/>
                  </a:rPr>
                  <a:t>?</a:t>
                </a:r>
                <a:endParaRPr lang="da-DK"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400" i="1" dirty="0" smtClean="0">
                  <a:solidFill>
                    <a:prstClr val="black"/>
                  </a:solidFill>
                  <a:latin typeface="Cambria Math" panose="02040503050406030204" pitchFamily="18" charset="0"/>
                  <a:ea typeface="+mn-ea"/>
                </a:endParaRPr>
              </a:p>
              <a:p>
                <a:pPr defTabSz="914583" eaLnBrk="1" fontAlgn="auto" hangingPunct="1">
                  <a:spcBef>
                    <a:spcPts val="0"/>
                  </a:spcBef>
                  <a:spcAft>
                    <a:spcPts val="0"/>
                  </a:spcAft>
                </a:pPr>
                <a:r>
                  <a:rPr lang="en-US" sz="1400" dirty="0" smtClean="0">
                    <a:solidFill>
                      <a:prstClr val="black"/>
                    </a:solidFill>
                    <a:latin typeface="Calibri" panose="020F0502020204030204"/>
                    <a:ea typeface="+mn-ea"/>
                  </a:rPr>
                  <a:t>	</a:t>
                </a:r>
                <a14:m>
                  <m:oMath xmlns:m="http://schemas.openxmlformats.org/officeDocument/2006/math">
                    <m:r>
                      <a:rPr lang="da-DK" sz="1400" i="1">
                        <a:solidFill>
                          <a:prstClr val="black"/>
                        </a:solidFill>
                        <a:latin typeface="Cambria Math" panose="02040503050406030204" pitchFamily="18" charset="0"/>
                      </a:rPr>
                      <m:t>0.45</m:t>
                    </m:r>
                    <m:r>
                      <a:rPr lang="da-DK" sz="1400" i="1">
                        <a:solidFill>
                          <a:prstClr val="black"/>
                        </a:solidFill>
                        <a:latin typeface="Cambria Math" panose="02040503050406030204" pitchFamily="18" charset="0"/>
                        <a:ea typeface="Cambria Math" panose="02040503050406030204" pitchFamily="18" charset="0"/>
                      </a:rPr>
                      <m:t>∙100 </m:t>
                    </m:r>
                    <m:r>
                      <m:rPr>
                        <m:sty m:val="p"/>
                      </m:rPr>
                      <a:rPr lang="da-DK" sz="1400">
                        <a:solidFill>
                          <a:prstClr val="black"/>
                        </a:solidFill>
                        <a:latin typeface="Cambria Math" panose="02040503050406030204" pitchFamily="18" charset="0"/>
                        <a:ea typeface="Cambria Math" panose="02040503050406030204" pitchFamily="18" charset="0"/>
                      </a:rPr>
                      <m:t>nm</m:t>
                    </m:r>
                    <m:r>
                      <a:rPr lang="da-DK" sz="1400" i="1">
                        <a:solidFill>
                          <a:prstClr val="black"/>
                        </a:solidFill>
                        <a:latin typeface="Cambria Math" panose="02040503050406030204" pitchFamily="18" charset="0"/>
                      </a:rPr>
                      <m:t>=45 </m:t>
                    </m:r>
                    <m:r>
                      <m:rPr>
                        <m:sty m:val="p"/>
                      </m:rPr>
                      <a:rPr lang="da-DK" sz="1400">
                        <a:solidFill>
                          <a:prstClr val="black"/>
                        </a:solidFill>
                        <a:latin typeface="Cambria Math" panose="02040503050406030204" pitchFamily="18" charset="0"/>
                      </a:rPr>
                      <m:t>nm</m:t>
                    </m:r>
                  </m:oMath>
                </a14:m>
                <a:endParaRPr lang="da-DK" sz="1400" dirty="0">
                  <a:solidFill>
                    <a:prstClr val="black"/>
                  </a:solidFill>
                  <a:latin typeface="Calibri" panose="020F0502020204030204"/>
                </a:endParaRPr>
              </a:p>
              <a:p>
                <a:pPr defTabSz="914583" eaLnBrk="1" fontAlgn="auto" hangingPunct="1">
                  <a:spcBef>
                    <a:spcPts val="0"/>
                  </a:spcBef>
                  <a:spcAft>
                    <a:spcPts val="0"/>
                  </a:spcAft>
                </a:pPr>
                <a:endParaRPr lang="en-US" sz="1400" dirty="0">
                  <a:solidFill>
                    <a:prstClr val="black"/>
                  </a:solidFill>
                  <a:latin typeface="Calibri" panose="020F0502020204030204"/>
                  <a:ea typeface="+mn-ea"/>
                </a:endParaRPr>
              </a:p>
              <a:p>
                <a:pPr defTabSz="914583" eaLnBrk="1" fontAlgn="auto" hangingPunct="1">
                  <a:spcBef>
                    <a:spcPts val="0"/>
                  </a:spcBef>
                  <a:spcAft>
                    <a:spcPts val="0"/>
                  </a:spcAft>
                </a:pPr>
                <a:r>
                  <a:rPr lang="en-US" sz="1400" i="1" dirty="0">
                    <a:solidFill>
                      <a:prstClr val="black"/>
                    </a:solidFill>
                    <a:latin typeface="Calibri" panose="020F0502020204030204"/>
                    <a:ea typeface="+mn-ea"/>
                  </a:rPr>
                  <a:t>I.e. 45% of the oxide thickness is below the original Si surface,</a:t>
                </a:r>
              </a:p>
              <a:p>
                <a:pPr defTabSz="914583" eaLnBrk="1" fontAlgn="auto" hangingPunct="1">
                  <a:spcBef>
                    <a:spcPts val="0"/>
                  </a:spcBef>
                  <a:spcAft>
                    <a:spcPts val="0"/>
                  </a:spcAft>
                </a:pPr>
                <a:r>
                  <a:rPr lang="en-US" sz="1400" i="1" dirty="0">
                    <a:solidFill>
                      <a:prstClr val="black"/>
                    </a:solidFill>
                    <a:latin typeface="Calibri" panose="020F0502020204030204"/>
                    <a:ea typeface="+mn-ea"/>
                  </a:rPr>
                  <a:t>and 55 % is above it </a:t>
                </a:r>
              </a:p>
              <a:p>
                <a:pPr defTabSz="914583" eaLnBrk="1" fontAlgn="auto" hangingPunct="1">
                  <a:spcBef>
                    <a:spcPts val="0"/>
                  </a:spcBef>
                  <a:spcAft>
                    <a:spcPts val="0"/>
                  </a:spcAft>
                </a:pPr>
                <a:endParaRPr lang="da-DK" sz="1800" b="1" dirty="0">
                  <a:solidFill>
                    <a:prstClr val="black"/>
                  </a:solidFill>
                  <a:latin typeface="Calibri" panose="020F0502020204030204"/>
                  <a:ea typeface="+mn-ea"/>
                </a:endParaRPr>
              </a:p>
              <a:p>
                <a:pPr defTabSz="914583" eaLnBrk="1" fontAlgn="auto" hangingPunct="1">
                  <a:spcBef>
                    <a:spcPts val="0"/>
                  </a:spcBef>
                  <a:spcAft>
                    <a:spcPts val="0"/>
                  </a:spcAft>
                </a:pPr>
                <a:r>
                  <a:rPr lang="da-DK" sz="1400" b="1" dirty="0">
                    <a:solidFill>
                      <a:prstClr val="black"/>
                    </a:solidFill>
                    <a:latin typeface="Calibri" panose="020F0502020204030204"/>
                    <a:ea typeface="+mn-ea"/>
                  </a:rPr>
                  <a:t>How </a:t>
                </a:r>
                <a:r>
                  <a:rPr lang="da-DK" sz="1400" b="1" dirty="0" err="1">
                    <a:solidFill>
                      <a:prstClr val="black"/>
                    </a:solidFill>
                    <a:latin typeface="Calibri" panose="020F0502020204030204"/>
                    <a:ea typeface="+mn-ea"/>
                  </a:rPr>
                  <a:t>much</a:t>
                </a:r>
                <a:r>
                  <a:rPr lang="da-DK" sz="1400" b="1" dirty="0">
                    <a:solidFill>
                      <a:prstClr val="black"/>
                    </a:solidFill>
                    <a:latin typeface="Calibri" panose="020F0502020204030204"/>
                    <a:ea typeface="+mn-ea"/>
                  </a:rPr>
                  <a:t> is </a:t>
                </a:r>
                <a:r>
                  <a:rPr lang="da-DK" sz="1400" b="1" dirty="0" smtClean="0">
                    <a:solidFill>
                      <a:prstClr val="black"/>
                    </a:solidFill>
                    <a:latin typeface="Calibri" panose="020F0502020204030204"/>
                    <a:ea typeface="+mn-ea"/>
                  </a:rPr>
                  <a:t>the </a:t>
                </a:r>
                <a:r>
                  <a:rPr lang="da-DK" sz="1400" b="1" dirty="0" err="1" smtClean="0">
                    <a:solidFill>
                      <a:prstClr val="black"/>
                    </a:solidFill>
                    <a:latin typeface="Calibri" panose="020F0502020204030204"/>
                    <a:ea typeface="+mn-ea"/>
                  </a:rPr>
                  <a:t>volume</a:t>
                </a:r>
                <a:r>
                  <a:rPr lang="da-DK" sz="1400" b="1" dirty="0" smtClean="0">
                    <a:solidFill>
                      <a:prstClr val="black"/>
                    </a:solidFill>
                    <a:latin typeface="Calibri" panose="020F0502020204030204"/>
                    <a:ea typeface="+mn-ea"/>
                  </a:rPr>
                  <a:t> </a:t>
                </a:r>
                <a:r>
                  <a:rPr lang="da-DK" sz="1400" b="1" dirty="0" err="1">
                    <a:solidFill>
                      <a:prstClr val="black"/>
                    </a:solidFill>
                    <a:latin typeface="Calibri" panose="020F0502020204030204"/>
                    <a:ea typeface="+mn-ea"/>
                  </a:rPr>
                  <a:t>expanding</a:t>
                </a:r>
                <a:r>
                  <a:rPr lang="da-DK" sz="1400" b="1" dirty="0">
                    <a:solidFill>
                      <a:prstClr val="black"/>
                    </a:solidFill>
                    <a:latin typeface="Calibri" panose="020F0502020204030204"/>
                    <a:ea typeface="+mn-ea"/>
                  </a:rPr>
                  <a:t>?</a:t>
                </a:r>
              </a:p>
              <a:p>
                <a:pPr defTabSz="914583" eaLnBrk="1" fontAlgn="auto" hangingPunct="1">
                  <a:spcBef>
                    <a:spcPts val="0"/>
                  </a:spcBef>
                  <a:spcAft>
                    <a:spcPts val="0"/>
                  </a:spcAft>
                </a:pPr>
                <a:endParaRPr lang="da-DK" sz="1400" i="1" dirty="0">
                  <a:solidFill>
                    <a:prstClr val="black"/>
                  </a:solidFill>
                  <a:latin typeface="Cambria Math" panose="02040503050406030204" pitchFamily="18" charset="0"/>
                  <a:ea typeface="+mn-ea"/>
                </a:endParaRPr>
              </a:p>
              <a:p>
                <a:pPr defTabSz="914583" eaLnBrk="1" fontAlgn="auto" hangingPunct="1">
                  <a:spcBef>
                    <a:spcPts val="0"/>
                  </a:spcBef>
                  <a:spcAft>
                    <a:spcPts val="0"/>
                  </a:spcAft>
                </a:pPr>
                <a:r>
                  <a:rPr lang="da-DK" sz="1400" dirty="0" smtClean="0">
                    <a:solidFill>
                      <a:prstClr val="black"/>
                    </a:solidFill>
                    <a:latin typeface="Calibri" panose="020F0502020204030204"/>
                    <a:ea typeface="+mn-ea"/>
                  </a:rPr>
                  <a:t>	</a:t>
                </a:r>
                <a14:m>
                  <m:oMath xmlns:m="http://schemas.openxmlformats.org/officeDocument/2006/math">
                    <m:f>
                      <m:fPr>
                        <m:ctrlPr>
                          <a:rPr lang="da-DK" sz="1400" i="1">
                            <a:solidFill>
                              <a:prstClr val="black"/>
                            </a:solidFill>
                            <a:latin typeface="Cambria Math" panose="02040503050406030204" pitchFamily="18" charset="0"/>
                          </a:rPr>
                        </m:ctrlPr>
                      </m:fPr>
                      <m:num>
                        <m:r>
                          <a:rPr lang="da-DK" sz="1400" i="1">
                            <a:solidFill>
                              <a:prstClr val="black"/>
                            </a:solidFill>
                            <a:latin typeface="Cambria Math" panose="02040503050406030204" pitchFamily="18" charset="0"/>
                          </a:rPr>
                          <m:t>100 </m:t>
                        </m:r>
                        <m:r>
                          <m:rPr>
                            <m:sty m:val="p"/>
                          </m:rPr>
                          <a:rPr lang="da-DK" sz="1400">
                            <a:solidFill>
                              <a:prstClr val="black"/>
                            </a:solidFill>
                            <a:latin typeface="Cambria Math" panose="02040503050406030204" pitchFamily="18" charset="0"/>
                          </a:rPr>
                          <m:t>nm</m:t>
                        </m:r>
                      </m:num>
                      <m:den>
                        <m:r>
                          <a:rPr lang="da-DK" sz="1400" i="1">
                            <a:solidFill>
                              <a:prstClr val="black"/>
                            </a:solidFill>
                            <a:latin typeface="Cambria Math" panose="02040503050406030204" pitchFamily="18" charset="0"/>
                          </a:rPr>
                          <m:t>45 </m:t>
                        </m:r>
                        <m:r>
                          <m:rPr>
                            <m:sty m:val="p"/>
                          </m:rPr>
                          <a:rPr lang="da-DK" sz="1400">
                            <a:solidFill>
                              <a:prstClr val="black"/>
                            </a:solidFill>
                            <a:latin typeface="Cambria Math" panose="02040503050406030204" pitchFamily="18" charset="0"/>
                          </a:rPr>
                          <m:t>nm</m:t>
                        </m:r>
                      </m:den>
                    </m:f>
                    <m:r>
                      <a:rPr lang="da-DK" sz="1400" i="1">
                        <a:solidFill>
                          <a:prstClr val="black"/>
                        </a:solidFill>
                        <a:latin typeface="Cambria Math" panose="02040503050406030204" pitchFamily="18" charset="0"/>
                      </a:rPr>
                      <m:t>=2.2 </m:t>
                    </m:r>
                    <m:r>
                      <m:rPr>
                        <m:sty m:val="p"/>
                      </m:rPr>
                      <a:rPr lang="da-DK" sz="1400">
                        <a:solidFill>
                          <a:prstClr val="black"/>
                        </a:solidFill>
                        <a:latin typeface="Cambria Math" panose="02040503050406030204" pitchFamily="18" charset="0"/>
                      </a:rPr>
                      <m:t>times</m:t>
                    </m:r>
                  </m:oMath>
                </a14:m>
                <a:endParaRPr lang="da-DK" sz="1400" dirty="0">
                  <a:solidFill>
                    <a:prstClr val="black"/>
                  </a:solidFill>
                  <a:latin typeface="Calibri" panose="020F0502020204030204"/>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altLang="da-DK" sz="1600" dirty="0">
                  <a:solidFill>
                    <a:prstClr val="black"/>
                  </a:solidFill>
                  <a:latin typeface="Century Schoolbook" panose="02040604050505020304" pitchFamily="18" charset="0"/>
                  <a:ea typeface="+mn-ea"/>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41837" y="2676185"/>
                <a:ext cx="4719815" cy="3524464"/>
              </a:xfrm>
              <a:prstGeom prst="rect">
                <a:avLst/>
              </a:prstGeom>
              <a:blipFill>
                <a:blip r:embed="rId6"/>
                <a:stretch>
                  <a:fillRect l="-388"/>
                </a:stretch>
              </a:blipFill>
            </p:spPr>
            <p:txBody>
              <a:bodyPr/>
              <a:lstStyle/>
              <a:p>
                <a:r>
                  <a:rPr lang="da-DK">
                    <a:noFill/>
                  </a:rPr>
                  <a:t> </a:t>
                </a:r>
              </a:p>
            </p:txBody>
          </p:sp>
        </mc:Fallback>
      </mc:AlternateContent>
      <p:sp>
        <p:nvSpPr>
          <p:cNvPr id="2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smtClean="0">
                <a:solidFill>
                  <a:srgbClr val="000000"/>
                </a:solidFill>
                <a:latin typeface="Verdana"/>
                <a:cs typeface="Arial" charset="0"/>
              </a:rPr>
              <a:t>Si </a:t>
            </a:r>
            <a:r>
              <a:rPr lang="da-DK" altLang="da-DK" b="0" kern="0" dirty="0" err="1" smtClean="0">
                <a:solidFill>
                  <a:srgbClr val="000000"/>
                </a:solidFill>
                <a:latin typeface="Verdana"/>
                <a:cs typeface="Arial" charset="0"/>
              </a:rPr>
              <a:t>consumption</a:t>
            </a:r>
            <a:r>
              <a:rPr lang="da-DK" altLang="da-DK" b="0" kern="0" dirty="0" smtClean="0">
                <a:solidFill>
                  <a:srgbClr val="000000"/>
                </a:solidFill>
                <a:latin typeface="Verdana"/>
                <a:cs typeface="Arial" charset="0"/>
              </a:rPr>
              <a:t> and </a:t>
            </a:r>
            <a:r>
              <a:rPr lang="da-DK" altLang="da-DK" b="0" kern="0" dirty="0" err="1" smtClean="0">
                <a:solidFill>
                  <a:srgbClr val="000000"/>
                </a:solidFill>
                <a:latin typeface="Verdana"/>
                <a:cs typeface="Arial" charset="0"/>
              </a:rPr>
              <a:t>volume</a:t>
            </a:r>
            <a:r>
              <a:rPr lang="da-DK" altLang="da-DK" b="0"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expansion</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Tree>
    <p:extLst>
      <p:ext uri="{BB962C8B-B14F-4D97-AF65-F5344CB8AC3E}">
        <p14:creationId xmlns:p14="http://schemas.microsoft.com/office/powerpoint/2010/main" val="394217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3" end="3"/>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8">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8">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31692" y="-386630"/>
            <a:ext cx="6750471" cy="5395882"/>
            <a:chOff x="2081913" y="-314622"/>
            <a:chExt cx="6750471" cy="5395882"/>
          </a:xfrm>
        </p:grpSpPr>
        <p:grpSp>
          <p:nvGrpSpPr>
            <p:cNvPr id="4" name="Group 3"/>
            <p:cNvGrpSpPr/>
            <p:nvPr/>
          </p:nvGrpSpPr>
          <p:grpSpPr>
            <a:xfrm>
              <a:off x="2081913" y="-314622"/>
              <a:ext cx="6750471" cy="5395882"/>
              <a:chOff x="908437" y="465332"/>
              <a:chExt cx="6750471" cy="5395882"/>
            </a:xfrm>
          </p:grpSpPr>
          <p:grpSp>
            <p:nvGrpSpPr>
              <p:cNvPr id="18" name="Group 17"/>
              <p:cNvGrpSpPr>
                <a:grpSpLocks noChangeAspect="1"/>
              </p:cNvGrpSpPr>
              <p:nvPr/>
            </p:nvGrpSpPr>
            <p:grpSpPr>
              <a:xfrm>
                <a:off x="1982125" y="1845618"/>
                <a:ext cx="4742186" cy="3769318"/>
                <a:chOff x="3230880" y="5791200"/>
                <a:chExt cx="3803393" cy="3023130"/>
              </a:xfrm>
            </p:grpSpPr>
            <p:pic>
              <p:nvPicPr>
                <p:cNvPr id="20" name="Picture 19"/>
                <p:cNvPicPr>
                  <a:picLocks noChangeAspect="1"/>
                </p:cNvPicPr>
                <p:nvPr/>
              </p:nvPicPr>
              <p:blipFill rotWithShape="1">
                <a:blip r:embed="rId3"/>
                <a:srcRect l="77526" t="62425" r="-404" b="1694"/>
                <a:stretch/>
              </p:blipFill>
              <p:spPr>
                <a:xfrm>
                  <a:off x="5532865" y="7194330"/>
                  <a:ext cx="1501408" cy="1620000"/>
                </a:xfrm>
                <a:prstGeom prst="rect">
                  <a:avLst/>
                </a:prstGeom>
              </p:spPr>
            </p:pic>
            <p:sp>
              <p:nvSpPr>
                <p:cNvPr id="21" name="Rectangle 20"/>
                <p:cNvSpPr/>
                <p:nvPr/>
              </p:nvSpPr>
              <p:spPr>
                <a:xfrm>
                  <a:off x="3230880" y="5791200"/>
                  <a:ext cx="1447853" cy="59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da-DK" sz="1800">
                    <a:solidFill>
                      <a:prstClr val="white"/>
                    </a:solidFill>
                    <a:latin typeface="Calibri" panose="020F0502020204030204"/>
                  </a:endParaRPr>
                </a:p>
              </p:txBody>
            </p:sp>
          </p:gr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p:grpSp>
            <p:nvGrpSpPr>
              <p:cNvPr id="3" name="Group 2"/>
              <p:cNvGrpSpPr>
                <a:grpSpLocks noChangeAspect="1"/>
              </p:cNvGrpSpPr>
              <p:nvPr/>
            </p:nvGrpSpPr>
            <p:grpSpPr>
              <a:xfrm>
                <a:off x="1925411" y="3486654"/>
                <a:ext cx="2944684" cy="2160500"/>
                <a:chOff x="3230880" y="5791200"/>
                <a:chExt cx="2361751" cy="1732800"/>
              </a:xfrm>
            </p:grpSpPr>
            <p:pic>
              <p:nvPicPr>
                <p:cNvPr id="11" name="Picture 10"/>
                <p:cNvPicPr>
                  <a:picLocks noChangeAspect="1"/>
                </p:cNvPicPr>
                <p:nvPr/>
              </p:nvPicPr>
              <p:blipFill rotWithShape="1">
                <a:blip r:embed="rId3"/>
                <a:srcRect l="23349" t="62425" r="44094" b="1694"/>
                <a:stretch/>
              </p:blipFill>
              <p:spPr>
                <a:xfrm>
                  <a:off x="3456000" y="5904000"/>
                  <a:ext cx="2136631" cy="1620000"/>
                </a:xfrm>
                <a:prstGeom prst="rect">
                  <a:avLst/>
                </a:prstGeom>
              </p:spPr>
            </p:pic>
            <p:sp>
              <p:nvSpPr>
                <p:cNvPr id="2" name="Rectangle 1"/>
                <p:cNvSpPr/>
                <p:nvPr/>
              </p:nvSpPr>
              <p:spPr>
                <a:xfrm>
                  <a:off x="3230880" y="5791200"/>
                  <a:ext cx="1447853" cy="59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da-DK" sz="1800">
                    <a:solidFill>
                      <a:prstClr val="white"/>
                    </a:solidFill>
                    <a:latin typeface="Calibri" panose="020F0502020204030204"/>
                  </a:endParaRPr>
                </a:p>
              </p:txBody>
            </p:sp>
          </p:grpSp>
          <p:sp>
            <p:nvSpPr>
              <p:cNvPr id="6" name="Rectangle 5"/>
              <p:cNvSpPr/>
              <p:nvPr/>
            </p:nvSpPr>
            <p:spPr>
              <a:xfrm>
                <a:off x="1314931" y="5614936"/>
                <a:ext cx="6343977" cy="246278"/>
              </a:xfrm>
              <a:prstGeom prst="rect">
                <a:avLst/>
              </a:prstGeom>
            </p:spPr>
            <p:txBody>
              <a:bodyPr wrap="square">
                <a:spAutoFit/>
              </a:bodyPr>
              <a:lstStyle/>
              <a:p>
                <a:pPr marL="457291" lvl="1" defTabSz="914583" eaLnBrk="1" fontAlgn="auto" hangingPunct="1">
                  <a:spcBef>
                    <a:spcPts val="0"/>
                  </a:spcBef>
                  <a:spcAft>
                    <a:spcPts val="0"/>
                  </a:spcAft>
                </a:pPr>
                <a:r>
                  <a:rPr lang="da-DK" sz="1000" i="1" dirty="0">
                    <a:solidFill>
                      <a:prstClr val="black"/>
                    </a:solidFill>
                    <a:latin typeface="Calibri" panose="020F0502020204030204"/>
                    <a:ea typeface="+mn-ea"/>
                  </a:rPr>
                  <a:t>https://www.kth.se/social/upload/4f283b68f276541a2900000e/Lecture%205%20-%20Spring%202012.pdf</a:t>
                </a:r>
              </a:p>
            </p:txBody>
          </p:sp>
        </p:grpSp>
        <p:grpSp>
          <p:nvGrpSpPr>
            <p:cNvPr id="10" name="Group 9"/>
            <p:cNvGrpSpPr/>
            <p:nvPr/>
          </p:nvGrpSpPr>
          <p:grpSpPr>
            <a:xfrm>
              <a:off x="4009355" y="2565698"/>
              <a:ext cx="3643338" cy="276999"/>
              <a:chOff x="4009355" y="2565698"/>
              <a:chExt cx="3643338" cy="276999"/>
            </a:xfrm>
          </p:grpSpPr>
          <p:sp>
            <p:nvSpPr>
              <p:cNvPr id="8" name="TextBox 7"/>
              <p:cNvSpPr txBox="1"/>
              <p:nvPr/>
            </p:nvSpPr>
            <p:spPr>
              <a:xfrm>
                <a:off x="4009355" y="2565698"/>
                <a:ext cx="1617751" cy="276999"/>
              </a:xfrm>
              <a:prstGeom prst="rect">
                <a:avLst/>
              </a:prstGeom>
              <a:noFill/>
            </p:spPr>
            <p:txBody>
              <a:bodyPr wrap="none" rtlCol="0">
                <a:spAutoFit/>
              </a:bodyPr>
              <a:lstStyle/>
              <a:p>
                <a:r>
                  <a:rPr lang="da-DK" sz="1200" b="1" dirty="0" err="1"/>
                  <a:t>Before</a:t>
                </a:r>
                <a:r>
                  <a:rPr lang="da-DK" sz="1200" b="1" dirty="0"/>
                  <a:t> oxidation</a:t>
                </a:r>
              </a:p>
            </p:txBody>
          </p:sp>
          <p:sp>
            <p:nvSpPr>
              <p:cNvPr id="23" name="TextBox 22"/>
              <p:cNvSpPr txBox="1"/>
              <p:nvPr/>
            </p:nvSpPr>
            <p:spPr>
              <a:xfrm>
                <a:off x="6169595" y="2565698"/>
                <a:ext cx="1483098" cy="276999"/>
              </a:xfrm>
              <a:prstGeom prst="rect">
                <a:avLst/>
              </a:prstGeom>
              <a:noFill/>
            </p:spPr>
            <p:txBody>
              <a:bodyPr wrap="none" rtlCol="0">
                <a:spAutoFit/>
              </a:bodyPr>
              <a:lstStyle/>
              <a:p>
                <a:r>
                  <a:rPr lang="da-DK" sz="1200" b="1" dirty="0" err="1" smtClean="0"/>
                  <a:t>After</a:t>
                </a:r>
                <a:r>
                  <a:rPr lang="da-DK" sz="1200" b="1" dirty="0" smtClean="0"/>
                  <a:t> </a:t>
                </a:r>
                <a:r>
                  <a:rPr lang="da-DK" sz="1200" b="1" dirty="0"/>
                  <a:t>oxidation</a:t>
                </a:r>
              </a:p>
            </p:txBody>
          </p:sp>
        </p:grpSp>
      </p:gr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da-DK" altLang="da-DK">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da-DK" altLang="da-DK">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p:sp>
        <p:nvSpPr>
          <p:cNvPr id="9" name="TextBox 8"/>
          <p:cNvSpPr txBox="1"/>
          <p:nvPr/>
        </p:nvSpPr>
        <p:spPr>
          <a:xfrm>
            <a:off x="538682" y="1101837"/>
            <a:ext cx="9015189" cy="3095372"/>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da-DK" sz="1600" dirty="0">
              <a:solidFill>
                <a:srgbClr val="FF0000"/>
              </a:solidFill>
              <a:latin typeface="Calibri" panose="020F0502020204030204"/>
              <a:ea typeface="+mn-ea"/>
            </a:endParaRPr>
          </a:p>
          <a:p>
            <a:pPr defTabSz="914583" eaLnBrk="1" fontAlgn="auto" hangingPunct="1">
              <a:spcBef>
                <a:spcPts val="0"/>
              </a:spcBef>
              <a:spcAft>
                <a:spcPts val="0"/>
              </a:spcAft>
            </a:pPr>
            <a:r>
              <a:rPr lang="da-DK" sz="1600" dirty="0" err="1">
                <a:solidFill>
                  <a:prstClr val="black"/>
                </a:solidFill>
                <a:latin typeface="Calibri" panose="020F0502020204030204"/>
                <a:ea typeface="+mn-ea"/>
              </a:rPr>
              <a:t>When</a:t>
            </a:r>
            <a:r>
              <a:rPr lang="da-DK" sz="1600" dirty="0">
                <a:solidFill>
                  <a:prstClr val="black"/>
                </a:solidFill>
                <a:latin typeface="Calibri" panose="020F0502020204030204"/>
                <a:ea typeface="+mn-ea"/>
              </a:rPr>
              <a:t> a Si </a:t>
            </a:r>
            <a:r>
              <a:rPr lang="da-DK" sz="1600" dirty="0" err="1">
                <a:solidFill>
                  <a:prstClr val="black"/>
                </a:solidFill>
                <a:latin typeface="Calibri" panose="020F0502020204030204"/>
                <a:ea typeface="+mn-ea"/>
              </a:rPr>
              <a:t>wafer</a:t>
            </a:r>
            <a:r>
              <a:rPr lang="da-DK" sz="1600" dirty="0">
                <a:solidFill>
                  <a:prstClr val="black"/>
                </a:solidFill>
                <a:latin typeface="Calibri" panose="020F0502020204030204"/>
                <a:ea typeface="+mn-ea"/>
              </a:rPr>
              <a:t> is </a:t>
            </a:r>
            <a:r>
              <a:rPr lang="da-DK" sz="1600" dirty="0" err="1" smtClean="0">
                <a:solidFill>
                  <a:prstClr val="black"/>
                </a:solidFill>
                <a:latin typeface="Calibri" panose="020F0502020204030204"/>
                <a:ea typeface="+mn-ea"/>
              </a:rPr>
              <a:t>being</a:t>
            </a:r>
            <a:r>
              <a:rPr lang="da-DK" sz="1600" dirty="0" smtClean="0">
                <a:solidFill>
                  <a:prstClr val="black"/>
                </a:solidFill>
                <a:latin typeface="Calibri" panose="020F0502020204030204"/>
                <a:ea typeface="+mn-ea"/>
              </a:rPr>
              <a:t> </a:t>
            </a:r>
            <a:r>
              <a:rPr lang="da-DK" sz="1600" dirty="0" err="1">
                <a:solidFill>
                  <a:prstClr val="black"/>
                </a:solidFill>
                <a:latin typeface="Calibri" panose="020F0502020204030204"/>
                <a:ea typeface="+mn-ea"/>
              </a:rPr>
              <a:t>oxidized</a:t>
            </a:r>
            <a:r>
              <a:rPr lang="da-DK" sz="1600" dirty="0">
                <a:solidFill>
                  <a:prstClr val="black"/>
                </a:solidFill>
                <a:latin typeface="Calibri" panose="020F0502020204030204"/>
                <a:ea typeface="+mn-ea"/>
              </a:rPr>
              <a:t>, the </a:t>
            </a:r>
            <a:r>
              <a:rPr lang="da-DK" sz="1600" dirty="0" err="1">
                <a:solidFill>
                  <a:prstClr val="black"/>
                </a:solidFill>
                <a:latin typeface="Calibri" panose="020F0502020204030204"/>
                <a:ea typeface="+mn-ea"/>
              </a:rPr>
              <a:t>volume</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can</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only</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expand</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upwards</a:t>
            </a:r>
            <a:r>
              <a:rPr lang="da-DK" sz="1600" dirty="0">
                <a:solidFill>
                  <a:prstClr val="black"/>
                </a:solidFill>
                <a:latin typeface="Calibri" panose="020F0502020204030204"/>
                <a:ea typeface="+mn-ea"/>
              </a:rPr>
              <a:t> (not to the sides). </a:t>
            </a:r>
          </a:p>
          <a:p>
            <a:pPr defTabSz="914583" eaLnBrk="1" fontAlgn="auto" hangingPunct="1">
              <a:spcBef>
                <a:spcPts val="0"/>
              </a:spcBef>
              <a:spcAft>
                <a:spcPts val="0"/>
              </a:spcAft>
            </a:pPr>
            <a:endParaRPr lang="da-DK" sz="1600" dirty="0" smtClean="0">
              <a:solidFill>
                <a:srgbClr val="FF0000"/>
              </a:solidFill>
              <a:latin typeface="Calibri" panose="020F0502020204030204"/>
              <a:ea typeface="+mn-ea"/>
            </a:endParaRPr>
          </a:p>
          <a:p>
            <a:pPr defTabSz="914583" eaLnBrk="1" fontAlgn="auto" hangingPunct="1">
              <a:spcBef>
                <a:spcPts val="0"/>
              </a:spcBef>
              <a:spcAft>
                <a:spcPts val="0"/>
              </a:spcAft>
            </a:pPr>
            <a:endParaRPr lang="da-DK" sz="1600" dirty="0">
              <a:solidFill>
                <a:srgbClr val="FF0000"/>
              </a:solidFill>
              <a:latin typeface="Calibri" panose="020F0502020204030204"/>
              <a:ea typeface="+mn-ea"/>
            </a:endParaRPr>
          </a:p>
          <a:p>
            <a:pPr defTabSz="914583" eaLnBrk="1" fontAlgn="auto" hangingPunct="1">
              <a:spcBef>
                <a:spcPts val="0"/>
              </a:spcBef>
              <a:spcAft>
                <a:spcPts val="0"/>
              </a:spcAft>
            </a:pPr>
            <a:r>
              <a:rPr lang="da-DK" sz="1600" dirty="0" err="1">
                <a:solidFill>
                  <a:prstClr val="black"/>
                </a:solidFill>
                <a:latin typeface="Calibri" panose="020F0502020204030204"/>
                <a:ea typeface="+mn-ea"/>
              </a:rPr>
              <a:t>Therefore</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thermal</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oxide</a:t>
            </a:r>
            <a:r>
              <a:rPr lang="da-DK" sz="1600" dirty="0">
                <a:solidFill>
                  <a:prstClr val="black"/>
                </a:solidFill>
                <a:latin typeface="Calibri" panose="020F0502020204030204"/>
                <a:ea typeface="+mn-ea"/>
              </a:rPr>
              <a:t> has a </a:t>
            </a:r>
            <a:r>
              <a:rPr lang="da-DK" sz="1600" dirty="0" err="1">
                <a:solidFill>
                  <a:prstClr val="black"/>
                </a:solidFill>
                <a:latin typeface="Calibri" panose="020F0502020204030204"/>
                <a:ea typeface="+mn-ea"/>
              </a:rPr>
              <a:t>high</a:t>
            </a:r>
            <a:r>
              <a:rPr lang="da-DK" sz="1600" dirty="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compressive</a:t>
            </a:r>
            <a:r>
              <a:rPr lang="da-DK" sz="1600" dirty="0" smtClean="0">
                <a:solidFill>
                  <a:prstClr val="black"/>
                </a:solidFill>
                <a:latin typeface="Calibri" panose="020F0502020204030204"/>
                <a:ea typeface="+mn-ea"/>
              </a:rPr>
              <a:t> </a:t>
            </a:r>
            <a:r>
              <a:rPr lang="da-DK" sz="1600" dirty="0">
                <a:solidFill>
                  <a:prstClr val="black"/>
                </a:solidFill>
                <a:latin typeface="Calibri" panose="020F0502020204030204"/>
                <a:ea typeface="+mn-ea"/>
              </a:rPr>
              <a:t>stress </a:t>
            </a:r>
            <a:endParaRPr lang="da-DK" sz="1600" dirty="0">
              <a:solidFill>
                <a:srgbClr val="FF0000"/>
              </a:solidFill>
              <a:latin typeface="Calibri" panose="020F0502020204030204"/>
              <a:ea typeface="+mn-ea"/>
            </a:endParaRPr>
          </a:p>
          <a:p>
            <a:pPr defTabSz="914583" eaLnBrk="1" fontAlgn="auto" hangingPunct="1">
              <a:spcBef>
                <a:spcPts val="0"/>
              </a:spcBef>
              <a:spcAft>
                <a:spcPts val="0"/>
              </a:spcAft>
            </a:pPr>
            <a:r>
              <a:rPr lang="da-DK" sz="1600" dirty="0">
                <a:solidFill>
                  <a:srgbClr val="FF0000"/>
                </a:solidFill>
                <a:latin typeface="Calibri" panose="020F0502020204030204"/>
                <a:ea typeface="+mn-ea"/>
              </a:rPr>
              <a:t> </a:t>
            </a:r>
          </a:p>
          <a:p>
            <a:pPr marL="829634" lvl="1" indent="-285576" defTabSz="914583" eaLnBrk="1" fontAlgn="auto" hangingPunct="1">
              <a:spcBef>
                <a:spcPts val="0"/>
              </a:spcBef>
              <a:spcAft>
                <a:spcPts val="0"/>
              </a:spcAft>
              <a:buFont typeface="Arial" panose="020B0604020202020204" pitchFamily="34" charset="0"/>
              <a:buChar char="•"/>
            </a:pPr>
            <a:endParaRPr lang="da-DK" sz="1400" i="1" dirty="0">
              <a:solidFill>
                <a:prstClr val="black"/>
              </a:solidFill>
              <a:latin typeface="Calibri" panose="020F0502020204030204"/>
              <a:ea typeface="+mn-ea"/>
            </a:endParaRPr>
          </a:p>
          <a:p>
            <a:pPr defTabSz="914583" eaLnBrk="1" fontAlgn="auto" hangingPunct="1">
              <a:spcBef>
                <a:spcPts val="0"/>
              </a:spcBef>
              <a:spcAft>
                <a:spcPts val="0"/>
              </a:spcAft>
            </a:pPr>
            <a:r>
              <a:rPr lang="da-DK" sz="1400" dirty="0">
                <a:solidFill>
                  <a:prstClr val="black"/>
                </a:solidFill>
                <a:latin typeface="Calibri" panose="020F0502020204030204"/>
                <a:ea typeface="+mn-ea"/>
              </a:rPr>
              <a:t>	</a:t>
            </a:r>
          </a:p>
          <a:p>
            <a:pPr marL="340209" indent="-340209" defTabSz="914583" eaLnBrk="1" fontAlgn="auto" hangingPunct="1">
              <a:spcBef>
                <a:spcPts val="0"/>
              </a:spcBef>
              <a:spcAft>
                <a:spcPts val="0"/>
              </a:spcAft>
              <a:buFont typeface="Arial" panose="020B0604020202020204" pitchFamily="34" charset="0"/>
              <a:buChar char="•"/>
            </a:pPr>
            <a:endParaRPr lang="da-DK" sz="1400" dirty="0">
              <a:solidFill>
                <a:prstClr val="black"/>
              </a:solidFill>
              <a:latin typeface="Calibri" panose="020F0502020204030204"/>
              <a:ea typeface="+mn-ea"/>
            </a:endParaRPr>
          </a:p>
          <a:p>
            <a:pPr marL="408251" indent="-408251" defTabSz="914583" eaLnBrk="1" fontAlgn="auto" hangingPunct="1">
              <a:spcBef>
                <a:spcPts val="0"/>
              </a:spcBef>
              <a:spcAft>
                <a:spcPts val="0"/>
              </a:spcAft>
              <a:buFontTx/>
              <a:buAutoNum type="arabicPeriod"/>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b="1"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p:txBody>
      </p:sp>
      <p:sp>
        <p:nvSpPr>
          <p:cNvPr id="7" name="Rectangle 7"/>
          <p:cNvSpPr>
            <a:spLocks noChangeArrowheads="1"/>
          </p:cNvSpPr>
          <p:nvPr/>
        </p:nvSpPr>
        <p:spPr bwMode="auto">
          <a:xfrm>
            <a:off x="177" y="-184561"/>
            <a:ext cx="184726" cy="36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7" tIns="45719" rIns="91437" bIns="45719" numCol="1" anchor="ctr" anchorCtr="0" compatLnSpc="1">
            <a:prstTxWarp prst="textNoShape">
              <a:avLst/>
            </a:prstTxWarp>
            <a:spAutoFit/>
          </a:bodyPr>
          <a:lstStyle/>
          <a:p>
            <a:pPr defTabSz="914309"/>
            <a:endParaRPr lang="da-DK" altLang="da-DK" sz="1799" dirty="0">
              <a:solidFill>
                <a:prstClr val="black"/>
              </a:solidFill>
              <a:latin typeface="Arial" panose="020B0604020202020204" pitchFamily="34" charset="0"/>
              <a:ea typeface="+mn-ea"/>
            </a:endParaRPr>
          </a:p>
        </p:txBody>
      </p:sp>
      <p:sp>
        <p:nvSpPr>
          <p:cNvPr id="16"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smtClean="0">
                <a:solidFill>
                  <a:srgbClr val="000000"/>
                </a:solidFill>
                <a:latin typeface="Verdana"/>
                <a:cs typeface="Arial" charset="0"/>
              </a:rPr>
              <a:t>Stress</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grpSp>
        <p:nvGrpSpPr>
          <p:cNvPr id="5" name="Group 4"/>
          <p:cNvGrpSpPr/>
          <p:nvPr/>
        </p:nvGrpSpPr>
        <p:grpSpPr>
          <a:xfrm>
            <a:off x="706846" y="3285778"/>
            <a:ext cx="4032000" cy="4032000"/>
            <a:chOff x="706846" y="3285778"/>
            <a:chExt cx="4032000" cy="4032000"/>
          </a:xfrm>
        </p:grpSpPr>
        <p:grpSp>
          <p:nvGrpSpPr>
            <p:cNvPr id="27" name="Group 26"/>
            <p:cNvGrpSpPr/>
            <p:nvPr/>
          </p:nvGrpSpPr>
          <p:grpSpPr>
            <a:xfrm>
              <a:off x="706846" y="3285778"/>
              <a:ext cx="4032000" cy="4032000"/>
              <a:chOff x="6192000" y="2232000"/>
              <a:chExt cx="4032000" cy="4032000"/>
            </a:xfrm>
            <a:solidFill>
              <a:schemeClr val="tx1">
                <a:lumMod val="50000"/>
                <a:lumOff val="50000"/>
              </a:schemeClr>
            </a:solidFill>
          </p:grpSpPr>
          <p:sp>
            <p:nvSpPr>
              <p:cNvPr id="28" name="Arc 27"/>
              <p:cNvSpPr/>
              <p:nvPr/>
            </p:nvSpPr>
            <p:spPr>
              <a:xfrm rot="19175844">
                <a:off x="6192000" y="2232000"/>
                <a:ext cx="4032000" cy="4032000"/>
              </a:xfrm>
              <a:prstGeom prst="arc">
                <a:avLst>
                  <a:gd name="adj1" fmla="val 16009145"/>
                  <a:gd name="adj2" fmla="val 21317328"/>
                </a:avLst>
              </a:prstGeom>
              <a:grpFill/>
              <a:ln w="539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900" b="0" i="0" u="none" strike="noStrike" kern="1200" cap="none" spc="0" normalizeH="0" baseline="0" noProof="0">
                  <a:ln>
                    <a:noFill/>
                  </a:ln>
                  <a:solidFill>
                    <a:srgbClr val="000000"/>
                  </a:solidFill>
                  <a:effectLst/>
                  <a:uLnTx/>
                  <a:uFillTx/>
                  <a:latin typeface="Verdana"/>
                  <a:ea typeface="ＭＳ Ｐゴシック"/>
                  <a:cs typeface="+mn-cs"/>
                </a:endParaRPr>
              </a:p>
            </p:txBody>
          </p:sp>
          <p:sp>
            <p:nvSpPr>
              <p:cNvPr id="29" name="Arc 28"/>
              <p:cNvSpPr/>
              <p:nvPr/>
            </p:nvSpPr>
            <p:spPr>
              <a:xfrm rot="18550092">
                <a:off x="6354003" y="2448002"/>
                <a:ext cx="3693022" cy="3688463"/>
              </a:xfrm>
              <a:prstGeom prst="arc">
                <a:avLst>
                  <a:gd name="adj1" fmla="val 16626845"/>
                  <a:gd name="adj2" fmla="val 434962"/>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sz="1900" b="0" i="0" u="none" strike="noStrike" kern="1200" cap="none" spc="0" normalizeH="0" baseline="0" noProof="0">
                  <a:ln>
                    <a:noFill/>
                  </a:ln>
                  <a:solidFill>
                    <a:srgbClr val="000000"/>
                  </a:solidFill>
                  <a:effectLst/>
                  <a:uLnTx/>
                  <a:uFillTx/>
                  <a:latin typeface="Verdana"/>
                  <a:ea typeface="ＭＳ Ｐゴシック"/>
                  <a:cs typeface="+mn-cs"/>
                </a:endParaRPr>
              </a:p>
            </p:txBody>
          </p:sp>
          <p:cxnSp>
            <p:nvCxnSpPr>
              <p:cNvPr id="30" name="Straight Connector 29"/>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1246296" y="4161555"/>
              <a:ext cx="3143290"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b="1" dirty="0" smtClean="0">
                  <a:solidFill>
                    <a:srgbClr val="000000"/>
                  </a:solidFill>
                </a:rPr>
                <a:t>Compressive stress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b="1" dirty="0" smtClean="0">
                  <a:solidFill>
                    <a:srgbClr val="000000"/>
                  </a:solidFill>
                </a:rPr>
                <a:t>– the SiO</a:t>
              </a:r>
              <a:r>
                <a:rPr lang="en-US" sz="1200" b="1" baseline="-25000" dirty="0" smtClean="0">
                  <a:solidFill>
                    <a:srgbClr val="000000"/>
                  </a:solidFill>
                </a:rPr>
                <a:t>2</a:t>
              </a:r>
              <a:r>
                <a:rPr lang="en-US" sz="1200" b="1" dirty="0" smtClean="0">
                  <a:solidFill>
                    <a:srgbClr val="000000"/>
                  </a:solidFill>
                </a:rPr>
                <a:t> layer wants </a:t>
              </a:r>
              <a:r>
                <a:rPr kumimoji="0" lang="en-US"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to expand</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200" dirty="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dirty="0" smtClean="0">
                  <a:solidFill>
                    <a:srgbClr val="000000"/>
                  </a:solidFill>
                </a:rPr>
                <a:t>However, the stress will cancel out when oxide is growth on both sides of a wafer</a:t>
              </a:r>
              <a:endParaRPr kumimoji="0" lang="en-US" sz="1200" i="0" u="none" strike="noStrike" kern="1200" cap="none" spc="0" normalizeH="0" baseline="0" noProof="0" dirty="0" smtClean="0">
                <a:ln>
                  <a:noFill/>
                </a:ln>
                <a:solidFill>
                  <a:srgbClr val="000000"/>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200" b="1" dirty="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200" b="1" dirty="0">
                <a:solidFill>
                  <a:srgbClr val="000000"/>
                </a:solidFill>
              </a:endParaRPr>
            </a:p>
          </p:txBody>
        </p:sp>
      </p:grpSp>
    </p:spTree>
    <p:extLst>
      <p:ext uri="{BB962C8B-B14F-4D97-AF65-F5344CB8AC3E}">
        <p14:creationId xmlns:p14="http://schemas.microsoft.com/office/powerpoint/2010/main" val="236951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705190" y="6338251"/>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3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smtClean="0">
                <a:solidFill>
                  <a:srgbClr val="000000"/>
                </a:solidFill>
                <a:latin typeface="Verdana"/>
                <a:cs typeface="Arial" charset="0"/>
              </a:rPr>
              <a:t>Oxidation of </a:t>
            </a:r>
            <a:r>
              <a:rPr lang="da-DK" altLang="da-DK" b="0" kern="0" dirty="0" err="1" smtClean="0">
                <a:solidFill>
                  <a:srgbClr val="000000"/>
                </a:solidFill>
                <a:latin typeface="Verdana"/>
                <a:cs typeface="Arial" charset="0"/>
              </a:rPr>
              <a:t>structured</a:t>
            </a:r>
            <a:r>
              <a:rPr lang="da-DK" altLang="da-DK" b="0" kern="0" dirty="0" smtClean="0">
                <a:solidFill>
                  <a:srgbClr val="000000"/>
                </a:solidFill>
                <a:latin typeface="Verdana"/>
                <a:cs typeface="Arial" charset="0"/>
              </a:rPr>
              <a:t> samples</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36" name="Subtitle 2"/>
          <p:cNvSpPr txBox="1">
            <a:spLocks/>
          </p:cNvSpPr>
          <p:nvPr/>
        </p:nvSpPr>
        <p:spPr>
          <a:xfrm>
            <a:off x="8624881" y="3570541"/>
            <a:ext cx="2158439" cy="75055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da-DK" sz="1200" b="1" dirty="0" smtClean="0">
                <a:solidFill>
                  <a:schemeClr val="bg1"/>
                </a:solidFill>
                <a:latin typeface="Calibri" panose="020F0502020204030204" pitchFamily="34" charset="0"/>
                <a:cs typeface="Calibri" panose="020F0502020204030204" pitchFamily="34" charset="0"/>
              </a:rPr>
              <a:t>Cross </a:t>
            </a:r>
            <a:r>
              <a:rPr lang="da-DK" sz="1200" b="1" dirty="0" err="1" smtClean="0">
                <a:solidFill>
                  <a:schemeClr val="bg1"/>
                </a:solidFill>
                <a:latin typeface="Calibri" panose="020F0502020204030204" pitchFamily="34" charset="0"/>
                <a:cs typeface="Calibri" panose="020F0502020204030204" pitchFamily="34" charset="0"/>
              </a:rPr>
              <a:t>section</a:t>
            </a:r>
            <a:r>
              <a:rPr lang="da-DK" sz="1200" b="1" dirty="0" smtClean="0">
                <a:solidFill>
                  <a:schemeClr val="bg1"/>
                </a:solidFill>
                <a:latin typeface="Calibri" panose="020F0502020204030204" pitchFamily="34" charset="0"/>
                <a:cs typeface="Calibri" panose="020F0502020204030204" pitchFamily="34" charset="0"/>
              </a:rPr>
              <a:t> of 700 nm – 2 µm </a:t>
            </a:r>
            <a:r>
              <a:rPr lang="da-DK" sz="1200" b="1" dirty="0" err="1" smtClean="0">
                <a:solidFill>
                  <a:schemeClr val="bg1"/>
                </a:solidFill>
                <a:latin typeface="Calibri" panose="020F0502020204030204" pitchFamily="34" charset="0"/>
                <a:cs typeface="Calibri" panose="020F0502020204030204" pitchFamily="34" charset="0"/>
              </a:rPr>
              <a:t>wide</a:t>
            </a:r>
            <a:r>
              <a:rPr lang="da-DK" sz="1200" b="1" dirty="0" smtClean="0">
                <a:solidFill>
                  <a:schemeClr val="bg1"/>
                </a:solidFill>
                <a:latin typeface="Calibri" panose="020F0502020204030204" pitchFamily="34" charset="0"/>
                <a:cs typeface="Calibri" panose="020F0502020204030204" pitchFamily="34" charset="0"/>
              </a:rPr>
              <a:t> </a:t>
            </a:r>
            <a:r>
              <a:rPr lang="da-DK" sz="1200" b="1" dirty="0" err="1" smtClean="0">
                <a:solidFill>
                  <a:schemeClr val="bg1"/>
                </a:solidFill>
                <a:latin typeface="Calibri" panose="020F0502020204030204" pitchFamily="34" charset="0"/>
                <a:cs typeface="Calibri" panose="020F0502020204030204" pitchFamily="34" charset="0"/>
              </a:rPr>
              <a:t>trenches</a:t>
            </a:r>
            <a:r>
              <a:rPr lang="da-DK" sz="1200" b="1" dirty="0" smtClean="0">
                <a:solidFill>
                  <a:schemeClr val="bg1"/>
                </a:solidFill>
                <a:latin typeface="Calibri" panose="020F0502020204030204" pitchFamily="34" charset="0"/>
                <a:cs typeface="Calibri" panose="020F0502020204030204" pitchFamily="34" charset="0"/>
              </a:rPr>
              <a:t> with </a:t>
            </a:r>
            <a:r>
              <a:rPr lang="da-DK" sz="1200" b="1" dirty="0" err="1" smtClean="0">
                <a:solidFill>
                  <a:schemeClr val="bg1"/>
                </a:solidFill>
                <a:latin typeface="Calibri" panose="020F0502020204030204" pitchFamily="34" charset="0"/>
                <a:cs typeface="Calibri" panose="020F0502020204030204" pitchFamily="34" charset="0"/>
              </a:rPr>
              <a:t>scallops</a:t>
            </a:r>
            <a:r>
              <a:rPr lang="da-DK" sz="1200" b="1" dirty="0" smtClean="0">
                <a:solidFill>
                  <a:schemeClr val="bg1"/>
                </a:solidFill>
                <a:latin typeface="Calibri" panose="020F0502020204030204" pitchFamily="34" charset="0"/>
                <a:cs typeface="Calibri" panose="020F0502020204030204" pitchFamily="34" charset="0"/>
              </a:rPr>
              <a:t>  </a:t>
            </a:r>
          </a:p>
        </p:txBody>
      </p:sp>
      <p:grpSp>
        <p:nvGrpSpPr>
          <p:cNvPr id="26" name="Group 25"/>
          <p:cNvGrpSpPr/>
          <p:nvPr/>
        </p:nvGrpSpPr>
        <p:grpSpPr>
          <a:xfrm>
            <a:off x="7033691" y="1337213"/>
            <a:ext cx="4608512" cy="4790147"/>
            <a:chOff x="7033691" y="1337213"/>
            <a:chExt cx="4608512" cy="4790147"/>
          </a:xfrm>
        </p:grpSpPr>
        <p:grpSp>
          <p:nvGrpSpPr>
            <p:cNvPr id="42" name="Group 41"/>
            <p:cNvGrpSpPr/>
            <p:nvPr/>
          </p:nvGrpSpPr>
          <p:grpSpPr>
            <a:xfrm>
              <a:off x="7033691" y="4669022"/>
              <a:ext cx="4608512" cy="1458338"/>
              <a:chOff x="552971" y="4509914"/>
              <a:chExt cx="4608512" cy="1458338"/>
            </a:xfrm>
          </p:grpSpPr>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8032" y="4509914"/>
                <a:ext cx="2073451" cy="1458338"/>
              </a:xfrm>
              <a:prstGeom prst="rect">
                <a:avLst/>
              </a:prstGeom>
            </p:spPr>
          </p:pic>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525" y="4509914"/>
                <a:ext cx="2084694" cy="1440334"/>
              </a:xfrm>
              <a:prstGeom prst="rect">
                <a:avLst/>
              </a:prstGeom>
            </p:spPr>
          </p:pic>
          <p:sp>
            <p:nvSpPr>
              <p:cNvPr id="45" name="TextBox 44"/>
              <p:cNvSpPr txBox="1"/>
              <p:nvPr/>
            </p:nvSpPr>
            <p:spPr>
              <a:xfrm>
                <a:off x="2807431" y="5186503"/>
                <a:ext cx="928675" cy="400203"/>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da-DK" sz="1000" b="1" dirty="0" err="1">
                    <a:solidFill>
                      <a:prstClr val="black"/>
                    </a:solidFill>
                    <a:latin typeface="Calibri" panose="020F0502020204030204"/>
                    <a:ea typeface="+mn-ea"/>
                  </a:rPr>
                  <a:t>Scallops</a:t>
                </a:r>
                <a:r>
                  <a:rPr lang="da-DK" sz="1000" b="1" dirty="0">
                    <a:solidFill>
                      <a:prstClr val="black"/>
                    </a:solidFill>
                    <a:latin typeface="Calibri" panose="020F0502020204030204"/>
                    <a:ea typeface="+mn-ea"/>
                  </a:rPr>
                  <a:t> </a:t>
                </a:r>
                <a:r>
                  <a:rPr lang="da-DK" sz="1000" b="1" dirty="0" err="1">
                    <a:solidFill>
                      <a:prstClr val="black"/>
                    </a:solidFill>
                    <a:latin typeface="Calibri" panose="020F0502020204030204"/>
                    <a:ea typeface="+mn-ea"/>
                  </a:rPr>
                  <a:t>after</a:t>
                </a:r>
                <a:r>
                  <a:rPr lang="da-DK" sz="1000" b="1" dirty="0">
                    <a:solidFill>
                      <a:prstClr val="black"/>
                    </a:solidFill>
                    <a:latin typeface="Calibri" panose="020F0502020204030204"/>
                    <a:ea typeface="+mn-ea"/>
                  </a:rPr>
                  <a:t> </a:t>
                </a:r>
              </a:p>
              <a:p>
                <a:pPr defTabSz="914583" eaLnBrk="1" fontAlgn="auto" hangingPunct="1">
                  <a:spcBef>
                    <a:spcPts val="0"/>
                  </a:spcBef>
                  <a:spcAft>
                    <a:spcPts val="0"/>
                  </a:spcAft>
                </a:pPr>
                <a:r>
                  <a:rPr lang="da-DK" sz="1000" b="1" dirty="0">
                    <a:solidFill>
                      <a:prstClr val="black"/>
                    </a:solidFill>
                    <a:latin typeface="Calibri" panose="020F0502020204030204"/>
                    <a:ea typeface="+mn-ea"/>
                  </a:rPr>
                  <a:t>oxidation</a:t>
                </a:r>
              </a:p>
            </p:txBody>
          </p:sp>
          <p:sp>
            <p:nvSpPr>
              <p:cNvPr id="46" name="TextBox 45"/>
              <p:cNvSpPr txBox="1"/>
              <p:nvPr/>
            </p:nvSpPr>
            <p:spPr>
              <a:xfrm>
                <a:off x="552971" y="5181501"/>
                <a:ext cx="1023276" cy="405205"/>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da-DK" sz="1000" b="1" dirty="0" err="1">
                    <a:solidFill>
                      <a:prstClr val="black"/>
                    </a:solidFill>
                    <a:latin typeface="Calibri" panose="020F0502020204030204"/>
                    <a:ea typeface="+mn-ea"/>
                  </a:rPr>
                  <a:t>Scallops</a:t>
                </a:r>
                <a:r>
                  <a:rPr lang="da-DK" sz="1000" b="1" dirty="0">
                    <a:solidFill>
                      <a:prstClr val="black"/>
                    </a:solidFill>
                    <a:latin typeface="Calibri" panose="020F0502020204030204"/>
                    <a:ea typeface="+mn-ea"/>
                  </a:rPr>
                  <a:t> </a:t>
                </a:r>
                <a:r>
                  <a:rPr lang="da-DK" sz="1000" b="1" dirty="0" err="1">
                    <a:solidFill>
                      <a:prstClr val="black"/>
                    </a:solidFill>
                    <a:latin typeface="Calibri" panose="020F0502020204030204"/>
                    <a:ea typeface="+mn-ea"/>
                  </a:rPr>
                  <a:t>before</a:t>
                </a:r>
                <a:r>
                  <a:rPr lang="da-DK" sz="1000" b="1" dirty="0">
                    <a:solidFill>
                      <a:prstClr val="black"/>
                    </a:solidFill>
                    <a:latin typeface="Calibri" panose="020F0502020204030204"/>
                    <a:ea typeface="+mn-ea"/>
                  </a:rPr>
                  <a:t> </a:t>
                </a:r>
              </a:p>
              <a:p>
                <a:pPr defTabSz="914583" eaLnBrk="1" fontAlgn="auto" hangingPunct="1">
                  <a:spcBef>
                    <a:spcPts val="0"/>
                  </a:spcBef>
                  <a:spcAft>
                    <a:spcPts val="0"/>
                  </a:spcAft>
                </a:pPr>
                <a:r>
                  <a:rPr lang="da-DK" sz="1000" b="1" dirty="0">
                    <a:solidFill>
                      <a:prstClr val="black"/>
                    </a:solidFill>
                    <a:latin typeface="Calibri" panose="020F0502020204030204"/>
                    <a:ea typeface="+mn-ea"/>
                  </a:rPr>
                  <a:t>oxidation</a:t>
                </a:r>
              </a:p>
            </p:txBody>
          </p:sp>
        </p:grpSp>
        <p:grpSp>
          <p:nvGrpSpPr>
            <p:cNvPr id="5" name="Group 4"/>
            <p:cNvGrpSpPr/>
            <p:nvPr/>
          </p:nvGrpSpPr>
          <p:grpSpPr>
            <a:xfrm>
              <a:off x="8436273" y="1337213"/>
              <a:ext cx="2535653" cy="3308611"/>
              <a:chOff x="8306214" y="1149613"/>
              <a:chExt cx="2535653" cy="3308611"/>
            </a:xfrm>
          </p:grpSpPr>
          <p:pic>
            <p:nvPicPr>
              <p:cNvPr id="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6214" y="1149613"/>
                <a:ext cx="2524978"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Subtitle 2"/>
              <p:cNvSpPr txBox="1">
                <a:spLocks/>
              </p:cNvSpPr>
              <p:nvPr/>
            </p:nvSpPr>
            <p:spPr>
              <a:xfrm>
                <a:off x="8683428" y="3707666"/>
                <a:ext cx="2158439" cy="75055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da-DK" sz="1200" b="1" dirty="0" smtClean="0">
                    <a:solidFill>
                      <a:schemeClr val="bg1"/>
                    </a:solidFill>
                    <a:latin typeface="Calibri" panose="020F0502020204030204" pitchFamily="34" charset="0"/>
                    <a:cs typeface="Calibri" panose="020F0502020204030204" pitchFamily="34" charset="0"/>
                  </a:rPr>
                  <a:t>Cross </a:t>
                </a:r>
                <a:r>
                  <a:rPr lang="da-DK" sz="1200" b="1" dirty="0" err="1" smtClean="0">
                    <a:solidFill>
                      <a:schemeClr val="bg1"/>
                    </a:solidFill>
                    <a:latin typeface="Calibri" panose="020F0502020204030204" pitchFamily="34" charset="0"/>
                    <a:cs typeface="Calibri" panose="020F0502020204030204" pitchFamily="34" charset="0"/>
                  </a:rPr>
                  <a:t>section</a:t>
                </a:r>
                <a:r>
                  <a:rPr lang="da-DK" sz="1200" b="1" dirty="0" smtClean="0">
                    <a:solidFill>
                      <a:schemeClr val="bg1"/>
                    </a:solidFill>
                    <a:latin typeface="Calibri" panose="020F0502020204030204" pitchFamily="34" charset="0"/>
                    <a:cs typeface="Calibri" panose="020F0502020204030204" pitchFamily="34" charset="0"/>
                  </a:rPr>
                  <a:t> of 700 nm – 2 µm </a:t>
                </a:r>
                <a:r>
                  <a:rPr lang="da-DK" sz="1200" b="1" dirty="0" err="1" smtClean="0">
                    <a:solidFill>
                      <a:schemeClr val="bg1"/>
                    </a:solidFill>
                    <a:latin typeface="Calibri" panose="020F0502020204030204" pitchFamily="34" charset="0"/>
                    <a:cs typeface="Calibri" panose="020F0502020204030204" pitchFamily="34" charset="0"/>
                  </a:rPr>
                  <a:t>wide</a:t>
                </a:r>
                <a:r>
                  <a:rPr lang="da-DK" sz="1200" b="1" dirty="0" smtClean="0">
                    <a:solidFill>
                      <a:schemeClr val="bg1"/>
                    </a:solidFill>
                    <a:latin typeface="Calibri" panose="020F0502020204030204" pitchFamily="34" charset="0"/>
                    <a:cs typeface="Calibri" panose="020F0502020204030204" pitchFamily="34" charset="0"/>
                  </a:rPr>
                  <a:t> </a:t>
                </a:r>
                <a:r>
                  <a:rPr lang="da-DK" sz="1200" b="1" dirty="0" err="1" smtClean="0">
                    <a:solidFill>
                      <a:schemeClr val="bg1"/>
                    </a:solidFill>
                    <a:latin typeface="Calibri" panose="020F0502020204030204" pitchFamily="34" charset="0"/>
                    <a:cs typeface="Calibri" panose="020F0502020204030204" pitchFamily="34" charset="0"/>
                  </a:rPr>
                  <a:t>trenches</a:t>
                </a:r>
                <a:r>
                  <a:rPr lang="da-DK" sz="1200" b="1" dirty="0" smtClean="0">
                    <a:solidFill>
                      <a:schemeClr val="bg1"/>
                    </a:solidFill>
                    <a:latin typeface="Calibri" panose="020F0502020204030204" pitchFamily="34" charset="0"/>
                    <a:cs typeface="Calibri" panose="020F0502020204030204" pitchFamily="34" charset="0"/>
                  </a:rPr>
                  <a:t> with </a:t>
                </a:r>
                <a:r>
                  <a:rPr lang="da-DK" sz="1200" b="1" dirty="0" err="1" smtClean="0">
                    <a:solidFill>
                      <a:schemeClr val="bg1"/>
                    </a:solidFill>
                    <a:latin typeface="Calibri" panose="020F0502020204030204" pitchFamily="34" charset="0"/>
                    <a:cs typeface="Calibri" panose="020F0502020204030204" pitchFamily="34" charset="0"/>
                  </a:rPr>
                  <a:t>scallops</a:t>
                </a:r>
                <a:r>
                  <a:rPr lang="da-DK" sz="1200" b="1" dirty="0" smtClean="0">
                    <a:solidFill>
                      <a:schemeClr val="bg1"/>
                    </a:solidFill>
                    <a:latin typeface="Calibri" panose="020F0502020204030204" pitchFamily="34" charset="0"/>
                    <a:cs typeface="Calibri" panose="020F0502020204030204" pitchFamily="34" charset="0"/>
                  </a:rPr>
                  <a:t>  </a:t>
                </a:r>
              </a:p>
            </p:txBody>
          </p:sp>
        </p:grpSp>
      </p:grpSp>
      <p:grpSp>
        <p:nvGrpSpPr>
          <p:cNvPr id="47" name="Group 46"/>
          <p:cNvGrpSpPr>
            <a:grpSpLocks noChangeAspect="1"/>
          </p:cNvGrpSpPr>
          <p:nvPr/>
        </p:nvGrpSpPr>
        <p:grpSpPr>
          <a:xfrm>
            <a:off x="490233" y="3058059"/>
            <a:ext cx="4435851" cy="3581165"/>
            <a:chOff x="543116" y="3396401"/>
            <a:chExt cx="3922862" cy="3167017"/>
          </a:xfrm>
        </p:grpSpPr>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978" y="3396401"/>
              <a:ext cx="3840000" cy="2880000"/>
            </a:xfrm>
            <a:prstGeom prst="rect">
              <a:avLst/>
            </a:prstGeom>
          </p:spPr>
        </p:pic>
        <p:sp>
          <p:nvSpPr>
            <p:cNvPr id="49" name="TextBox 48"/>
            <p:cNvSpPr txBox="1"/>
            <p:nvPr/>
          </p:nvSpPr>
          <p:spPr>
            <a:xfrm>
              <a:off x="543116" y="6268839"/>
              <a:ext cx="3578389" cy="2945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altLang="da-DK" sz="1400" b="1" dirty="0" err="1">
                  <a:solidFill>
                    <a:prstClr val="black"/>
                  </a:solidFill>
                  <a:latin typeface="Calibri" panose="020F0502020204030204"/>
                  <a:ea typeface="+mn-ea"/>
                </a:rPr>
                <a:t>Structured</a:t>
              </a:r>
              <a:r>
                <a:rPr lang="da-DK" altLang="da-DK" sz="1400" b="1" dirty="0">
                  <a:solidFill>
                    <a:prstClr val="black"/>
                  </a:solidFill>
                  <a:latin typeface="Calibri" panose="020F0502020204030204"/>
                  <a:ea typeface="+mn-ea"/>
                </a:rPr>
                <a:t> Si sample </a:t>
              </a:r>
              <a:r>
                <a:rPr lang="da-DK" altLang="da-DK" sz="1400" b="1" dirty="0" err="1">
                  <a:solidFill>
                    <a:prstClr val="black"/>
                  </a:solidFill>
                  <a:latin typeface="Calibri" panose="020F0502020204030204"/>
                  <a:ea typeface="+mn-ea"/>
                </a:rPr>
                <a:t>that</a:t>
              </a:r>
              <a:r>
                <a:rPr lang="da-DK" altLang="da-DK" sz="1400" b="1" dirty="0">
                  <a:solidFill>
                    <a:prstClr val="black"/>
                  </a:solidFill>
                  <a:latin typeface="Calibri" panose="020F0502020204030204"/>
                  <a:ea typeface="+mn-ea"/>
                </a:rPr>
                <a:t> has </a:t>
              </a:r>
              <a:r>
                <a:rPr lang="da-DK" altLang="da-DK" sz="1400" b="1" dirty="0" err="1">
                  <a:solidFill>
                    <a:prstClr val="black"/>
                  </a:solidFill>
                  <a:latin typeface="Calibri" panose="020F0502020204030204"/>
                  <a:ea typeface="+mn-ea"/>
                </a:rPr>
                <a:t>been</a:t>
              </a:r>
              <a:r>
                <a:rPr lang="da-DK" altLang="da-DK" sz="1400" b="1" dirty="0">
                  <a:solidFill>
                    <a:prstClr val="black"/>
                  </a:solidFill>
                  <a:latin typeface="Calibri" panose="020F0502020204030204"/>
                  <a:ea typeface="+mn-ea"/>
                </a:rPr>
                <a:t> </a:t>
              </a:r>
              <a:r>
                <a:rPr lang="da-DK" altLang="da-DK" sz="1400" b="1" dirty="0" err="1">
                  <a:solidFill>
                    <a:prstClr val="black"/>
                  </a:solidFill>
                  <a:latin typeface="Calibri" panose="020F0502020204030204"/>
                  <a:ea typeface="+mn-ea"/>
                </a:rPr>
                <a:t>oxidized</a:t>
              </a:r>
              <a:r>
                <a:rPr lang="da-DK" altLang="da-DK" sz="1400" b="1" dirty="0">
                  <a:solidFill>
                    <a:prstClr val="black"/>
                  </a:solidFill>
                  <a:latin typeface="Calibri" panose="020F0502020204030204"/>
                  <a:ea typeface="+mn-ea"/>
                </a:rPr>
                <a:t> </a:t>
              </a:r>
              <a:endParaRPr lang="da-DK" altLang="da-DK" sz="1400" b="1" dirty="0">
                <a:solidFill>
                  <a:prstClr val="black"/>
                </a:solidFill>
                <a:latin typeface="Century Schoolbook" panose="02040604050505020304" pitchFamily="18" charset="0"/>
                <a:ea typeface="+mn-ea"/>
              </a:endParaRPr>
            </a:p>
          </p:txBody>
        </p:sp>
      </p:grpSp>
      <p:grpSp>
        <p:nvGrpSpPr>
          <p:cNvPr id="25" name="Group 24"/>
          <p:cNvGrpSpPr/>
          <p:nvPr/>
        </p:nvGrpSpPr>
        <p:grpSpPr>
          <a:xfrm>
            <a:off x="5058396" y="3032518"/>
            <a:ext cx="4425969" cy="3617416"/>
            <a:chOff x="5058396" y="3032518"/>
            <a:chExt cx="4425969" cy="3617416"/>
          </a:xfrm>
        </p:grpSpPr>
        <p:grpSp>
          <p:nvGrpSpPr>
            <p:cNvPr id="57" name="Group 56"/>
            <p:cNvGrpSpPr/>
            <p:nvPr/>
          </p:nvGrpSpPr>
          <p:grpSpPr>
            <a:xfrm>
              <a:off x="5119719" y="3032518"/>
              <a:ext cx="4364646" cy="3273485"/>
              <a:chOff x="4993597" y="3058275"/>
              <a:chExt cx="4363636" cy="3272727"/>
            </a:xfrm>
          </p:grpSpPr>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3597" y="3058275"/>
                <a:ext cx="4363636" cy="3272727"/>
              </a:xfrm>
              <a:prstGeom prst="rect">
                <a:avLst/>
              </a:prstGeom>
            </p:spPr>
          </p:pic>
          <p:cxnSp>
            <p:nvCxnSpPr>
              <p:cNvPr id="59" name="Straight Arrow Connector 58"/>
              <p:cNvCxnSpPr/>
              <p:nvPr/>
            </p:nvCxnSpPr>
            <p:spPr>
              <a:xfrm rot="5400000">
                <a:off x="5628475" y="3881309"/>
                <a:ext cx="0" cy="517328"/>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257219" y="4270917"/>
                <a:ext cx="742511" cy="276999"/>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da-DK" sz="1200" b="1" dirty="0">
                    <a:solidFill>
                      <a:srgbClr val="C00000"/>
                    </a:solidFill>
                    <a:latin typeface="Calibri" panose="020F0502020204030204"/>
                    <a:ea typeface="+mn-ea"/>
                  </a:rPr>
                  <a:t>1500 nm</a:t>
                </a:r>
              </a:p>
            </p:txBody>
          </p:sp>
        </p:grpSp>
        <p:sp>
          <p:nvSpPr>
            <p:cNvPr id="61" name="TextBox 60"/>
            <p:cNvSpPr txBox="1"/>
            <p:nvPr/>
          </p:nvSpPr>
          <p:spPr>
            <a:xfrm>
              <a:off x="5058396" y="6324502"/>
              <a:ext cx="4046331" cy="325432"/>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altLang="da-DK" sz="1400" b="1" dirty="0" err="1">
                  <a:solidFill>
                    <a:prstClr val="black"/>
                  </a:solidFill>
                  <a:latin typeface="Calibri" panose="020F0502020204030204"/>
                  <a:ea typeface="+mn-ea"/>
                </a:rPr>
                <a:t>Structured</a:t>
              </a:r>
              <a:r>
                <a:rPr lang="da-DK" altLang="da-DK" sz="1400" b="1" dirty="0">
                  <a:solidFill>
                    <a:prstClr val="black"/>
                  </a:solidFill>
                  <a:latin typeface="Calibri" panose="020F0502020204030204"/>
                  <a:ea typeface="+mn-ea"/>
                </a:rPr>
                <a:t> Si sample </a:t>
              </a:r>
              <a:r>
                <a:rPr lang="da-DK" altLang="da-DK" sz="1400" b="1" dirty="0" err="1">
                  <a:solidFill>
                    <a:prstClr val="black"/>
                  </a:solidFill>
                  <a:latin typeface="Calibri" panose="020F0502020204030204"/>
                  <a:ea typeface="+mn-ea"/>
                </a:rPr>
                <a:t>that</a:t>
              </a:r>
              <a:r>
                <a:rPr lang="da-DK" altLang="da-DK" sz="1400" b="1" dirty="0">
                  <a:solidFill>
                    <a:prstClr val="black"/>
                  </a:solidFill>
                  <a:latin typeface="Calibri" panose="020F0502020204030204"/>
                  <a:ea typeface="+mn-ea"/>
                </a:rPr>
                <a:t> has </a:t>
              </a:r>
              <a:r>
                <a:rPr lang="da-DK" altLang="da-DK" sz="1400" b="1" dirty="0" err="1">
                  <a:solidFill>
                    <a:prstClr val="black"/>
                  </a:solidFill>
                  <a:latin typeface="Calibri" panose="020F0502020204030204"/>
                  <a:ea typeface="+mn-ea"/>
                </a:rPr>
                <a:t>been</a:t>
              </a:r>
              <a:r>
                <a:rPr lang="da-DK" altLang="da-DK" sz="1400" b="1" dirty="0">
                  <a:solidFill>
                    <a:prstClr val="black"/>
                  </a:solidFill>
                  <a:latin typeface="Calibri" panose="020F0502020204030204"/>
                  <a:ea typeface="+mn-ea"/>
                </a:rPr>
                <a:t> </a:t>
              </a:r>
              <a:r>
                <a:rPr lang="da-DK" altLang="da-DK" sz="1400" b="1" dirty="0" err="1">
                  <a:solidFill>
                    <a:prstClr val="black"/>
                  </a:solidFill>
                  <a:latin typeface="Calibri" panose="020F0502020204030204"/>
                  <a:ea typeface="+mn-ea"/>
                </a:rPr>
                <a:t>oxidized</a:t>
              </a:r>
              <a:r>
                <a:rPr lang="da-DK" altLang="da-DK" sz="1400" b="1" dirty="0">
                  <a:solidFill>
                    <a:prstClr val="black"/>
                  </a:solidFill>
                  <a:latin typeface="Calibri" panose="020F0502020204030204"/>
                  <a:ea typeface="+mn-ea"/>
                </a:rPr>
                <a:t> </a:t>
              </a:r>
              <a:endParaRPr lang="da-DK" altLang="da-DK" sz="1400" b="1" dirty="0">
                <a:solidFill>
                  <a:prstClr val="black"/>
                </a:solidFill>
                <a:latin typeface="Century Schoolbook" panose="02040604050505020304" pitchFamily="18" charset="0"/>
                <a:ea typeface="+mn-ea"/>
              </a:endParaRPr>
            </a:p>
          </p:txBody>
        </p:sp>
      </p:grpSp>
      <p:sp>
        <p:nvSpPr>
          <p:cNvPr id="16" name="Oval 15"/>
          <p:cNvSpPr/>
          <p:nvPr/>
        </p:nvSpPr>
        <p:spPr bwMode="auto">
          <a:xfrm>
            <a:off x="3909701" y="4682409"/>
            <a:ext cx="576064" cy="576000"/>
          </a:xfrm>
          <a:prstGeom prst="ellipse">
            <a:avLst/>
          </a:prstGeom>
          <a:noFill/>
          <a:ln w="22225" cap="flat" cmpd="sng" algn="ctr">
            <a:solidFill>
              <a:schemeClr val="tx2">
                <a:lumMod val="60000"/>
                <a:lumOff val="40000"/>
              </a:schemeClr>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62" name="Oval 61"/>
          <p:cNvSpPr/>
          <p:nvPr/>
        </p:nvSpPr>
        <p:spPr bwMode="auto">
          <a:xfrm>
            <a:off x="3960501" y="3570541"/>
            <a:ext cx="576064" cy="576000"/>
          </a:xfrm>
          <a:prstGeom prst="ellipse">
            <a:avLst/>
          </a:prstGeom>
          <a:noFill/>
          <a:ln w="22225" cap="flat" cmpd="sng" algn="ctr">
            <a:solidFill>
              <a:schemeClr val="tx2">
                <a:lumMod val="60000"/>
                <a:lumOff val="40000"/>
              </a:schemeClr>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15" name="TextBox 14"/>
          <p:cNvSpPr txBox="1"/>
          <p:nvPr/>
        </p:nvSpPr>
        <p:spPr>
          <a:xfrm>
            <a:off x="430505" y="1053530"/>
            <a:ext cx="7734328" cy="1833488"/>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dirty="0" smtClean="0">
                <a:solidFill>
                  <a:prstClr val="black"/>
                </a:solidFill>
                <a:latin typeface="Calibri" panose="020F0502020204030204"/>
                <a:ea typeface="+mn-ea"/>
              </a:rPr>
              <a:t>For </a:t>
            </a:r>
            <a:r>
              <a:rPr lang="da-DK" sz="1600" dirty="0" err="1" smtClean="0">
                <a:solidFill>
                  <a:prstClr val="black"/>
                </a:solidFill>
                <a:latin typeface="Calibri" panose="020F0502020204030204"/>
                <a:ea typeface="+mn-ea"/>
              </a:rPr>
              <a:t>structured</a:t>
            </a:r>
            <a:r>
              <a:rPr lang="da-DK" sz="1600" dirty="0" smtClean="0">
                <a:solidFill>
                  <a:prstClr val="black"/>
                </a:solidFill>
                <a:latin typeface="Calibri" panose="020F0502020204030204"/>
                <a:ea typeface="+mn-ea"/>
              </a:rPr>
              <a:t> samples, the </a:t>
            </a:r>
            <a:r>
              <a:rPr lang="da-DK" sz="1600" dirty="0" err="1" smtClean="0">
                <a:solidFill>
                  <a:prstClr val="black"/>
                </a:solidFill>
                <a:latin typeface="Calibri" panose="020F0502020204030204"/>
                <a:ea typeface="+mn-ea"/>
              </a:rPr>
              <a:t>oxide</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thickness</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will</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be</a:t>
            </a:r>
            <a:r>
              <a:rPr lang="da-DK" sz="1600" dirty="0" smtClean="0">
                <a:solidFill>
                  <a:prstClr val="black"/>
                </a:solidFill>
                <a:latin typeface="Calibri" panose="020F0502020204030204"/>
                <a:ea typeface="+mn-ea"/>
              </a:rPr>
              <a:t> smaller in </a:t>
            </a:r>
            <a:r>
              <a:rPr lang="da-DK" sz="1600" dirty="0" err="1" smtClean="0">
                <a:solidFill>
                  <a:prstClr val="black"/>
                </a:solidFill>
                <a:latin typeface="Calibri" panose="020F0502020204030204"/>
                <a:ea typeface="+mn-ea"/>
              </a:rPr>
              <a:t>edges</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compared</a:t>
            </a:r>
            <a:r>
              <a:rPr lang="da-DK" sz="1600" dirty="0" smtClean="0">
                <a:solidFill>
                  <a:prstClr val="black"/>
                </a:solidFill>
                <a:latin typeface="Calibri" panose="020F0502020204030204"/>
                <a:ea typeface="+mn-ea"/>
              </a:rPr>
              <a:t> to </a:t>
            </a:r>
            <a:r>
              <a:rPr lang="da-DK" sz="1600" dirty="0" err="1" smtClean="0">
                <a:solidFill>
                  <a:prstClr val="black"/>
                </a:solidFill>
                <a:latin typeface="Calibri" panose="020F0502020204030204"/>
                <a:ea typeface="+mn-ea"/>
              </a:rPr>
              <a:t>flat</a:t>
            </a:r>
            <a:r>
              <a:rPr lang="da-DK" sz="1600" dirty="0" smtClean="0">
                <a:solidFill>
                  <a:prstClr val="black"/>
                </a:solidFill>
                <a:latin typeface="Calibri" panose="020F0502020204030204"/>
                <a:ea typeface="+mn-ea"/>
              </a:rPr>
              <a:t> </a:t>
            </a:r>
            <a:r>
              <a:rPr lang="da-DK" sz="1600" dirty="0" err="1" smtClean="0">
                <a:solidFill>
                  <a:prstClr val="black"/>
                </a:solidFill>
                <a:latin typeface="Calibri" panose="020F0502020204030204"/>
                <a:ea typeface="+mn-ea"/>
              </a:rPr>
              <a:t>areas</a:t>
            </a:r>
            <a:r>
              <a:rPr lang="da-DK" sz="1600" dirty="0" smtClean="0">
                <a:solidFill>
                  <a:prstClr val="black"/>
                </a:solidFill>
                <a:latin typeface="Calibri" panose="020F0502020204030204"/>
                <a:ea typeface="+mn-ea"/>
              </a:rPr>
              <a:t> </a:t>
            </a:r>
            <a:endParaRPr lang="da-DK" sz="1600" dirty="0">
              <a:solidFill>
                <a:prstClr val="black"/>
              </a:solidFill>
              <a:latin typeface="Calibri" panose="020F0502020204030204"/>
            </a:endParaRPr>
          </a:p>
          <a:p>
            <a:pPr defTabSz="914583" eaLnBrk="1" fontAlgn="auto" hangingPunct="1">
              <a:spcBef>
                <a:spcPts val="0"/>
              </a:spcBef>
              <a:spcAft>
                <a:spcPts val="0"/>
              </a:spcAft>
            </a:pPr>
            <a:endParaRPr lang="da-DK" sz="1600" dirty="0" smtClean="0">
              <a:solidFill>
                <a:prstClr val="black"/>
              </a:solidFill>
              <a:latin typeface="Calibri" panose="020F0502020204030204"/>
            </a:endParaRPr>
          </a:p>
          <a:p>
            <a:pPr defTabSz="914583" eaLnBrk="1" fontAlgn="auto" hangingPunct="1">
              <a:spcBef>
                <a:spcPts val="0"/>
              </a:spcBef>
              <a:spcAft>
                <a:spcPts val="0"/>
              </a:spcAft>
            </a:pPr>
            <a:r>
              <a:rPr lang="da-DK" sz="1600" dirty="0" smtClean="0">
                <a:solidFill>
                  <a:prstClr val="black"/>
                </a:solidFill>
                <a:latin typeface="Calibri" panose="020F0502020204030204"/>
              </a:rPr>
              <a:t>This is an </a:t>
            </a:r>
            <a:r>
              <a:rPr lang="da-DK" sz="1600" dirty="0" err="1" smtClean="0">
                <a:solidFill>
                  <a:prstClr val="black"/>
                </a:solidFill>
                <a:latin typeface="Calibri" panose="020F0502020204030204"/>
              </a:rPr>
              <a:t>anvantage</a:t>
            </a:r>
            <a:r>
              <a:rPr lang="da-DK" sz="1600" dirty="0" smtClean="0">
                <a:solidFill>
                  <a:prstClr val="black"/>
                </a:solidFill>
                <a:latin typeface="Calibri" panose="020F0502020204030204"/>
              </a:rPr>
              <a:t> for </a:t>
            </a:r>
            <a:r>
              <a:rPr lang="da-DK" sz="1600" dirty="0" err="1" smtClean="0">
                <a:solidFill>
                  <a:prstClr val="black"/>
                </a:solidFill>
                <a:latin typeface="Calibri" panose="020F0502020204030204"/>
              </a:rPr>
              <a:t>e.g</a:t>
            </a:r>
            <a:r>
              <a:rPr lang="da-DK" sz="1600" dirty="0" smtClean="0">
                <a:solidFill>
                  <a:prstClr val="black"/>
                </a:solidFill>
                <a:latin typeface="Calibri" panose="020F0502020204030204"/>
              </a:rPr>
              <a:t>. for removal of </a:t>
            </a:r>
            <a:r>
              <a:rPr lang="da-DK" sz="1600" dirty="0" err="1" smtClean="0">
                <a:solidFill>
                  <a:prstClr val="black"/>
                </a:solidFill>
                <a:latin typeface="Calibri" panose="020F0502020204030204"/>
              </a:rPr>
              <a:t>scallops</a:t>
            </a:r>
            <a:r>
              <a:rPr lang="da-DK" sz="1600" dirty="0" smtClean="0">
                <a:solidFill>
                  <a:prstClr val="black"/>
                </a:solidFill>
                <a:latin typeface="Calibri" panose="020F0502020204030204"/>
              </a:rPr>
              <a:t> </a:t>
            </a:r>
            <a:r>
              <a:rPr lang="da-DK" sz="1600" dirty="0" err="1" smtClean="0">
                <a:solidFill>
                  <a:prstClr val="black"/>
                </a:solidFill>
                <a:latin typeface="Calibri" panose="020F0502020204030204"/>
              </a:rPr>
              <a:t>after</a:t>
            </a:r>
            <a:r>
              <a:rPr lang="da-DK" sz="1600" dirty="0" smtClean="0">
                <a:solidFill>
                  <a:prstClr val="black"/>
                </a:solidFill>
                <a:latin typeface="Calibri" panose="020F0502020204030204"/>
              </a:rPr>
              <a:t> DRIE (</a:t>
            </a:r>
            <a:r>
              <a:rPr lang="da-DK" sz="1600" dirty="0" err="1" smtClean="0">
                <a:solidFill>
                  <a:prstClr val="black"/>
                </a:solidFill>
                <a:latin typeface="Calibri" panose="020F0502020204030204"/>
              </a:rPr>
              <a:t>deep</a:t>
            </a:r>
            <a:r>
              <a:rPr lang="da-DK" sz="1600" dirty="0" smtClean="0">
                <a:solidFill>
                  <a:prstClr val="black"/>
                </a:solidFill>
                <a:latin typeface="Calibri" panose="020F0502020204030204"/>
              </a:rPr>
              <a:t> </a:t>
            </a:r>
            <a:r>
              <a:rPr lang="da-DK" sz="1600" dirty="0" err="1" smtClean="0">
                <a:solidFill>
                  <a:prstClr val="black"/>
                </a:solidFill>
                <a:latin typeface="Calibri" panose="020F0502020204030204"/>
              </a:rPr>
              <a:t>reactive</a:t>
            </a:r>
            <a:r>
              <a:rPr lang="da-DK" sz="1600" dirty="0" smtClean="0">
                <a:solidFill>
                  <a:prstClr val="black"/>
                </a:solidFill>
                <a:latin typeface="Calibri" panose="020F0502020204030204"/>
              </a:rPr>
              <a:t> ions </a:t>
            </a:r>
            <a:r>
              <a:rPr lang="da-DK" sz="1600" dirty="0" err="1" smtClean="0">
                <a:solidFill>
                  <a:prstClr val="black"/>
                </a:solidFill>
                <a:latin typeface="Calibri" panose="020F0502020204030204"/>
              </a:rPr>
              <a:t>etching</a:t>
            </a:r>
            <a:r>
              <a:rPr lang="da-DK" sz="1600" dirty="0" smtClean="0">
                <a:solidFill>
                  <a:prstClr val="black"/>
                </a:solidFill>
                <a:latin typeface="Calibri" panose="020F0502020204030204"/>
              </a:rPr>
              <a:t>)</a:t>
            </a:r>
            <a:endParaRPr lang="da-DK" sz="1600" dirty="0">
              <a:solidFill>
                <a:prstClr val="black"/>
              </a:solidFill>
              <a:latin typeface="Calibri" panose="020F0502020204030204"/>
            </a:endParaRPr>
          </a:p>
          <a:p>
            <a:pPr defTabSz="914583" eaLnBrk="1" fontAlgn="auto" hangingPunct="1">
              <a:spcBef>
                <a:spcPts val="0"/>
              </a:spcBef>
              <a:spcAft>
                <a:spcPts val="0"/>
              </a:spcAft>
            </a:pPr>
            <a:endParaRPr lang="da-DK"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600" dirty="0" smtClean="0">
                <a:solidFill>
                  <a:prstClr val="black"/>
                </a:solidFill>
                <a:latin typeface="Calibri" panose="020F0502020204030204"/>
              </a:rPr>
              <a:t>But </a:t>
            </a:r>
            <a:r>
              <a:rPr lang="da-DK" sz="1600" dirty="0" err="1" smtClean="0">
                <a:solidFill>
                  <a:prstClr val="black"/>
                </a:solidFill>
                <a:latin typeface="Calibri" panose="020F0502020204030204"/>
              </a:rPr>
              <a:t>be</a:t>
            </a:r>
            <a:r>
              <a:rPr lang="da-DK" sz="1600" dirty="0" smtClean="0">
                <a:solidFill>
                  <a:prstClr val="black"/>
                </a:solidFill>
                <a:latin typeface="Calibri" panose="020F0502020204030204"/>
              </a:rPr>
              <a:t> </a:t>
            </a:r>
            <a:r>
              <a:rPr lang="da-DK" sz="1600" dirty="0" err="1" smtClean="0">
                <a:solidFill>
                  <a:prstClr val="black"/>
                </a:solidFill>
                <a:latin typeface="Calibri" panose="020F0502020204030204"/>
              </a:rPr>
              <a:t>aware</a:t>
            </a:r>
            <a:r>
              <a:rPr lang="da-DK" sz="1600" dirty="0" smtClean="0">
                <a:solidFill>
                  <a:prstClr val="black"/>
                </a:solidFill>
                <a:latin typeface="Calibri" panose="020F0502020204030204"/>
              </a:rPr>
              <a:t> of </a:t>
            </a:r>
            <a:r>
              <a:rPr lang="da-DK" sz="1600" dirty="0" err="1" smtClean="0">
                <a:solidFill>
                  <a:prstClr val="black"/>
                </a:solidFill>
                <a:latin typeface="Calibri" panose="020F0502020204030204"/>
              </a:rPr>
              <a:t>that</a:t>
            </a:r>
            <a:r>
              <a:rPr lang="da-DK" sz="1600" dirty="0" smtClean="0">
                <a:solidFill>
                  <a:prstClr val="black"/>
                </a:solidFill>
                <a:latin typeface="Calibri" panose="020F0502020204030204"/>
              </a:rPr>
              <a:t> Si is </a:t>
            </a:r>
            <a:r>
              <a:rPr lang="da-DK" sz="1600" dirty="0" err="1" smtClean="0">
                <a:solidFill>
                  <a:prstClr val="black"/>
                </a:solidFill>
                <a:latin typeface="Calibri" panose="020F0502020204030204"/>
              </a:rPr>
              <a:t>being</a:t>
            </a:r>
            <a:r>
              <a:rPr lang="da-DK" sz="1600" dirty="0" smtClean="0">
                <a:solidFill>
                  <a:prstClr val="black"/>
                </a:solidFill>
                <a:latin typeface="Calibri" panose="020F0502020204030204"/>
              </a:rPr>
              <a:t> </a:t>
            </a:r>
            <a:r>
              <a:rPr lang="da-DK" sz="1600" dirty="0" err="1" smtClean="0">
                <a:solidFill>
                  <a:prstClr val="black"/>
                </a:solidFill>
                <a:latin typeface="Calibri" panose="020F0502020204030204"/>
              </a:rPr>
              <a:t>consumed</a:t>
            </a:r>
            <a:r>
              <a:rPr lang="da-DK" sz="1600" dirty="0" smtClean="0">
                <a:solidFill>
                  <a:prstClr val="black"/>
                </a:solidFill>
                <a:latin typeface="Calibri" panose="020F0502020204030204"/>
              </a:rPr>
              <a:t> </a:t>
            </a:r>
            <a:r>
              <a:rPr lang="da-DK" sz="1600" dirty="0" err="1" smtClean="0">
                <a:solidFill>
                  <a:prstClr val="black"/>
                </a:solidFill>
                <a:latin typeface="Calibri" panose="020F0502020204030204"/>
              </a:rPr>
              <a:t>during</a:t>
            </a:r>
            <a:r>
              <a:rPr lang="da-DK" sz="1600" dirty="0" smtClean="0">
                <a:solidFill>
                  <a:prstClr val="black"/>
                </a:solidFill>
                <a:latin typeface="Calibri" panose="020F0502020204030204"/>
              </a:rPr>
              <a:t> the oxidation, and </a:t>
            </a:r>
            <a:r>
              <a:rPr lang="da-DK" sz="1600" dirty="0" err="1">
                <a:solidFill>
                  <a:prstClr val="black"/>
                </a:solidFill>
                <a:latin typeface="Calibri" panose="020F0502020204030204"/>
              </a:rPr>
              <a:t>very</a:t>
            </a:r>
            <a:r>
              <a:rPr lang="da-DK" sz="1600" dirty="0">
                <a:solidFill>
                  <a:prstClr val="black"/>
                </a:solidFill>
                <a:latin typeface="Calibri" panose="020F0502020204030204"/>
              </a:rPr>
              <a:t> </a:t>
            </a:r>
            <a:r>
              <a:rPr lang="da-DK" sz="1600" dirty="0" err="1">
                <a:solidFill>
                  <a:prstClr val="black"/>
                </a:solidFill>
                <a:latin typeface="Calibri" panose="020F0502020204030204"/>
              </a:rPr>
              <a:t>narrow</a:t>
            </a:r>
            <a:r>
              <a:rPr lang="da-DK" sz="1600" dirty="0">
                <a:solidFill>
                  <a:prstClr val="black"/>
                </a:solidFill>
                <a:latin typeface="Calibri" panose="020F0502020204030204"/>
              </a:rPr>
              <a:t> </a:t>
            </a:r>
            <a:r>
              <a:rPr lang="da-DK" sz="1600" dirty="0" err="1">
                <a:solidFill>
                  <a:prstClr val="black"/>
                </a:solidFill>
                <a:latin typeface="Calibri" panose="020F0502020204030204"/>
              </a:rPr>
              <a:t>structures</a:t>
            </a:r>
            <a:r>
              <a:rPr lang="da-DK" sz="1600" dirty="0">
                <a:solidFill>
                  <a:prstClr val="black"/>
                </a:solidFill>
                <a:latin typeface="Calibri" panose="020F0502020204030204"/>
              </a:rPr>
              <a:t> </a:t>
            </a:r>
            <a:r>
              <a:rPr lang="da-DK" sz="1600" dirty="0" err="1">
                <a:solidFill>
                  <a:prstClr val="black"/>
                </a:solidFill>
                <a:latin typeface="Calibri" panose="020F0502020204030204"/>
              </a:rPr>
              <a:t>might</a:t>
            </a:r>
            <a:r>
              <a:rPr lang="da-DK" sz="1600" dirty="0">
                <a:solidFill>
                  <a:prstClr val="black"/>
                </a:solidFill>
                <a:latin typeface="Calibri" panose="020F0502020204030204"/>
              </a:rPr>
              <a:t> </a:t>
            </a:r>
            <a:r>
              <a:rPr lang="da-DK" sz="1600" dirty="0" err="1" smtClean="0">
                <a:solidFill>
                  <a:prstClr val="black"/>
                </a:solidFill>
                <a:latin typeface="Calibri" panose="020F0502020204030204"/>
              </a:rPr>
              <a:t>therefore</a:t>
            </a:r>
            <a:r>
              <a:rPr lang="da-DK" sz="1600" dirty="0" smtClean="0">
                <a:solidFill>
                  <a:prstClr val="black"/>
                </a:solidFill>
                <a:latin typeface="Calibri" panose="020F0502020204030204"/>
              </a:rPr>
              <a:t> </a:t>
            </a:r>
            <a:r>
              <a:rPr lang="da-DK" sz="1600" dirty="0" err="1" smtClean="0">
                <a:solidFill>
                  <a:prstClr val="black"/>
                </a:solidFill>
                <a:latin typeface="Calibri" panose="020F0502020204030204"/>
              </a:rPr>
              <a:t>be</a:t>
            </a:r>
            <a:r>
              <a:rPr lang="da-DK" sz="1600" dirty="0" smtClean="0">
                <a:solidFill>
                  <a:prstClr val="black"/>
                </a:solidFill>
                <a:latin typeface="Calibri" panose="020F0502020204030204"/>
              </a:rPr>
              <a:t> </a:t>
            </a:r>
            <a:r>
              <a:rPr lang="da-DK" sz="1600" dirty="0" err="1">
                <a:solidFill>
                  <a:prstClr val="black"/>
                </a:solidFill>
                <a:latin typeface="Calibri" panose="020F0502020204030204"/>
              </a:rPr>
              <a:t>completely</a:t>
            </a:r>
            <a:r>
              <a:rPr lang="da-DK" sz="1600" dirty="0">
                <a:solidFill>
                  <a:prstClr val="black"/>
                </a:solidFill>
                <a:latin typeface="Calibri" panose="020F0502020204030204"/>
              </a:rPr>
              <a:t> </a:t>
            </a:r>
            <a:r>
              <a:rPr lang="da-DK" sz="1600" dirty="0" err="1">
                <a:solidFill>
                  <a:prstClr val="black"/>
                </a:solidFill>
                <a:latin typeface="Calibri" panose="020F0502020204030204"/>
              </a:rPr>
              <a:t>oxidized</a:t>
            </a:r>
            <a:endParaRPr lang="da-DK" sz="1600" dirty="0">
              <a:solidFill>
                <a:prstClr val="black"/>
              </a:solidFill>
              <a:latin typeface="Calibri" panose="020F0502020204030204"/>
            </a:endParaRPr>
          </a:p>
          <a:p>
            <a:pPr defTabSz="914583" eaLnBrk="1" fontAlgn="auto" hangingPunct="1">
              <a:spcBef>
                <a:spcPts val="0"/>
              </a:spcBef>
              <a:spcAft>
                <a:spcPts val="0"/>
              </a:spcAft>
            </a:pPr>
            <a:r>
              <a:rPr lang="da-DK" sz="1600" dirty="0" smtClean="0">
                <a:solidFill>
                  <a:prstClr val="black"/>
                </a:solidFill>
                <a:latin typeface="Calibri" panose="020F0502020204030204"/>
                <a:ea typeface="+mn-ea"/>
              </a:rPr>
              <a:t>  </a:t>
            </a:r>
            <a:endParaRPr lang="da-DK" altLang="da-DK" sz="2400" dirty="0">
              <a:solidFill>
                <a:prstClr val="black"/>
              </a:solidFill>
              <a:latin typeface="Century Schoolbook" panose="02040604050505020304" pitchFamily="18" charset="0"/>
              <a:ea typeface="+mn-ea"/>
            </a:endParaRPr>
          </a:p>
        </p:txBody>
      </p:sp>
      <p:grpSp>
        <p:nvGrpSpPr>
          <p:cNvPr id="66" name="Group 65"/>
          <p:cNvGrpSpPr/>
          <p:nvPr/>
        </p:nvGrpSpPr>
        <p:grpSpPr>
          <a:xfrm>
            <a:off x="8164833" y="1053530"/>
            <a:ext cx="3765402" cy="5252473"/>
            <a:chOff x="8164833" y="1053530"/>
            <a:chExt cx="3765402" cy="5252473"/>
          </a:xfrm>
        </p:grpSpPr>
        <p:sp>
          <p:nvSpPr>
            <p:cNvPr id="40" name="Rectangle 39"/>
            <p:cNvSpPr/>
            <p:nvPr/>
          </p:nvSpPr>
          <p:spPr bwMode="auto">
            <a:xfrm>
              <a:off x="8164833" y="1053530"/>
              <a:ext cx="3765402" cy="197774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65" name="Rectangle 64"/>
            <p:cNvSpPr/>
            <p:nvPr/>
          </p:nvSpPr>
          <p:spPr bwMode="auto">
            <a:xfrm>
              <a:off x="9485717" y="2521336"/>
              <a:ext cx="2352564" cy="3784667"/>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grpSp>
    </p:spTree>
    <p:extLst>
      <p:ext uri="{BB962C8B-B14F-4D97-AF65-F5344CB8AC3E}">
        <p14:creationId xmlns:p14="http://schemas.microsoft.com/office/powerpoint/2010/main" val="81689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da-DK" altLang="da-DK" sz="1800" dirty="0" err="1" smtClean="0">
                <a:latin typeface="+mj-lt"/>
                <a:ea typeface="ＭＳ Ｐゴシック" pitchFamily="34" charset="-128"/>
                <a:cs typeface="Arial" charset="0"/>
              </a:rPr>
              <a:t>Introduction</a:t>
            </a:r>
            <a:r>
              <a:rPr lang="da-DK" altLang="da-DK" sz="1800" dirty="0" smtClean="0">
                <a:latin typeface="+mj-lt"/>
                <a:ea typeface="ＭＳ Ｐゴシック" pitchFamily="34" charset="-128"/>
                <a:cs typeface="Arial" charset="0"/>
              </a:rPr>
              <a:t> to </a:t>
            </a:r>
            <a:r>
              <a:rPr lang="da-DK" altLang="da-DK" sz="1800" dirty="0" err="1" smtClean="0">
                <a:latin typeface="+mj-lt"/>
                <a:ea typeface="ＭＳ Ｐゴシック" pitchFamily="34" charset="-128"/>
                <a:cs typeface="Arial" charset="0"/>
              </a:rPr>
              <a:t>thin</a:t>
            </a:r>
            <a:r>
              <a:rPr lang="da-DK" altLang="da-DK" sz="1800" dirty="0" smtClean="0">
                <a:latin typeface="+mj-lt"/>
                <a:ea typeface="ＭＳ Ｐゴシック" pitchFamily="34" charset="-128"/>
                <a:cs typeface="Arial" charset="0"/>
              </a:rPr>
              <a:t> films</a:t>
            </a: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dirty="0" err="1" smtClean="0">
                <a:latin typeface="+mj-lt"/>
                <a:ea typeface="ＭＳ Ｐゴシック" pitchFamily="34" charset="-128"/>
                <a:cs typeface="Arial" charset="0"/>
              </a:rPr>
              <a:t>Before</a:t>
            </a:r>
            <a:r>
              <a:rPr lang="da-DK" altLang="da-DK" sz="1800" dirty="0" smtClean="0">
                <a:latin typeface="+mj-lt"/>
                <a:ea typeface="ＭＳ Ｐゴシック" pitchFamily="34" charset="-128"/>
                <a:cs typeface="Arial" charset="0"/>
              </a:rPr>
              <a:t> </a:t>
            </a:r>
            <a:r>
              <a:rPr lang="da-DK" altLang="da-DK" sz="1800" dirty="0" err="1" smtClean="0">
                <a:latin typeface="+mj-lt"/>
                <a:ea typeface="ＭＳ Ｐゴシック" pitchFamily="34" charset="-128"/>
                <a:cs typeface="Arial" charset="0"/>
              </a:rPr>
              <a:t>you</a:t>
            </a:r>
            <a:r>
              <a:rPr lang="da-DK" altLang="da-DK" sz="1800" dirty="0" smtClean="0">
                <a:latin typeface="+mj-lt"/>
                <a:ea typeface="ＭＳ Ｐゴシック" pitchFamily="34" charset="-128"/>
                <a:cs typeface="Arial" charset="0"/>
              </a:rPr>
              <a:t> start – </a:t>
            </a:r>
            <a:r>
              <a:rPr lang="da-DK" altLang="da-DK" sz="1800" dirty="0" err="1">
                <a:latin typeface="+mj-lt"/>
                <a:ea typeface="ＭＳ Ｐゴシック" pitchFamily="34" charset="-128"/>
                <a:cs typeface="Arial" charset="0"/>
              </a:rPr>
              <a:t>M</a:t>
            </a:r>
            <a:r>
              <a:rPr lang="da-DK" altLang="da-DK" sz="1800" dirty="0" err="1" smtClean="0">
                <a:latin typeface="+mj-lt"/>
                <a:ea typeface="ＭＳ Ｐゴシック" pitchFamily="34" charset="-128"/>
                <a:cs typeface="Arial" charset="0"/>
              </a:rPr>
              <a:t>aterial</a:t>
            </a:r>
            <a:r>
              <a:rPr lang="da-DK" altLang="da-DK" sz="1800" dirty="0" smtClean="0">
                <a:latin typeface="+mj-lt"/>
                <a:ea typeface="ＭＳ Ｐゴシック" pitchFamily="34" charset="-128"/>
                <a:cs typeface="Arial" charset="0"/>
              </a:rPr>
              <a:t> properties to </a:t>
            </a:r>
            <a:r>
              <a:rPr lang="da-DK" altLang="da-DK" sz="1800" dirty="0" err="1" smtClean="0">
                <a:latin typeface="+mj-lt"/>
                <a:ea typeface="ＭＳ Ｐゴシック" pitchFamily="34" charset="-128"/>
                <a:cs typeface="Arial" charset="0"/>
              </a:rPr>
              <a:t>consider</a:t>
            </a:r>
            <a:endParaRPr lang="da-DK" altLang="da-DK" sz="1800" dirty="0" smtClean="0">
              <a:latin typeface="+mj-lt"/>
              <a:ea typeface="ＭＳ Ｐゴシック" pitchFamily="34" charset="-128"/>
              <a:cs typeface="Arial" charset="0"/>
            </a:endParaRP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dirty="0" err="1" smtClean="0">
                <a:latin typeface="+mj-lt"/>
                <a:ea typeface="ＭＳ Ｐゴシック" pitchFamily="34" charset="-128"/>
                <a:cs typeface="Arial" charset="0"/>
              </a:rPr>
              <a:t>Overview</a:t>
            </a:r>
            <a:r>
              <a:rPr lang="da-DK" altLang="da-DK" sz="1800" dirty="0" smtClean="0">
                <a:latin typeface="+mj-lt"/>
                <a:ea typeface="ＭＳ Ｐゴシック" pitchFamily="34" charset="-128"/>
                <a:cs typeface="Arial" charset="0"/>
              </a:rPr>
              <a:t> of </a:t>
            </a:r>
            <a:r>
              <a:rPr lang="da-DK" altLang="da-DK" sz="1800" dirty="0" err="1" smtClean="0">
                <a:latin typeface="+mj-lt"/>
                <a:ea typeface="ＭＳ Ｐゴシック" pitchFamily="34" charset="-128"/>
                <a:cs typeface="Arial" charset="0"/>
              </a:rPr>
              <a:t>techniques</a:t>
            </a:r>
            <a:endParaRPr lang="da-DK" altLang="da-DK" sz="1800" dirty="0" smtClean="0">
              <a:latin typeface="+mj-lt"/>
              <a:ea typeface="ＭＳ Ｐゴシック" pitchFamily="34" charset="-128"/>
              <a:cs typeface="Arial" charset="0"/>
            </a:endParaRPr>
          </a:p>
          <a:p>
            <a:pPr marL="408291" lvl="1" indent="-408291">
              <a:buFont typeface="+mj-lt"/>
              <a:buAutoNum type="arabicPeriod"/>
            </a:pPr>
            <a:endParaRPr lang="da-DK" altLang="da-DK" sz="600" dirty="0" smtClean="0">
              <a:ea typeface="ＭＳ Ｐゴシック" pitchFamily="34" charset="-128"/>
              <a:cs typeface="Arial" charset="0"/>
            </a:endParaRPr>
          </a:p>
          <a:p>
            <a:pPr marL="408291" lvl="1" indent="-408291">
              <a:buFont typeface="+mj-lt"/>
              <a:buAutoNum type="arabicPeriod"/>
            </a:pPr>
            <a:r>
              <a:rPr lang="da-DK" altLang="da-DK" sz="1800" dirty="0" err="1" smtClean="0">
                <a:ea typeface="ＭＳ Ｐゴシック" pitchFamily="34" charset="-128"/>
                <a:cs typeface="Arial" charset="0"/>
              </a:rPr>
              <a:t>Equipment</a:t>
            </a:r>
            <a:r>
              <a:rPr lang="da-DK" altLang="da-DK" sz="1800" dirty="0" smtClean="0">
                <a:ea typeface="ＭＳ Ｐゴシック" pitchFamily="34" charset="-128"/>
                <a:cs typeface="Arial" charset="0"/>
              </a:rPr>
              <a:t> </a:t>
            </a:r>
            <a:r>
              <a:rPr lang="da-DK" altLang="da-DK" sz="1800" dirty="0" err="1">
                <a:ea typeface="ＭＳ Ｐゴシック" pitchFamily="34" charset="-128"/>
                <a:cs typeface="Arial" charset="0"/>
              </a:rPr>
              <a:t>overview</a:t>
            </a:r>
            <a:r>
              <a:rPr lang="da-DK" altLang="da-DK" sz="1800" dirty="0">
                <a:ea typeface="ＭＳ Ｐゴシック" pitchFamily="34" charset="-128"/>
                <a:cs typeface="Arial" charset="0"/>
              </a:rPr>
              <a:t> in </a:t>
            </a:r>
            <a:r>
              <a:rPr lang="da-DK" altLang="da-DK" sz="1800" dirty="0" err="1">
                <a:ea typeface="ＭＳ Ｐゴシック" pitchFamily="34" charset="-128"/>
                <a:cs typeface="Arial" charset="0"/>
              </a:rPr>
              <a:t>LabAdviser</a:t>
            </a:r>
            <a:endParaRPr lang="da-DK" altLang="da-DK" sz="1800" dirty="0">
              <a:ea typeface="ＭＳ Ｐゴシック" pitchFamily="34" charset="-128"/>
              <a:cs typeface="Arial" charset="0"/>
            </a:endParaRP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dirty="0" smtClean="0">
                <a:latin typeface="+mj-lt"/>
                <a:ea typeface="ＭＳ Ｐゴシック" pitchFamily="34" charset="-128"/>
                <a:cs typeface="Arial" charset="0"/>
              </a:rPr>
              <a:t>Thin film </a:t>
            </a:r>
            <a:r>
              <a:rPr lang="da-DK" altLang="da-DK" sz="1800" dirty="0" err="1" smtClean="0">
                <a:latin typeface="+mj-lt"/>
                <a:ea typeface="ＭＳ Ｐゴシック" pitchFamily="34" charset="-128"/>
                <a:cs typeface="Arial" charset="0"/>
              </a:rPr>
              <a:t>techniques</a:t>
            </a:r>
            <a:r>
              <a:rPr lang="da-DK" altLang="da-DK" sz="1800" dirty="0" smtClean="0">
                <a:latin typeface="+mj-lt"/>
                <a:ea typeface="ＭＳ Ｐゴシック" pitchFamily="34" charset="-128"/>
                <a:cs typeface="Arial" charset="0"/>
              </a:rPr>
              <a:t> – 1</a:t>
            </a:r>
            <a:r>
              <a:rPr lang="da-DK" altLang="da-DK" sz="1800" baseline="30000" dirty="0" smtClean="0">
                <a:latin typeface="+mj-lt"/>
                <a:ea typeface="ＭＳ Ｐゴシック" pitchFamily="34" charset="-128"/>
                <a:cs typeface="Arial" charset="0"/>
              </a:rPr>
              <a:t>st</a:t>
            </a:r>
            <a:r>
              <a:rPr lang="da-DK" altLang="da-DK" sz="1800" dirty="0" smtClean="0">
                <a:latin typeface="+mj-lt"/>
                <a:ea typeface="ＭＳ Ｐゴシック" pitchFamily="34" charset="-128"/>
                <a:cs typeface="Arial" charset="0"/>
              </a:rPr>
              <a:t> part</a:t>
            </a: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1247556" lvl="2" indent="-408291">
              <a:buFont typeface="+mj-lt"/>
              <a:buAutoNum type="arabicPeriod"/>
            </a:pPr>
            <a:r>
              <a:rPr lang="da-DK" altLang="da-DK" sz="1800" dirty="0" err="1" smtClean="0">
                <a:latin typeface="+mj-lt"/>
                <a:ea typeface="ＭＳ Ｐゴシック" pitchFamily="34" charset="-128"/>
                <a:cs typeface="Arial" charset="0"/>
              </a:rPr>
              <a:t>Thermal</a:t>
            </a:r>
            <a:r>
              <a:rPr lang="da-DK" altLang="da-DK" sz="1800" dirty="0" smtClean="0">
                <a:latin typeface="+mj-lt"/>
                <a:ea typeface="ＭＳ Ｐゴシック" pitchFamily="34" charset="-128"/>
                <a:cs typeface="Arial" charset="0"/>
              </a:rPr>
              <a:t> oxidation</a:t>
            </a:r>
          </a:p>
          <a:p>
            <a:pPr marL="1247556" lvl="2" indent="-408291">
              <a:buFont typeface="+mj-lt"/>
              <a:buAutoNum type="arabicPeriod"/>
            </a:pPr>
            <a:endParaRPr lang="da-DK" altLang="da-DK" sz="600" dirty="0" smtClean="0">
              <a:latin typeface="+mj-lt"/>
              <a:ea typeface="ＭＳ Ｐゴシック" pitchFamily="34" charset="-128"/>
              <a:cs typeface="Arial" charset="0"/>
            </a:endParaRPr>
          </a:p>
          <a:p>
            <a:pPr marL="1247556" lvl="2" indent="-408291">
              <a:buFont typeface="+mj-lt"/>
              <a:buAutoNum type="arabicPeriod"/>
            </a:pPr>
            <a:r>
              <a:rPr lang="da-DK" altLang="da-DK" sz="1800" dirty="0" err="1" smtClean="0">
                <a:latin typeface="+mj-lt"/>
                <a:ea typeface="ＭＳ Ｐゴシック" pitchFamily="34" charset="-128"/>
                <a:cs typeface="Arial" charset="0"/>
              </a:rPr>
              <a:t>Electroplating</a:t>
            </a:r>
            <a:endParaRPr lang="da-DK" altLang="da-DK" sz="1800" dirty="0" smtClean="0">
              <a:latin typeface="+mj-lt"/>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0" indent="0">
              <a:buNone/>
            </a:pPr>
            <a:endParaRPr lang="da-DK"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Thin film TPT </a:t>
            </a: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course</a:t>
            </a:r>
            <a:r>
              <a:rPr lang="da-DK" altLang="da-DK" kern="0" dirty="0">
                <a:solidFill>
                  <a:srgbClr val="000000"/>
                </a:solidFill>
                <a:latin typeface="Verdana"/>
                <a:cs typeface="Arial" charset="0"/>
              </a:rPr>
              <a:t> </a:t>
            </a:r>
            <a:r>
              <a:rPr lang="da-DK" altLang="da-DK" kern="0" dirty="0" smtClean="0">
                <a:solidFill>
                  <a:srgbClr val="000000"/>
                </a:solidFill>
                <a:latin typeface="Verdana"/>
                <a:cs typeface="Arial" charset="0"/>
              </a:rPr>
              <a:t>– 1</a:t>
            </a:r>
            <a:r>
              <a:rPr lang="da-DK" altLang="da-DK" kern="0" baseline="30000" dirty="0" smtClean="0">
                <a:solidFill>
                  <a:srgbClr val="000000"/>
                </a:solidFill>
                <a:latin typeface="Verdana"/>
                <a:cs typeface="Arial" charset="0"/>
              </a:rPr>
              <a:t>st</a:t>
            </a:r>
            <a:r>
              <a:rPr lang="da-DK" altLang="da-DK" kern="0" dirty="0" smtClean="0">
                <a:solidFill>
                  <a:srgbClr val="000000"/>
                </a:solidFill>
                <a:latin typeface="Verdana"/>
                <a:cs typeface="Arial" charset="0"/>
              </a:rPr>
              <a:t> part</a:t>
            </a:r>
            <a:endParaRPr kumimoji="0" lang="da-DK"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2961143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705190" y="6338251"/>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3" name="TextBox 22"/>
          <p:cNvSpPr txBox="1"/>
          <p:nvPr/>
        </p:nvSpPr>
        <p:spPr>
          <a:xfrm>
            <a:off x="450172" y="1269554"/>
            <a:ext cx="7705854" cy="1402601"/>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b="1" dirty="0" err="1">
                <a:solidFill>
                  <a:prstClr val="black"/>
                </a:solidFill>
                <a:latin typeface="Calibri" panose="020F0502020204030204"/>
                <a:ea typeface="+mn-ea"/>
              </a:rPr>
              <a:t>Question</a:t>
            </a:r>
            <a:r>
              <a:rPr lang="da-DK" sz="1600" b="1" dirty="0">
                <a:solidFill>
                  <a:prstClr val="black"/>
                </a:solidFill>
                <a:latin typeface="Calibri" panose="020F0502020204030204"/>
                <a:ea typeface="+mn-ea"/>
              </a:rPr>
              <a:t>:</a:t>
            </a:r>
          </a:p>
          <a:p>
            <a:pPr defTabSz="914583" eaLnBrk="1" fontAlgn="auto" hangingPunct="1">
              <a:spcBef>
                <a:spcPts val="0"/>
              </a:spcBef>
              <a:spcAft>
                <a:spcPts val="0"/>
              </a:spcAft>
            </a:pPr>
            <a:r>
              <a:rPr lang="da-DK" sz="1600" dirty="0" err="1">
                <a:solidFill>
                  <a:prstClr val="black"/>
                </a:solidFill>
                <a:latin typeface="Calibri" panose="020F0502020204030204"/>
                <a:ea typeface="+mn-ea"/>
              </a:rPr>
              <a:t>Why</a:t>
            </a:r>
            <a:r>
              <a:rPr lang="da-DK" sz="1600" dirty="0">
                <a:solidFill>
                  <a:prstClr val="black"/>
                </a:solidFill>
                <a:latin typeface="Calibri" panose="020F0502020204030204"/>
                <a:ea typeface="+mn-ea"/>
              </a:rPr>
              <a:t> is the </a:t>
            </a:r>
            <a:r>
              <a:rPr lang="da-DK" sz="1600" dirty="0" err="1">
                <a:solidFill>
                  <a:prstClr val="black"/>
                </a:solidFill>
                <a:latin typeface="Calibri" panose="020F0502020204030204"/>
                <a:ea typeface="+mn-ea"/>
              </a:rPr>
              <a:t>oxide</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layer</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thicker</a:t>
            </a:r>
            <a:r>
              <a:rPr lang="da-DK" sz="1600" dirty="0">
                <a:solidFill>
                  <a:prstClr val="black"/>
                </a:solidFill>
                <a:latin typeface="Calibri" panose="020F0502020204030204"/>
                <a:ea typeface="+mn-ea"/>
              </a:rPr>
              <a:t> on the </a:t>
            </a:r>
            <a:r>
              <a:rPr lang="da-DK" sz="1600" dirty="0" err="1">
                <a:solidFill>
                  <a:prstClr val="black"/>
                </a:solidFill>
                <a:latin typeface="Calibri" panose="020F0502020204030204"/>
                <a:ea typeface="+mn-ea"/>
              </a:rPr>
              <a:t>sidewalls</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than</a:t>
            </a:r>
            <a:r>
              <a:rPr lang="da-DK" sz="1600" dirty="0">
                <a:solidFill>
                  <a:prstClr val="black"/>
                </a:solidFill>
                <a:latin typeface="Calibri" panose="020F0502020204030204"/>
                <a:ea typeface="+mn-ea"/>
              </a:rPr>
              <a:t> in the </a:t>
            </a:r>
            <a:r>
              <a:rPr lang="da-DK" sz="1600" dirty="0" err="1">
                <a:solidFill>
                  <a:prstClr val="black"/>
                </a:solidFill>
                <a:latin typeface="Calibri" panose="020F0502020204030204"/>
                <a:ea typeface="+mn-ea"/>
              </a:rPr>
              <a:t>bottom</a:t>
            </a:r>
            <a:r>
              <a:rPr lang="da-DK" sz="1600" dirty="0">
                <a:solidFill>
                  <a:prstClr val="black"/>
                </a:solidFill>
                <a:latin typeface="Calibri" panose="020F0502020204030204"/>
                <a:ea typeface="+mn-ea"/>
              </a:rPr>
              <a:t> of the </a:t>
            </a:r>
            <a:r>
              <a:rPr lang="da-DK" sz="1600" dirty="0" err="1">
                <a:solidFill>
                  <a:prstClr val="black"/>
                </a:solidFill>
                <a:latin typeface="Calibri" panose="020F0502020204030204"/>
                <a:ea typeface="+mn-ea"/>
              </a:rPr>
              <a:t>structures</a:t>
            </a:r>
            <a:r>
              <a:rPr lang="da-DK" sz="1600" dirty="0">
                <a:solidFill>
                  <a:prstClr val="black"/>
                </a:solidFill>
                <a:latin typeface="Calibri" panose="020F0502020204030204"/>
                <a:ea typeface="+mn-ea"/>
              </a:rPr>
              <a:t>? </a:t>
            </a:r>
          </a:p>
          <a:p>
            <a:pPr defTabSz="914583" eaLnBrk="1" fontAlgn="auto" hangingPunct="1">
              <a:spcBef>
                <a:spcPts val="0"/>
              </a:spcBef>
              <a:spcAft>
                <a:spcPts val="0"/>
              </a:spcAft>
            </a:pPr>
            <a:endParaRPr lang="da-DK" sz="1000" dirty="0">
              <a:solidFill>
                <a:prstClr val="black"/>
              </a:solidFill>
              <a:latin typeface="Calibri" panose="020F0502020204030204"/>
              <a:ea typeface="+mn-ea"/>
            </a:endParaRPr>
          </a:p>
          <a:p>
            <a:pPr defTabSz="914583" eaLnBrk="1" fontAlgn="auto" hangingPunct="1">
              <a:spcBef>
                <a:spcPts val="0"/>
              </a:spcBef>
              <a:spcAft>
                <a:spcPts val="0"/>
              </a:spcAft>
            </a:pPr>
            <a:r>
              <a:rPr lang="da-DK" sz="1600" i="1" dirty="0">
                <a:solidFill>
                  <a:prstClr val="black"/>
                </a:solidFill>
                <a:latin typeface="Calibri" panose="020F0502020204030204"/>
                <a:ea typeface="+mn-ea"/>
              </a:rPr>
              <a:t>The oxidation rate is not same for all </a:t>
            </a:r>
            <a:r>
              <a:rPr lang="da-DK" sz="1600" i="1" dirty="0" err="1">
                <a:solidFill>
                  <a:prstClr val="black"/>
                </a:solidFill>
                <a:latin typeface="Calibri" panose="020F0502020204030204"/>
                <a:ea typeface="+mn-ea"/>
              </a:rPr>
              <a:t>crystal</a:t>
            </a:r>
            <a:r>
              <a:rPr lang="da-DK" sz="1600" i="1" dirty="0">
                <a:solidFill>
                  <a:prstClr val="black"/>
                </a:solidFill>
                <a:latin typeface="Calibri" panose="020F0502020204030204"/>
                <a:ea typeface="+mn-ea"/>
              </a:rPr>
              <a:t> </a:t>
            </a:r>
            <a:r>
              <a:rPr lang="da-DK" sz="1600" i="1" dirty="0" err="1" smtClean="0">
                <a:solidFill>
                  <a:prstClr val="black"/>
                </a:solidFill>
                <a:latin typeface="Calibri" panose="020F0502020204030204"/>
                <a:ea typeface="+mn-ea"/>
              </a:rPr>
              <a:t>directions</a:t>
            </a:r>
            <a:endParaRPr lang="da-DK" sz="16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da-DK" sz="1000" i="1" dirty="0">
              <a:solidFill>
                <a:prstClr val="black"/>
              </a:solidFill>
              <a:latin typeface="Calibri" panose="020F0502020204030204"/>
              <a:ea typeface="+mn-ea"/>
            </a:endParaRPr>
          </a:p>
          <a:p>
            <a:pPr defTabSz="914583" eaLnBrk="1" fontAlgn="auto" hangingPunct="1">
              <a:spcBef>
                <a:spcPts val="0"/>
              </a:spcBef>
              <a:spcAft>
                <a:spcPts val="0"/>
              </a:spcAft>
            </a:pPr>
            <a:endParaRPr lang="da-DK" sz="1600" dirty="0">
              <a:solidFill>
                <a:prstClr val="black"/>
              </a:solidFill>
              <a:latin typeface="Calibri" panose="020F0502020204030204"/>
              <a:ea typeface="+mn-ea"/>
            </a:endParaRPr>
          </a:p>
        </p:txBody>
      </p:sp>
      <p:grpSp>
        <p:nvGrpSpPr>
          <p:cNvPr id="13" name="Group 12"/>
          <p:cNvGrpSpPr>
            <a:grpSpLocks noChangeAspect="1"/>
          </p:cNvGrpSpPr>
          <p:nvPr/>
        </p:nvGrpSpPr>
        <p:grpSpPr>
          <a:xfrm>
            <a:off x="490233" y="3058059"/>
            <a:ext cx="4435851" cy="3581165"/>
            <a:chOff x="543116" y="3396401"/>
            <a:chExt cx="3922862" cy="3167017"/>
          </a:xfrm>
        </p:grpSpPr>
        <p:grpSp>
          <p:nvGrpSpPr>
            <p:cNvPr id="7" name="Group 6"/>
            <p:cNvGrpSpPr/>
            <p:nvPr/>
          </p:nvGrpSpPr>
          <p:grpSpPr>
            <a:xfrm>
              <a:off x="625978" y="3396401"/>
              <a:ext cx="3840000" cy="2880000"/>
              <a:chOff x="4171616" y="3337405"/>
              <a:chExt cx="3840000" cy="288000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1616" y="3337405"/>
                <a:ext cx="3840000" cy="2880000"/>
              </a:xfrm>
              <a:prstGeom prst="rect">
                <a:avLst/>
              </a:prstGeom>
            </p:spPr>
          </p:pic>
          <p:cxnSp>
            <p:nvCxnSpPr>
              <p:cNvPr id="3" name="Straight Arrow Connector 2"/>
              <p:cNvCxnSpPr/>
              <p:nvPr/>
            </p:nvCxnSpPr>
            <p:spPr>
              <a:xfrm>
                <a:off x="6338951" y="5004620"/>
                <a:ext cx="0" cy="265471"/>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5122547" y="4252452"/>
                <a:ext cx="0" cy="265471"/>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90405" y="4236855"/>
                <a:ext cx="656795" cy="245022"/>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da-DK" sz="1200" b="1" dirty="0">
                    <a:solidFill>
                      <a:srgbClr val="C00000"/>
                    </a:solidFill>
                    <a:latin typeface="Calibri" panose="020F0502020204030204"/>
                    <a:ea typeface="+mn-ea"/>
                  </a:rPr>
                  <a:t>1150 nm</a:t>
                </a:r>
              </a:p>
            </p:txBody>
          </p:sp>
          <p:sp>
            <p:nvSpPr>
              <p:cNvPr id="21" name="TextBox 20"/>
              <p:cNvSpPr txBox="1"/>
              <p:nvPr/>
            </p:nvSpPr>
            <p:spPr>
              <a:xfrm>
                <a:off x="6006969" y="5270091"/>
                <a:ext cx="587315" cy="245022"/>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da-DK" sz="1200" b="1" dirty="0">
                    <a:solidFill>
                      <a:srgbClr val="C00000"/>
                    </a:solidFill>
                    <a:latin typeface="Calibri" panose="020F0502020204030204"/>
                    <a:ea typeface="+mn-ea"/>
                  </a:rPr>
                  <a:t>995 nm</a:t>
                </a:r>
              </a:p>
            </p:txBody>
          </p:sp>
        </p:grpSp>
        <p:sp>
          <p:nvSpPr>
            <p:cNvPr id="24" name="TextBox 23"/>
            <p:cNvSpPr txBox="1"/>
            <p:nvPr/>
          </p:nvSpPr>
          <p:spPr>
            <a:xfrm>
              <a:off x="543116" y="6268839"/>
              <a:ext cx="3578389" cy="2945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altLang="da-DK" sz="1400" b="1" dirty="0" err="1">
                  <a:solidFill>
                    <a:prstClr val="black"/>
                  </a:solidFill>
                  <a:latin typeface="Calibri" panose="020F0502020204030204"/>
                  <a:ea typeface="+mn-ea"/>
                </a:rPr>
                <a:t>Structured</a:t>
              </a:r>
              <a:r>
                <a:rPr lang="da-DK" altLang="da-DK" sz="1400" b="1" dirty="0">
                  <a:solidFill>
                    <a:prstClr val="black"/>
                  </a:solidFill>
                  <a:latin typeface="Calibri" panose="020F0502020204030204"/>
                  <a:ea typeface="+mn-ea"/>
                </a:rPr>
                <a:t> Si sample </a:t>
              </a:r>
              <a:r>
                <a:rPr lang="da-DK" altLang="da-DK" sz="1400" b="1" dirty="0" err="1">
                  <a:solidFill>
                    <a:prstClr val="black"/>
                  </a:solidFill>
                  <a:latin typeface="Calibri" panose="020F0502020204030204"/>
                  <a:ea typeface="+mn-ea"/>
                </a:rPr>
                <a:t>that</a:t>
              </a:r>
              <a:r>
                <a:rPr lang="da-DK" altLang="da-DK" sz="1400" b="1" dirty="0">
                  <a:solidFill>
                    <a:prstClr val="black"/>
                  </a:solidFill>
                  <a:latin typeface="Calibri" panose="020F0502020204030204"/>
                  <a:ea typeface="+mn-ea"/>
                </a:rPr>
                <a:t> has </a:t>
              </a:r>
              <a:r>
                <a:rPr lang="da-DK" altLang="da-DK" sz="1400" b="1" dirty="0" err="1">
                  <a:solidFill>
                    <a:prstClr val="black"/>
                  </a:solidFill>
                  <a:latin typeface="Calibri" panose="020F0502020204030204"/>
                  <a:ea typeface="+mn-ea"/>
                </a:rPr>
                <a:t>been</a:t>
              </a:r>
              <a:r>
                <a:rPr lang="da-DK" altLang="da-DK" sz="1400" b="1" dirty="0">
                  <a:solidFill>
                    <a:prstClr val="black"/>
                  </a:solidFill>
                  <a:latin typeface="Calibri" panose="020F0502020204030204"/>
                  <a:ea typeface="+mn-ea"/>
                </a:rPr>
                <a:t> </a:t>
              </a:r>
              <a:r>
                <a:rPr lang="da-DK" altLang="da-DK" sz="1400" b="1" dirty="0" err="1">
                  <a:solidFill>
                    <a:prstClr val="black"/>
                  </a:solidFill>
                  <a:latin typeface="Calibri" panose="020F0502020204030204"/>
                  <a:ea typeface="+mn-ea"/>
                </a:rPr>
                <a:t>oxidized</a:t>
              </a:r>
              <a:r>
                <a:rPr lang="da-DK" altLang="da-DK" sz="1400" b="1" dirty="0">
                  <a:solidFill>
                    <a:prstClr val="black"/>
                  </a:solidFill>
                  <a:latin typeface="Calibri" panose="020F0502020204030204"/>
                  <a:ea typeface="+mn-ea"/>
                </a:rPr>
                <a:t> </a:t>
              </a:r>
              <a:endParaRPr lang="da-DK" altLang="da-DK" sz="1400" b="1" dirty="0">
                <a:solidFill>
                  <a:prstClr val="black"/>
                </a:solidFill>
                <a:latin typeface="Century Schoolbook" panose="02040604050505020304" pitchFamily="18" charset="0"/>
                <a:ea typeface="+mn-ea"/>
              </a:endParaRPr>
            </a:p>
          </p:txBody>
        </p:sp>
      </p:grpSp>
      <p:sp>
        <p:nvSpPr>
          <p:cNvPr id="3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smtClean="0">
                <a:solidFill>
                  <a:srgbClr val="000000"/>
                </a:solidFill>
                <a:latin typeface="Verdana"/>
                <a:cs typeface="Arial" charset="0"/>
              </a:rPr>
              <a:t>Oxidation of </a:t>
            </a:r>
            <a:r>
              <a:rPr lang="da-DK" altLang="da-DK" b="0" kern="0" dirty="0" err="1" smtClean="0">
                <a:solidFill>
                  <a:srgbClr val="000000"/>
                </a:solidFill>
                <a:latin typeface="Verdana"/>
                <a:cs typeface="Arial" charset="0"/>
              </a:rPr>
              <a:t>structured</a:t>
            </a:r>
            <a:r>
              <a:rPr lang="da-DK" altLang="da-DK" b="0" kern="0" dirty="0" smtClean="0">
                <a:solidFill>
                  <a:srgbClr val="000000"/>
                </a:solidFill>
                <a:latin typeface="Verdana"/>
                <a:cs typeface="Arial" charset="0"/>
              </a:rPr>
              <a:t> samples</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2" name="TextBox 1"/>
          <p:cNvSpPr txBox="1"/>
          <p:nvPr/>
        </p:nvSpPr>
        <p:spPr>
          <a:xfrm>
            <a:off x="2539003" y="5486464"/>
            <a:ext cx="872355" cy="292388"/>
          </a:xfrm>
          <a:prstGeom prst="rect">
            <a:avLst/>
          </a:prstGeom>
          <a:noFill/>
        </p:spPr>
        <p:txBody>
          <a:bodyPr wrap="none" rtlCol="0">
            <a:spAutoFit/>
          </a:bodyPr>
          <a:lstStyle/>
          <a:p>
            <a:r>
              <a:rPr lang="da-DK" sz="1300" dirty="0" smtClean="0">
                <a:solidFill>
                  <a:srgbClr val="FF0000"/>
                </a:solidFill>
              </a:rPr>
              <a:t>Si (100)</a:t>
            </a:r>
            <a:endParaRPr lang="da-DK" sz="1300" dirty="0">
              <a:solidFill>
                <a:srgbClr val="FF0000"/>
              </a:solidFill>
            </a:endParaRPr>
          </a:p>
        </p:txBody>
      </p:sp>
      <p:sp>
        <p:nvSpPr>
          <p:cNvPr id="41" name="TextBox 40"/>
          <p:cNvSpPr txBox="1"/>
          <p:nvPr/>
        </p:nvSpPr>
        <p:spPr>
          <a:xfrm>
            <a:off x="646245" y="4340643"/>
            <a:ext cx="872355" cy="292388"/>
          </a:xfrm>
          <a:prstGeom prst="rect">
            <a:avLst/>
          </a:prstGeom>
          <a:noFill/>
        </p:spPr>
        <p:txBody>
          <a:bodyPr wrap="none" rtlCol="0">
            <a:spAutoFit/>
          </a:bodyPr>
          <a:lstStyle/>
          <a:p>
            <a:r>
              <a:rPr lang="da-DK" sz="1300" dirty="0" smtClean="0">
                <a:solidFill>
                  <a:srgbClr val="FF0000"/>
                </a:solidFill>
              </a:rPr>
              <a:t>Si (110)</a:t>
            </a:r>
            <a:endParaRPr lang="da-DK" sz="1300" dirty="0">
              <a:solidFill>
                <a:srgbClr val="FF0000"/>
              </a:solidFill>
            </a:endParaRPr>
          </a:p>
        </p:txBody>
      </p:sp>
    </p:spTree>
    <p:extLst>
      <p:ext uri="{BB962C8B-B14F-4D97-AF65-F5344CB8AC3E}">
        <p14:creationId xmlns:p14="http://schemas.microsoft.com/office/powerpoint/2010/main" val="68379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da-DK" altLang="da-DK">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da-DK" altLang="da-DK">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da-DK" altLang="da-DK">
              <a:solidFill>
                <a:prstClr val="black"/>
              </a:solidFill>
            </a:endParaRPr>
          </a:p>
        </p:txBody>
      </p:sp>
      <mc:AlternateContent xmlns:mc="http://schemas.openxmlformats.org/markup-compatibility/2006" xmlns:a14="http://schemas.microsoft.com/office/drawing/2010/main">
        <mc:Choice Requires="a14">
          <p:sp>
            <p:nvSpPr>
              <p:cNvPr id="9" name="TextBox 8"/>
              <p:cNvSpPr txBox="1"/>
              <p:nvPr/>
            </p:nvSpPr>
            <p:spPr>
              <a:xfrm>
                <a:off x="538682" y="1269554"/>
                <a:ext cx="7143081" cy="6597997"/>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b="1" dirty="0" smtClean="0">
                    <a:solidFill>
                      <a:prstClr val="black"/>
                    </a:solidFill>
                    <a:latin typeface="Calibri" panose="020F0502020204030204"/>
                    <a:ea typeface="+mn-ea"/>
                  </a:rPr>
                  <a:t>The oxidation rate </a:t>
                </a:r>
                <a:r>
                  <a:rPr lang="da-DK" sz="1600" b="1" dirty="0" err="1">
                    <a:solidFill>
                      <a:prstClr val="black"/>
                    </a:solidFill>
                    <a:latin typeface="Calibri" panose="020F0502020204030204"/>
                    <a:ea typeface="+mn-ea"/>
                  </a:rPr>
                  <a:t>depends</a:t>
                </a:r>
                <a:r>
                  <a:rPr lang="da-DK" sz="1600" b="1" dirty="0">
                    <a:solidFill>
                      <a:prstClr val="black"/>
                    </a:solidFill>
                    <a:latin typeface="Calibri" panose="020F0502020204030204"/>
                    <a:ea typeface="+mn-ea"/>
                  </a:rPr>
                  <a:t> </a:t>
                </a:r>
                <a:r>
                  <a:rPr lang="da-DK" sz="1600" b="1" dirty="0">
                    <a:solidFill>
                      <a:prstClr val="black"/>
                    </a:solidFill>
                    <a:latin typeface="Calibri" panose="020F0502020204030204"/>
                  </a:rPr>
                  <a:t>the </a:t>
                </a:r>
                <a:r>
                  <a:rPr lang="da-DK" sz="1600" b="1" dirty="0" err="1">
                    <a:solidFill>
                      <a:prstClr val="black"/>
                    </a:solidFill>
                    <a:latin typeface="Calibri" panose="020F0502020204030204"/>
                  </a:rPr>
                  <a:t>crystal</a:t>
                </a:r>
                <a:r>
                  <a:rPr lang="da-DK" sz="1600" b="1" dirty="0">
                    <a:solidFill>
                      <a:prstClr val="black"/>
                    </a:solidFill>
                    <a:latin typeface="Calibri" panose="020F0502020204030204"/>
                  </a:rPr>
                  <a:t> </a:t>
                </a:r>
                <a:r>
                  <a:rPr lang="da-DK" sz="1600" b="1" dirty="0" err="1">
                    <a:solidFill>
                      <a:prstClr val="black"/>
                    </a:solidFill>
                    <a:latin typeface="Calibri" panose="020F0502020204030204"/>
                  </a:rPr>
                  <a:t>orientation</a:t>
                </a:r>
                <a:r>
                  <a:rPr lang="da-DK" sz="1600" b="1" dirty="0">
                    <a:solidFill>
                      <a:prstClr val="black"/>
                    </a:solidFill>
                    <a:latin typeface="Calibri" panose="020F0502020204030204"/>
                  </a:rPr>
                  <a:t> of the </a:t>
                </a:r>
                <a:r>
                  <a:rPr lang="da-DK" sz="1600" b="1" dirty="0" err="1" smtClean="0">
                    <a:solidFill>
                      <a:prstClr val="black"/>
                    </a:solidFill>
                    <a:latin typeface="Calibri" panose="020F0502020204030204"/>
                  </a:rPr>
                  <a:t>wafer</a:t>
                </a:r>
                <a:r>
                  <a:rPr lang="da-DK" sz="1600" b="1" dirty="0" smtClean="0">
                    <a:solidFill>
                      <a:prstClr val="black"/>
                    </a:solidFill>
                    <a:latin typeface="Calibri" panose="020F0502020204030204"/>
                  </a:rPr>
                  <a:t>, i.e. </a:t>
                </a:r>
                <a:r>
                  <a:rPr lang="da-DK" sz="1600" b="1" dirty="0" smtClean="0">
                    <a:solidFill>
                      <a:prstClr val="black"/>
                    </a:solidFill>
                    <a:latin typeface="Calibri" panose="020F0502020204030204"/>
                    <a:ea typeface="+mn-ea"/>
                  </a:rPr>
                  <a:t>on the </a:t>
                </a:r>
                <a:r>
                  <a:rPr lang="da-DK" sz="1600" b="1" dirty="0" err="1" smtClean="0">
                    <a:solidFill>
                      <a:prstClr val="black"/>
                    </a:solidFill>
                    <a:latin typeface="Calibri" panose="020F0502020204030204"/>
                    <a:ea typeface="+mn-ea"/>
                  </a:rPr>
                  <a:t>amount</a:t>
                </a:r>
                <a:r>
                  <a:rPr lang="da-DK" sz="1600" b="1" dirty="0" smtClean="0">
                    <a:solidFill>
                      <a:prstClr val="black"/>
                    </a:solidFill>
                    <a:latin typeface="Calibri" panose="020F0502020204030204"/>
                    <a:ea typeface="+mn-ea"/>
                  </a:rPr>
                  <a:t> of </a:t>
                </a:r>
                <a:r>
                  <a:rPr lang="da-DK" sz="1600" b="1" dirty="0" err="1" smtClean="0">
                    <a:solidFill>
                      <a:prstClr val="black"/>
                    </a:solidFill>
                    <a:latin typeface="Calibri" panose="020F0502020204030204"/>
                    <a:ea typeface="+mn-ea"/>
                  </a:rPr>
                  <a:t>available</a:t>
                </a:r>
                <a:r>
                  <a:rPr lang="da-DK" sz="1600" b="1" dirty="0" smtClean="0">
                    <a:solidFill>
                      <a:prstClr val="black"/>
                    </a:solidFill>
                    <a:latin typeface="Calibri" panose="020F0502020204030204"/>
                    <a:ea typeface="+mn-ea"/>
                  </a:rPr>
                  <a:t> Si atoms </a:t>
                </a:r>
                <a:r>
                  <a:rPr lang="da-DK" sz="1600" b="1" dirty="0" err="1" smtClean="0">
                    <a:solidFill>
                      <a:prstClr val="black"/>
                    </a:solidFill>
                    <a:latin typeface="Calibri" panose="020F0502020204030204"/>
                    <a:ea typeface="+mn-ea"/>
                  </a:rPr>
                  <a:t>that</a:t>
                </a:r>
                <a:r>
                  <a:rPr lang="da-DK" sz="1600" b="1" dirty="0">
                    <a:solidFill>
                      <a:prstClr val="black"/>
                    </a:solidFill>
                    <a:latin typeface="Calibri" panose="020F0502020204030204"/>
                    <a:ea typeface="+mn-ea"/>
                  </a:rPr>
                  <a:t> </a:t>
                </a:r>
                <a:r>
                  <a:rPr lang="da-DK" sz="1600" b="1" dirty="0" smtClean="0">
                    <a:solidFill>
                      <a:prstClr val="black"/>
                    </a:solidFill>
                    <a:latin typeface="Calibri" panose="020F0502020204030204"/>
                    <a:ea typeface="+mn-ea"/>
                  </a:rPr>
                  <a:t>the O</a:t>
                </a:r>
                <a:r>
                  <a:rPr lang="da-DK" sz="1600" b="1" baseline="-25000" dirty="0" smtClean="0">
                    <a:solidFill>
                      <a:prstClr val="black"/>
                    </a:solidFill>
                    <a:latin typeface="Calibri" panose="020F0502020204030204"/>
                    <a:ea typeface="+mn-ea"/>
                  </a:rPr>
                  <a:t>2</a:t>
                </a:r>
                <a:r>
                  <a:rPr lang="da-DK" sz="1600" b="1" dirty="0" smtClean="0">
                    <a:solidFill>
                      <a:prstClr val="black"/>
                    </a:solidFill>
                    <a:latin typeface="Calibri" panose="020F0502020204030204"/>
                    <a:ea typeface="+mn-ea"/>
                  </a:rPr>
                  <a:t>/H</a:t>
                </a:r>
                <a:r>
                  <a:rPr lang="da-DK" sz="1600" b="1" baseline="-25000" dirty="0" smtClean="0">
                    <a:solidFill>
                      <a:prstClr val="black"/>
                    </a:solidFill>
                    <a:latin typeface="Calibri" panose="020F0502020204030204"/>
                    <a:ea typeface="+mn-ea"/>
                  </a:rPr>
                  <a:t>2</a:t>
                </a:r>
                <a:r>
                  <a:rPr lang="da-DK" sz="1600" b="1" dirty="0" smtClean="0">
                    <a:solidFill>
                      <a:prstClr val="black"/>
                    </a:solidFill>
                    <a:latin typeface="Calibri" panose="020F0502020204030204"/>
                    <a:ea typeface="+mn-ea"/>
                  </a:rPr>
                  <a:t>O </a:t>
                </a:r>
                <a:r>
                  <a:rPr lang="da-DK" sz="1600" b="1" dirty="0" err="1" smtClean="0">
                    <a:solidFill>
                      <a:prstClr val="black"/>
                    </a:solidFill>
                    <a:latin typeface="Calibri" panose="020F0502020204030204"/>
                    <a:ea typeface="+mn-ea"/>
                  </a:rPr>
                  <a:t>vapour</a:t>
                </a:r>
                <a:r>
                  <a:rPr lang="da-DK" sz="1600" b="1" dirty="0" smtClean="0">
                    <a:solidFill>
                      <a:prstClr val="black"/>
                    </a:solidFill>
                    <a:latin typeface="Calibri" panose="020F0502020204030204"/>
                    <a:ea typeface="+mn-ea"/>
                  </a:rPr>
                  <a:t> </a:t>
                </a:r>
                <a:r>
                  <a:rPr lang="da-DK" sz="1600" b="1" dirty="0" err="1" smtClean="0">
                    <a:solidFill>
                      <a:prstClr val="black"/>
                    </a:solidFill>
                    <a:latin typeface="Calibri" panose="020F0502020204030204"/>
                    <a:ea typeface="+mn-ea"/>
                  </a:rPr>
                  <a:t>molecules</a:t>
                </a:r>
                <a:r>
                  <a:rPr lang="da-DK" sz="1600" b="1" dirty="0" smtClean="0">
                    <a:solidFill>
                      <a:prstClr val="black"/>
                    </a:solidFill>
                    <a:latin typeface="Calibri" panose="020F0502020204030204"/>
                    <a:ea typeface="+mn-ea"/>
                  </a:rPr>
                  <a:t> </a:t>
                </a:r>
                <a:r>
                  <a:rPr lang="da-DK" sz="1600" b="1" dirty="0" err="1" smtClean="0">
                    <a:solidFill>
                      <a:prstClr val="black"/>
                    </a:solidFill>
                    <a:latin typeface="Calibri" panose="020F0502020204030204"/>
                    <a:ea typeface="+mn-ea"/>
                  </a:rPr>
                  <a:t>can</a:t>
                </a:r>
                <a:r>
                  <a:rPr lang="da-DK" sz="1600" b="1" dirty="0" smtClean="0">
                    <a:solidFill>
                      <a:prstClr val="black"/>
                    </a:solidFill>
                    <a:latin typeface="Calibri" panose="020F0502020204030204"/>
                    <a:ea typeface="+mn-ea"/>
                  </a:rPr>
                  <a:t> </a:t>
                </a:r>
                <a:r>
                  <a:rPr lang="da-DK" sz="1600" b="1" dirty="0" err="1" smtClean="0">
                    <a:solidFill>
                      <a:prstClr val="black"/>
                    </a:solidFill>
                    <a:latin typeface="Calibri" panose="020F0502020204030204"/>
                    <a:ea typeface="+mn-ea"/>
                  </a:rPr>
                  <a:t>react</a:t>
                </a:r>
                <a:r>
                  <a:rPr lang="da-DK" sz="1600" b="1" dirty="0" smtClean="0">
                    <a:solidFill>
                      <a:prstClr val="black"/>
                    </a:solidFill>
                    <a:latin typeface="Calibri" panose="020F0502020204030204"/>
                    <a:ea typeface="+mn-ea"/>
                  </a:rPr>
                  <a:t> with:</a:t>
                </a:r>
              </a:p>
              <a:p>
                <a:pPr defTabSz="914583" eaLnBrk="1" fontAlgn="auto" hangingPunct="1">
                  <a:spcBef>
                    <a:spcPts val="0"/>
                  </a:spcBef>
                  <a:spcAft>
                    <a:spcPts val="0"/>
                  </a:spcAft>
                </a:pPr>
                <a:endParaRPr lang="da-DK" sz="2000" dirty="0">
                  <a:solidFill>
                    <a:prstClr val="black"/>
                  </a:solidFill>
                  <a:latin typeface="Calibri" panose="020F0502020204030204"/>
                  <a:ea typeface="+mn-ea"/>
                </a:endParaRPr>
              </a:p>
              <a:p>
                <a:pPr defTabSz="914583" eaLnBrk="1" fontAlgn="auto" hangingPunct="1">
                  <a:spcBef>
                    <a:spcPts val="0"/>
                  </a:spcBef>
                  <a:spcAft>
                    <a:spcPts val="0"/>
                  </a:spcAft>
                </a:pPr>
                <a:r>
                  <a:rPr lang="da-DK" sz="1400" dirty="0" smtClean="0">
                    <a:solidFill>
                      <a:prstClr val="black"/>
                    </a:solidFill>
                    <a:latin typeface="Calibri" panose="020F0502020204030204"/>
                    <a:ea typeface="+mn-ea"/>
                  </a:rPr>
                  <a:t>Si (111) has more atoms per unit </a:t>
                </a:r>
                <a:r>
                  <a:rPr lang="da-DK" sz="1400" dirty="0" err="1" smtClean="0">
                    <a:solidFill>
                      <a:prstClr val="black"/>
                    </a:solidFill>
                    <a:latin typeface="Calibri" panose="020F0502020204030204"/>
                    <a:ea typeface="+mn-ea"/>
                  </a:rPr>
                  <a:t>area</a:t>
                </a:r>
                <a:r>
                  <a:rPr lang="da-DK" sz="1400" dirty="0" smtClean="0">
                    <a:solidFill>
                      <a:prstClr val="black"/>
                    </a:solidFill>
                    <a:latin typeface="Calibri" panose="020F0502020204030204"/>
                    <a:ea typeface="+mn-ea"/>
                  </a:rPr>
                  <a:t> on the </a:t>
                </a:r>
                <a:r>
                  <a:rPr lang="da-DK" sz="1400" dirty="0" err="1" smtClean="0">
                    <a:solidFill>
                      <a:prstClr val="black"/>
                    </a:solidFill>
                    <a:latin typeface="Calibri" panose="020F0502020204030204"/>
                    <a:ea typeface="+mn-ea"/>
                  </a:rPr>
                  <a:t>surface</a:t>
                </a:r>
                <a:r>
                  <a:rPr lang="da-DK" sz="1400" dirty="0">
                    <a:solidFill>
                      <a:prstClr val="black"/>
                    </a:solidFill>
                    <a:latin typeface="Calibri" panose="020F0502020204030204"/>
                    <a:ea typeface="+mn-ea"/>
                  </a:rPr>
                  <a:t> </a:t>
                </a:r>
                <a:r>
                  <a:rPr lang="da-DK" sz="1400" dirty="0" err="1" smtClean="0">
                    <a:solidFill>
                      <a:prstClr val="black"/>
                    </a:solidFill>
                    <a:latin typeface="Calibri" panose="020F0502020204030204"/>
                    <a:ea typeface="+mn-ea"/>
                  </a:rPr>
                  <a:t>than</a:t>
                </a:r>
                <a:r>
                  <a:rPr lang="da-DK" sz="1400" dirty="0" smtClean="0">
                    <a:solidFill>
                      <a:prstClr val="black"/>
                    </a:solidFill>
                    <a:latin typeface="Calibri" panose="020F0502020204030204"/>
                    <a:ea typeface="+mn-ea"/>
                  </a:rPr>
                  <a:t> Si (100). </a:t>
                </a:r>
              </a:p>
              <a:p>
                <a:pPr defTabSz="914583" eaLnBrk="1" fontAlgn="auto" hangingPunct="1">
                  <a:spcBef>
                    <a:spcPts val="0"/>
                  </a:spcBef>
                  <a:spcAft>
                    <a:spcPts val="0"/>
                  </a:spcAft>
                </a:pPr>
                <a:endParaRPr lang="da-DK"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400" dirty="0" err="1" smtClean="0">
                    <a:solidFill>
                      <a:prstClr val="black"/>
                    </a:solidFill>
                    <a:latin typeface="Calibri" panose="020F0502020204030204"/>
                    <a:ea typeface="+mn-ea"/>
                  </a:rPr>
                  <a:t>Therefore</a:t>
                </a:r>
                <a:r>
                  <a:rPr lang="da-DK" sz="1400" dirty="0" smtClean="0">
                    <a:solidFill>
                      <a:prstClr val="black"/>
                    </a:solidFill>
                    <a:latin typeface="Calibri" panose="020F0502020204030204"/>
                    <a:ea typeface="+mn-ea"/>
                  </a:rPr>
                  <a:t>, Si (111) </a:t>
                </a:r>
                <a:r>
                  <a:rPr lang="da-DK" sz="1400" dirty="0" err="1" smtClean="0">
                    <a:solidFill>
                      <a:prstClr val="black"/>
                    </a:solidFill>
                    <a:latin typeface="Calibri" panose="020F0502020204030204"/>
                    <a:ea typeface="+mn-ea"/>
                  </a:rPr>
                  <a:t>oxidizes</a:t>
                </a:r>
                <a:r>
                  <a:rPr lang="da-DK" sz="1400" dirty="0" smtClean="0">
                    <a:solidFill>
                      <a:prstClr val="black"/>
                    </a:solidFill>
                    <a:latin typeface="Calibri" panose="020F0502020204030204"/>
                    <a:ea typeface="+mn-ea"/>
                  </a:rPr>
                  <a:t> faster </a:t>
                </a:r>
                <a:r>
                  <a:rPr lang="da-DK" sz="1400" dirty="0" err="1" smtClean="0">
                    <a:solidFill>
                      <a:prstClr val="black"/>
                    </a:solidFill>
                    <a:latin typeface="Calibri" panose="020F0502020204030204"/>
                    <a:ea typeface="+mn-ea"/>
                  </a:rPr>
                  <a:t>than</a:t>
                </a:r>
                <a:r>
                  <a:rPr lang="da-DK" sz="1400" dirty="0" smtClean="0">
                    <a:solidFill>
                      <a:prstClr val="black"/>
                    </a:solidFill>
                    <a:latin typeface="Calibri" panose="020F0502020204030204"/>
                    <a:ea typeface="+mn-ea"/>
                  </a:rPr>
                  <a:t> Si (100) is the </a:t>
                </a:r>
                <a:r>
                  <a:rPr lang="da-DK" sz="1400" dirty="0" err="1" smtClean="0">
                    <a:solidFill>
                      <a:prstClr val="black"/>
                    </a:solidFill>
                    <a:latin typeface="Calibri" panose="020F0502020204030204"/>
                    <a:ea typeface="+mn-ea"/>
                  </a:rPr>
                  <a:t>linear</a:t>
                </a:r>
                <a:r>
                  <a:rPr lang="da-DK" sz="1400" dirty="0" smtClean="0">
                    <a:solidFill>
                      <a:prstClr val="black"/>
                    </a:solidFill>
                    <a:latin typeface="Calibri" panose="020F0502020204030204"/>
                    <a:ea typeface="+mn-ea"/>
                  </a:rPr>
                  <a:t> rate regime, </a:t>
                </a:r>
                <a:r>
                  <a:rPr lang="da-DK" sz="1400" dirty="0" err="1" smtClean="0">
                    <a:solidFill>
                      <a:prstClr val="black"/>
                    </a:solidFill>
                    <a:latin typeface="Calibri" panose="020F0502020204030204"/>
                    <a:ea typeface="+mn-ea"/>
                  </a:rPr>
                  <a:t>where</a:t>
                </a:r>
                <a:r>
                  <a:rPr lang="da-DK" sz="1400" dirty="0" smtClean="0">
                    <a:solidFill>
                      <a:prstClr val="black"/>
                    </a:solidFill>
                    <a:latin typeface="Calibri" panose="020F0502020204030204"/>
                    <a:ea typeface="+mn-ea"/>
                  </a:rPr>
                  <a:t> the oxidation rate is </a:t>
                </a:r>
                <a:r>
                  <a:rPr lang="da-DK" sz="1400" dirty="0" err="1" smtClean="0">
                    <a:solidFill>
                      <a:prstClr val="black"/>
                    </a:solidFill>
                    <a:latin typeface="Calibri" panose="020F0502020204030204"/>
                    <a:ea typeface="+mn-ea"/>
                  </a:rPr>
                  <a:t>limited</a:t>
                </a:r>
                <a:r>
                  <a:rPr lang="da-DK" sz="1400" dirty="0" smtClean="0">
                    <a:solidFill>
                      <a:prstClr val="black"/>
                    </a:solidFill>
                    <a:latin typeface="Calibri" panose="020F0502020204030204"/>
                    <a:ea typeface="+mn-ea"/>
                  </a:rPr>
                  <a:t> by the </a:t>
                </a:r>
                <a:r>
                  <a:rPr lang="da-DK" sz="1400" dirty="0" err="1" smtClean="0">
                    <a:solidFill>
                      <a:prstClr val="black"/>
                    </a:solidFill>
                    <a:latin typeface="Calibri" panose="020F0502020204030204"/>
                    <a:ea typeface="+mn-ea"/>
                  </a:rPr>
                  <a:t>reaction</a:t>
                </a:r>
                <a:r>
                  <a:rPr lang="da-DK" sz="1400" dirty="0" smtClean="0">
                    <a:solidFill>
                      <a:prstClr val="black"/>
                    </a:solidFill>
                    <a:latin typeface="Calibri" panose="020F0502020204030204"/>
                    <a:ea typeface="+mn-ea"/>
                  </a:rPr>
                  <a:t> rate.</a:t>
                </a:r>
              </a:p>
              <a:p>
                <a:pPr defTabSz="914583" eaLnBrk="1" fontAlgn="auto" hangingPunct="1">
                  <a:spcBef>
                    <a:spcPts val="0"/>
                  </a:spcBef>
                  <a:spcAft>
                    <a:spcPts val="0"/>
                  </a:spcAft>
                </a:pPr>
                <a:endParaRPr lang="da-DK"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400" dirty="0" err="1" smtClean="0">
                    <a:solidFill>
                      <a:prstClr val="black"/>
                    </a:solidFill>
                    <a:latin typeface="Calibri" panose="020F0502020204030204"/>
                    <a:ea typeface="+mn-ea"/>
                  </a:rPr>
                  <a:t>Reaction</a:t>
                </a:r>
                <a:r>
                  <a:rPr lang="da-DK" sz="1400" dirty="0" smtClean="0">
                    <a:solidFill>
                      <a:prstClr val="black"/>
                    </a:solidFill>
                    <a:latin typeface="Calibri" panose="020F0502020204030204"/>
                    <a:ea typeface="+mn-ea"/>
                  </a:rPr>
                  <a:t> </a:t>
                </a:r>
                <a:r>
                  <a:rPr lang="da-DK" sz="1400" dirty="0">
                    <a:solidFill>
                      <a:prstClr val="black"/>
                    </a:solidFill>
                    <a:latin typeface="Calibri" panose="020F0502020204030204"/>
                    <a:ea typeface="+mn-ea"/>
                  </a:rPr>
                  <a:t>rate for the </a:t>
                </a:r>
                <a:r>
                  <a:rPr lang="da-DK" sz="1400" dirty="0" err="1" smtClean="0">
                    <a:solidFill>
                      <a:prstClr val="black"/>
                    </a:solidFill>
                    <a:latin typeface="Calibri" panose="020F0502020204030204"/>
                    <a:ea typeface="+mn-ea"/>
                  </a:rPr>
                  <a:t>linear</a:t>
                </a:r>
                <a:r>
                  <a:rPr lang="da-DK" sz="1400" dirty="0" smtClean="0">
                    <a:solidFill>
                      <a:prstClr val="black"/>
                    </a:solidFill>
                    <a:latin typeface="Calibri" panose="020F0502020204030204"/>
                    <a:ea typeface="+mn-ea"/>
                  </a:rPr>
                  <a:t> </a:t>
                </a:r>
                <a:r>
                  <a:rPr lang="da-DK" sz="1400" dirty="0">
                    <a:solidFill>
                      <a:prstClr val="black"/>
                    </a:solidFill>
                    <a:latin typeface="Calibri" panose="020F0502020204030204"/>
                    <a:ea typeface="+mn-ea"/>
                  </a:rPr>
                  <a:t>rate </a:t>
                </a:r>
                <a:r>
                  <a:rPr lang="da-DK" sz="1400" dirty="0" err="1">
                    <a:solidFill>
                      <a:prstClr val="black"/>
                    </a:solidFill>
                    <a:latin typeface="Calibri" panose="020F0502020204030204"/>
                    <a:ea typeface="+mn-ea"/>
                  </a:rPr>
                  <a:t>constant</a:t>
                </a:r>
                <a:r>
                  <a:rPr lang="da-DK" sz="1400" dirty="0">
                    <a:solidFill>
                      <a:prstClr val="black"/>
                    </a:solidFill>
                    <a:latin typeface="Calibri" panose="020F0502020204030204"/>
                    <a:ea typeface="+mn-ea"/>
                  </a:rPr>
                  <a:t> in the Deal-Grove model:</a:t>
                </a:r>
              </a:p>
              <a:p>
                <a:pPr marL="457291" lvl="1"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marL="457291" lvl="1" defTabSz="914583" eaLnBrk="1" fontAlgn="auto" hangingPunct="1">
                  <a:spcBef>
                    <a:spcPts val="0"/>
                  </a:spcBef>
                  <a:spcAft>
                    <a:spcPts val="0"/>
                  </a:spcAft>
                </a:pPr>
                <a:r>
                  <a:rPr lang="da-DK" sz="1400" dirty="0">
                    <a:solidFill>
                      <a:prstClr val="black"/>
                    </a:solidFill>
                    <a:latin typeface="Calibri" panose="020F0502020204030204"/>
                    <a:ea typeface="+mn-ea"/>
                  </a:rPr>
                  <a:t>	</a:t>
                </a:r>
                <a14:m>
                  <m:oMath xmlns:m="http://schemas.openxmlformats.org/officeDocument/2006/math">
                    <m:f>
                      <m:fPr>
                        <m:ctrlPr>
                          <a:rPr lang="da-DK" sz="1400" i="1">
                            <a:solidFill>
                              <a:prstClr val="black"/>
                            </a:solidFill>
                            <a:latin typeface="Cambria Math" panose="02040503050406030204" pitchFamily="18" charset="0"/>
                            <a:ea typeface="+mn-ea"/>
                          </a:rPr>
                        </m:ctrlPr>
                      </m:fPr>
                      <m:num>
                        <m:r>
                          <a:rPr lang="da-DK" sz="1400" i="1">
                            <a:solidFill>
                              <a:prstClr val="black"/>
                            </a:solidFill>
                            <a:latin typeface="Cambria Math"/>
                            <a:ea typeface="+mn-ea"/>
                          </a:rPr>
                          <m:t>𝐵</m:t>
                        </m:r>
                      </m:num>
                      <m:den>
                        <m:r>
                          <a:rPr lang="da-DK" sz="1400" i="1">
                            <a:solidFill>
                              <a:prstClr val="black"/>
                            </a:solidFill>
                            <a:latin typeface="Cambria Math"/>
                            <a:ea typeface="+mn-ea"/>
                          </a:rPr>
                          <m:t>𝐴</m:t>
                        </m:r>
                      </m:den>
                    </m:f>
                    <m:d>
                      <m:dPr>
                        <m:ctrlPr>
                          <a:rPr lang="da-DK" sz="1400" i="1">
                            <a:solidFill>
                              <a:prstClr val="black"/>
                            </a:solidFill>
                            <a:latin typeface="Cambria Math" panose="02040503050406030204" pitchFamily="18" charset="0"/>
                          </a:rPr>
                        </m:ctrlPr>
                      </m:dPr>
                      <m:e>
                        <m:r>
                          <a:rPr lang="da-DK" sz="1400" i="1">
                            <a:solidFill>
                              <a:prstClr val="black"/>
                            </a:solidFill>
                            <a:latin typeface="Cambria Math" panose="02040503050406030204" pitchFamily="18" charset="0"/>
                          </a:rPr>
                          <m:t>1</m:t>
                        </m:r>
                        <m:r>
                          <a:rPr lang="da-DK" sz="1400" b="0" i="1" smtClean="0">
                            <a:solidFill>
                              <a:prstClr val="black"/>
                            </a:solidFill>
                            <a:latin typeface="Cambria Math" panose="02040503050406030204" pitchFamily="18" charset="0"/>
                          </a:rPr>
                          <m:t>11</m:t>
                        </m:r>
                      </m:e>
                    </m:d>
                    <m:r>
                      <a:rPr lang="da-DK" sz="1400" b="0" i="1" smtClean="0">
                        <a:solidFill>
                          <a:prstClr val="black"/>
                        </a:solidFill>
                        <a:latin typeface="Cambria Math" panose="02040503050406030204" pitchFamily="18" charset="0"/>
                      </a:rPr>
                      <m:t>=</m:t>
                    </m:r>
                    <m:r>
                      <a:rPr lang="da-DK" sz="1400" i="1">
                        <a:solidFill>
                          <a:prstClr val="black"/>
                        </a:solidFill>
                        <a:latin typeface="Cambria Math"/>
                        <a:ea typeface="+mn-ea"/>
                      </a:rPr>
                      <m:t>1.68</m:t>
                    </m:r>
                    <m:r>
                      <a:rPr lang="da-DK" sz="1400" i="1">
                        <a:solidFill>
                          <a:prstClr val="black"/>
                        </a:solidFill>
                        <a:latin typeface="Cambria Math"/>
                        <a:ea typeface="Cambria Math"/>
                      </a:rPr>
                      <m:t>∙</m:t>
                    </m:r>
                    <m:f>
                      <m:fPr>
                        <m:ctrlPr>
                          <a:rPr lang="da-DK" sz="1400" i="1">
                            <a:solidFill>
                              <a:prstClr val="black"/>
                            </a:solidFill>
                            <a:latin typeface="Cambria Math" panose="02040503050406030204" pitchFamily="18" charset="0"/>
                            <a:ea typeface="+mn-ea"/>
                          </a:rPr>
                        </m:ctrlPr>
                      </m:fPr>
                      <m:num>
                        <m:r>
                          <a:rPr lang="da-DK" sz="1400" i="1">
                            <a:solidFill>
                              <a:prstClr val="black"/>
                            </a:solidFill>
                            <a:latin typeface="Cambria Math"/>
                            <a:ea typeface="+mn-ea"/>
                          </a:rPr>
                          <m:t>𝐵</m:t>
                        </m:r>
                      </m:num>
                      <m:den>
                        <m:r>
                          <a:rPr lang="da-DK" sz="1400" i="1">
                            <a:solidFill>
                              <a:prstClr val="black"/>
                            </a:solidFill>
                            <a:latin typeface="Cambria Math"/>
                            <a:ea typeface="+mn-ea"/>
                          </a:rPr>
                          <m:t>𝐴</m:t>
                        </m:r>
                      </m:den>
                    </m:f>
                    <m:d>
                      <m:dPr>
                        <m:ctrlPr>
                          <a:rPr lang="da-DK" sz="1400" i="1">
                            <a:solidFill>
                              <a:prstClr val="black"/>
                            </a:solidFill>
                            <a:latin typeface="Cambria Math" panose="02040503050406030204" pitchFamily="18" charset="0"/>
                          </a:rPr>
                        </m:ctrlPr>
                      </m:dPr>
                      <m:e>
                        <m:r>
                          <a:rPr lang="da-DK" sz="1400" b="0" i="1" smtClean="0">
                            <a:solidFill>
                              <a:prstClr val="black"/>
                            </a:solidFill>
                            <a:latin typeface="Cambria Math" panose="02040503050406030204" pitchFamily="18" charset="0"/>
                          </a:rPr>
                          <m:t>100</m:t>
                        </m:r>
                      </m:e>
                    </m:d>
                  </m:oMath>
                </a14:m>
                <a:endParaRPr lang="da-DK" sz="1400" dirty="0">
                  <a:solidFill>
                    <a:prstClr val="black"/>
                  </a:solidFill>
                  <a:latin typeface="Calibri" panose="020F0502020204030204"/>
                  <a:ea typeface="+mn-ea"/>
                </a:endParaRPr>
              </a:p>
              <a:p>
                <a:pPr marL="457291" lvl="1" defTabSz="914583" eaLnBrk="1" fontAlgn="auto" hangingPunct="1">
                  <a:spcBef>
                    <a:spcPts val="0"/>
                  </a:spcBef>
                  <a:spcAft>
                    <a:spcPts val="0"/>
                  </a:spcAft>
                </a:pPr>
                <a:endParaRPr lang="da-DK" sz="1200" dirty="0">
                  <a:solidFill>
                    <a:prstClr val="black"/>
                  </a:solidFill>
                  <a:latin typeface="Calibri" panose="020F0502020204030204"/>
                  <a:ea typeface="+mn-ea"/>
                </a:endParaRPr>
              </a:p>
              <a:p>
                <a:pPr marL="457291" lvl="1" defTabSz="914583" eaLnBrk="1" fontAlgn="auto" hangingPunct="1">
                  <a:spcBef>
                    <a:spcPts val="0"/>
                  </a:spcBef>
                  <a:spcAft>
                    <a:spcPts val="0"/>
                  </a:spcAft>
                </a:pPr>
                <a:r>
                  <a:rPr lang="da-DK" sz="1400" dirty="0">
                    <a:solidFill>
                      <a:prstClr val="black"/>
                    </a:solidFill>
                    <a:latin typeface="Calibri" panose="020F0502020204030204"/>
                    <a:ea typeface="+mn-ea"/>
                    <a:sym typeface="Wingdings" panose="05000000000000000000" pitchFamily="2" charset="2"/>
                  </a:rPr>
                  <a:t>	</a:t>
                </a:r>
                <a14:m>
                  <m:oMath xmlns:m="http://schemas.openxmlformats.org/officeDocument/2006/math">
                    <m:f>
                      <m:fPr>
                        <m:ctrlPr>
                          <a:rPr lang="da-DK" sz="1400" i="1">
                            <a:solidFill>
                              <a:prstClr val="black"/>
                            </a:solidFill>
                            <a:latin typeface="Cambria Math" panose="02040503050406030204" pitchFamily="18" charset="0"/>
                            <a:ea typeface="+mn-ea"/>
                          </a:rPr>
                        </m:ctrlPr>
                      </m:fPr>
                      <m:num>
                        <m:r>
                          <a:rPr lang="da-DK" sz="1400" i="1">
                            <a:solidFill>
                              <a:prstClr val="black"/>
                            </a:solidFill>
                            <a:latin typeface="Cambria Math"/>
                            <a:ea typeface="+mn-ea"/>
                          </a:rPr>
                          <m:t>𝐵</m:t>
                        </m:r>
                      </m:num>
                      <m:den>
                        <m:r>
                          <a:rPr lang="da-DK" sz="1400" i="1">
                            <a:solidFill>
                              <a:prstClr val="black"/>
                            </a:solidFill>
                            <a:latin typeface="Cambria Math"/>
                            <a:ea typeface="+mn-ea"/>
                          </a:rPr>
                          <m:t>𝐴</m:t>
                        </m:r>
                      </m:den>
                    </m:f>
                    <m:d>
                      <m:dPr>
                        <m:ctrlPr>
                          <a:rPr lang="da-DK" sz="1400" i="1">
                            <a:solidFill>
                              <a:prstClr val="black"/>
                            </a:solidFill>
                            <a:latin typeface="Cambria Math" panose="02040503050406030204" pitchFamily="18" charset="0"/>
                          </a:rPr>
                        </m:ctrlPr>
                      </m:dPr>
                      <m:e>
                        <m:r>
                          <a:rPr lang="da-DK" sz="1400" i="1">
                            <a:solidFill>
                              <a:prstClr val="black"/>
                            </a:solidFill>
                            <a:latin typeface="Cambria Math" panose="02040503050406030204" pitchFamily="18" charset="0"/>
                          </a:rPr>
                          <m:t>1</m:t>
                        </m:r>
                        <m:r>
                          <a:rPr lang="da-DK" sz="1400" b="0" i="1" smtClean="0">
                            <a:solidFill>
                              <a:prstClr val="black"/>
                            </a:solidFill>
                            <a:latin typeface="Cambria Math" panose="02040503050406030204" pitchFamily="18" charset="0"/>
                          </a:rPr>
                          <m:t>1</m:t>
                        </m:r>
                        <m:r>
                          <a:rPr lang="da-DK" sz="1400" i="1">
                            <a:solidFill>
                              <a:prstClr val="black"/>
                            </a:solidFill>
                            <a:latin typeface="Cambria Math" panose="02040503050406030204" pitchFamily="18" charset="0"/>
                          </a:rPr>
                          <m:t>0</m:t>
                        </m:r>
                      </m:e>
                    </m:d>
                    <m:r>
                      <a:rPr lang="da-DK" sz="1400" b="0" i="1" smtClean="0">
                        <a:solidFill>
                          <a:prstClr val="black"/>
                        </a:solidFill>
                        <a:latin typeface="Cambria Math" panose="02040503050406030204" pitchFamily="18" charset="0"/>
                      </a:rPr>
                      <m:t>=</m:t>
                    </m:r>
                    <m:r>
                      <a:rPr lang="da-DK" sz="1400" i="1">
                        <a:solidFill>
                          <a:prstClr val="black"/>
                        </a:solidFill>
                        <a:latin typeface="Cambria Math"/>
                        <a:ea typeface="+mn-ea"/>
                      </a:rPr>
                      <m:t>1.45</m:t>
                    </m:r>
                    <m:r>
                      <a:rPr lang="da-DK" sz="1400" i="1">
                        <a:solidFill>
                          <a:prstClr val="black"/>
                        </a:solidFill>
                        <a:latin typeface="Cambria Math"/>
                        <a:ea typeface="Cambria Math"/>
                      </a:rPr>
                      <m:t>∙</m:t>
                    </m:r>
                    <m:f>
                      <m:fPr>
                        <m:ctrlPr>
                          <a:rPr lang="da-DK" sz="1400" i="1">
                            <a:solidFill>
                              <a:prstClr val="black"/>
                            </a:solidFill>
                            <a:latin typeface="Cambria Math" panose="02040503050406030204" pitchFamily="18" charset="0"/>
                            <a:ea typeface="+mn-ea"/>
                          </a:rPr>
                        </m:ctrlPr>
                      </m:fPr>
                      <m:num>
                        <m:r>
                          <a:rPr lang="da-DK" sz="1400" i="1">
                            <a:solidFill>
                              <a:prstClr val="black"/>
                            </a:solidFill>
                            <a:latin typeface="Cambria Math"/>
                            <a:ea typeface="+mn-ea"/>
                          </a:rPr>
                          <m:t>𝐵</m:t>
                        </m:r>
                      </m:num>
                      <m:den>
                        <m:r>
                          <a:rPr lang="da-DK" sz="1400" i="1">
                            <a:solidFill>
                              <a:prstClr val="black"/>
                            </a:solidFill>
                            <a:latin typeface="Cambria Math"/>
                            <a:ea typeface="+mn-ea"/>
                          </a:rPr>
                          <m:t>𝐴</m:t>
                        </m:r>
                      </m:den>
                    </m:f>
                    <m:d>
                      <m:dPr>
                        <m:ctrlPr>
                          <a:rPr lang="da-DK" sz="1400" i="1">
                            <a:solidFill>
                              <a:prstClr val="black"/>
                            </a:solidFill>
                            <a:latin typeface="Cambria Math" panose="02040503050406030204" pitchFamily="18" charset="0"/>
                          </a:rPr>
                        </m:ctrlPr>
                      </m:dPr>
                      <m:e>
                        <m:r>
                          <a:rPr lang="da-DK" sz="1400" i="1">
                            <a:solidFill>
                              <a:prstClr val="black"/>
                            </a:solidFill>
                            <a:latin typeface="Cambria Math" panose="02040503050406030204" pitchFamily="18" charset="0"/>
                          </a:rPr>
                          <m:t>100</m:t>
                        </m:r>
                      </m:e>
                    </m:d>
                  </m:oMath>
                </a14:m>
                <a:endParaRPr lang="da-DK" sz="1400" dirty="0">
                  <a:solidFill>
                    <a:prstClr val="black"/>
                  </a:solidFill>
                  <a:latin typeface="Calibri" panose="020F0502020204030204"/>
                  <a:ea typeface="+mn-ea"/>
                  <a:sym typeface="Wingdings" panose="05000000000000000000" pitchFamily="2" charset="2"/>
                </a:endParaRPr>
              </a:p>
              <a:p>
                <a:pPr marL="457291" lvl="1" defTabSz="914583" eaLnBrk="1" fontAlgn="auto" hangingPunct="1">
                  <a:spcBef>
                    <a:spcPts val="0"/>
                  </a:spcBef>
                  <a:spcAft>
                    <a:spcPts val="0"/>
                  </a:spcAft>
                </a:pPr>
                <a:endParaRPr lang="da-DK" sz="1400" dirty="0" smtClean="0">
                  <a:solidFill>
                    <a:prstClr val="black"/>
                  </a:solidFill>
                  <a:latin typeface="Calibri" panose="020F0502020204030204"/>
                  <a:ea typeface="+mn-ea"/>
                  <a:sym typeface="Wingdings" panose="05000000000000000000" pitchFamily="2" charset="2"/>
                </a:endParaRPr>
              </a:p>
              <a:p>
                <a:pPr marL="0" lvl="1" defTabSz="914583" eaLnBrk="1" fontAlgn="auto" hangingPunct="1">
                  <a:spcBef>
                    <a:spcPts val="0"/>
                  </a:spcBef>
                  <a:spcAft>
                    <a:spcPts val="0"/>
                  </a:spcAft>
                </a:pPr>
                <a:endParaRPr lang="da-DK" sz="800" dirty="0" smtClean="0">
                  <a:solidFill>
                    <a:prstClr val="black"/>
                  </a:solidFill>
                  <a:latin typeface="Calibri" panose="020F0502020204030204"/>
                </a:endParaRPr>
              </a:p>
              <a:p>
                <a:pPr marL="0" lvl="1" defTabSz="914583" eaLnBrk="1" fontAlgn="auto" hangingPunct="1">
                  <a:spcBef>
                    <a:spcPts val="0"/>
                  </a:spcBef>
                  <a:spcAft>
                    <a:spcPts val="0"/>
                  </a:spcAft>
                </a:pPr>
                <a:r>
                  <a:rPr lang="da-DK" sz="1400" dirty="0" smtClean="0">
                    <a:solidFill>
                      <a:prstClr val="black"/>
                    </a:solidFill>
                    <a:latin typeface="Calibri" panose="020F0502020204030204"/>
                  </a:rPr>
                  <a:t>In </a:t>
                </a:r>
                <a:r>
                  <a:rPr lang="da-DK" sz="1400" dirty="0">
                    <a:solidFill>
                      <a:prstClr val="black"/>
                    </a:solidFill>
                    <a:latin typeface="Calibri" panose="020F0502020204030204"/>
                  </a:rPr>
                  <a:t>the </a:t>
                </a:r>
                <a:r>
                  <a:rPr lang="da-DK" sz="1400" dirty="0" smtClean="0">
                    <a:solidFill>
                      <a:prstClr val="black"/>
                    </a:solidFill>
                    <a:latin typeface="Calibri" panose="020F0502020204030204"/>
                  </a:rPr>
                  <a:t>diffusion-</a:t>
                </a:r>
                <a:r>
                  <a:rPr lang="da-DK" sz="1400" dirty="0" err="1" smtClean="0">
                    <a:solidFill>
                      <a:prstClr val="black"/>
                    </a:solidFill>
                    <a:latin typeface="Calibri" panose="020F0502020204030204"/>
                  </a:rPr>
                  <a:t>limted</a:t>
                </a:r>
                <a:r>
                  <a:rPr lang="da-DK" sz="1400" dirty="0" smtClean="0">
                    <a:solidFill>
                      <a:prstClr val="black"/>
                    </a:solidFill>
                    <a:latin typeface="Calibri" panose="020F0502020204030204"/>
                  </a:rPr>
                  <a:t> </a:t>
                </a:r>
                <a:r>
                  <a:rPr lang="da-DK" sz="1400" dirty="0">
                    <a:solidFill>
                      <a:prstClr val="black"/>
                    </a:solidFill>
                    <a:latin typeface="Calibri" panose="020F0502020204030204"/>
                  </a:rPr>
                  <a:t>regime, </a:t>
                </a:r>
                <a:r>
                  <a:rPr lang="da-DK" sz="1400" dirty="0" err="1" smtClean="0">
                    <a:solidFill>
                      <a:prstClr val="black"/>
                    </a:solidFill>
                    <a:latin typeface="Calibri" panose="020F0502020204030204"/>
                  </a:rPr>
                  <a:t>this</a:t>
                </a:r>
                <a:r>
                  <a:rPr lang="da-DK" sz="1400" dirty="0" smtClean="0">
                    <a:solidFill>
                      <a:prstClr val="black"/>
                    </a:solidFill>
                    <a:latin typeface="Calibri" panose="020F0502020204030204"/>
                  </a:rPr>
                  <a:t> </a:t>
                </a:r>
                <a:r>
                  <a:rPr lang="da-DK" sz="1400" dirty="0" err="1">
                    <a:solidFill>
                      <a:prstClr val="black"/>
                    </a:solidFill>
                    <a:latin typeface="Calibri" panose="020F0502020204030204"/>
                  </a:rPr>
                  <a:t>advantage</a:t>
                </a:r>
                <a:r>
                  <a:rPr lang="da-DK" sz="1400" dirty="0">
                    <a:solidFill>
                      <a:prstClr val="black"/>
                    </a:solidFill>
                    <a:latin typeface="Calibri" panose="020F0502020204030204"/>
                  </a:rPr>
                  <a:t> is </a:t>
                </a:r>
                <a:r>
                  <a:rPr lang="da-DK" sz="1400" dirty="0" err="1">
                    <a:solidFill>
                      <a:prstClr val="black"/>
                    </a:solidFill>
                    <a:latin typeface="Calibri" panose="020F0502020204030204"/>
                  </a:rPr>
                  <a:t>somewhat</a:t>
                </a:r>
                <a:r>
                  <a:rPr lang="da-DK" sz="1400" dirty="0">
                    <a:solidFill>
                      <a:prstClr val="black"/>
                    </a:solidFill>
                    <a:latin typeface="Calibri" panose="020F0502020204030204"/>
                  </a:rPr>
                  <a:t> </a:t>
                </a:r>
                <a:r>
                  <a:rPr lang="da-DK" sz="1400" dirty="0" smtClean="0">
                    <a:solidFill>
                      <a:prstClr val="black"/>
                    </a:solidFill>
                    <a:latin typeface="Calibri" panose="020F0502020204030204"/>
                  </a:rPr>
                  <a:t>lost, </a:t>
                </a:r>
                <a:r>
                  <a:rPr lang="da-DK" sz="1400" dirty="0" err="1" smtClean="0">
                    <a:solidFill>
                      <a:prstClr val="black"/>
                    </a:solidFill>
                    <a:latin typeface="Calibri" panose="020F0502020204030204"/>
                  </a:rPr>
                  <a:t>because</a:t>
                </a:r>
                <a:r>
                  <a:rPr lang="da-DK" sz="1400" dirty="0" smtClean="0">
                    <a:solidFill>
                      <a:prstClr val="black"/>
                    </a:solidFill>
                    <a:latin typeface="Calibri" panose="020F0502020204030204"/>
                  </a:rPr>
                  <a:t> the oxidation rate is </a:t>
                </a:r>
                <a:r>
                  <a:rPr lang="da-DK" sz="1400" dirty="0" err="1" smtClean="0">
                    <a:solidFill>
                      <a:prstClr val="black"/>
                    </a:solidFill>
                    <a:latin typeface="Calibri" panose="020F0502020204030204"/>
                  </a:rPr>
                  <a:t>limited</a:t>
                </a:r>
                <a:r>
                  <a:rPr lang="da-DK" sz="1400" dirty="0">
                    <a:solidFill>
                      <a:prstClr val="black"/>
                    </a:solidFill>
                    <a:latin typeface="Calibri" panose="020F0502020204030204"/>
                  </a:rPr>
                  <a:t> </a:t>
                </a:r>
                <a:r>
                  <a:rPr lang="da-DK" sz="1400" dirty="0" smtClean="0">
                    <a:solidFill>
                      <a:prstClr val="black"/>
                    </a:solidFill>
                    <a:latin typeface="Calibri" panose="020F0502020204030204"/>
                  </a:rPr>
                  <a:t>by diffusion</a:t>
                </a:r>
              </a:p>
              <a:p>
                <a:pPr marL="0" lvl="1" defTabSz="914583" eaLnBrk="1" fontAlgn="auto" hangingPunct="1">
                  <a:spcBef>
                    <a:spcPts val="0"/>
                  </a:spcBef>
                  <a:spcAft>
                    <a:spcPts val="0"/>
                  </a:spcAft>
                </a:pPr>
                <a:r>
                  <a:rPr lang="da-DK" sz="1400" dirty="0" smtClean="0">
                    <a:solidFill>
                      <a:prstClr val="black"/>
                    </a:solidFill>
                    <a:latin typeface="Calibri" panose="020F0502020204030204"/>
                  </a:rPr>
                  <a:t> </a:t>
                </a:r>
                <a:endParaRPr lang="da-DK" sz="1400" dirty="0">
                  <a:solidFill>
                    <a:prstClr val="black"/>
                  </a:solidFill>
                  <a:latin typeface="Calibri" panose="020F0502020204030204"/>
                </a:endParaRPr>
              </a:p>
              <a:p>
                <a:pPr marL="0" lvl="1" defTabSz="914583" eaLnBrk="1" fontAlgn="auto" hangingPunct="1">
                  <a:spcBef>
                    <a:spcPts val="0"/>
                  </a:spcBef>
                  <a:spcAft>
                    <a:spcPts val="0"/>
                  </a:spcAft>
                </a:pPr>
                <a:r>
                  <a:rPr lang="da-DK" sz="1400" i="1" dirty="0" smtClean="0">
                    <a:solidFill>
                      <a:prstClr val="black"/>
                    </a:solidFill>
                    <a:latin typeface="Calibri" panose="020F0502020204030204"/>
                    <a:ea typeface="+mn-ea"/>
                    <a:sym typeface="Wingdings" panose="05000000000000000000" pitchFamily="2" charset="2"/>
                  </a:rPr>
                  <a:t>At DTU </a:t>
                </a:r>
                <a:r>
                  <a:rPr lang="da-DK" sz="1400" i="1" dirty="0" err="1" smtClean="0">
                    <a:solidFill>
                      <a:prstClr val="black"/>
                    </a:solidFill>
                    <a:latin typeface="Calibri" panose="020F0502020204030204"/>
                    <a:ea typeface="+mn-ea"/>
                    <a:sym typeface="Wingdings" panose="05000000000000000000" pitchFamily="2" charset="2"/>
                  </a:rPr>
                  <a:t>Nanolab</a:t>
                </a:r>
                <a:r>
                  <a:rPr lang="da-DK" sz="1400" i="1" dirty="0" smtClean="0">
                    <a:solidFill>
                      <a:prstClr val="black"/>
                    </a:solidFill>
                    <a:latin typeface="Calibri" panose="020F0502020204030204"/>
                    <a:ea typeface="+mn-ea"/>
                    <a:sym typeface="Wingdings" panose="05000000000000000000" pitchFamily="2" charset="2"/>
                  </a:rPr>
                  <a:t> </a:t>
                </a:r>
                <a:r>
                  <a:rPr lang="da-DK" sz="1400" i="1" dirty="0" err="1" smtClean="0">
                    <a:solidFill>
                      <a:prstClr val="black"/>
                    </a:solidFill>
                    <a:latin typeface="Calibri" panose="020F0502020204030204"/>
                    <a:ea typeface="+mn-ea"/>
                    <a:sym typeface="Wingdings" panose="05000000000000000000" pitchFamily="2" charset="2"/>
                  </a:rPr>
                  <a:t>mostly</a:t>
                </a:r>
                <a:r>
                  <a:rPr lang="da-DK" sz="1400" i="1" dirty="0" smtClean="0">
                    <a:solidFill>
                      <a:prstClr val="black"/>
                    </a:solidFill>
                    <a:latin typeface="Calibri" panose="020F0502020204030204"/>
                    <a:ea typeface="+mn-ea"/>
                    <a:sym typeface="Wingdings" panose="05000000000000000000" pitchFamily="2" charset="2"/>
                  </a:rPr>
                  <a:t> </a:t>
                </a:r>
                <a:r>
                  <a:rPr lang="da-DK" sz="1400" i="1" dirty="0">
                    <a:solidFill>
                      <a:prstClr val="black"/>
                    </a:solidFill>
                    <a:latin typeface="Calibri" panose="020F0502020204030204"/>
                    <a:ea typeface="+mn-ea"/>
                    <a:sym typeface="Wingdings" panose="05000000000000000000" pitchFamily="2" charset="2"/>
                  </a:rPr>
                  <a:t>(100) </a:t>
                </a:r>
                <a:r>
                  <a:rPr lang="da-DK" sz="1400" i="1" dirty="0" err="1">
                    <a:solidFill>
                      <a:prstClr val="black"/>
                    </a:solidFill>
                    <a:latin typeface="Calibri" panose="020F0502020204030204"/>
                    <a:ea typeface="+mn-ea"/>
                    <a:sym typeface="Wingdings" panose="05000000000000000000" pitchFamily="2" charset="2"/>
                  </a:rPr>
                  <a:t>wafers</a:t>
                </a:r>
                <a:r>
                  <a:rPr lang="da-DK" sz="1400" i="1" dirty="0">
                    <a:solidFill>
                      <a:prstClr val="black"/>
                    </a:solidFill>
                    <a:latin typeface="Calibri" panose="020F0502020204030204"/>
                    <a:ea typeface="+mn-ea"/>
                    <a:sym typeface="Wingdings" panose="05000000000000000000" pitchFamily="2" charset="2"/>
                  </a:rPr>
                  <a:t> </a:t>
                </a:r>
                <a:r>
                  <a:rPr lang="da-DK" sz="1400" i="1" dirty="0" err="1">
                    <a:solidFill>
                      <a:prstClr val="black"/>
                    </a:solidFill>
                    <a:latin typeface="Calibri" panose="020F0502020204030204"/>
                    <a:ea typeface="+mn-ea"/>
                    <a:sym typeface="Wingdings" panose="05000000000000000000" pitchFamily="2" charset="2"/>
                  </a:rPr>
                  <a:t>are</a:t>
                </a:r>
                <a:r>
                  <a:rPr lang="da-DK" sz="1400" i="1" dirty="0">
                    <a:solidFill>
                      <a:prstClr val="black"/>
                    </a:solidFill>
                    <a:latin typeface="Calibri" panose="020F0502020204030204"/>
                    <a:ea typeface="+mn-ea"/>
                    <a:sym typeface="Wingdings" panose="05000000000000000000" pitchFamily="2" charset="2"/>
                  </a:rPr>
                  <a:t> </a:t>
                </a:r>
                <a:r>
                  <a:rPr lang="da-DK" sz="1400" i="1" dirty="0" err="1">
                    <a:solidFill>
                      <a:prstClr val="black"/>
                    </a:solidFill>
                    <a:latin typeface="Calibri" panose="020F0502020204030204"/>
                    <a:ea typeface="+mn-ea"/>
                    <a:sym typeface="Wingdings" panose="05000000000000000000" pitchFamily="2" charset="2"/>
                  </a:rPr>
                  <a:t>being</a:t>
                </a:r>
                <a:r>
                  <a:rPr lang="da-DK" sz="1400" i="1" dirty="0">
                    <a:solidFill>
                      <a:prstClr val="black"/>
                    </a:solidFill>
                    <a:latin typeface="Calibri" panose="020F0502020204030204"/>
                    <a:ea typeface="+mn-ea"/>
                    <a:sym typeface="Wingdings" panose="05000000000000000000" pitchFamily="2" charset="2"/>
                  </a:rPr>
                  <a:t> </a:t>
                </a:r>
                <a:r>
                  <a:rPr lang="da-DK" sz="1400" i="1" dirty="0" err="1" smtClean="0">
                    <a:solidFill>
                      <a:prstClr val="black"/>
                    </a:solidFill>
                    <a:latin typeface="Calibri" panose="020F0502020204030204"/>
                    <a:ea typeface="+mn-ea"/>
                    <a:sym typeface="Wingdings" panose="05000000000000000000" pitchFamily="2" charset="2"/>
                  </a:rPr>
                  <a:t>oxidized</a:t>
                </a:r>
                <a:endParaRPr lang="da-DK" sz="1400" i="1" dirty="0" smtClean="0">
                  <a:solidFill>
                    <a:prstClr val="black"/>
                  </a:solidFill>
                  <a:latin typeface="Calibri" panose="020F0502020204030204"/>
                  <a:ea typeface="+mn-ea"/>
                  <a:sym typeface="Wingdings" panose="05000000000000000000" pitchFamily="2" charset="2"/>
                </a:endParaRPr>
              </a:p>
              <a:p>
                <a:pPr marL="0" lvl="1" defTabSz="914583" eaLnBrk="1" fontAlgn="auto" hangingPunct="1">
                  <a:spcBef>
                    <a:spcPts val="0"/>
                  </a:spcBef>
                  <a:spcAft>
                    <a:spcPts val="0"/>
                  </a:spcAft>
                </a:pPr>
                <a:endParaRPr lang="da-DK" sz="1400" i="1" dirty="0">
                  <a:solidFill>
                    <a:prstClr val="black"/>
                  </a:solidFill>
                  <a:latin typeface="Calibri" panose="020F0502020204030204"/>
                  <a:ea typeface="+mn-ea"/>
                  <a:sym typeface="Wingdings" panose="05000000000000000000" pitchFamily="2" charset="2"/>
                </a:endParaRPr>
              </a:p>
              <a:p>
                <a:pPr marL="0" lvl="1" defTabSz="914583" eaLnBrk="1" fontAlgn="auto" hangingPunct="1">
                  <a:spcBef>
                    <a:spcPts val="0"/>
                  </a:spcBef>
                  <a:spcAft>
                    <a:spcPts val="0"/>
                  </a:spcAft>
                </a:pPr>
                <a:endParaRPr lang="da-DK" sz="1400" i="1" dirty="0">
                  <a:solidFill>
                    <a:prstClr val="black"/>
                  </a:solidFill>
                  <a:latin typeface="Calibri" panose="020F0502020204030204"/>
                  <a:ea typeface="+mn-ea"/>
                  <a:sym typeface="Wingdings" panose="05000000000000000000" pitchFamily="2" charset="2"/>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r>
                  <a:rPr lang="da-DK" sz="1400" dirty="0">
                    <a:solidFill>
                      <a:prstClr val="black"/>
                    </a:solidFill>
                    <a:latin typeface="Calibri" panose="020F0502020204030204"/>
                    <a:ea typeface="+mn-ea"/>
                  </a:rPr>
                  <a:t>	</a:t>
                </a:r>
              </a:p>
              <a:p>
                <a:pPr marL="340209" indent="-340209" defTabSz="914583" eaLnBrk="1" fontAlgn="auto" hangingPunct="1">
                  <a:spcBef>
                    <a:spcPts val="0"/>
                  </a:spcBef>
                  <a:spcAft>
                    <a:spcPts val="0"/>
                  </a:spcAft>
                  <a:buFont typeface="Arial" panose="020B0604020202020204" pitchFamily="34" charset="0"/>
                  <a:buChar char="•"/>
                </a:pPr>
                <a:endParaRPr lang="da-DK" sz="1400" dirty="0">
                  <a:solidFill>
                    <a:prstClr val="black"/>
                  </a:solidFill>
                  <a:latin typeface="Calibri" panose="020F0502020204030204"/>
                  <a:ea typeface="+mn-ea"/>
                </a:endParaRPr>
              </a:p>
              <a:p>
                <a:pPr marL="408251" indent="-408251" defTabSz="914583" eaLnBrk="1" fontAlgn="auto" hangingPunct="1">
                  <a:spcBef>
                    <a:spcPts val="0"/>
                  </a:spcBef>
                  <a:spcAft>
                    <a:spcPts val="0"/>
                  </a:spcAft>
                  <a:buFontTx/>
                  <a:buAutoNum type="arabicPeriod"/>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b="1"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38682" y="1269554"/>
                <a:ext cx="7143081" cy="6597997"/>
              </a:xfrm>
              <a:prstGeom prst="rect">
                <a:avLst/>
              </a:prstGeom>
              <a:blipFill>
                <a:blip r:embed="rId3"/>
                <a:stretch>
                  <a:fillRect l="-171" t="-92"/>
                </a:stretch>
              </a:blipFill>
            </p:spPr>
            <p:txBody>
              <a:bodyPr/>
              <a:lstStyle/>
              <a:p>
                <a:r>
                  <a:rPr lang="da-DK">
                    <a:noFill/>
                  </a:rPr>
                  <a:t> </a:t>
                </a:r>
              </a:p>
            </p:txBody>
          </p:sp>
        </mc:Fallback>
      </mc:AlternateContent>
      <p:grpSp>
        <p:nvGrpSpPr>
          <p:cNvPr id="3" name="Group 2"/>
          <p:cNvGrpSpPr/>
          <p:nvPr/>
        </p:nvGrpSpPr>
        <p:grpSpPr>
          <a:xfrm>
            <a:off x="7825779" y="1826700"/>
            <a:ext cx="4178825" cy="3505556"/>
            <a:chOff x="7825779" y="1826700"/>
            <a:chExt cx="4178825" cy="3505556"/>
          </a:xfrm>
        </p:grpSpPr>
        <p:pic>
          <p:nvPicPr>
            <p:cNvPr id="10" name="Picture 2" descr="\includegraphics[width=0.65\linewidth]{chapter_oxidation/figures/oxidation_100_wet_orientation.e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5779" y="1826700"/>
              <a:ext cx="4178825" cy="324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69795" y="5085978"/>
              <a:ext cx="3138123" cy="246278"/>
            </a:xfrm>
            <a:prstGeom prst="rect">
              <a:avLst/>
            </a:prstGeom>
            <a:noFill/>
          </p:spPr>
          <p:txBody>
            <a:bodyPr wrap="none" rtlCol="0">
              <a:spAutoFit/>
            </a:bodyPr>
            <a:lstStyle/>
            <a:p>
              <a:pPr defTabSz="914583" eaLnBrk="1" fontAlgn="auto" hangingPunct="1">
                <a:spcBef>
                  <a:spcPts val="0"/>
                </a:spcBef>
                <a:spcAft>
                  <a:spcPts val="0"/>
                </a:spcAft>
              </a:pPr>
              <a:r>
                <a:rPr lang="da-DK" sz="1000" dirty="0">
                  <a:solidFill>
                    <a:prstClr val="black"/>
                  </a:solidFill>
                  <a:latin typeface="Calibri" panose="020F0502020204030204"/>
                  <a:ea typeface="+mn-ea"/>
                </a:rPr>
                <a:t> </a:t>
              </a:r>
              <a:r>
                <a:rPr lang="da-DK" sz="1000" i="1" dirty="0">
                  <a:solidFill>
                    <a:prstClr val="black"/>
                  </a:solidFill>
                  <a:latin typeface="Calibri" panose="020F0502020204030204"/>
                  <a:ea typeface="+mn-ea"/>
                </a:rPr>
                <a:t>http://www.iue.tuwien.ac.at/phd/hollauer/node14.html</a:t>
              </a:r>
              <a:endParaRPr lang="da-DK" sz="1200" dirty="0">
                <a:solidFill>
                  <a:prstClr val="black"/>
                </a:solidFill>
                <a:latin typeface="Calibri" panose="020F0502020204030204"/>
                <a:ea typeface="+mn-ea"/>
              </a:endParaRPr>
            </a:p>
          </p:txBody>
        </p:sp>
      </p:grpSp>
      <p:sp>
        <p:nvSpPr>
          <p:cNvPr id="7" name="Rectangle 7"/>
          <p:cNvSpPr>
            <a:spLocks noChangeArrowheads="1"/>
          </p:cNvSpPr>
          <p:nvPr/>
        </p:nvSpPr>
        <p:spPr bwMode="auto">
          <a:xfrm>
            <a:off x="177" y="-184561"/>
            <a:ext cx="184726" cy="36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7" tIns="45719" rIns="91437" bIns="45719" numCol="1" anchor="ctr" anchorCtr="0" compatLnSpc="1">
            <a:prstTxWarp prst="textNoShape">
              <a:avLst/>
            </a:prstTxWarp>
            <a:spAutoFit/>
          </a:bodyPr>
          <a:lstStyle/>
          <a:p>
            <a:pPr defTabSz="914309"/>
            <a:endParaRPr lang="da-DK" altLang="da-DK" sz="1799" dirty="0">
              <a:solidFill>
                <a:prstClr val="black"/>
              </a:solidFill>
              <a:latin typeface="Arial" panose="020B0604020202020204" pitchFamily="34" charset="0"/>
              <a:ea typeface="+mn-ea"/>
            </a:endParaRPr>
          </a:p>
        </p:txBody>
      </p:sp>
      <p:pic>
        <p:nvPicPr>
          <p:cNvPr id="1032" name="Picture 8" desc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5220" y="-136421"/>
            <a:ext cx="104772" cy="171445"/>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smtClean="0">
                <a:solidFill>
                  <a:srgbClr val="000000"/>
                </a:solidFill>
                <a:latin typeface="Verdana"/>
                <a:cs typeface="Arial" charset="0"/>
              </a:rPr>
              <a:t>Growth rate as </a:t>
            </a:r>
            <a:r>
              <a:rPr lang="da-DK" altLang="da-DK" b="0" kern="0" dirty="0" err="1" smtClean="0">
                <a:solidFill>
                  <a:srgbClr val="000000"/>
                </a:solidFill>
                <a:latin typeface="Verdana"/>
                <a:cs typeface="Arial" charset="0"/>
              </a:rPr>
              <a:t>function</a:t>
            </a:r>
            <a:r>
              <a:rPr lang="da-DK" altLang="da-DK" b="0" kern="0" dirty="0" smtClean="0">
                <a:solidFill>
                  <a:srgbClr val="000000"/>
                </a:solidFill>
                <a:latin typeface="Verdana"/>
                <a:cs typeface="Arial" charset="0"/>
              </a:rPr>
              <a:t> of </a:t>
            </a:r>
            <a:r>
              <a:rPr lang="da-DK" altLang="da-DK" b="0" kern="0" dirty="0" err="1" smtClean="0">
                <a:solidFill>
                  <a:srgbClr val="000000"/>
                </a:solidFill>
                <a:latin typeface="Verdana"/>
                <a:cs typeface="Arial" charset="0"/>
              </a:rPr>
              <a:t>crystal</a:t>
            </a:r>
            <a:r>
              <a:rPr lang="da-DK" altLang="da-DK" b="0"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structure</a:t>
            </a:r>
            <a:endParaRPr lang="da-DK" altLang="da-DK" b="0" kern="0" dirty="0" smtClean="0">
              <a:solidFill>
                <a:srgbClr val="000000"/>
              </a:solidFill>
              <a:latin typeface="Verdana"/>
              <a:cs typeface="Arial" charset="0"/>
            </a:endParaRPr>
          </a:p>
        </p:txBody>
      </p:sp>
    </p:spTree>
    <p:extLst>
      <p:ext uri="{BB962C8B-B14F-4D97-AF65-F5344CB8AC3E}">
        <p14:creationId xmlns:p14="http://schemas.microsoft.com/office/powerpoint/2010/main" val="418158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6" end="6"/>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8" end="8"/>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14" end="1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 name="TextBox 7177"/>
          <p:cNvSpPr txBox="1"/>
          <p:nvPr/>
        </p:nvSpPr>
        <p:spPr>
          <a:xfrm>
            <a:off x="501943" y="1254326"/>
            <a:ext cx="10636204" cy="3649370"/>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dirty="0">
                <a:solidFill>
                  <a:prstClr val="black"/>
                </a:solidFill>
                <a:latin typeface="Calibri" panose="020F0502020204030204"/>
                <a:ea typeface="+mn-ea"/>
              </a:rPr>
              <a:t>For </a:t>
            </a:r>
            <a:r>
              <a:rPr lang="da-DK" sz="1600" dirty="0" err="1">
                <a:solidFill>
                  <a:prstClr val="black"/>
                </a:solidFill>
                <a:latin typeface="Calibri" panose="020F0502020204030204"/>
                <a:ea typeface="+mn-ea"/>
              </a:rPr>
              <a:t>heavily</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doped</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wafers</a:t>
            </a:r>
            <a:r>
              <a:rPr lang="da-DK" sz="1600" dirty="0">
                <a:solidFill>
                  <a:prstClr val="black"/>
                </a:solidFill>
                <a:latin typeface="Calibri" panose="020F0502020204030204"/>
                <a:ea typeface="+mn-ea"/>
              </a:rPr>
              <a:t>, the oxidation rate is faster </a:t>
            </a:r>
            <a:r>
              <a:rPr lang="da-DK" sz="1600" dirty="0" err="1">
                <a:solidFill>
                  <a:prstClr val="black"/>
                </a:solidFill>
                <a:latin typeface="Calibri" panose="020F0502020204030204"/>
                <a:ea typeface="+mn-ea"/>
              </a:rPr>
              <a:t>than</a:t>
            </a:r>
            <a:r>
              <a:rPr lang="da-DK" sz="1600" dirty="0">
                <a:solidFill>
                  <a:prstClr val="black"/>
                </a:solidFill>
                <a:latin typeface="Calibri" panose="020F0502020204030204"/>
                <a:ea typeface="+mn-ea"/>
              </a:rPr>
              <a:t> the Deal-Grove model </a:t>
            </a:r>
            <a:r>
              <a:rPr lang="da-DK" sz="1600" dirty="0" err="1">
                <a:solidFill>
                  <a:prstClr val="black"/>
                </a:solidFill>
                <a:latin typeface="Calibri" panose="020F0502020204030204"/>
                <a:ea typeface="+mn-ea"/>
              </a:rPr>
              <a:t>predicts</a:t>
            </a:r>
            <a:endParaRPr lang="da-DK" sz="16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b="1"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b="1" dirty="0">
              <a:solidFill>
                <a:prstClr val="black"/>
              </a:solidFill>
              <a:latin typeface="Calibri" panose="020F0502020204030204"/>
              <a:ea typeface="+mn-ea"/>
            </a:endParaRPr>
          </a:p>
          <a:p>
            <a:pPr defTabSz="914583" eaLnBrk="1" fontAlgn="auto" hangingPunct="1">
              <a:spcBef>
                <a:spcPts val="0"/>
              </a:spcBef>
              <a:spcAft>
                <a:spcPts val="0"/>
              </a:spcAft>
            </a:pPr>
            <a:r>
              <a:rPr lang="da-DK" sz="1600" b="1" dirty="0" err="1">
                <a:solidFill>
                  <a:prstClr val="black"/>
                </a:solidFill>
                <a:latin typeface="Calibri" panose="020F0502020204030204"/>
                <a:ea typeface="+mn-ea"/>
              </a:rPr>
              <a:t>Boron</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doped</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wafers</a:t>
            </a:r>
            <a:r>
              <a:rPr lang="da-DK" sz="1600" b="1" dirty="0">
                <a:solidFill>
                  <a:prstClr val="black"/>
                </a:solidFill>
                <a:latin typeface="Calibri" panose="020F0502020204030204"/>
                <a:ea typeface="+mn-ea"/>
              </a:rPr>
              <a:t> </a:t>
            </a:r>
            <a:r>
              <a:rPr lang="da-DK" sz="1600" b="1" dirty="0" smtClean="0">
                <a:solidFill>
                  <a:prstClr val="black"/>
                </a:solidFill>
                <a:latin typeface="Calibri" panose="020F0502020204030204"/>
                <a:ea typeface="+mn-ea"/>
              </a:rPr>
              <a:t>(p</a:t>
            </a:r>
            <a:r>
              <a:rPr lang="da-DK" sz="1600" b="1" baseline="30000" dirty="0" smtClean="0">
                <a:solidFill>
                  <a:prstClr val="black"/>
                </a:solidFill>
                <a:latin typeface="Calibri" panose="020F0502020204030204"/>
                <a:ea typeface="+mn-ea"/>
              </a:rPr>
              <a:t>+</a:t>
            </a:r>
            <a:r>
              <a:rPr lang="da-DK" sz="1600" b="1" dirty="0" smtClean="0">
                <a:solidFill>
                  <a:prstClr val="black"/>
                </a:solidFill>
                <a:latin typeface="Calibri" panose="020F0502020204030204"/>
                <a:ea typeface="+mn-ea"/>
              </a:rPr>
              <a:t> </a:t>
            </a:r>
            <a:r>
              <a:rPr lang="da-DK" sz="1600" b="1" dirty="0">
                <a:solidFill>
                  <a:prstClr val="black"/>
                </a:solidFill>
                <a:latin typeface="Calibri" panose="020F0502020204030204"/>
                <a:ea typeface="+mn-ea"/>
              </a:rPr>
              <a:t>doping):</a:t>
            </a:r>
          </a:p>
          <a:p>
            <a:pPr defTabSz="914583" eaLnBrk="1" fontAlgn="auto" hangingPunct="1">
              <a:spcBef>
                <a:spcPts val="0"/>
              </a:spcBef>
              <a:spcAft>
                <a:spcPts val="0"/>
              </a:spcAft>
            </a:pPr>
            <a:endParaRPr lang="da-DK" sz="1400" b="1"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da-DK" sz="1400" dirty="0">
                <a:solidFill>
                  <a:prstClr val="black"/>
                </a:solidFill>
                <a:latin typeface="Calibri" panose="020F0502020204030204"/>
                <a:ea typeface="+mn-ea"/>
              </a:rPr>
              <a:t>Faster oxidation rate at all temperatures</a:t>
            </a:r>
          </a:p>
          <a:p>
            <a:pPr marL="457291" lvl="1" defTabSz="914583" eaLnBrk="1" fontAlgn="auto" hangingPunct="1">
              <a:spcBef>
                <a:spcPts val="0"/>
              </a:spcBef>
              <a:spcAft>
                <a:spcPts val="0"/>
              </a:spcAft>
            </a:pPr>
            <a:r>
              <a:rPr lang="da-DK" sz="1400" i="1" dirty="0" err="1">
                <a:solidFill>
                  <a:prstClr val="black"/>
                </a:solidFill>
                <a:latin typeface="Calibri" panose="020F0502020204030204"/>
                <a:ea typeface="+mn-ea"/>
              </a:rPr>
              <a:t>Boron</a:t>
            </a:r>
            <a:r>
              <a:rPr lang="da-DK" sz="1400" i="1" dirty="0">
                <a:solidFill>
                  <a:prstClr val="black"/>
                </a:solidFill>
                <a:latin typeface="Calibri" panose="020F0502020204030204"/>
                <a:ea typeface="+mn-ea"/>
              </a:rPr>
              <a:t> </a:t>
            </a:r>
            <a:r>
              <a:rPr lang="da-DK" sz="1400" i="1" dirty="0" err="1" smtClean="0">
                <a:solidFill>
                  <a:prstClr val="black"/>
                </a:solidFill>
                <a:latin typeface="Calibri" panose="020F0502020204030204"/>
                <a:ea typeface="+mn-ea"/>
              </a:rPr>
              <a:t>converts</a:t>
            </a:r>
            <a:r>
              <a:rPr lang="da-DK" sz="1400" i="1" dirty="0" smtClean="0">
                <a:solidFill>
                  <a:prstClr val="black"/>
                </a:solidFill>
                <a:latin typeface="Calibri" panose="020F0502020204030204"/>
                <a:ea typeface="+mn-ea"/>
              </a:rPr>
              <a:t> </a:t>
            </a:r>
            <a:r>
              <a:rPr lang="da-DK" sz="1400" i="1" dirty="0">
                <a:solidFill>
                  <a:prstClr val="black"/>
                </a:solidFill>
                <a:latin typeface="Calibri" panose="020F0502020204030204"/>
                <a:ea typeface="+mn-ea"/>
              </a:rPr>
              <a:t>the </a:t>
            </a:r>
            <a:r>
              <a:rPr lang="da-DK" sz="1400" i="1" dirty="0" err="1">
                <a:solidFill>
                  <a:prstClr val="black"/>
                </a:solidFill>
                <a:latin typeface="Calibri" panose="020F0502020204030204"/>
                <a:ea typeface="+mn-ea"/>
              </a:rPr>
              <a:t>oxide</a:t>
            </a:r>
            <a:r>
              <a:rPr lang="da-DK" sz="1400" i="1" dirty="0">
                <a:solidFill>
                  <a:prstClr val="black"/>
                </a:solidFill>
                <a:latin typeface="Calibri" panose="020F0502020204030204"/>
                <a:ea typeface="+mn-ea"/>
              </a:rPr>
              <a:t> </a:t>
            </a:r>
            <a:r>
              <a:rPr lang="da-DK" sz="1400" i="1" dirty="0" err="1">
                <a:solidFill>
                  <a:prstClr val="black"/>
                </a:solidFill>
                <a:latin typeface="Calibri" panose="020F0502020204030204"/>
                <a:ea typeface="+mn-ea"/>
              </a:rPr>
              <a:t>into</a:t>
            </a:r>
            <a:r>
              <a:rPr lang="da-DK" sz="1400" i="1" dirty="0">
                <a:solidFill>
                  <a:prstClr val="black"/>
                </a:solidFill>
                <a:latin typeface="Calibri" panose="020F0502020204030204"/>
                <a:ea typeface="+mn-ea"/>
              </a:rPr>
              <a:t> </a:t>
            </a:r>
            <a:r>
              <a:rPr lang="da-DK" sz="1400" i="1" dirty="0" err="1">
                <a:solidFill>
                  <a:prstClr val="black"/>
                </a:solidFill>
                <a:latin typeface="Calibri" panose="020F0502020204030204"/>
                <a:ea typeface="+mn-ea"/>
              </a:rPr>
              <a:t>borosilicate</a:t>
            </a:r>
            <a:r>
              <a:rPr lang="da-DK" sz="1400" i="1" dirty="0">
                <a:solidFill>
                  <a:prstClr val="black"/>
                </a:solidFill>
                <a:latin typeface="Calibri" panose="020F0502020204030204"/>
                <a:ea typeface="+mn-ea"/>
              </a:rPr>
              <a:t> </a:t>
            </a:r>
            <a:r>
              <a:rPr lang="da-DK" sz="1400" i="1" dirty="0" err="1">
                <a:solidFill>
                  <a:prstClr val="black"/>
                </a:solidFill>
                <a:latin typeface="Calibri" panose="020F0502020204030204"/>
                <a:ea typeface="+mn-ea"/>
              </a:rPr>
              <a:t>glass</a:t>
            </a:r>
            <a:r>
              <a:rPr lang="da-DK" sz="1400" i="1" dirty="0">
                <a:solidFill>
                  <a:prstClr val="black"/>
                </a:solidFill>
                <a:latin typeface="Calibri" panose="020F0502020204030204"/>
                <a:ea typeface="+mn-ea"/>
              </a:rPr>
              <a:t> (</a:t>
            </a:r>
            <a:r>
              <a:rPr lang="da-DK" sz="1400" i="1" dirty="0" err="1">
                <a:solidFill>
                  <a:prstClr val="black"/>
                </a:solidFill>
                <a:latin typeface="Calibri" panose="020F0502020204030204"/>
                <a:ea typeface="+mn-ea"/>
              </a:rPr>
              <a:t>boron-doped</a:t>
            </a:r>
            <a:r>
              <a:rPr lang="da-DK" sz="1400" i="1" dirty="0">
                <a:solidFill>
                  <a:prstClr val="black"/>
                </a:solidFill>
                <a:latin typeface="Calibri" panose="020F0502020204030204"/>
                <a:ea typeface="+mn-ea"/>
              </a:rPr>
              <a:t> SiO</a:t>
            </a:r>
            <a:r>
              <a:rPr lang="da-DK" sz="1400" i="1" baseline="-25000" dirty="0">
                <a:solidFill>
                  <a:prstClr val="black"/>
                </a:solidFill>
                <a:latin typeface="Calibri" panose="020F0502020204030204"/>
                <a:ea typeface="+mn-ea"/>
              </a:rPr>
              <a:t>2</a:t>
            </a:r>
            <a:r>
              <a:rPr lang="da-DK" sz="1400" i="1" dirty="0" smtClean="0">
                <a:solidFill>
                  <a:prstClr val="black"/>
                </a:solidFill>
                <a:latin typeface="Calibri" panose="020F0502020204030204"/>
                <a:ea typeface="+mn-ea"/>
              </a:rPr>
              <a:t>) </a:t>
            </a:r>
            <a:r>
              <a:rPr lang="da-DK" sz="1400" i="1" dirty="0" err="1" smtClean="0">
                <a:solidFill>
                  <a:prstClr val="black"/>
                </a:solidFill>
                <a:latin typeface="Calibri" panose="020F0502020204030204"/>
                <a:ea typeface="+mn-ea"/>
              </a:rPr>
              <a:t>that</a:t>
            </a:r>
            <a:r>
              <a:rPr lang="da-DK" sz="1400" i="1" dirty="0" smtClean="0">
                <a:solidFill>
                  <a:prstClr val="black"/>
                </a:solidFill>
                <a:latin typeface="Calibri" panose="020F0502020204030204"/>
                <a:ea typeface="+mn-ea"/>
              </a:rPr>
              <a:t> </a:t>
            </a:r>
            <a:r>
              <a:rPr lang="da-DK" sz="1400" i="1" dirty="0" err="1" smtClean="0">
                <a:solidFill>
                  <a:prstClr val="black"/>
                </a:solidFill>
                <a:latin typeface="Calibri" panose="020F0502020204030204"/>
                <a:ea typeface="+mn-ea"/>
              </a:rPr>
              <a:t>strains</a:t>
            </a:r>
            <a:r>
              <a:rPr lang="da-DK" sz="1400" i="1" dirty="0" smtClean="0">
                <a:solidFill>
                  <a:prstClr val="black"/>
                </a:solidFill>
                <a:latin typeface="Calibri" panose="020F0502020204030204"/>
                <a:ea typeface="+mn-ea"/>
              </a:rPr>
              <a:t> the </a:t>
            </a:r>
            <a:r>
              <a:rPr lang="da-DK" sz="1400" i="1" dirty="0" err="1" smtClean="0">
                <a:solidFill>
                  <a:prstClr val="black"/>
                </a:solidFill>
                <a:latin typeface="Calibri" panose="020F0502020204030204"/>
                <a:ea typeface="+mn-ea"/>
              </a:rPr>
              <a:t>lattice</a:t>
            </a:r>
            <a:r>
              <a:rPr lang="da-DK" sz="1400" i="1" dirty="0" smtClean="0">
                <a:solidFill>
                  <a:prstClr val="black"/>
                </a:solidFill>
                <a:latin typeface="Calibri" panose="020F0502020204030204"/>
                <a:ea typeface="+mn-ea"/>
              </a:rPr>
              <a:t> </a:t>
            </a:r>
            <a:r>
              <a:rPr lang="da-DK" sz="1400" i="1" dirty="0" err="1" smtClean="0">
                <a:solidFill>
                  <a:prstClr val="black"/>
                </a:solidFill>
                <a:latin typeface="Calibri" panose="020F0502020204030204"/>
                <a:ea typeface="+mn-ea"/>
              </a:rPr>
              <a:t>constant</a:t>
            </a:r>
            <a:r>
              <a:rPr lang="da-DK" sz="1400" i="1" dirty="0" smtClean="0">
                <a:solidFill>
                  <a:prstClr val="black"/>
                </a:solidFill>
                <a:latin typeface="Calibri" panose="020F0502020204030204"/>
                <a:ea typeface="+mn-ea"/>
              </a:rPr>
              <a:t>, </a:t>
            </a:r>
            <a:endParaRPr lang="da-DK" sz="1400" i="1" dirty="0">
              <a:solidFill>
                <a:prstClr val="black"/>
              </a:solidFill>
              <a:latin typeface="Calibri" panose="020F0502020204030204"/>
              <a:ea typeface="+mn-ea"/>
            </a:endParaRPr>
          </a:p>
          <a:p>
            <a:pPr marL="457291" lvl="1" defTabSz="914583" eaLnBrk="1" fontAlgn="auto" hangingPunct="1">
              <a:spcBef>
                <a:spcPts val="0"/>
              </a:spcBef>
              <a:spcAft>
                <a:spcPts val="0"/>
              </a:spcAft>
            </a:pPr>
            <a:r>
              <a:rPr lang="da-DK" sz="1400" i="1" dirty="0" smtClean="0">
                <a:solidFill>
                  <a:prstClr val="black"/>
                </a:solidFill>
                <a:latin typeface="Calibri" panose="020F0502020204030204"/>
                <a:ea typeface="+mn-ea"/>
              </a:rPr>
              <a:t>so </a:t>
            </a:r>
            <a:r>
              <a:rPr lang="da-DK" sz="1400" i="1" dirty="0">
                <a:solidFill>
                  <a:prstClr val="black"/>
                </a:solidFill>
                <a:latin typeface="Calibri" panose="020F0502020204030204"/>
                <a:ea typeface="+mn-ea"/>
              </a:rPr>
              <a:t>the O</a:t>
            </a:r>
            <a:r>
              <a:rPr lang="da-DK" sz="1400" i="1" baseline="-25000" dirty="0">
                <a:solidFill>
                  <a:prstClr val="black"/>
                </a:solidFill>
                <a:latin typeface="Calibri" panose="020F0502020204030204"/>
                <a:ea typeface="+mn-ea"/>
              </a:rPr>
              <a:t>2</a:t>
            </a:r>
            <a:r>
              <a:rPr lang="da-DK" sz="1400" i="1" dirty="0">
                <a:solidFill>
                  <a:prstClr val="black"/>
                </a:solidFill>
                <a:latin typeface="Calibri" panose="020F0502020204030204"/>
                <a:ea typeface="+mn-ea"/>
              </a:rPr>
              <a:t>/H</a:t>
            </a:r>
            <a:r>
              <a:rPr lang="da-DK" sz="1400" i="1" baseline="-25000" dirty="0">
                <a:solidFill>
                  <a:prstClr val="black"/>
                </a:solidFill>
                <a:latin typeface="Calibri" panose="020F0502020204030204"/>
                <a:ea typeface="+mn-ea"/>
              </a:rPr>
              <a:t>2</a:t>
            </a:r>
            <a:r>
              <a:rPr lang="da-DK" sz="1400" i="1" dirty="0">
                <a:solidFill>
                  <a:prstClr val="black"/>
                </a:solidFill>
                <a:latin typeface="Calibri" panose="020F0502020204030204"/>
                <a:ea typeface="+mn-ea"/>
              </a:rPr>
              <a:t>O </a:t>
            </a:r>
            <a:r>
              <a:rPr lang="da-DK" sz="1400" i="1" dirty="0" err="1">
                <a:solidFill>
                  <a:prstClr val="black"/>
                </a:solidFill>
                <a:latin typeface="Calibri" panose="020F0502020204030204"/>
                <a:ea typeface="+mn-ea"/>
              </a:rPr>
              <a:t>molecules</a:t>
            </a:r>
            <a:r>
              <a:rPr lang="da-DK" sz="1400" i="1" dirty="0">
                <a:solidFill>
                  <a:prstClr val="black"/>
                </a:solidFill>
                <a:latin typeface="Calibri" panose="020F0502020204030204"/>
                <a:ea typeface="+mn-ea"/>
              </a:rPr>
              <a:t> diffuse </a:t>
            </a:r>
            <a:r>
              <a:rPr lang="da-DK" sz="1400" i="1" dirty="0" smtClean="0">
                <a:solidFill>
                  <a:prstClr val="black"/>
                </a:solidFill>
                <a:latin typeface="Calibri" panose="020F0502020204030204"/>
                <a:ea typeface="+mn-ea"/>
              </a:rPr>
              <a:t>faster </a:t>
            </a:r>
            <a:r>
              <a:rPr lang="da-DK" sz="1400" i="1" dirty="0" err="1" smtClean="0">
                <a:solidFill>
                  <a:prstClr val="black"/>
                </a:solidFill>
                <a:latin typeface="Calibri" panose="020F0502020204030204"/>
                <a:ea typeface="+mn-ea"/>
              </a:rPr>
              <a:t>through</a:t>
            </a:r>
            <a:r>
              <a:rPr lang="da-DK" sz="1400" i="1" dirty="0" smtClean="0">
                <a:solidFill>
                  <a:prstClr val="black"/>
                </a:solidFill>
                <a:latin typeface="Calibri" panose="020F0502020204030204"/>
                <a:ea typeface="+mn-ea"/>
              </a:rPr>
              <a:t> the </a:t>
            </a:r>
            <a:r>
              <a:rPr lang="da-DK" sz="1400" i="1" dirty="0" err="1" smtClean="0">
                <a:solidFill>
                  <a:prstClr val="black"/>
                </a:solidFill>
                <a:latin typeface="Calibri" panose="020F0502020204030204"/>
                <a:ea typeface="+mn-ea"/>
              </a:rPr>
              <a:t>layer</a:t>
            </a:r>
            <a:r>
              <a:rPr lang="da-DK" sz="1400" i="1" dirty="0" smtClean="0">
                <a:solidFill>
                  <a:prstClr val="black"/>
                </a:solidFill>
                <a:latin typeface="Calibri" panose="020F0502020204030204"/>
                <a:ea typeface="+mn-ea"/>
              </a:rPr>
              <a:t> </a:t>
            </a:r>
            <a:r>
              <a:rPr lang="da-DK" sz="1400" i="1" dirty="0" err="1" smtClean="0">
                <a:solidFill>
                  <a:prstClr val="black"/>
                </a:solidFill>
                <a:latin typeface="Calibri" panose="020F0502020204030204"/>
                <a:ea typeface="+mn-ea"/>
              </a:rPr>
              <a:t>than</a:t>
            </a:r>
            <a:r>
              <a:rPr lang="da-DK" sz="1400" i="1" dirty="0" smtClean="0">
                <a:solidFill>
                  <a:prstClr val="black"/>
                </a:solidFill>
                <a:latin typeface="Calibri" panose="020F0502020204030204"/>
                <a:ea typeface="+mn-ea"/>
              </a:rPr>
              <a:t> </a:t>
            </a:r>
            <a:r>
              <a:rPr lang="da-DK" sz="1400" i="1" dirty="0" err="1" smtClean="0">
                <a:solidFill>
                  <a:prstClr val="black"/>
                </a:solidFill>
                <a:latin typeface="Calibri" panose="020F0502020204030204"/>
                <a:ea typeface="+mn-ea"/>
              </a:rPr>
              <a:t>through</a:t>
            </a:r>
            <a:r>
              <a:rPr lang="da-DK" sz="1400" i="1" dirty="0" smtClean="0">
                <a:solidFill>
                  <a:prstClr val="black"/>
                </a:solidFill>
                <a:latin typeface="Calibri" panose="020F0502020204030204"/>
                <a:ea typeface="+mn-ea"/>
              </a:rPr>
              <a:t> </a:t>
            </a:r>
            <a:r>
              <a:rPr lang="da-DK" sz="1400" i="1" dirty="0" err="1" smtClean="0">
                <a:solidFill>
                  <a:prstClr val="black"/>
                </a:solidFill>
                <a:latin typeface="Calibri" panose="020F0502020204030204"/>
                <a:ea typeface="+mn-ea"/>
              </a:rPr>
              <a:t>undoped</a:t>
            </a:r>
            <a:r>
              <a:rPr lang="da-DK" sz="1400" i="1" dirty="0" smtClean="0">
                <a:solidFill>
                  <a:prstClr val="black"/>
                </a:solidFill>
                <a:latin typeface="Calibri" panose="020F0502020204030204"/>
                <a:ea typeface="+mn-ea"/>
              </a:rPr>
              <a:t> SiO</a:t>
            </a:r>
            <a:r>
              <a:rPr lang="da-DK" sz="1400" i="1" baseline="-25000" dirty="0" smtClean="0">
                <a:solidFill>
                  <a:prstClr val="black"/>
                </a:solidFill>
                <a:latin typeface="Calibri" panose="020F0502020204030204"/>
                <a:ea typeface="+mn-ea"/>
              </a:rPr>
              <a:t>2</a:t>
            </a:r>
            <a:endParaRPr lang="da-DK" sz="1400" i="1" baseline="-250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da-DK" sz="14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r>
              <a:rPr lang="da-DK" sz="1600" b="1" dirty="0" err="1">
                <a:solidFill>
                  <a:prstClr val="black"/>
                </a:solidFill>
                <a:latin typeface="Calibri" panose="020F0502020204030204"/>
                <a:ea typeface="+mn-ea"/>
              </a:rPr>
              <a:t>Phosphorous</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doped</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wafers</a:t>
            </a:r>
            <a:r>
              <a:rPr lang="da-DK" sz="1600" b="1" dirty="0">
                <a:solidFill>
                  <a:prstClr val="black"/>
                </a:solidFill>
                <a:latin typeface="Calibri" panose="020F0502020204030204"/>
                <a:ea typeface="+mn-ea"/>
              </a:rPr>
              <a:t> </a:t>
            </a:r>
            <a:r>
              <a:rPr lang="da-DK" sz="1600" b="1" dirty="0" smtClean="0">
                <a:solidFill>
                  <a:prstClr val="black"/>
                </a:solidFill>
                <a:latin typeface="Calibri" panose="020F0502020204030204"/>
                <a:ea typeface="+mn-ea"/>
              </a:rPr>
              <a:t>(n</a:t>
            </a:r>
            <a:r>
              <a:rPr lang="da-DK" sz="1600" b="1" baseline="30000" dirty="0" smtClean="0">
                <a:solidFill>
                  <a:prstClr val="black"/>
                </a:solidFill>
                <a:latin typeface="Calibri" panose="020F0502020204030204"/>
              </a:rPr>
              <a:t>+ </a:t>
            </a:r>
            <a:r>
              <a:rPr lang="da-DK" sz="1600" b="1" dirty="0" smtClean="0">
                <a:solidFill>
                  <a:prstClr val="black"/>
                </a:solidFill>
                <a:latin typeface="Calibri" panose="020F0502020204030204"/>
                <a:ea typeface="+mn-ea"/>
              </a:rPr>
              <a:t>doping</a:t>
            </a:r>
            <a:r>
              <a:rPr lang="da-DK" sz="1600" b="1" dirty="0">
                <a:solidFill>
                  <a:prstClr val="black"/>
                </a:solidFill>
                <a:latin typeface="Calibri" panose="020F0502020204030204"/>
                <a:ea typeface="+mn-ea"/>
              </a:rPr>
              <a:t>):</a:t>
            </a:r>
          </a:p>
          <a:p>
            <a:pPr marL="285721" indent="-285721" defTabSz="914583" eaLnBrk="1" fontAlgn="auto" hangingPunct="1">
              <a:spcBef>
                <a:spcPts val="0"/>
              </a:spcBef>
              <a:spcAft>
                <a:spcPts val="0"/>
              </a:spcAft>
              <a:buFont typeface="Arial" panose="020B0604020202020204" pitchFamily="34" charset="0"/>
              <a:buChar char="•"/>
            </a:pPr>
            <a:endParaRPr lang="da-DK" sz="14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da-DK" sz="1400" dirty="0">
                <a:solidFill>
                  <a:prstClr val="black"/>
                </a:solidFill>
                <a:latin typeface="Calibri" panose="020F0502020204030204"/>
                <a:ea typeface="+mn-ea"/>
              </a:rPr>
              <a:t>Faster oxidation rate, but </a:t>
            </a:r>
            <a:r>
              <a:rPr lang="da-DK" sz="1400" dirty="0" err="1" smtClean="0">
                <a:solidFill>
                  <a:prstClr val="black"/>
                </a:solidFill>
                <a:latin typeface="Calibri" panose="020F0502020204030204"/>
                <a:ea typeface="+mn-ea"/>
              </a:rPr>
              <a:t>only</a:t>
            </a:r>
            <a:r>
              <a:rPr lang="da-DK" sz="1400" dirty="0" smtClean="0">
                <a:solidFill>
                  <a:prstClr val="black"/>
                </a:solidFill>
                <a:latin typeface="Calibri" panose="020F0502020204030204"/>
                <a:ea typeface="+mn-ea"/>
              </a:rPr>
              <a:t> in the </a:t>
            </a:r>
            <a:r>
              <a:rPr lang="da-DK" sz="1400" dirty="0" err="1" smtClean="0">
                <a:solidFill>
                  <a:prstClr val="black"/>
                </a:solidFill>
                <a:latin typeface="Calibri" panose="020F0502020204030204"/>
                <a:ea typeface="+mn-ea"/>
              </a:rPr>
              <a:t>reaction</a:t>
            </a:r>
            <a:r>
              <a:rPr lang="da-DK" sz="1400" dirty="0" smtClean="0">
                <a:solidFill>
                  <a:prstClr val="black"/>
                </a:solidFill>
                <a:latin typeface="Calibri" panose="020F0502020204030204"/>
                <a:ea typeface="+mn-ea"/>
              </a:rPr>
              <a:t> </a:t>
            </a:r>
            <a:r>
              <a:rPr lang="da-DK" sz="1400" dirty="0" err="1" smtClean="0">
                <a:solidFill>
                  <a:prstClr val="black"/>
                </a:solidFill>
                <a:latin typeface="Calibri" panose="020F0502020204030204"/>
                <a:ea typeface="+mn-ea"/>
              </a:rPr>
              <a:t>limited</a:t>
            </a:r>
            <a:r>
              <a:rPr lang="da-DK" sz="1400" dirty="0" smtClean="0">
                <a:solidFill>
                  <a:prstClr val="black"/>
                </a:solidFill>
                <a:latin typeface="Calibri" panose="020F0502020204030204"/>
                <a:ea typeface="+mn-ea"/>
              </a:rPr>
              <a:t> regime</a:t>
            </a:r>
            <a:endParaRPr lang="da-DK" sz="1400" dirty="0">
              <a:solidFill>
                <a:prstClr val="black"/>
              </a:solidFill>
              <a:latin typeface="Calibri" panose="020F0502020204030204"/>
              <a:ea typeface="+mn-ea"/>
            </a:endParaRPr>
          </a:p>
          <a:p>
            <a:pPr marL="457291" lvl="1" defTabSz="914583" eaLnBrk="1" fontAlgn="auto" hangingPunct="1">
              <a:spcBef>
                <a:spcPts val="0"/>
              </a:spcBef>
              <a:spcAft>
                <a:spcPts val="0"/>
              </a:spcAft>
            </a:pPr>
            <a:r>
              <a:rPr lang="da-DK" sz="1400" i="1" dirty="0">
                <a:solidFill>
                  <a:prstClr val="black"/>
                </a:solidFill>
                <a:latin typeface="Calibri" panose="020F0502020204030204"/>
                <a:ea typeface="+mn-ea"/>
              </a:rPr>
              <a:t>A </a:t>
            </a:r>
            <a:r>
              <a:rPr lang="da-DK" sz="1400" i="1" dirty="0" err="1">
                <a:solidFill>
                  <a:prstClr val="black"/>
                </a:solidFill>
                <a:latin typeface="Calibri" panose="020F0502020204030204"/>
                <a:ea typeface="+mn-ea"/>
              </a:rPr>
              <a:t>defect</a:t>
            </a:r>
            <a:r>
              <a:rPr lang="da-DK" sz="1400" i="1" dirty="0">
                <a:solidFill>
                  <a:prstClr val="black"/>
                </a:solidFill>
                <a:latin typeface="Calibri" panose="020F0502020204030204"/>
                <a:ea typeface="+mn-ea"/>
              </a:rPr>
              <a:t> region </a:t>
            </a:r>
            <a:r>
              <a:rPr lang="da-DK" sz="1400" i="1" dirty="0" smtClean="0">
                <a:solidFill>
                  <a:prstClr val="black"/>
                </a:solidFill>
                <a:latin typeface="Calibri" panose="020F0502020204030204"/>
                <a:ea typeface="+mn-ea"/>
              </a:rPr>
              <a:t>is </a:t>
            </a:r>
            <a:r>
              <a:rPr lang="da-DK" sz="1400" i="1" dirty="0" err="1">
                <a:solidFill>
                  <a:prstClr val="black"/>
                </a:solidFill>
                <a:latin typeface="Calibri" panose="020F0502020204030204"/>
                <a:ea typeface="+mn-ea"/>
              </a:rPr>
              <a:t>created</a:t>
            </a:r>
            <a:r>
              <a:rPr lang="da-DK" sz="1400" i="1" dirty="0">
                <a:solidFill>
                  <a:prstClr val="black"/>
                </a:solidFill>
                <a:latin typeface="Calibri" panose="020F0502020204030204"/>
                <a:ea typeface="+mn-ea"/>
              </a:rPr>
              <a:t> at the Si-SiO</a:t>
            </a:r>
            <a:r>
              <a:rPr lang="da-DK" sz="1400" i="1" baseline="-25000" dirty="0">
                <a:solidFill>
                  <a:prstClr val="black"/>
                </a:solidFill>
                <a:latin typeface="Calibri" panose="020F0502020204030204"/>
                <a:ea typeface="+mn-ea"/>
              </a:rPr>
              <a:t>2</a:t>
            </a:r>
            <a:r>
              <a:rPr lang="da-DK" sz="1400" i="1" dirty="0">
                <a:solidFill>
                  <a:prstClr val="black"/>
                </a:solidFill>
                <a:latin typeface="Calibri" panose="020F0502020204030204"/>
                <a:ea typeface="+mn-ea"/>
              </a:rPr>
              <a:t> interface, and </a:t>
            </a:r>
            <a:r>
              <a:rPr lang="da-DK" sz="1400" i="1" dirty="0" err="1">
                <a:solidFill>
                  <a:prstClr val="black"/>
                </a:solidFill>
                <a:latin typeface="Calibri" panose="020F0502020204030204"/>
                <a:ea typeface="+mn-ea"/>
              </a:rPr>
              <a:t>this</a:t>
            </a:r>
            <a:r>
              <a:rPr lang="da-DK" sz="1400" i="1" dirty="0">
                <a:solidFill>
                  <a:prstClr val="black"/>
                </a:solidFill>
                <a:latin typeface="Calibri" panose="020F0502020204030204"/>
                <a:ea typeface="+mn-ea"/>
              </a:rPr>
              <a:t> </a:t>
            </a:r>
            <a:r>
              <a:rPr lang="da-DK" sz="1400" i="1" dirty="0" err="1">
                <a:solidFill>
                  <a:prstClr val="black"/>
                </a:solidFill>
                <a:latin typeface="Calibri" panose="020F0502020204030204"/>
                <a:ea typeface="+mn-ea"/>
              </a:rPr>
              <a:t>increases</a:t>
            </a:r>
            <a:r>
              <a:rPr lang="da-DK" sz="1400" i="1" dirty="0">
                <a:solidFill>
                  <a:prstClr val="black"/>
                </a:solidFill>
                <a:latin typeface="Calibri" panose="020F0502020204030204"/>
                <a:ea typeface="+mn-ea"/>
              </a:rPr>
              <a:t> the </a:t>
            </a:r>
            <a:r>
              <a:rPr lang="da-DK" sz="1400" i="1" dirty="0" err="1" smtClean="0">
                <a:solidFill>
                  <a:prstClr val="black"/>
                </a:solidFill>
                <a:latin typeface="Calibri" panose="020F0502020204030204"/>
                <a:ea typeface="+mn-ea"/>
              </a:rPr>
              <a:t>reaction</a:t>
            </a:r>
            <a:r>
              <a:rPr lang="da-DK" sz="1400" i="1" dirty="0" smtClean="0">
                <a:solidFill>
                  <a:prstClr val="black"/>
                </a:solidFill>
                <a:latin typeface="Calibri" panose="020F0502020204030204"/>
                <a:ea typeface="+mn-ea"/>
              </a:rPr>
              <a:t> </a:t>
            </a:r>
            <a:r>
              <a:rPr lang="da-DK" sz="1400" i="1" dirty="0">
                <a:solidFill>
                  <a:prstClr val="black"/>
                </a:solidFill>
                <a:latin typeface="Calibri" panose="020F0502020204030204"/>
                <a:ea typeface="+mn-ea"/>
              </a:rPr>
              <a:t>rate. </a:t>
            </a:r>
          </a:p>
          <a:p>
            <a:pPr marL="457291" lvl="1"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da-DK" sz="1400" dirty="0">
              <a:solidFill>
                <a:prstClr val="black"/>
              </a:solidFill>
              <a:latin typeface="Calibri" panose="020F0502020204030204"/>
              <a:ea typeface="+mn-ea"/>
            </a:endParaRPr>
          </a:p>
        </p:txBody>
      </p:sp>
      <p:sp>
        <p:nvSpPr>
          <p:cNvPr id="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smtClean="0">
                <a:solidFill>
                  <a:srgbClr val="000000"/>
                </a:solidFill>
                <a:latin typeface="Verdana"/>
                <a:cs typeface="Arial" charset="0"/>
              </a:rPr>
              <a:t>Oxidation of </a:t>
            </a:r>
            <a:r>
              <a:rPr lang="da-DK" altLang="da-DK" b="0" kern="0" dirty="0" err="1" smtClean="0">
                <a:solidFill>
                  <a:srgbClr val="000000"/>
                </a:solidFill>
                <a:latin typeface="Verdana"/>
                <a:cs typeface="Arial" charset="0"/>
              </a:rPr>
              <a:t>doped</a:t>
            </a:r>
            <a:r>
              <a:rPr lang="da-DK" altLang="da-DK" b="0" kern="0" dirty="0" smtClean="0">
                <a:solidFill>
                  <a:srgbClr val="000000"/>
                </a:solidFill>
                <a:latin typeface="Verdana"/>
                <a:cs typeface="Arial" charset="0"/>
              </a:rPr>
              <a:t> Si </a:t>
            </a:r>
            <a:r>
              <a:rPr lang="da-DK" altLang="da-DK" b="0" kern="0" dirty="0" err="1" smtClean="0">
                <a:solidFill>
                  <a:srgbClr val="000000"/>
                </a:solidFill>
                <a:latin typeface="Verdana"/>
                <a:cs typeface="Arial" charset="0"/>
              </a:rPr>
              <a:t>wafers</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Tree>
    <p:extLst>
      <p:ext uri="{BB962C8B-B14F-4D97-AF65-F5344CB8AC3E}">
        <p14:creationId xmlns:p14="http://schemas.microsoft.com/office/powerpoint/2010/main" val="78830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8">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8">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8">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8">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900" y="1197612"/>
            <a:ext cx="10483672" cy="5805122"/>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dirty="0">
                <a:solidFill>
                  <a:prstClr val="black"/>
                </a:solidFill>
                <a:latin typeface="Calibri" panose="020F0502020204030204"/>
                <a:ea typeface="+mn-ea"/>
              </a:rPr>
              <a:t>An </a:t>
            </a:r>
            <a:r>
              <a:rPr lang="da-DK" sz="1600" dirty="0" err="1">
                <a:solidFill>
                  <a:prstClr val="black"/>
                </a:solidFill>
                <a:latin typeface="Calibri" panose="020F0502020204030204"/>
                <a:ea typeface="+mn-ea"/>
              </a:rPr>
              <a:t>annealing</a:t>
            </a:r>
            <a:r>
              <a:rPr lang="da-DK" sz="1600" dirty="0">
                <a:solidFill>
                  <a:prstClr val="black"/>
                </a:solidFill>
                <a:latin typeface="Calibri" panose="020F0502020204030204"/>
                <a:ea typeface="+mn-ea"/>
              </a:rPr>
              <a:t> is </a:t>
            </a:r>
            <a:r>
              <a:rPr lang="da-DK" sz="1600" dirty="0" err="1">
                <a:solidFill>
                  <a:prstClr val="black"/>
                </a:solidFill>
                <a:latin typeface="Calibri" panose="020F0502020204030204"/>
                <a:ea typeface="+mn-ea"/>
              </a:rPr>
              <a:t>normally</a:t>
            </a:r>
            <a:r>
              <a:rPr lang="da-DK" sz="1600" dirty="0">
                <a:solidFill>
                  <a:prstClr val="black"/>
                </a:solidFill>
                <a:latin typeface="Calibri" panose="020F0502020204030204"/>
                <a:ea typeface="+mn-ea"/>
              </a:rPr>
              <a:t> done </a:t>
            </a:r>
            <a:r>
              <a:rPr lang="da-DK" sz="1600" dirty="0" err="1">
                <a:solidFill>
                  <a:prstClr val="black"/>
                </a:solidFill>
                <a:latin typeface="Calibri" panose="020F0502020204030204"/>
                <a:ea typeface="+mn-ea"/>
              </a:rPr>
              <a:t>after</a:t>
            </a:r>
            <a:r>
              <a:rPr lang="da-DK" sz="1600" dirty="0">
                <a:solidFill>
                  <a:prstClr val="black"/>
                </a:solidFill>
                <a:latin typeface="Calibri" panose="020F0502020204030204"/>
                <a:ea typeface="+mn-ea"/>
              </a:rPr>
              <a:t> the oxidation</a:t>
            </a:r>
          </a:p>
          <a:p>
            <a:pPr defTabSz="914583" eaLnBrk="1" fontAlgn="auto" hangingPunct="1">
              <a:spcBef>
                <a:spcPts val="0"/>
              </a:spcBef>
              <a:spcAft>
                <a:spcPts val="0"/>
              </a:spcAft>
            </a:pPr>
            <a:r>
              <a:rPr lang="da-DK" sz="1400" dirty="0">
                <a:solidFill>
                  <a:prstClr val="black"/>
                </a:solidFill>
                <a:latin typeface="Calibri" panose="020F0502020204030204"/>
                <a:ea typeface="+mn-ea"/>
              </a:rPr>
              <a:t> </a:t>
            </a: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r>
              <a:rPr lang="da-DK" sz="1600" b="1" dirty="0">
                <a:solidFill>
                  <a:prstClr val="black"/>
                </a:solidFill>
                <a:latin typeface="Calibri" panose="020F0502020204030204"/>
                <a:ea typeface="+mn-ea"/>
              </a:rPr>
              <a:t>Advantages of the </a:t>
            </a:r>
            <a:r>
              <a:rPr lang="da-DK" sz="1600" b="1" dirty="0" err="1">
                <a:solidFill>
                  <a:prstClr val="black"/>
                </a:solidFill>
                <a:latin typeface="Calibri" panose="020F0502020204030204"/>
                <a:ea typeface="+mn-ea"/>
              </a:rPr>
              <a:t>annealing</a:t>
            </a:r>
            <a:r>
              <a:rPr lang="da-DK" sz="1600" b="1" dirty="0">
                <a:solidFill>
                  <a:prstClr val="black"/>
                </a:solidFill>
                <a:latin typeface="Calibri" panose="020F0502020204030204"/>
                <a:ea typeface="+mn-ea"/>
              </a:rPr>
              <a:t>:</a:t>
            </a:r>
          </a:p>
          <a:p>
            <a:pPr marL="285721" indent="-285721" defTabSz="914583" eaLnBrk="1" fontAlgn="auto" hangingPunct="1">
              <a:spcBef>
                <a:spcPts val="0"/>
              </a:spcBef>
              <a:spcAft>
                <a:spcPts val="0"/>
              </a:spcAft>
              <a:buFont typeface="Arial" panose="020B0604020202020204" pitchFamily="34" charset="0"/>
              <a:buChar char="•"/>
            </a:pPr>
            <a:r>
              <a:rPr lang="da-DK" sz="1600" dirty="0" err="1">
                <a:solidFill>
                  <a:prstClr val="black"/>
                </a:solidFill>
                <a:latin typeface="Calibri" panose="020F0502020204030204"/>
                <a:ea typeface="+mn-ea"/>
              </a:rPr>
              <a:t>Improve</a:t>
            </a:r>
            <a:r>
              <a:rPr lang="da-DK" sz="1600" dirty="0">
                <a:solidFill>
                  <a:prstClr val="black"/>
                </a:solidFill>
                <a:latin typeface="Calibri" panose="020F0502020204030204"/>
                <a:ea typeface="+mn-ea"/>
              </a:rPr>
              <a:t> the </a:t>
            </a:r>
            <a:r>
              <a:rPr lang="da-DK" sz="1600" dirty="0" err="1">
                <a:solidFill>
                  <a:prstClr val="black"/>
                </a:solidFill>
                <a:latin typeface="Calibri" panose="020F0502020204030204"/>
                <a:ea typeface="+mn-ea"/>
              </a:rPr>
              <a:t>oxide</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density</a:t>
            </a:r>
            <a:endParaRPr lang="da-DK" sz="16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da-DK" sz="1600" dirty="0" err="1">
                <a:solidFill>
                  <a:prstClr val="black"/>
                </a:solidFill>
                <a:latin typeface="Calibri" panose="020F0502020204030204"/>
                <a:ea typeface="+mn-ea"/>
              </a:rPr>
              <a:t>Repair</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atomic</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defects</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within</a:t>
            </a:r>
            <a:r>
              <a:rPr lang="da-DK" sz="1600" dirty="0">
                <a:solidFill>
                  <a:prstClr val="black"/>
                </a:solidFill>
                <a:latin typeface="Calibri" panose="020F0502020204030204"/>
                <a:ea typeface="+mn-ea"/>
              </a:rPr>
              <a:t> the </a:t>
            </a:r>
            <a:r>
              <a:rPr lang="da-DK" sz="1600" dirty="0" err="1">
                <a:solidFill>
                  <a:prstClr val="black"/>
                </a:solidFill>
                <a:latin typeface="Calibri" panose="020F0502020204030204"/>
                <a:ea typeface="+mn-ea"/>
              </a:rPr>
              <a:t>crystal</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structure</a:t>
            </a:r>
            <a:endParaRPr lang="da-DK" sz="1600" dirty="0">
              <a:solidFill>
                <a:srgbClr val="FF0000"/>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da-DK" sz="1600" dirty="0" err="1">
                <a:solidFill>
                  <a:prstClr val="black"/>
                </a:solidFill>
                <a:latin typeface="Calibri" panose="020F0502020204030204"/>
                <a:ea typeface="+mn-ea"/>
              </a:rPr>
              <a:t>Remove</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dangling</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bonds</a:t>
            </a:r>
            <a:r>
              <a:rPr lang="da-DK" sz="1600" dirty="0">
                <a:solidFill>
                  <a:prstClr val="black"/>
                </a:solidFill>
                <a:latin typeface="Calibri" panose="020F0502020204030204"/>
                <a:ea typeface="+mn-ea"/>
              </a:rPr>
              <a:t> at the Si-SiO</a:t>
            </a:r>
            <a:r>
              <a:rPr lang="da-DK" sz="1600" baseline="-25000" dirty="0">
                <a:solidFill>
                  <a:prstClr val="black"/>
                </a:solidFill>
                <a:latin typeface="Calibri" panose="020F0502020204030204"/>
                <a:ea typeface="+mn-ea"/>
              </a:rPr>
              <a:t>2</a:t>
            </a:r>
            <a:r>
              <a:rPr lang="da-DK" sz="1600" dirty="0">
                <a:solidFill>
                  <a:prstClr val="black"/>
                </a:solidFill>
                <a:latin typeface="Calibri" panose="020F0502020204030204"/>
                <a:ea typeface="+mn-ea"/>
              </a:rPr>
              <a:t> interface</a:t>
            </a:r>
          </a:p>
          <a:p>
            <a:pPr marL="285721" indent="-285721" defTabSz="914583" eaLnBrk="1" fontAlgn="auto" hangingPunct="1">
              <a:spcBef>
                <a:spcPts val="0"/>
              </a:spcBef>
              <a:spcAft>
                <a:spcPts val="0"/>
              </a:spcAft>
              <a:buFont typeface="Arial" panose="020B0604020202020204" pitchFamily="34" charset="0"/>
              <a:buChar char="•"/>
            </a:pPr>
            <a:r>
              <a:rPr lang="da-DK" sz="1600" dirty="0" err="1">
                <a:solidFill>
                  <a:prstClr val="black"/>
                </a:solidFill>
                <a:latin typeface="Calibri" panose="020F0502020204030204"/>
                <a:ea typeface="+mn-ea"/>
              </a:rPr>
              <a:t>Reduce</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vacancies</a:t>
            </a:r>
            <a:r>
              <a:rPr lang="da-DK" sz="1600" dirty="0">
                <a:solidFill>
                  <a:prstClr val="black"/>
                </a:solidFill>
                <a:latin typeface="Calibri" panose="020F0502020204030204"/>
                <a:ea typeface="+mn-ea"/>
              </a:rPr>
              <a:t> and </a:t>
            </a:r>
            <a:r>
              <a:rPr lang="da-DK" sz="1600" dirty="0" err="1">
                <a:solidFill>
                  <a:prstClr val="black"/>
                </a:solidFill>
                <a:latin typeface="Calibri" panose="020F0502020204030204"/>
                <a:ea typeface="+mn-ea"/>
              </a:rPr>
              <a:t>dislocations</a:t>
            </a:r>
            <a:r>
              <a:rPr lang="da-DK" sz="1600" dirty="0">
                <a:solidFill>
                  <a:prstClr val="black"/>
                </a:solidFill>
                <a:latin typeface="Calibri" panose="020F0502020204030204"/>
                <a:ea typeface="+mn-ea"/>
              </a:rPr>
              <a:t> at </a:t>
            </a:r>
            <a:r>
              <a:rPr lang="da-DK" sz="1600" dirty="0" err="1">
                <a:solidFill>
                  <a:prstClr val="black"/>
                </a:solidFill>
                <a:latin typeface="Calibri" panose="020F0502020204030204"/>
                <a:ea typeface="+mn-ea"/>
              </a:rPr>
              <a:t>grain</a:t>
            </a:r>
            <a:r>
              <a:rPr lang="da-DK" sz="1600" dirty="0">
                <a:solidFill>
                  <a:prstClr val="black"/>
                </a:solidFill>
                <a:latin typeface="Calibri" panose="020F0502020204030204"/>
                <a:ea typeface="+mn-ea"/>
              </a:rPr>
              <a:t> </a:t>
            </a:r>
            <a:r>
              <a:rPr lang="da-DK" sz="1600" dirty="0" err="1">
                <a:solidFill>
                  <a:prstClr val="black"/>
                </a:solidFill>
                <a:latin typeface="Calibri" panose="020F0502020204030204"/>
                <a:ea typeface="+mn-ea"/>
              </a:rPr>
              <a:t>boundaries</a:t>
            </a:r>
            <a:endParaRPr lang="da-DK" sz="16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r>
              <a:rPr lang="da-DK" sz="1400" i="1" dirty="0">
                <a:solidFill>
                  <a:prstClr val="black"/>
                </a:solidFill>
                <a:latin typeface="Calibri" panose="020F0502020204030204"/>
                <a:ea typeface="+mn-ea"/>
              </a:rPr>
              <a:t>At DTU </a:t>
            </a:r>
            <a:r>
              <a:rPr lang="da-DK" sz="1400" i="1" dirty="0" err="1">
                <a:solidFill>
                  <a:prstClr val="black"/>
                </a:solidFill>
                <a:latin typeface="Calibri" panose="020F0502020204030204"/>
                <a:ea typeface="+mn-ea"/>
              </a:rPr>
              <a:t>Nanolab</a:t>
            </a:r>
            <a:r>
              <a:rPr lang="da-DK" sz="1400" i="1" dirty="0">
                <a:solidFill>
                  <a:prstClr val="black"/>
                </a:solidFill>
                <a:latin typeface="Calibri" panose="020F0502020204030204"/>
                <a:ea typeface="+mn-ea"/>
              </a:rPr>
              <a:t> the </a:t>
            </a:r>
            <a:r>
              <a:rPr lang="da-DK" sz="1400" i="1" dirty="0" err="1">
                <a:solidFill>
                  <a:prstClr val="black"/>
                </a:solidFill>
                <a:latin typeface="Calibri" panose="020F0502020204030204"/>
                <a:ea typeface="+mn-ea"/>
              </a:rPr>
              <a:t>annealing</a:t>
            </a:r>
            <a:r>
              <a:rPr lang="da-DK" sz="1400" i="1" dirty="0">
                <a:solidFill>
                  <a:prstClr val="black"/>
                </a:solidFill>
                <a:latin typeface="Calibri" panose="020F0502020204030204"/>
                <a:ea typeface="+mn-ea"/>
              </a:rPr>
              <a:t> time is </a:t>
            </a:r>
            <a:r>
              <a:rPr lang="da-DK" sz="1400" i="1" dirty="0" err="1">
                <a:solidFill>
                  <a:prstClr val="black"/>
                </a:solidFill>
                <a:latin typeface="Calibri" panose="020F0502020204030204"/>
                <a:ea typeface="+mn-ea"/>
              </a:rPr>
              <a:t>normally</a:t>
            </a:r>
            <a:r>
              <a:rPr lang="da-DK" sz="1400" i="1" dirty="0">
                <a:solidFill>
                  <a:prstClr val="black"/>
                </a:solidFill>
                <a:latin typeface="Calibri" panose="020F0502020204030204"/>
                <a:ea typeface="+mn-ea"/>
              </a:rPr>
              <a:t> 20 </a:t>
            </a:r>
            <a:r>
              <a:rPr lang="da-DK" sz="1400" i="1" dirty="0" err="1">
                <a:solidFill>
                  <a:prstClr val="black"/>
                </a:solidFill>
                <a:latin typeface="Calibri" panose="020F0502020204030204"/>
                <a:ea typeface="+mn-ea"/>
              </a:rPr>
              <a:t>minutes</a:t>
            </a:r>
            <a:r>
              <a:rPr lang="da-DK" sz="1400" i="1" dirty="0">
                <a:solidFill>
                  <a:prstClr val="black"/>
                </a:solidFill>
                <a:latin typeface="Calibri" panose="020F0502020204030204"/>
                <a:ea typeface="+mn-ea"/>
              </a:rPr>
              <a:t>, but the time </a:t>
            </a:r>
            <a:r>
              <a:rPr lang="da-DK" sz="1400" i="1" dirty="0" err="1">
                <a:solidFill>
                  <a:prstClr val="black"/>
                </a:solidFill>
                <a:latin typeface="Calibri" panose="020F0502020204030204"/>
                <a:ea typeface="+mn-ea"/>
              </a:rPr>
              <a:t>can</a:t>
            </a:r>
            <a:r>
              <a:rPr lang="da-DK" sz="1400" i="1" dirty="0">
                <a:solidFill>
                  <a:prstClr val="black"/>
                </a:solidFill>
                <a:latin typeface="Calibri" panose="020F0502020204030204"/>
                <a:ea typeface="+mn-ea"/>
              </a:rPr>
              <a:t> </a:t>
            </a:r>
            <a:r>
              <a:rPr lang="da-DK" sz="1400" i="1" dirty="0" err="1">
                <a:solidFill>
                  <a:prstClr val="black"/>
                </a:solidFill>
                <a:latin typeface="Calibri" panose="020F0502020204030204"/>
                <a:ea typeface="+mn-ea"/>
              </a:rPr>
              <a:t>be</a:t>
            </a:r>
            <a:r>
              <a:rPr lang="da-DK" sz="1400" i="1" dirty="0">
                <a:solidFill>
                  <a:prstClr val="black"/>
                </a:solidFill>
                <a:latin typeface="Calibri" panose="020F0502020204030204"/>
                <a:ea typeface="+mn-ea"/>
              </a:rPr>
              <a:t> </a:t>
            </a:r>
            <a:r>
              <a:rPr lang="da-DK" sz="1400" i="1" dirty="0" err="1">
                <a:solidFill>
                  <a:prstClr val="black"/>
                </a:solidFill>
                <a:latin typeface="Calibri" panose="020F0502020204030204"/>
                <a:ea typeface="+mn-ea"/>
              </a:rPr>
              <a:t>adjusted</a:t>
            </a:r>
            <a:r>
              <a:rPr lang="da-DK" sz="1400" i="1" dirty="0">
                <a:solidFill>
                  <a:prstClr val="black"/>
                </a:solidFill>
                <a:latin typeface="Calibri" panose="020F0502020204030204"/>
                <a:ea typeface="+mn-ea"/>
              </a:rPr>
              <a:t>.</a:t>
            </a:r>
            <a:r>
              <a:rPr lang="da-DK" sz="1400" dirty="0">
                <a:solidFill>
                  <a:prstClr val="black"/>
                </a:solidFill>
                <a:latin typeface="Calibri" panose="020F0502020204030204"/>
                <a:ea typeface="+mn-ea"/>
              </a:rPr>
              <a:t> </a:t>
            </a: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r>
              <a:rPr lang="da-DK" sz="1400" i="1" dirty="0">
                <a:solidFill>
                  <a:prstClr val="black"/>
                </a:solidFill>
                <a:latin typeface="Calibri" panose="020F0502020204030204"/>
                <a:ea typeface="+mn-ea"/>
              </a:rPr>
              <a:t>The </a:t>
            </a:r>
            <a:r>
              <a:rPr lang="da-DK" sz="1400" i="1" dirty="0" err="1">
                <a:solidFill>
                  <a:prstClr val="black"/>
                </a:solidFill>
                <a:latin typeface="Calibri" panose="020F0502020204030204"/>
                <a:ea typeface="+mn-ea"/>
              </a:rPr>
              <a:t>annealing</a:t>
            </a:r>
            <a:r>
              <a:rPr lang="da-DK" sz="1400" i="1" dirty="0">
                <a:solidFill>
                  <a:prstClr val="black"/>
                </a:solidFill>
                <a:latin typeface="Calibri" panose="020F0502020204030204"/>
                <a:ea typeface="+mn-ea"/>
              </a:rPr>
              <a:t> is done at the same temperature as the oxidation. </a:t>
            </a: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r>
              <a:rPr lang="da-DK" sz="1400" dirty="0">
                <a:solidFill>
                  <a:srgbClr val="FF0000"/>
                </a:solidFill>
                <a:latin typeface="Calibri" panose="020F0502020204030204"/>
                <a:ea typeface="+mn-ea"/>
              </a:rPr>
              <a:t>	</a:t>
            </a: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200" dirty="0">
              <a:solidFill>
                <a:prstClr val="black"/>
              </a:solidFill>
              <a:latin typeface="Calibri" panose="020F0502020204030204"/>
              <a:ea typeface="+mn-ea"/>
            </a:endParaRPr>
          </a:p>
          <a:p>
            <a:pPr defTabSz="914583" eaLnBrk="1" fontAlgn="auto" hangingPunct="1">
              <a:spcBef>
                <a:spcPts val="0"/>
              </a:spcBef>
              <a:spcAft>
                <a:spcPts val="0"/>
              </a:spcAft>
            </a:pPr>
            <a:endParaRPr lang="da-DK" sz="1200" b="1" dirty="0">
              <a:solidFill>
                <a:prstClr val="black"/>
              </a:solidFill>
              <a:latin typeface="Calibri" panose="020F0502020204030204"/>
              <a:ea typeface="+mn-ea"/>
            </a:endParaRPr>
          </a:p>
          <a:p>
            <a:pPr defTabSz="914583" eaLnBrk="1" fontAlgn="auto" hangingPunct="1">
              <a:spcBef>
                <a:spcPts val="0"/>
              </a:spcBef>
              <a:spcAft>
                <a:spcPts val="0"/>
              </a:spcAft>
            </a:pPr>
            <a:endParaRPr lang="da-DK" sz="1200" b="1" dirty="0">
              <a:solidFill>
                <a:prstClr val="black"/>
              </a:solidFill>
              <a:latin typeface="Calibri" panose="020F0502020204030204"/>
              <a:ea typeface="+mn-ea"/>
            </a:endParaRPr>
          </a:p>
          <a:p>
            <a:pPr defTabSz="914583" eaLnBrk="1" fontAlgn="auto" hangingPunct="1">
              <a:spcBef>
                <a:spcPts val="0"/>
              </a:spcBef>
              <a:spcAft>
                <a:spcPts val="0"/>
              </a:spcAft>
            </a:pPr>
            <a:endParaRPr lang="da-DK" sz="1200" b="1" dirty="0">
              <a:solidFill>
                <a:prstClr val="black"/>
              </a:solidFill>
              <a:latin typeface="Calibri" panose="020F0502020204030204"/>
              <a:ea typeface="+mn-ea"/>
            </a:endParaRPr>
          </a:p>
          <a:p>
            <a:pPr defTabSz="914583" eaLnBrk="1" fontAlgn="auto" hangingPunct="1">
              <a:spcBef>
                <a:spcPts val="0"/>
              </a:spcBef>
              <a:spcAft>
                <a:spcPts val="0"/>
              </a:spcAft>
            </a:pPr>
            <a:endParaRPr lang="da-DK" sz="1200" b="1" dirty="0">
              <a:solidFill>
                <a:prstClr val="black"/>
              </a:solidFill>
              <a:latin typeface="Calibri" panose="020F0502020204030204"/>
              <a:ea typeface="+mn-ea"/>
            </a:endParaRPr>
          </a:p>
          <a:p>
            <a:pPr defTabSz="914583" eaLnBrk="1" fontAlgn="auto" hangingPunct="1">
              <a:spcBef>
                <a:spcPts val="0"/>
              </a:spcBef>
              <a:spcAft>
                <a:spcPts val="0"/>
              </a:spcAft>
            </a:pPr>
            <a:endParaRPr lang="da-DK" sz="1200" dirty="0">
              <a:solidFill>
                <a:prstClr val="black"/>
              </a:solidFill>
              <a:latin typeface="Calibri" panose="020F0502020204030204"/>
              <a:ea typeface="+mn-ea"/>
            </a:endParaRPr>
          </a:p>
          <a:p>
            <a:pPr defTabSz="914583" eaLnBrk="1" fontAlgn="auto" hangingPunct="1">
              <a:spcBef>
                <a:spcPts val="0"/>
              </a:spcBef>
              <a:spcAft>
                <a:spcPts val="0"/>
              </a:spcAft>
            </a:pPr>
            <a:endParaRPr lang="da-DK" sz="1200" dirty="0">
              <a:solidFill>
                <a:prstClr val="black"/>
              </a:solidFill>
              <a:latin typeface="Calibri" panose="020F0502020204030204"/>
              <a:ea typeface="+mn-ea"/>
            </a:endParaRPr>
          </a:p>
          <a:p>
            <a:pPr defTabSz="914583" eaLnBrk="1" fontAlgn="auto" hangingPunct="1">
              <a:spcBef>
                <a:spcPts val="0"/>
              </a:spcBef>
              <a:spcAft>
                <a:spcPts val="0"/>
              </a:spcAft>
            </a:pPr>
            <a:endParaRPr lang="da-DK" sz="1200" dirty="0">
              <a:solidFill>
                <a:prstClr val="black"/>
              </a:solidFill>
              <a:latin typeface="Calibri" panose="020F0502020204030204"/>
              <a:ea typeface="+mn-ea"/>
            </a:endParaRPr>
          </a:p>
          <a:p>
            <a:pPr defTabSz="914583" eaLnBrk="1" fontAlgn="auto" hangingPunct="1">
              <a:spcBef>
                <a:spcPts val="0"/>
              </a:spcBef>
              <a:spcAft>
                <a:spcPts val="0"/>
              </a:spcAft>
            </a:pPr>
            <a:endParaRPr lang="da-DK" sz="1200" dirty="0">
              <a:solidFill>
                <a:prstClr val="black"/>
              </a:solidFill>
              <a:latin typeface="Calibri" panose="020F0502020204030204"/>
              <a:ea typeface="+mn-ea"/>
            </a:endParaRPr>
          </a:p>
          <a:p>
            <a:pPr defTabSz="914583" eaLnBrk="1" fontAlgn="auto" hangingPunct="1">
              <a:spcBef>
                <a:spcPts val="0"/>
              </a:spcBef>
              <a:spcAft>
                <a:spcPts val="0"/>
              </a:spcAft>
            </a:pPr>
            <a:endParaRPr lang="da-DK" sz="1200" dirty="0">
              <a:solidFill>
                <a:prstClr val="black"/>
              </a:solidFill>
              <a:latin typeface="Calibri" panose="020F0502020204030204"/>
              <a:ea typeface="+mn-ea"/>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Annealing</a:t>
            </a:r>
            <a:r>
              <a:rPr lang="da-DK" altLang="da-DK" b="0" kern="0" dirty="0" smtClean="0">
                <a:solidFill>
                  <a:srgbClr val="000000"/>
                </a:solidFill>
                <a:latin typeface="Verdana"/>
                <a:cs typeface="Arial" charset="0"/>
              </a:rPr>
              <a:t> </a:t>
            </a:r>
            <a:r>
              <a:rPr lang="da-DK" altLang="da-DK" b="0" kern="0" dirty="0" err="1" smtClean="0">
                <a:solidFill>
                  <a:srgbClr val="000000"/>
                </a:solidFill>
                <a:latin typeface="Verdana"/>
                <a:cs typeface="Arial" charset="0"/>
              </a:rPr>
              <a:t>after</a:t>
            </a:r>
            <a:r>
              <a:rPr lang="da-DK" altLang="da-DK" b="0" kern="0" dirty="0" smtClean="0">
                <a:solidFill>
                  <a:srgbClr val="000000"/>
                </a:solidFill>
                <a:latin typeface="Verdana"/>
                <a:cs typeface="Arial" charset="0"/>
              </a:rPr>
              <a:t> oxidation</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Tree>
    <p:extLst>
      <p:ext uri="{BB962C8B-B14F-4D97-AF65-F5344CB8AC3E}">
        <p14:creationId xmlns:p14="http://schemas.microsoft.com/office/powerpoint/2010/main" val="344963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05190" y="6454130"/>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3" name="Rectangle 2"/>
          <p:cNvSpPr/>
          <p:nvPr/>
        </p:nvSpPr>
        <p:spPr bwMode="auto">
          <a:xfrm>
            <a:off x="501943" y="6310030"/>
            <a:ext cx="812988" cy="50482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da-DK" sz="1200">
              <a:solidFill>
                <a:prstClr val="black"/>
              </a:solidFill>
              <a:ea typeface="ＭＳ Ｐゴシック" pitchFamily="-80" charset="-128"/>
            </a:endParaRPr>
          </a:p>
        </p:txBody>
      </p:sp>
      <p:sp>
        <p:nvSpPr>
          <p:cNvPr id="12" name="TextBox 11"/>
          <p:cNvSpPr txBox="1"/>
          <p:nvPr/>
        </p:nvSpPr>
        <p:spPr>
          <a:xfrm>
            <a:off x="697143" y="1053530"/>
            <a:ext cx="6735683" cy="7928247"/>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da-DK" sz="1600" b="1" dirty="0">
                <a:solidFill>
                  <a:prstClr val="black"/>
                </a:solidFill>
                <a:latin typeface="Calibri" panose="020F0502020204030204"/>
                <a:ea typeface="+mn-ea"/>
              </a:rPr>
              <a:t>A-</a:t>
            </a:r>
            <a:r>
              <a:rPr lang="da-DK" sz="1600" b="1" dirty="0" err="1">
                <a:solidFill>
                  <a:prstClr val="black"/>
                </a:solidFill>
                <a:latin typeface="Calibri" panose="020F0502020204030204"/>
                <a:ea typeface="+mn-ea"/>
              </a:rPr>
              <a:t>stack</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furnaces</a:t>
            </a:r>
            <a:r>
              <a:rPr lang="da-DK" sz="1600" b="1" dirty="0">
                <a:solidFill>
                  <a:prstClr val="black"/>
                </a:solidFill>
                <a:latin typeface="Calibri" panose="020F0502020204030204"/>
                <a:ea typeface="+mn-ea"/>
              </a:rPr>
              <a:t>:</a:t>
            </a:r>
          </a:p>
          <a:p>
            <a:pPr defTabSz="914583" eaLnBrk="1" fontAlgn="auto" hangingPunct="1">
              <a:spcBef>
                <a:spcPts val="0"/>
              </a:spcBef>
              <a:spcAft>
                <a:spcPts val="0"/>
              </a:spcAft>
            </a:pPr>
            <a:endParaRPr lang="da-DK" sz="1200" b="1"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da-DK" sz="1300" b="1" dirty="0">
                <a:solidFill>
                  <a:prstClr val="black"/>
                </a:solidFill>
                <a:latin typeface="Calibri" panose="020F0502020204030204"/>
                <a:ea typeface="+mn-ea"/>
              </a:rPr>
              <a:t>A1 </a:t>
            </a:r>
            <a:r>
              <a:rPr lang="da-DK" sz="1300" b="1" dirty="0" err="1">
                <a:solidFill>
                  <a:prstClr val="black"/>
                </a:solidFill>
                <a:latin typeface="Calibri" panose="020F0502020204030204"/>
                <a:ea typeface="+mn-ea"/>
              </a:rPr>
              <a:t>Boron</a:t>
            </a:r>
            <a:r>
              <a:rPr lang="da-DK" sz="1300" b="1" dirty="0">
                <a:solidFill>
                  <a:prstClr val="black"/>
                </a:solidFill>
                <a:latin typeface="Calibri" panose="020F0502020204030204"/>
                <a:ea typeface="+mn-ea"/>
              </a:rPr>
              <a:t> Drive-in and </a:t>
            </a:r>
            <a:r>
              <a:rPr lang="da-DK" sz="1300" b="1" dirty="0" err="1">
                <a:solidFill>
                  <a:prstClr val="black"/>
                </a:solidFill>
                <a:latin typeface="Calibri" panose="020F0502020204030204"/>
                <a:ea typeface="+mn-ea"/>
              </a:rPr>
              <a:t>Pre-dep</a:t>
            </a:r>
            <a:r>
              <a:rPr lang="da-DK" sz="1300" b="1" dirty="0">
                <a:solidFill>
                  <a:prstClr val="black"/>
                </a:solidFill>
                <a:latin typeface="Calibri" panose="020F0502020204030204"/>
                <a:ea typeface="+mn-ea"/>
              </a:rPr>
              <a:t> </a:t>
            </a:r>
            <a:r>
              <a:rPr lang="da-DK" sz="1300" b="1" dirty="0" err="1">
                <a:solidFill>
                  <a:prstClr val="black"/>
                </a:solidFill>
                <a:latin typeface="Calibri" panose="020F0502020204030204"/>
                <a:ea typeface="+mn-ea"/>
              </a:rPr>
              <a:t>Furnace</a:t>
            </a:r>
            <a:endParaRPr lang="da-DK" sz="1300" b="1" dirty="0">
              <a:solidFill>
                <a:prstClr val="black"/>
              </a:solidFill>
              <a:latin typeface="Calibri" panose="020F0502020204030204"/>
              <a:ea typeface="+mn-ea"/>
            </a:endParaRPr>
          </a:p>
          <a:p>
            <a:pPr marL="884543" lvl="1" indent="-340209" defTabSz="914583" eaLnBrk="1" fontAlgn="auto" hangingPunct="1">
              <a:spcBef>
                <a:spcPts val="0"/>
              </a:spcBef>
              <a:spcAft>
                <a:spcPts val="0"/>
              </a:spcAft>
              <a:buFont typeface="Arial" panose="020B0604020202020204" pitchFamily="34" charset="0"/>
              <a:buChar char="•"/>
            </a:pPr>
            <a:r>
              <a:rPr lang="da-DK" sz="1300" dirty="0" smtClean="0">
                <a:solidFill>
                  <a:prstClr val="black"/>
                </a:solidFill>
                <a:latin typeface="Calibri" panose="020F0502020204030204"/>
                <a:ea typeface="+mn-ea"/>
              </a:rPr>
              <a:t>Dry and </a:t>
            </a:r>
            <a:r>
              <a:rPr lang="da-DK" sz="1300" dirty="0" err="1" smtClean="0">
                <a:solidFill>
                  <a:prstClr val="black"/>
                </a:solidFill>
                <a:latin typeface="Calibri" panose="020F0502020204030204"/>
                <a:ea typeface="+mn-ea"/>
              </a:rPr>
              <a:t>wet</a:t>
            </a:r>
            <a:r>
              <a:rPr lang="da-DK" sz="1300" dirty="0" smtClean="0">
                <a:solidFill>
                  <a:prstClr val="black"/>
                </a:solidFill>
                <a:latin typeface="Calibri" panose="020F0502020204030204"/>
                <a:ea typeface="+mn-ea"/>
              </a:rPr>
              <a:t> dry oxidation (</a:t>
            </a:r>
            <a:r>
              <a:rPr lang="da-DK" sz="1300" dirty="0" err="1" smtClean="0">
                <a:solidFill>
                  <a:prstClr val="black"/>
                </a:solidFill>
                <a:latin typeface="Calibri" panose="020F0502020204030204"/>
                <a:ea typeface="+mn-ea"/>
              </a:rPr>
              <a:t>using</a:t>
            </a:r>
            <a:r>
              <a:rPr lang="da-DK" sz="1300" dirty="0" smtClean="0">
                <a:solidFill>
                  <a:prstClr val="black"/>
                </a:solidFill>
                <a:latin typeface="Calibri" panose="020F0502020204030204"/>
                <a:ea typeface="+mn-ea"/>
              </a:rPr>
              <a:t> a </a:t>
            </a:r>
            <a:r>
              <a:rPr lang="da-DK" sz="1300" dirty="0" err="1" smtClean="0">
                <a:solidFill>
                  <a:prstClr val="black"/>
                </a:solidFill>
                <a:latin typeface="Calibri" panose="020F0502020204030204"/>
                <a:ea typeface="+mn-ea"/>
              </a:rPr>
              <a:t>torch</a:t>
            </a:r>
            <a:r>
              <a:rPr lang="da-DK" sz="1300" dirty="0" smtClean="0">
                <a:solidFill>
                  <a:prstClr val="black"/>
                </a:solidFill>
                <a:latin typeface="Calibri" panose="020F0502020204030204"/>
                <a:ea typeface="+mn-ea"/>
              </a:rPr>
              <a:t>) of </a:t>
            </a:r>
            <a:r>
              <a:rPr lang="da-DK" sz="1300" dirty="0">
                <a:solidFill>
                  <a:prstClr val="black"/>
                </a:solidFill>
                <a:latin typeface="Calibri" panose="020F0502020204030204"/>
                <a:ea typeface="+mn-ea"/>
              </a:rPr>
              <a:t>p-type </a:t>
            </a:r>
            <a:r>
              <a:rPr lang="da-DK" sz="1300" dirty="0" err="1" smtClean="0">
                <a:solidFill>
                  <a:prstClr val="black"/>
                </a:solidFill>
                <a:latin typeface="Calibri" panose="020F0502020204030204"/>
                <a:ea typeface="+mn-ea"/>
              </a:rPr>
              <a:t>wafers</a:t>
            </a:r>
            <a:endParaRPr lang="da-DK" sz="1300" dirty="0">
              <a:solidFill>
                <a:prstClr val="black"/>
              </a:solidFill>
              <a:latin typeface="Calibri" panose="020F0502020204030204"/>
              <a:ea typeface="+mn-ea"/>
            </a:endParaRPr>
          </a:p>
          <a:p>
            <a:pPr marL="884543" lvl="1" indent="-340209" defTabSz="914583" eaLnBrk="1" fontAlgn="auto" hangingPunct="1">
              <a:spcBef>
                <a:spcPts val="0"/>
              </a:spcBef>
              <a:spcAft>
                <a:spcPts val="0"/>
              </a:spcAft>
              <a:buFont typeface="Arial" panose="020B0604020202020204" pitchFamily="34" charset="0"/>
              <a:buChar char="•"/>
            </a:pPr>
            <a:r>
              <a:rPr lang="da-DK" sz="1300" dirty="0">
                <a:solidFill>
                  <a:prstClr val="black"/>
                </a:solidFill>
                <a:latin typeface="Calibri" panose="020F0502020204030204"/>
                <a:ea typeface="+mn-ea"/>
              </a:rPr>
              <a:t>Sample </a:t>
            </a:r>
            <a:r>
              <a:rPr lang="da-DK" sz="1300" dirty="0" err="1">
                <a:solidFill>
                  <a:prstClr val="black"/>
                </a:solidFill>
                <a:latin typeface="Calibri" panose="020F0502020204030204"/>
                <a:ea typeface="+mn-ea"/>
              </a:rPr>
              <a:t>size</a:t>
            </a:r>
            <a:r>
              <a:rPr lang="da-DK" sz="1300" dirty="0">
                <a:solidFill>
                  <a:prstClr val="black"/>
                </a:solidFill>
                <a:latin typeface="Calibri" panose="020F0502020204030204"/>
                <a:ea typeface="+mn-ea"/>
              </a:rPr>
              <a:t>: 4” </a:t>
            </a:r>
            <a:r>
              <a:rPr lang="da-DK" sz="1300" dirty="0" err="1">
                <a:solidFill>
                  <a:prstClr val="black"/>
                </a:solidFill>
                <a:latin typeface="Calibri" panose="020F0502020204030204"/>
                <a:ea typeface="+mn-ea"/>
              </a:rPr>
              <a:t>wafers</a:t>
            </a:r>
            <a:endParaRPr lang="da-DK" sz="1300" dirty="0">
              <a:solidFill>
                <a:prstClr val="black"/>
              </a:solidFill>
              <a:latin typeface="Calibri" panose="020F0502020204030204"/>
              <a:ea typeface="+mn-ea"/>
            </a:endParaRPr>
          </a:p>
          <a:p>
            <a:pPr defTabSz="914583" eaLnBrk="1" fontAlgn="auto" hangingPunct="1">
              <a:spcBef>
                <a:spcPts val="0"/>
              </a:spcBef>
              <a:spcAft>
                <a:spcPts val="0"/>
              </a:spcAft>
            </a:pPr>
            <a:endParaRPr lang="da-DK" sz="13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da-DK" sz="1300" b="1" dirty="0">
                <a:solidFill>
                  <a:prstClr val="black"/>
                </a:solidFill>
                <a:latin typeface="Calibri" panose="020F0502020204030204"/>
                <a:ea typeface="+mn-ea"/>
              </a:rPr>
              <a:t>A2 Gate </a:t>
            </a:r>
            <a:r>
              <a:rPr lang="da-DK" sz="1300" b="1" dirty="0" err="1">
                <a:solidFill>
                  <a:prstClr val="black"/>
                </a:solidFill>
                <a:latin typeface="Calibri" panose="020F0502020204030204"/>
                <a:ea typeface="+mn-ea"/>
              </a:rPr>
              <a:t>Oxide</a:t>
            </a:r>
            <a:r>
              <a:rPr lang="da-DK" sz="1300" b="1" dirty="0">
                <a:solidFill>
                  <a:prstClr val="black"/>
                </a:solidFill>
                <a:latin typeface="Calibri" panose="020F0502020204030204"/>
                <a:ea typeface="+mn-ea"/>
              </a:rPr>
              <a:t> </a:t>
            </a:r>
            <a:r>
              <a:rPr lang="da-DK" sz="1300" b="1" dirty="0" err="1">
                <a:solidFill>
                  <a:prstClr val="black"/>
                </a:solidFill>
                <a:latin typeface="Calibri" panose="020F0502020204030204"/>
                <a:ea typeface="+mn-ea"/>
              </a:rPr>
              <a:t>Furnace</a:t>
            </a:r>
            <a:endParaRPr lang="da-DK" sz="1300" b="1" dirty="0">
              <a:solidFill>
                <a:prstClr val="black"/>
              </a:solidFill>
              <a:latin typeface="Calibri" panose="020F0502020204030204"/>
              <a:ea typeface="+mn-ea"/>
            </a:endParaRPr>
          </a:p>
          <a:p>
            <a:pPr marL="830055" lvl="1" indent="-285721" defTabSz="914583" eaLnBrk="1" fontAlgn="auto" hangingPunct="1">
              <a:spcBef>
                <a:spcPts val="0"/>
              </a:spcBef>
              <a:spcAft>
                <a:spcPts val="0"/>
              </a:spcAft>
              <a:buFont typeface="Arial" panose="020B0604020202020204" pitchFamily="34" charset="0"/>
              <a:buChar char="•"/>
            </a:pPr>
            <a:r>
              <a:rPr lang="da-DK" sz="1300" dirty="0">
                <a:solidFill>
                  <a:prstClr val="black"/>
                </a:solidFill>
                <a:latin typeface="Calibri" panose="020F0502020204030204"/>
                <a:ea typeface="+mn-ea"/>
              </a:rPr>
              <a:t>Dry oxidation of </a:t>
            </a:r>
            <a:r>
              <a:rPr lang="da-DK" sz="1300" dirty="0" err="1">
                <a:solidFill>
                  <a:prstClr val="black"/>
                </a:solidFill>
                <a:latin typeface="Calibri" panose="020F0502020204030204"/>
                <a:ea typeface="+mn-ea"/>
              </a:rPr>
              <a:t>very</a:t>
            </a:r>
            <a:r>
              <a:rPr lang="da-DK" sz="1300" dirty="0">
                <a:solidFill>
                  <a:prstClr val="black"/>
                </a:solidFill>
                <a:latin typeface="Calibri" panose="020F0502020204030204"/>
                <a:ea typeface="+mn-ea"/>
              </a:rPr>
              <a:t> </a:t>
            </a:r>
            <a:r>
              <a:rPr lang="da-DK" sz="1300" dirty="0" err="1">
                <a:solidFill>
                  <a:prstClr val="black"/>
                </a:solidFill>
                <a:latin typeface="Calibri" panose="020F0502020204030204"/>
                <a:ea typeface="+mn-ea"/>
              </a:rPr>
              <a:t>clean</a:t>
            </a:r>
            <a:r>
              <a:rPr lang="da-DK" sz="1300" dirty="0">
                <a:solidFill>
                  <a:prstClr val="black"/>
                </a:solidFill>
                <a:latin typeface="Calibri" panose="020F0502020204030204"/>
                <a:ea typeface="+mn-ea"/>
              </a:rPr>
              <a:t> </a:t>
            </a:r>
            <a:r>
              <a:rPr lang="da-DK" sz="1300" dirty="0" err="1">
                <a:solidFill>
                  <a:prstClr val="black"/>
                </a:solidFill>
                <a:latin typeface="Calibri" panose="020F0502020204030204"/>
                <a:ea typeface="+mn-ea"/>
              </a:rPr>
              <a:t>wafers</a:t>
            </a:r>
            <a:endParaRPr lang="da-DK" sz="1300" dirty="0">
              <a:solidFill>
                <a:prstClr val="black"/>
              </a:solidFill>
              <a:latin typeface="Calibri" panose="020F0502020204030204"/>
              <a:ea typeface="+mn-ea"/>
            </a:endParaRPr>
          </a:p>
          <a:p>
            <a:pPr marL="830055" lvl="1" indent="-285721" defTabSz="914583" eaLnBrk="1" fontAlgn="auto" hangingPunct="1">
              <a:spcBef>
                <a:spcPts val="0"/>
              </a:spcBef>
              <a:spcAft>
                <a:spcPts val="0"/>
              </a:spcAft>
              <a:buFont typeface="Arial" panose="020B0604020202020204" pitchFamily="34" charset="0"/>
              <a:buChar char="•"/>
            </a:pPr>
            <a:r>
              <a:rPr lang="da-DK" sz="1300" dirty="0">
                <a:solidFill>
                  <a:prstClr val="black"/>
                </a:solidFill>
                <a:latin typeface="Calibri" panose="020F0502020204030204"/>
                <a:ea typeface="+mn-ea"/>
              </a:rPr>
              <a:t>Sample </a:t>
            </a:r>
            <a:r>
              <a:rPr lang="da-DK" sz="1300" dirty="0" err="1">
                <a:solidFill>
                  <a:prstClr val="black"/>
                </a:solidFill>
                <a:latin typeface="Calibri" panose="020F0502020204030204"/>
                <a:ea typeface="+mn-ea"/>
              </a:rPr>
              <a:t>size</a:t>
            </a:r>
            <a:r>
              <a:rPr lang="da-DK" sz="1300" dirty="0">
                <a:solidFill>
                  <a:prstClr val="black"/>
                </a:solidFill>
                <a:latin typeface="Calibri" panose="020F0502020204030204"/>
                <a:ea typeface="+mn-ea"/>
              </a:rPr>
              <a:t>: 4” </a:t>
            </a:r>
            <a:r>
              <a:rPr lang="da-DK" sz="1300" dirty="0" err="1">
                <a:solidFill>
                  <a:prstClr val="black"/>
                </a:solidFill>
                <a:latin typeface="Calibri" panose="020F0502020204030204"/>
                <a:ea typeface="+mn-ea"/>
              </a:rPr>
              <a:t>wafers</a:t>
            </a:r>
            <a:endParaRPr lang="da-DK" sz="13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3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da-DK" sz="1300" b="1" dirty="0">
                <a:solidFill>
                  <a:prstClr val="black"/>
                </a:solidFill>
                <a:latin typeface="Calibri" panose="020F0502020204030204"/>
                <a:ea typeface="+mn-ea"/>
              </a:rPr>
              <a:t>A3 </a:t>
            </a:r>
            <a:r>
              <a:rPr lang="da-DK" sz="1300" b="1" dirty="0" err="1">
                <a:solidFill>
                  <a:prstClr val="black"/>
                </a:solidFill>
                <a:latin typeface="Calibri" panose="020F0502020204030204"/>
                <a:ea typeface="+mn-ea"/>
              </a:rPr>
              <a:t>Phosphorous</a:t>
            </a:r>
            <a:r>
              <a:rPr lang="da-DK" sz="1300" b="1" dirty="0">
                <a:solidFill>
                  <a:prstClr val="black"/>
                </a:solidFill>
                <a:latin typeface="Calibri" panose="020F0502020204030204"/>
                <a:ea typeface="+mn-ea"/>
              </a:rPr>
              <a:t> Drive-in </a:t>
            </a:r>
            <a:r>
              <a:rPr lang="da-DK" sz="1300" b="1" dirty="0" err="1">
                <a:solidFill>
                  <a:prstClr val="black"/>
                </a:solidFill>
                <a:latin typeface="Calibri" panose="020F0502020204030204"/>
                <a:ea typeface="+mn-ea"/>
              </a:rPr>
              <a:t>Furnace</a:t>
            </a:r>
            <a:endParaRPr lang="da-DK" sz="1300" b="1" dirty="0">
              <a:solidFill>
                <a:prstClr val="black"/>
              </a:solidFill>
              <a:latin typeface="Calibri" panose="020F0502020204030204"/>
              <a:ea typeface="+mn-ea"/>
            </a:endParaRPr>
          </a:p>
          <a:p>
            <a:pPr marL="830055" lvl="1" indent="-285721" defTabSz="914583" eaLnBrk="1" fontAlgn="auto" hangingPunct="1">
              <a:spcBef>
                <a:spcPts val="0"/>
              </a:spcBef>
              <a:spcAft>
                <a:spcPts val="0"/>
              </a:spcAft>
              <a:buFont typeface="Arial" panose="020B0604020202020204" pitchFamily="34" charset="0"/>
              <a:buChar char="•"/>
            </a:pPr>
            <a:r>
              <a:rPr lang="da-DK" sz="1300" dirty="0" smtClean="0">
                <a:solidFill>
                  <a:prstClr val="black"/>
                </a:solidFill>
                <a:latin typeface="Calibri" panose="020F0502020204030204"/>
                <a:ea typeface="+mn-ea"/>
              </a:rPr>
              <a:t>Dry and </a:t>
            </a:r>
            <a:r>
              <a:rPr lang="da-DK" sz="1300" dirty="0" err="1" smtClean="0">
                <a:solidFill>
                  <a:prstClr val="black"/>
                </a:solidFill>
                <a:latin typeface="Calibri" panose="020F0502020204030204"/>
                <a:ea typeface="+mn-ea"/>
              </a:rPr>
              <a:t>wet</a:t>
            </a:r>
            <a:r>
              <a:rPr lang="da-DK" sz="1300" dirty="0" smtClean="0">
                <a:solidFill>
                  <a:prstClr val="black"/>
                </a:solidFill>
                <a:latin typeface="Calibri" panose="020F0502020204030204"/>
                <a:ea typeface="+mn-ea"/>
              </a:rPr>
              <a:t> oxidation (</a:t>
            </a:r>
            <a:r>
              <a:rPr lang="da-DK" sz="1300" dirty="0" err="1" smtClean="0">
                <a:solidFill>
                  <a:prstClr val="black"/>
                </a:solidFill>
                <a:latin typeface="Calibri" panose="020F0502020204030204"/>
                <a:ea typeface="+mn-ea"/>
              </a:rPr>
              <a:t>using</a:t>
            </a:r>
            <a:r>
              <a:rPr lang="da-DK" sz="1300" dirty="0" smtClean="0">
                <a:solidFill>
                  <a:prstClr val="black"/>
                </a:solidFill>
                <a:latin typeface="Calibri" panose="020F0502020204030204"/>
                <a:ea typeface="+mn-ea"/>
              </a:rPr>
              <a:t> a </a:t>
            </a:r>
            <a:r>
              <a:rPr lang="da-DK" sz="1300" dirty="0" err="1" smtClean="0">
                <a:solidFill>
                  <a:prstClr val="black"/>
                </a:solidFill>
                <a:latin typeface="Calibri" panose="020F0502020204030204"/>
                <a:ea typeface="+mn-ea"/>
              </a:rPr>
              <a:t>torch</a:t>
            </a:r>
            <a:r>
              <a:rPr lang="da-DK" sz="1300" dirty="0" smtClean="0">
                <a:solidFill>
                  <a:prstClr val="black"/>
                </a:solidFill>
                <a:latin typeface="Calibri" panose="020F0502020204030204"/>
                <a:ea typeface="+mn-ea"/>
              </a:rPr>
              <a:t>) of </a:t>
            </a:r>
            <a:r>
              <a:rPr lang="da-DK" sz="1300" dirty="0">
                <a:solidFill>
                  <a:prstClr val="black"/>
                </a:solidFill>
                <a:latin typeface="Calibri" panose="020F0502020204030204"/>
                <a:ea typeface="+mn-ea"/>
              </a:rPr>
              <a:t>n-type </a:t>
            </a:r>
            <a:r>
              <a:rPr lang="da-DK" sz="1300" dirty="0" err="1" smtClean="0">
                <a:solidFill>
                  <a:prstClr val="black"/>
                </a:solidFill>
                <a:latin typeface="Calibri" panose="020F0502020204030204"/>
                <a:ea typeface="+mn-ea"/>
              </a:rPr>
              <a:t>wafers</a:t>
            </a:r>
            <a:endParaRPr lang="da-DK" sz="1300" dirty="0">
              <a:solidFill>
                <a:prstClr val="black"/>
              </a:solidFill>
              <a:latin typeface="Calibri" panose="020F0502020204030204"/>
              <a:ea typeface="+mn-ea"/>
            </a:endParaRPr>
          </a:p>
          <a:p>
            <a:pPr marL="830055" lvl="1" indent="-285721" defTabSz="914583" eaLnBrk="1" fontAlgn="auto" hangingPunct="1">
              <a:spcBef>
                <a:spcPts val="0"/>
              </a:spcBef>
              <a:spcAft>
                <a:spcPts val="0"/>
              </a:spcAft>
              <a:buFont typeface="Arial" panose="020B0604020202020204" pitchFamily="34" charset="0"/>
              <a:buChar char="•"/>
            </a:pPr>
            <a:r>
              <a:rPr lang="da-DK" sz="1300" dirty="0">
                <a:solidFill>
                  <a:prstClr val="black"/>
                </a:solidFill>
                <a:latin typeface="Calibri" panose="020F0502020204030204"/>
                <a:ea typeface="+mn-ea"/>
              </a:rPr>
              <a:t>Sample </a:t>
            </a:r>
            <a:r>
              <a:rPr lang="da-DK" sz="1300" dirty="0" err="1">
                <a:solidFill>
                  <a:prstClr val="black"/>
                </a:solidFill>
                <a:latin typeface="Calibri" panose="020F0502020204030204"/>
                <a:ea typeface="+mn-ea"/>
              </a:rPr>
              <a:t>size</a:t>
            </a:r>
            <a:r>
              <a:rPr lang="da-DK" sz="1300" dirty="0">
                <a:solidFill>
                  <a:prstClr val="black"/>
                </a:solidFill>
                <a:latin typeface="Calibri" panose="020F0502020204030204"/>
                <a:ea typeface="+mn-ea"/>
              </a:rPr>
              <a:t>: 4” </a:t>
            </a:r>
            <a:r>
              <a:rPr lang="da-DK" sz="1300" dirty="0" err="1">
                <a:solidFill>
                  <a:prstClr val="black"/>
                </a:solidFill>
                <a:latin typeface="Calibri" panose="020F0502020204030204"/>
                <a:ea typeface="+mn-ea"/>
              </a:rPr>
              <a:t>wafers</a:t>
            </a:r>
            <a:endParaRPr lang="da-DK" sz="1300" dirty="0">
              <a:solidFill>
                <a:prstClr val="black"/>
              </a:solidFill>
              <a:latin typeface="Calibri" panose="020F0502020204030204"/>
              <a:ea typeface="+mn-ea"/>
            </a:endParaRPr>
          </a:p>
          <a:p>
            <a:pPr defTabSz="914583" eaLnBrk="1" fontAlgn="auto" hangingPunct="1">
              <a:spcBef>
                <a:spcPts val="0"/>
              </a:spcBef>
              <a:spcAft>
                <a:spcPts val="0"/>
              </a:spcAft>
            </a:pPr>
            <a:endParaRPr lang="da-DK" sz="1200" b="1" i="1" dirty="0">
              <a:solidFill>
                <a:prstClr val="black"/>
              </a:solidFill>
              <a:latin typeface="Calibri" panose="020F0502020204030204"/>
              <a:ea typeface="+mn-ea"/>
            </a:endParaRPr>
          </a:p>
          <a:p>
            <a:pPr defTabSz="914583" eaLnBrk="1" fontAlgn="auto" hangingPunct="1">
              <a:spcBef>
                <a:spcPts val="0"/>
              </a:spcBef>
              <a:spcAft>
                <a:spcPts val="0"/>
              </a:spcAft>
            </a:pPr>
            <a:endParaRPr lang="da-DK" sz="1200" b="1" dirty="0">
              <a:solidFill>
                <a:prstClr val="black"/>
              </a:solidFill>
              <a:latin typeface="Calibri" panose="020F0502020204030204"/>
              <a:ea typeface="+mn-ea"/>
            </a:endParaRPr>
          </a:p>
          <a:p>
            <a:pPr defTabSz="914583" eaLnBrk="1" fontAlgn="auto" hangingPunct="1">
              <a:spcBef>
                <a:spcPts val="0"/>
              </a:spcBef>
              <a:spcAft>
                <a:spcPts val="0"/>
              </a:spcAft>
            </a:pPr>
            <a:r>
              <a:rPr lang="da-DK" sz="1600" b="1" dirty="0">
                <a:solidFill>
                  <a:prstClr val="black"/>
                </a:solidFill>
                <a:latin typeface="Calibri" panose="020F0502020204030204"/>
                <a:ea typeface="+mn-ea"/>
              </a:rPr>
              <a:t>C-</a:t>
            </a:r>
            <a:r>
              <a:rPr lang="da-DK" sz="1600" b="1" dirty="0" err="1">
                <a:solidFill>
                  <a:prstClr val="black"/>
                </a:solidFill>
                <a:latin typeface="Calibri" panose="020F0502020204030204"/>
                <a:ea typeface="+mn-ea"/>
              </a:rPr>
              <a:t>stack</a:t>
            </a:r>
            <a:r>
              <a:rPr lang="da-DK" sz="1600" b="1" dirty="0">
                <a:solidFill>
                  <a:prstClr val="black"/>
                </a:solidFill>
                <a:latin typeface="Calibri" panose="020F0502020204030204"/>
                <a:ea typeface="+mn-ea"/>
              </a:rPr>
              <a:t> </a:t>
            </a:r>
            <a:r>
              <a:rPr lang="da-DK" sz="1600" b="1" dirty="0" err="1">
                <a:solidFill>
                  <a:prstClr val="black"/>
                </a:solidFill>
                <a:latin typeface="Calibri" panose="020F0502020204030204"/>
                <a:ea typeface="+mn-ea"/>
              </a:rPr>
              <a:t>furnaces</a:t>
            </a:r>
            <a:r>
              <a:rPr lang="da-DK" sz="1600" b="1" dirty="0">
                <a:solidFill>
                  <a:prstClr val="black"/>
                </a:solidFill>
                <a:latin typeface="Calibri" panose="020F0502020204030204"/>
                <a:ea typeface="+mn-ea"/>
              </a:rPr>
              <a:t>:</a:t>
            </a:r>
          </a:p>
          <a:p>
            <a:pPr defTabSz="914583" eaLnBrk="1" fontAlgn="auto" hangingPunct="1">
              <a:spcBef>
                <a:spcPts val="0"/>
              </a:spcBef>
              <a:spcAft>
                <a:spcPts val="0"/>
              </a:spcAft>
            </a:pPr>
            <a:endParaRPr lang="da-DK" sz="1200" b="1"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da-DK" sz="1300" b="1" dirty="0">
                <a:solidFill>
                  <a:prstClr val="black"/>
                </a:solidFill>
                <a:latin typeface="Calibri" panose="020F0502020204030204"/>
                <a:ea typeface="+mn-ea"/>
              </a:rPr>
              <a:t>C1 </a:t>
            </a:r>
            <a:r>
              <a:rPr lang="da-DK" sz="1300" b="1" dirty="0" err="1">
                <a:solidFill>
                  <a:prstClr val="black"/>
                </a:solidFill>
                <a:latin typeface="Calibri" panose="020F0502020204030204"/>
                <a:ea typeface="+mn-ea"/>
              </a:rPr>
              <a:t>Anneal</a:t>
            </a:r>
            <a:r>
              <a:rPr lang="da-DK" sz="1300" b="1" dirty="0">
                <a:solidFill>
                  <a:prstClr val="black"/>
                </a:solidFill>
                <a:latin typeface="Calibri" panose="020F0502020204030204"/>
                <a:ea typeface="+mn-ea"/>
              </a:rPr>
              <a:t> </a:t>
            </a:r>
            <a:r>
              <a:rPr lang="da-DK" sz="1300" b="1" dirty="0" err="1">
                <a:solidFill>
                  <a:prstClr val="black"/>
                </a:solidFill>
                <a:latin typeface="Calibri" panose="020F0502020204030204"/>
                <a:ea typeface="+mn-ea"/>
              </a:rPr>
              <a:t>Oxide</a:t>
            </a:r>
            <a:r>
              <a:rPr lang="da-DK" sz="1300" b="1" dirty="0">
                <a:solidFill>
                  <a:prstClr val="black"/>
                </a:solidFill>
                <a:latin typeface="Calibri" panose="020F0502020204030204"/>
                <a:ea typeface="+mn-ea"/>
              </a:rPr>
              <a:t> </a:t>
            </a:r>
            <a:r>
              <a:rPr lang="da-DK" sz="1300" b="1" dirty="0" err="1">
                <a:solidFill>
                  <a:prstClr val="black"/>
                </a:solidFill>
                <a:latin typeface="Calibri" panose="020F0502020204030204"/>
                <a:ea typeface="+mn-ea"/>
              </a:rPr>
              <a:t>furnace</a:t>
            </a:r>
            <a:endParaRPr lang="da-DK" sz="1300" b="1" dirty="0">
              <a:solidFill>
                <a:prstClr val="black"/>
              </a:solidFill>
              <a:latin typeface="Calibri" panose="020F0502020204030204"/>
              <a:ea typeface="+mn-ea"/>
            </a:endParaRPr>
          </a:p>
          <a:p>
            <a:pPr marL="830055" lvl="1" indent="-285721" defTabSz="914583" eaLnBrk="1" fontAlgn="auto" hangingPunct="1">
              <a:spcBef>
                <a:spcPts val="0"/>
              </a:spcBef>
              <a:spcAft>
                <a:spcPts val="0"/>
              </a:spcAft>
              <a:buFont typeface="Arial" panose="020B0604020202020204" pitchFamily="34" charset="0"/>
              <a:buChar char="•"/>
            </a:pPr>
            <a:r>
              <a:rPr lang="da-DK" sz="1300" dirty="0" smtClean="0">
                <a:solidFill>
                  <a:prstClr val="black"/>
                </a:solidFill>
                <a:latin typeface="Calibri" panose="020F0502020204030204"/>
                <a:ea typeface="+mn-ea"/>
              </a:rPr>
              <a:t>Dry and </a:t>
            </a:r>
            <a:r>
              <a:rPr lang="da-DK" sz="1300" dirty="0" err="1" smtClean="0">
                <a:solidFill>
                  <a:prstClr val="black"/>
                </a:solidFill>
                <a:latin typeface="Calibri" panose="020F0502020204030204"/>
                <a:ea typeface="+mn-ea"/>
              </a:rPr>
              <a:t>wet</a:t>
            </a:r>
            <a:r>
              <a:rPr lang="da-DK" sz="1300" dirty="0" smtClean="0">
                <a:solidFill>
                  <a:prstClr val="black"/>
                </a:solidFill>
                <a:latin typeface="Calibri" panose="020F0502020204030204"/>
                <a:ea typeface="+mn-ea"/>
              </a:rPr>
              <a:t> oxidation (</a:t>
            </a:r>
            <a:r>
              <a:rPr lang="da-DK" sz="1300" dirty="0" err="1" smtClean="0">
                <a:solidFill>
                  <a:prstClr val="black"/>
                </a:solidFill>
                <a:latin typeface="Calibri" panose="020F0502020204030204"/>
                <a:ea typeface="+mn-ea"/>
              </a:rPr>
              <a:t>using</a:t>
            </a:r>
            <a:r>
              <a:rPr lang="da-DK" sz="1300" dirty="0" smtClean="0">
                <a:solidFill>
                  <a:prstClr val="black"/>
                </a:solidFill>
                <a:latin typeface="Calibri" panose="020F0502020204030204"/>
                <a:ea typeface="+mn-ea"/>
              </a:rPr>
              <a:t> a </a:t>
            </a:r>
            <a:r>
              <a:rPr lang="da-DK" sz="1300" dirty="0" err="1" smtClean="0">
                <a:solidFill>
                  <a:prstClr val="black"/>
                </a:solidFill>
                <a:latin typeface="Calibri" panose="020F0502020204030204"/>
                <a:ea typeface="+mn-ea"/>
              </a:rPr>
              <a:t>steamer</a:t>
            </a:r>
            <a:r>
              <a:rPr lang="da-DK" sz="1300" dirty="0" smtClean="0">
                <a:solidFill>
                  <a:prstClr val="black"/>
                </a:solidFill>
                <a:latin typeface="Calibri" panose="020F0502020204030204"/>
                <a:ea typeface="+mn-ea"/>
              </a:rPr>
              <a:t>)</a:t>
            </a:r>
            <a:endParaRPr lang="da-DK" sz="1300" dirty="0">
              <a:solidFill>
                <a:prstClr val="black"/>
              </a:solidFill>
              <a:latin typeface="Calibri" panose="020F0502020204030204"/>
              <a:ea typeface="+mn-ea"/>
            </a:endParaRPr>
          </a:p>
          <a:p>
            <a:pPr marL="830055" lvl="1" indent="-285721" defTabSz="914583" eaLnBrk="1" fontAlgn="auto" hangingPunct="1">
              <a:spcBef>
                <a:spcPts val="0"/>
              </a:spcBef>
              <a:spcAft>
                <a:spcPts val="0"/>
              </a:spcAft>
              <a:buFont typeface="Arial" panose="020B0604020202020204" pitchFamily="34" charset="0"/>
              <a:buChar char="•"/>
            </a:pPr>
            <a:r>
              <a:rPr lang="da-DK" sz="1300" dirty="0">
                <a:solidFill>
                  <a:prstClr val="black"/>
                </a:solidFill>
                <a:latin typeface="Calibri" panose="020F0502020204030204"/>
                <a:ea typeface="+mn-ea"/>
              </a:rPr>
              <a:t>Sample </a:t>
            </a:r>
            <a:r>
              <a:rPr lang="da-DK" sz="1300" dirty="0" err="1">
                <a:solidFill>
                  <a:prstClr val="black"/>
                </a:solidFill>
                <a:latin typeface="Calibri" panose="020F0502020204030204"/>
                <a:ea typeface="+mn-ea"/>
              </a:rPr>
              <a:t>size</a:t>
            </a:r>
            <a:r>
              <a:rPr lang="da-DK" sz="1300" dirty="0">
                <a:solidFill>
                  <a:prstClr val="black"/>
                </a:solidFill>
                <a:latin typeface="Calibri" panose="020F0502020204030204"/>
                <a:ea typeface="+mn-ea"/>
              </a:rPr>
              <a:t>: 4” and 6” </a:t>
            </a:r>
            <a:r>
              <a:rPr lang="da-DK" sz="1300" dirty="0" err="1">
                <a:solidFill>
                  <a:prstClr val="black"/>
                </a:solidFill>
                <a:latin typeface="Calibri" panose="020F0502020204030204"/>
                <a:ea typeface="+mn-ea"/>
              </a:rPr>
              <a:t>wafers</a:t>
            </a:r>
            <a:endParaRPr lang="da-DK" sz="1300" dirty="0">
              <a:solidFill>
                <a:prstClr val="black"/>
              </a:solidFill>
              <a:latin typeface="Calibri" panose="020F0502020204030204"/>
              <a:ea typeface="+mn-ea"/>
            </a:endParaRPr>
          </a:p>
          <a:p>
            <a:pPr defTabSz="914583" eaLnBrk="1" fontAlgn="auto" hangingPunct="1">
              <a:spcBef>
                <a:spcPts val="0"/>
              </a:spcBef>
              <a:spcAft>
                <a:spcPts val="0"/>
              </a:spcAft>
            </a:pPr>
            <a:endParaRPr lang="da-DK" sz="13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da-DK" sz="1300" b="1" dirty="0">
                <a:solidFill>
                  <a:prstClr val="black"/>
                </a:solidFill>
                <a:latin typeface="Calibri" panose="020F0502020204030204"/>
                <a:ea typeface="+mn-ea"/>
              </a:rPr>
              <a:t>C3 </a:t>
            </a:r>
            <a:r>
              <a:rPr lang="da-DK" sz="1300" b="1" dirty="0" err="1">
                <a:solidFill>
                  <a:prstClr val="black"/>
                </a:solidFill>
                <a:latin typeface="Calibri" panose="020F0502020204030204"/>
                <a:ea typeface="+mn-ea"/>
              </a:rPr>
              <a:t>Anneal</a:t>
            </a:r>
            <a:r>
              <a:rPr lang="da-DK" sz="1300" b="1" dirty="0">
                <a:solidFill>
                  <a:prstClr val="black"/>
                </a:solidFill>
                <a:latin typeface="Calibri" panose="020F0502020204030204"/>
                <a:ea typeface="+mn-ea"/>
              </a:rPr>
              <a:t> Bond </a:t>
            </a:r>
            <a:r>
              <a:rPr lang="da-DK" sz="1300" b="1" dirty="0" err="1">
                <a:solidFill>
                  <a:prstClr val="black"/>
                </a:solidFill>
                <a:latin typeface="Calibri" panose="020F0502020204030204"/>
                <a:ea typeface="+mn-ea"/>
              </a:rPr>
              <a:t>furnace</a:t>
            </a:r>
            <a:r>
              <a:rPr lang="da-DK" sz="1300" b="1" dirty="0">
                <a:solidFill>
                  <a:prstClr val="black"/>
                </a:solidFill>
                <a:latin typeface="Calibri" panose="020F0502020204030204"/>
                <a:ea typeface="+mn-ea"/>
              </a:rPr>
              <a:t>:</a:t>
            </a:r>
          </a:p>
          <a:p>
            <a:pPr marL="830055" lvl="1" indent="-285721" defTabSz="914583" eaLnBrk="1" fontAlgn="auto" hangingPunct="1">
              <a:spcBef>
                <a:spcPts val="0"/>
              </a:spcBef>
              <a:spcAft>
                <a:spcPts val="0"/>
              </a:spcAft>
              <a:buFont typeface="Arial" panose="020B0604020202020204" pitchFamily="34" charset="0"/>
              <a:buChar char="•"/>
            </a:pPr>
            <a:r>
              <a:rPr lang="da-DK" sz="1300" dirty="0">
                <a:solidFill>
                  <a:prstClr val="black"/>
                </a:solidFill>
                <a:latin typeface="Calibri" panose="020F0502020204030204"/>
                <a:ea typeface="+mn-ea"/>
              </a:rPr>
              <a:t>D</a:t>
            </a:r>
            <a:r>
              <a:rPr lang="da-DK" sz="1300" dirty="0" smtClean="0">
                <a:solidFill>
                  <a:prstClr val="black"/>
                </a:solidFill>
                <a:latin typeface="Calibri" panose="020F0502020204030204"/>
                <a:ea typeface="+mn-ea"/>
              </a:rPr>
              <a:t>ry and </a:t>
            </a:r>
            <a:r>
              <a:rPr lang="da-DK" sz="1300" dirty="0" err="1" smtClean="0">
                <a:solidFill>
                  <a:prstClr val="black"/>
                </a:solidFill>
                <a:latin typeface="Calibri" panose="020F0502020204030204"/>
                <a:ea typeface="+mn-ea"/>
              </a:rPr>
              <a:t>wet</a:t>
            </a:r>
            <a:r>
              <a:rPr lang="da-DK" sz="1300" dirty="0" smtClean="0">
                <a:solidFill>
                  <a:prstClr val="black"/>
                </a:solidFill>
                <a:latin typeface="Calibri" panose="020F0502020204030204"/>
                <a:ea typeface="+mn-ea"/>
              </a:rPr>
              <a:t> oxidation (</a:t>
            </a:r>
            <a:r>
              <a:rPr lang="da-DK" sz="1300" dirty="0" err="1" smtClean="0">
                <a:solidFill>
                  <a:prstClr val="black"/>
                </a:solidFill>
                <a:latin typeface="Calibri" panose="020F0502020204030204"/>
                <a:ea typeface="+mn-ea"/>
              </a:rPr>
              <a:t>using</a:t>
            </a:r>
            <a:r>
              <a:rPr lang="da-DK" sz="1300" dirty="0" smtClean="0">
                <a:solidFill>
                  <a:prstClr val="black"/>
                </a:solidFill>
                <a:latin typeface="Calibri" panose="020F0502020204030204"/>
                <a:ea typeface="+mn-ea"/>
              </a:rPr>
              <a:t> a </a:t>
            </a:r>
            <a:r>
              <a:rPr lang="da-DK" sz="1300" dirty="0" err="1" smtClean="0">
                <a:solidFill>
                  <a:prstClr val="black"/>
                </a:solidFill>
                <a:latin typeface="Calibri" panose="020F0502020204030204"/>
                <a:ea typeface="+mn-ea"/>
              </a:rPr>
              <a:t>bubbler</a:t>
            </a:r>
            <a:r>
              <a:rPr lang="da-DK" sz="1300" dirty="0" smtClean="0">
                <a:solidFill>
                  <a:prstClr val="black"/>
                </a:solidFill>
                <a:latin typeface="Calibri" panose="020F0502020204030204"/>
                <a:ea typeface="+mn-ea"/>
              </a:rPr>
              <a:t>)</a:t>
            </a:r>
            <a:endParaRPr lang="da-DK" sz="1300" dirty="0">
              <a:solidFill>
                <a:prstClr val="black"/>
              </a:solidFill>
              <a:latin typeface="Calibri" panose="020F0502020204030204"/>
              <a:ea typeface="+mn-ea"/>
            </a:endParaRPr>
          </a:p>
          <a:p>
            <a:pPr marL="830055" lvl="1" indent="-285721" defTabSz="914583" eaLnBrk="1" fontAlgn="auto" hangingPunct="1">
              <a:spcBef>
                <a:spcPts val="0"/>
              </a:spcBef>
              <a:spcAft>
                <a:spcPts val="0"/>
              </a:spcAft>
              <a:buFont typeface="Arial" panose="020B0604020202020204" pitchFamily="34" charset="0"/>
              <a:buChar char="•"/>
            </a:pPr>
            <a:r>
              <a:rPr lang="da-DK" sz="1300" dirty="0">
                <a:solidFill>
                  <a:prstClr val="black"/>
                </a:solidFill>
                <a:latin typeface="Calibri" panose="020F0502020204030204"/>
                <a:ea typeface="+mn-ea"/>
              </a:rPr>
              <a:t>Sample </a:t>
            </a:r>
            <a:r>
              <a:rPr lang="da-DK" sz="1300" dirty="0" err="1">
                <a:solidFill>
                  <a:prstClr val="black"/>
                </a:solidFill>
                <a:latin typeface="Calibri" panose="020F0502020204030204"/>
                <a:ea typeface="+mn-ea"/>
              </a:rPr>
              <a:t>size</a:t>
            </a:r>
            <a:r>
              <a:rPr lang="da-DK" sz="1300" dirty="0">
                <a:solidFill>
                  <a:prstClr val="black"/>
                </a:solidFill>
                <a:latin typeface="Calibri" panose="020F0502020204030204"/>
                <a:ea typeface="+mn-ea"/>
              </a:rPr>
              <a:t>: 4” </a:t>
            </a:r>
            <a:r>
              <a:rPr lang="da-DK" sz="1300" dirty="0" err="1">
                <a:solidFill>
                  <a:prstClr val="black"/>
                </a:solidFill>
                <a:latin typeface="Calibri" panose="020F0502020204030204"/>
                <a:ea typeface="+mn-ea"/>
              </a:rPr>
              <a:t>wafers</a:t>
            </a:r>
            <a:endParaRPr lang="da-DK" sz="1300" dirty="0">
              <a:solidFill>
                <a:prstClr val="black"/>
              </a:solidFill>
              <a:latin typeface="Calibri" panose="020F0502020204030204"/>
              <a:ea typeface="+mn-ea"/>
            </a:endParaRPr>
          </a:p>
          <a:p>
            <a:pPr defTabSz="914583" eaLnBrk="1" fontAlgn="auto" hangingPunct="1">
              <a:spcBef>
                <a:spcPts val="0"/>
              </a:spcBef>
              <a:spcAft>
                <a:spcPts val="0"/>
              </a:spcAft>
            </a:pPr>
            <a:endParaRPr lang="da-DK" sz="1300" dirty="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da-DK" sz="1300" b="1" dirty="0">
                <a:solidFill>
                  <a:prstClr val="black"/>
                </a:solidFill>
                <a:latin typeface="Calibri" panose="020F0502020204030204"/>
                <a:ea typeface="+mn-ea"/>
              </a:rPr>
              <a:t>C4 Al-</a:t>
            </a:r>
            <a:r>
              <a:rPr lang="da-DK" sz="1300" b="1" dirty="0" err="1">
                <a:solidFill>
                  <a:prstClr val="black"/>
                </a:solidFill>
                <a:latin typeface="Calibri" panose="020F0502020204030204"/>
                <a:ea typeface="+mn-ea"/>
              </a:rPr>
              <a:t>Anneal</a:t>
            </a:r>
            <a:r>
              <a:rPr lang="da-DK" sz="1300" b="1" dirty="0">
                <a:solidFill>
                  <a:prstClr val="black"/>
                </a:solidFill>
                <a:latin typeface="Calibri" panose="020F0502020204030204"/>
                <a:ea typeface="+mn-ea"/>
              </a:rPr>
              <a:t> </a:t>
            </a:r>
            <a:r>
              <a:rPr lang="da-DK" sz="1300" b="1" dirty="0" err="1">
                <a:solidFill>
                  <a:prstClr val="black"/>
                </a:solidFill>
                <a:latin typeface="Calibri" panose="020F0502020204030204"/>
                <a:ea typeface="+mn-ea"/>
              </a:rPr>
              <a:t>furnace</a:t>
            </a:r>
            <a:endParaRPr lang="da-DK" sz="1300" b="1" dirty="0">
              <a:solidFill>
                <a:prstClr val="black"/>
              </a:solidFill>
              <a:latin typeface="Calibri" panose="020F0502020204030204"/>
              <a:ea typeface="+mn-ea"/>
            </a:endParaRPr>
          </a:p>
          <a:p>
            <a:pPr marL="830055" lvl="1" indent="-285721" defTabSz="914583" eaLnBrk="1" fontAlgn="auto" hangingPunct="1">
              <a:spcBef>
                <a:spcPts val="0"/>
              </a:spcBef>
              <a:spcAft>
                <a:spcPts val="0"/>
              </a:spcAft>
              <a:buFont typeface="Arial" panose="020B0604020202020204" pitchFamily="34" charset="0"/>
              <a:buChar char="•"/>
            </a:pPr>
            <a:r>
              <a:rPr lang="da-DK" sz="1300" dirty="0">
                <a:solidFill>
                  <a:prstClr val="black"/>
                </a:solidFill>
                <a:latin typeface="Calibri" panose="020F0502020204030204"/>
                <a:ea typeface="+mn-ea"/>
              </a:rPr>
              <a:t>Dry oxidation of </a:t>
            </a:r>
            <a:r>
              <a:rPr lang="da-DK" sz="1300" dirty="0" err="1">
                <a:solidFill>
                  <a:prstClr val="black"/>
                </a:solidFill>
                <a:latin typeface="Calibri" panose="020F0502020204030204"/>
                <a:ea typeface="+mn-ea"/>
              </a:rPr>
              <a:t>wafers</a:t>
            </a:r>
            <a:r>
              <a:rPr lang="da-DK" sz="1300" dirty="0">
                <a:solidFill>
                  <a:prstClr val="black"/>
                </a:solidFill>
                <a:latin typeface="Calibri" panose="020F0502020204030204"/>
                <a:ea typeface="+mn-ea"/>
              </a:rPr>
              <a:t> with Al, Al</a:t>
            </a:r>
            <a:r>
              <a:rPr lang="da-DK" sz="1300" baseline="-25000" dirty="0">
                <a:solidFill>
                  <a:prstClr val="black"/>
                </a:solidFill>
                <a:latin typeface="Calibri" panose="020F0502020204030204"/>
                <a:ea typeface="+mn-ea"/>
              </a:rPr>
              <a:t>2</a:t>
            </a:r>
            <a:r>
              <a:rPr lang="da-DK" sz="1300" dirty="0">
                <a:solidFill>
                  <a:prstClr val="black"/>
                </a:solidFill>
                <a:latin typeface="Calibri" panose="020F0502020204030204"/>
                <a:ea typeface="+mn-ea"/>
              </a:rPr>
              <a:t>O</a:t>
            </a:r>
            <a:r>
              <a:rPr lang="da-DK" sz="1300" baseline="-25000" dirty="0">
                <a:solidFill>
                  <a:prstClr val="black"/>
                </a:solidFill>
                <a:latin typeface="Calibri" panose="020F0502020204030204"/>
                <a:ea typeface="+mn-ea"/>
              </a:rPr>
              <a:t>3</a:t>
            </a:r>
            <a:r>
              <a:rPr lang="da-DK" sz="1300" dirty="0">
                <a:solidFill>
                  <a:prstClr val="black"/>
                </a:solidFill>
                <a:latin typeface="Calibri" panose="020F0502020204030204"/>
                <a:ea typeface="+mn-ea"/>
              </a:rPr>
              <a:t> and TiO</a:t>
            </a:r>
            <a:r>
              <a:rPr lang="da-DK" sz="1300" baseline="-25000" dirty="0">
                <a:solidFill>
                  <a:prstClr val="black"/>
                </a:solidFill>
                <a:latin typeface="Calibri" panose="020F0502020204030204"/>
                <a:ea typeface="+mn-ea"/>
              </a:rPr>
              <a:t>2</a:t>
            </a:r>
          </a:p>
          <a:p>
            <a:pPr marL="830055" lvl="1" indent="-285721" defTabSz="914583" eaLnBrk="1" fontAlgn="auto" hangingPunct="1">
              <a:spcBef>
                <a:spcPts val="0"/>
              </a:spcBef>
              <a:spcAft>
                <a:spcPts val="0"/>
              </a:spcAft>
              <a:buFont typeface="Arial" panose="020B0604020202020204" pitchFamily="34" charset="0"/>
              <a:buChar char="•"/>
            </a:pPr>
            <a:r>
              <a:rPr lang="da-DK" sz="1300" dirty="0">
                <a:solidFill>
                  <a:prstClr val="black"/>
                </a:solidFill>
                <a:latin typeface="Calibri" panose="020F0502020204030204"/>
                <a:ea typeface="+mn-ea"/>
              </a:rPr>
              <a:t>Sample </a:t>
            </a:r>
            <a:r>
              <a:rPr lang="da-DK" sz="1300" dirty="0" err="1">
                <a:solidFill>
                  <a:prstClr val="black"/>
                </a:solidFill>
                <a:latin typeface="Calibri" panose="020F0502020204030204"/>
                <a:ea typeface="+mn-ea"/>
              </a:rPr>
              <a:t>size</a:t>
            </a:r>
            <a:r>
              <a:rPr lang="da-DK" sz="1300" dirty="0">
                <a:solidFill>
                  <a:prstClr val="black"/>
                </a:solidFill>
                <a:latin typeface="Calibri" panose="020F0502020204030204"/>
                <a:ea typeface="+mn-ea"/>
              </a:rPr>
              <a:t>: 4” </a:t>
            </a:r>
            <a:r>
              <a:rPr lang="da-DK" sz="1300" dirty="0" err="1">
                <a:solidFill>
                  <a:prstClr val="black"/>
                </a:solidFill>
                <a:latin typeface="Calibri" panose="020F0502020204030204"/>
                <a:ea typeface="+mn-ea"/>
              </a:rPr>
              <a:t>wafers</a:t>
            </a:r>
            <a:endParaRPr lang="da-DK" sz="1300" dirty="0">
              <a:solidFill>
                <a:prstClr val="black"/>
              </a:solidFill>
              <a:latin typeface="Calibri" panose="020F0502020204030204"/>
              <a:ea typeface="+mn-ea"/>
            </a:endParaRPr>
          </a:p>
          <a:p>
            <a:pPr defTabSz="914583" eaLnBrk="1" fontAlgn="auto" hangingPunct="1">
              <a:spcBef>
                <a:spcPts val="0"/>
              </a:spcBef>
              <a:spcAft>
                <a:spcPts val="0"/>
              </a:spcAft>
            </a:pPr>
            <a:endParaRPr lang="da-DK" sz="1699"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da-DK" sz="1699" dirty="0">
              <a:solidFill>
                <a:prstClr val="black"/>
              </a:solidFill>
              <a:latin typeface="Calibri" panose="020F0502020204030204"/>
              <a:ea typeface="+mn-ea"/>
            </a:endParaRPr>
          </a:p>
          <a:p>
            <a:pPr defTabSz="914583" eaLnBrk="1" fontAlgn="auto" hangingPunct="1">
              <a:spcBef>
                <a:spcPts val="0"/>
              </a:spcBef>
              <a:spcAft>
                <a:spcPts val="0"/>
              </a:spcAft>
            </a:pPr>
            <a:endParaRPr lang="da-DK" sz="1699" dirty="0">
              <a:solidFill>
                <a:prstClr val="black"/>
              </a:solidFill>
              <a:latin typeface="Calibri" panose="020F0502020204030204"/>
              <a:ea typeface="+mn-ea"/>
            </a:endParaRPr>
          </a:p>
          <a:p>
            <a:pPr defTabSz="914583" eaLnBrk="1" fontAlgn="auto" hangingPunct="1">
              <a:spcBef>
                <a:spcPts val="0"/>
              </a:spcBef>
              <a:spcAft>
                <a:spcPts val="0"/>
              </a:spcAft>
            </a:pPr>
            <a:r>
              <a:rPr lang="da-DK" sz="2099" b="1" dirty="0">
                <a:solidFill>
                  <a:prstClr val="black"/>
                </a:solidFill>
                <a:latin typeface="Calibri" panose="020F0502020204030204"/>
                <a:ea typeface="+mn-ea"/>
              </a:rPr>
              <a:t> </a:t>
            </a:r>
          </a:p>
          <a:p>
            <a:pPr defTabSz="914583" eaLnBrk="1" fontAlgn="auto" hangingPunct="1">
              <a:spcBef>
                <a:spcPts val="0"/>
              </a:spcBef>
              <a:spcAft>
                <a:spcPts val="0"/>
              </a:spcAft>
            </a:pPr>
            <a:endParaRPr lang="da-DK" sz="1699" dirty="0">
              <a:solidFill>
                <a:prstClr val="black"/>
              </a:solidFill>
              <a:latin typeface="Calibri" panose="020F0502020204030204"/>
              <a:ea typeface="+mn-ea"/>
            </a:endParaRPr>
          </a:p>
          <a:p>
            <a:pPr defTabSz="914583" eaLnBrk="1" fontAlgn="auto" hangingPunct="1">
              <a:spcBef>
                <a:spcPts val="0"/>
              </a:spcBef>
              <a:spcAft>
                <a:spcPts val="0"/>
              </a:spcAft>
            </a:pPr>
            <a:endParaRPr lang="da-DK" sz="1699" dirty="0">
              <a:solidFill>
                <a:prstClr val="black"/>
              </a:solidFill>
              <a:latin typeface="Calibri" panose="020F0502020204030204"/>
              <a:ea typeface="+mn-ea"/>
            </a:endParaRPr>
          </a:p>
          <a:p>
            <a:pPr defTabSz="914583" eaLnBrk="1" fontAlgn="auto" hangingPunct="1">
              <a:spcBef>
                <a:spcPts val="0"/>
              </a:spcBef>
              <a:spcAft>
                <a:spcPts val="0"/>
              </a:spcAft>
            </a:pPr>
            <a:endParaRPr lang="da-DK" sz="1699" dirty="0">
              <a:solidFill>
                <a:prstClr val="black"/>
              </a:solidFill>
              <a:latin typeface="Calibri" panose="020F0502020204030204"/>
              <a:ea typeface="+mn-ea"/>
            </a:endParaRPr>
          </a:p>
          <a:p>
            <a:pPr defTabSz="914583" eaLnBrk="1" fontAlgn="auto" hangingPunct="1">
              <a:spcBef>
                <a:spcPts val="0"/>
              </a:spcBef>
              <a:spcAft>
                <a:spcPts val="0"/>
              </a:spcAft>
            </a:pPr>
            <a:endParaRPr lang="da-DK" sz="1699" dirty="0">
              <a:solidFill>
                <a:prstClr val="black"/>
              </a:solidFill>
              <a:latin typeface="Calibri" panose="020F0502020204030204"/>
              <a:ea typeface="+mn-ea"/>
            </a:endParaRPr>
          </a:p>
        </p:txBody>
      </p:sp>
      <p:grpSp>
        <p:nvGrpSpPr>
          <p:cNvPr id="6" name="Group 5"/>
          <p:cNvGrpSpPr>
            <a:grpSpLocks noChangeAspect="1"/>
          </p:cNvGrpSpPr>
          <p:nvPr/>
        </p:nvGrpSpPr>
        <p:grpSpPr>
          <a:xfrm>
            <a:off x="8784892" y="2349674"/>
            <a:ext cx="2801440" cy="3894494"/>
            <a:chOff x="8732370" y="1609445"/>
            <a:chExt cx="2801521" cy="3894607"/>
          </a:xfrm>
        </p:grpSpPr>
        <p:sp>
          <p:nvSpPr>
            <p:cNvPr id="2" name="TextBox 1"/>
            <p:cNvSpPr txBox="1"/>
            <p:nvPr/>
          </p:nvSpPr>
          <p:spPr>
            <a:xfrm>
              <a:off x="8732370" y="5209445"/>
              <a:ext cx="1253820" cy="294607"/>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da-DK" sz="1200" b="1" dirty="0">
                  <a:solidFill>
                    <a:prstClr val="black"/>
                  </a:solidFill>
                  <a:latin typeface="Calibri" panose="020F0502020204030204"/>
                  <a:ea typeface="+mn-ea"/>
                </a:rPr>
                <a:t>C-</a:t>
              </a:r>
              <a:r>
                <a:rPr lang="da-DK" sz="1200" b="1" dirty="0" err="1">
                  <a:solidFill>
                    <a:prstClr val="black"/>
                  </a:solidFill>
                  <a:latin typeface="Calibri" panose="020F0502020204030204"/>
                  <a:ea typeface="+mn-ea"/>
                </a:rPr>
                <a:t>stack</a:t>
              </a:r>
              <a:r>
                <a:rPr lang="da-DK" sz="1200" b="1" dirty="0">
                  <a:solidFill>
                    <a:prstClr val="black"/>
                  </a:solidFill>
                  <a:latin typeface="Calibri" panose="020F0502020204030204"/>
                  <a:ea typeface="+mn-ea"/>
                </a:rPr>
                <a:t> </a:t>
              </a:r>
              <a:r>
                <a:rPr lang="da-DK" sz="1200" b="1" dirty="0" err="1">
                  <a:solidFill>
                    <a:prstClr val="black"/>
                  </a:solidFill>
                  <a:latin typeface="Calibri" panose="020F0502020204030204"/>
                  <a:ea typeface="+mn-ea"/>
                </a:rPr>
                <a:t>furnaces</a:t>
              </a:r>
              <a:endParaRPr lang="da-DK" sz="1200" b="1" dirty="0">
                <a:solidFill>
                  <a:prstClr val="black"/>
                </a:solidFill>
                <a:latin typeface="Calibri" panose="020F0502020204030204"/>
                <a:ea typeface="+mn-ea"/>
              </a:endParaRPr>
            </a:p>
          </p:txBody>
        </p:sp>
        <p:pic>
          <p:nvPicPr>
            <p:cNvPr id="13" name="Picture 4" descr="File: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3891" y="1609445"/>
              <a:ext cx="2700000" cy="360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5881570" y="1066391"/>
            <a:ext cx="2800742" cy="3894790"/>
            <a:chOff x="5447455" y="1178718"/>
            <a:chExt cx="2800823" cy="3894903"/>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8278" y="1178718"/>
              <a:ext cx="2700000" cy="3600000"/>
            </a:xfrm>
            <a:prstGeom prst="rect">
              <a:avLst/>
            </a:prstGeom>
          </p:spPr>
        </p:pic>
        <p:sp>
          <p:nvSpPr>
            <p:cNvPr id="10" name="TextBox 9"/>
            <p:cNvSpPr txBox="1"/>
            <p:nvPr/>
          </p:nvSpPr>
          <p:spPr>
            <a:xfrm>
              <a:off x="5447455" y="4779014"/>
              <a:ext cx="1265040" cy="294607"/>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da-DK" sz="1200" b="1" dirty="0">
                  <a:solidFill>
                    <a:prstClr val="black"/>
                  </a:solidFill>
                  <a:latin typeface="Calibri" panose="020F0502020204030204"/>
                  <a:ea typeface="+mn-ea"/>
                </a:rPr>
                <a:t>A-</a:t>
              </a:r>
              <a:r>
                <a:rPr lang="da-DK" sz="1200" b="1" dirty="0" err="1">
                  <a:solidFill>
                    <a:prstClr val="black"/>
                  </a:solidFill>
                  <a:latin typeface="Calibri" panose="020F0502020204030204"/>
                  <a:ea typeface="+mn-ea"/>
                </a:rPr>
                <a:t>stack</a:t>
              </a:r>
              <a:r>
                <a:rPr lang="da-DK" sz="1200" b="1" dirty="0">
                  <a:solidFill>
                    <a:prstClr val="black"/>
                  </a:solidFill>
                  <a:latin typeface="Calibri" panose="020F0502020204030204"/>
                  <a:ea typeface="+mn-ea"/>
                </a:rPr>
                <a:t> </a:t>
              </a:r>
              <a:r>
                <a:rPr lang="da-DK" sz="1200" b="1" dirty="0" err="1">
                  <a:solidFill>
                    <a:prstClr val="black"/>
                  </a:solidFill>
                  <a:latin typeface="Calibri" panose="020F0502020204030204"/>
                  <a:ea typeface="+mn-ea"/>
                </a:rPr>
                <a:t>furnaces</a:t>
              </a:r>
              <a:endParaRPr lang="da-DK" sz="1200" b="1" dirty="0">
                <a:solidFill>
                  <a:prstClr val="black"/>
                </a:solidFill>
                <a:latin typeface="Calibri" panose="020F0502020204030204"/>
                <a:ea typeface="+mn-ea"/>
              </a:endParaRPr>
            </a:p>
          </p:txBody>
        </p:sp>
      </p:gr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err="1" smtClean="0">
                <a:solidFill>
                  <a:srgbClr val="000000"/>
                </a:solidFill>
                <a:latin typeface="Verdana"/>
                <a:cs typeface="Arial" charset="0"/>
              </a:rPr>
              <a:t>furnaces</a:t>
            </a:r>
            <a:r>
              <a:rPr lang="da-DK" altLang="da-DK" kern="0" dirty="0" smtClean="0">
                <a:solidFill>
                  <a:srgbClr val="000000"/>
                </a:solidFill>
                <a:latin typeface="Verdana"/>
                <a:cs typeface="Arial" charset="0"/>
              </a:rPr>
              <a:t> at DTU </a:t>
            </a:r>
            <a:r>
              <a:rPr lang="da-DK" altLang="da-DK" kern="0" dirty="0" err="1" smtClean="0">
                <a:solidFill>
                  <a:srgbClr val="000000"/>
                </a:solidFill>
                <a:latin typeface="Verdana"/>
                <a:cs typeface="Arial" charset="0"/>
              </a:rPr>
              <a:t>Nanolab</a:t>
            </a:r>
            <a:endParaRPr kumimoji="0" lang="da-DK"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82523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 presetClass="entr" presetSubtype="0" fill="hold" nodeType="with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xEl>
                                              <p:pRg st="6" end="6"/>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xEl>
                                              <p:pRg st="10" end="1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xEl>
                                              <p:pRg st="11" end="1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xEl>
                                              <p:pRg st="15" end="15"/>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2">
                                            <p:txEl>
                                              <p:pRg st="17" end="17"/>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2">
                                            <p:txEl>
                                              <p:pRg st="18" end="18"/>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2">
                                            <p:txEl>
                                              <p:pRg st="19" end="19"/>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2">
                                            <p:txEl>
                                              <p:pRg st="21" end="21"/>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2">
                                            <p:txEl>
                                              <p:pRg st="22" end="22"/>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2">
                                            <p:txEl>
                                              <p:pRg st="23" end="23"/>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2">
                                            <p:txEl>
                                              <p:pRg st="25" end="25"/>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2">
                                            <p:txEl>
                                              <p:pRg st="26" end="26"/>
                                            </p:txEl>
                                          </p:spTgt>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par>
                                <p:cTn id="51" presetID="1" presetClass="entr" presetSubtype="0" fill="hold" nodeType="withEffect">
                                  <p:stCondLst>
                                    <p:cond delay="0"/>
                                  </p:stCondLst>
                                  <p:childTnLst>
                                    <p:set>
                                      <p:cBhvr>
                                        <p:cTn id="52" dur="1" fill="hold">
                                          <p:stCondLst>
                                            <p:cond delay="0"/>
                                          </p:stCondLst>
                                        </p:cTn>
                                        <p:tgtEl>
                                          <p:spTgt spid="12">
                                            <p:txEl>
                                              <p:pRg st="27" end="2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2405" y="1125074"/>
            <a:ext cx="8944439" cy="446484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da-DK" sz="1699" dirty="0">
              <a:solidFill>
                <a:prstClr val="black"/>
              </a:solidFill>
              <a:latin typeface="Calibri" panose="020F0502020204030204"/>
              <a:ea typeface="+mn-ea"/>
            </a:endParaRPr>
          </a:p>
          <a:p>
            <a:pPr defTabSz="914583" eaLnBrk="1" fontAlgn="auto" hangingPunct="1">
              <a:spcBef>
                <a:spcPts val="0"/>
              </a:spcBef>
              <a:spcAft>
                <a:spcPts val="0"/>
              </a:spcAft>
            </a:pPr>
            <a:r>
              <a:rPr lang="da-DK" sz="1400" b="1" dirty="0" err="1">
                <a:solidFill>
                  <a:prstClr val="black"/>
                </a:solidFill>
                <a:latin typeface="Calibri" panose="020F0502020204030204"/>
                <a:ea typeface="+mn-ea"/>
              </a:rPr>
              <a:t>Multipurpose</a:t>
            </a:r>
            <a:r>
              <a:rPr lang="da-DK" sz="1400" b="1" dirty="0">
                <a:solidFill>
                  <a:prstClr val="black"/>
                </a:solidFill>
                <a:latin typeface="Calibri" panose="020F0502020204030204"/>
                <a:ea typeface="+mn-ea"/>
              </a:rPr>
              <a:t> </a:t>
            </a:r>
            <a:r>
              <a:rPr lang="da-DK" sz="1400" b="1" dirty="0" err="1">
                <a:solidFill>
                  <a:prstClr val="black"/>
                </a:solidFill>
                <a:latin typeface="Calibri" panose="020F0502020204030204"/>
                <a:ea typeface="+mn-ea"/>
              </a:rPr>
              <a:t>Anneal</a:t>
            </a:r>
            <a:r>
              <a:rPr lang="da-DK" sz="1400" b="1" dirty="0">
                <a:solidFill>
                  <a:prstClr val="black"/>
                </a:solidFill>
                <a:latin typeface="Calibri" panose="020F0502020204030204"/>
                <a:ea typeface="+mn-ea"/>
              </a:rPr>
              <a:t> </a:t>
            </a:r>
            <a:r>
              <a:rPr lang="da-DK" sz="1400" b="1" dirty="0" err="1">
                <a:solidFill>
                  <a:prstClr val="black"/>
                </a:solidFill>
                <a:latin typeface="Calibri" panose="020F0502020204030204"/>
                <a:ea typeface="+mn-ea"/>
              </a:rPr>
              <a:t>furnace</a:t>
            </a:r>
            <a:endParaRPr lang="da-DK" sz="1400" b="1"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da-DK" sz="1400" dirty="0">
                <a:solidFill>
                  <a:prstClr val="black"/>
                </a:solidFill>
                <a:latin typeface="Calibri" panose="020F0502020204030204"/>
                <a:ea typeface="+mn-ea"/>
              </a:rPr>
              <a:t>Dry oxidation of ”</a:t>
            </a:r>
            <a:r>
              <a:rPr lang="da-DK" sz="1400" dirty="0" err="1">
                <a:solidFill>
                  <a:prstClr val="black"/>
                </a:solidFill>
                <a:latin typeface="Calibri" panose="020F0502020204030204"/>
                <a:ea typeface="+mn-ea"/>
              </a:rPr>
              <a:t>dirty</a:t>
            </a:r>
            <a:r>
              <a:rPr lang="da-DK" sz="1400" dirty="0">
                <a:solidFill>
                  <a:prstClr val="black"/>
                </a:solidFill>
                <a:latin typeface="Calibri" panose="020F0502020204030204"/>
                <a:ea typeface="+mn-ea"/>
              </a:rPr>
              <a:t>” samples (</a:t>
            </a:r>
            <a:r>
              <a:rPr lang="da-DK" sz="1400" dirty="0" err="1">
                <a:solidFill>
                  <a:prstClr val="black"/>
                </a:solidFill>
                <a:latin typeface="Calibri" panose="020F0502020204030204"/>
                <a:ea typeface="+mn-ea"/>
              </a:rPr>
              <a:t>e.g</a:t>
            </a:r>
            <a:r>
              <a:rPr lang="da-DK" sz="1400" dirty="0">
                <a:solidFill>
                  <a:prstClr val="black"/>
                </a:solidFill>
                <a:latin typeface="Calibri" panose="020F0502020204030204"/>
                <a:ea typeface="+mn-ea"/>
              </a:rPr>
              <a:t>. samples with metals)</a:t>
            </a:r>
          </a:p>
          <a:p>
            <a:pPr marL="340209" indent="-340209" defTabSz="914583" eaLnBrk="1" fontAlgn="auto" hangingPunct="1">
              <a:spcBef>
                <a:spcPts val="0"/>
              </a:spcBef>
              <a:spcAft>
                <a:spcPts val="0"/>
              </a:spcAft>
              <a:buFont typeface="Arial" panose="020B0604020202020204" pitchFamily="34" charset="0"/>
              <a:buChar char="•"/>
            </a:pPr>
            <a:r>
              <a:rPr lang="da-DK" sz="1400" dirty="0">
                <a:solidFill>
                  <a:prstClr val="black"/>
                </a:solidFill>
                <a:latin typeface="Calibri" panose="020F0502020204030204"/>
                <a:ea typeface="+mn-ea"/>
              </a:rPr>
              <a:t>Sample </a:t>
            </a:r>
            <a:r>
              <a:rPr lang="da-DK" sz="1400" dirty="0" err="1">
                <a:solidFill>
                  <a:prstClr val="black"/>
                </a:solidFill>
                <a:latin typeface="Calibri" panose="020F0502020204030204"/>
                <a:ea typeface="+mn-ea"/>
              </a:rPr>
              <a:t>size</a:t>
            </a:r>
            <a:r>
              <a:rPr lang="da-DK" sz="1400" dirty="0">
                <a:solidFill>
                  <a:prstClr val="black"/>
                </a:solidFill>
                <a:latin typeface="Calibri" panose="020F0502020204030204"/>
                <a:ea typeface="+mn-ea"/>
              </a:rPr>
              <a:t>: Small samples, 4” and 6” </a:t>
            </a:r>
            <a:r>
              <a:rPr lang="da-DK" sz="1400" dirty="0" err="1">
                <a:solidFill>
                  <a:prstClr val="black"/>
                </a:solidFill>
                <a:latin typeface="Calibri" panose="020F0502020204030204"/>
                <a:ea typeface="+mn-ea"/>
              </a:rPr>
              <a:t>wafers</a:t>
            </a:r>
            <a:r>
              <a:rPr lang="da-DK" sz="1400" dirty="0">
                <a:solidFill>
                  <a:prstClr val="black"/>
                </a:solidFill>
                <a:latin typeface="Calibri" panose="020F0502020204030204"/>
                <a:ea typeface="+mn-ea"/>
              </a:rPr>
              <a:t> </a:t>
            </a: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r>
              <a:rPr lang="da-DK" sz="1400" b="1" dirty="0">
                <a:solidFill>
                  <a:prstClr val="black"/>
                </a:solidFill>
                <a:latin typeface="Calibri" panose="020F0502020204030204"/>
                <a:ea typeface="+mn-ea"/>
              </a:rPr>
              <a:t>Noble </a:t>
            </a:r>
            <a:r>
              <a:rPr lang="da-DK" sz="1400" b="1" dirty="0" err="1">
                <a:solidFill>
                  <a:prstClr val="black"/>
                </a:solidFill>
                <a:latin typeface="Calibri" panose="020F0502020204030204"/>
                <a:ea typeface="+mn-ea"/>
              </a:rPr>
              <a:t>furnace</a:t>
            </a:r>
            <a:endParaRPr lang="da-DK" sz="1400" b="1"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da-DK" sz="1400" dirty="0" smtClean="0">
                <a:solidFill>
                  <a:prstClr val="black"/>
                </a:solidFill>
                <a:latin typeface="Calibri" panose="020F0502020204030204"/>
                <a:ea typeface="+mn-ea"/>
              </a:rPr>
              <a:t>Dry </a:t>
            </a:r>
            <a:r>
              <a:rPr lang="da-DK" sz="1400" dirty="0">
                <a:solidFill>
                  <a:prstClr val="black"/>
                </a:solidFill>
                <a:latin typeface="Calibri" panose="020F0502020204030204"/>
                <a:ea typeface="+mn-ea"/>
              </a:rPr>
              <a:t>oxidation </a:t>
            </a:r>
            <a:r>
              <a:rPr lang="da-DK" sz="1400" dirty="0" smtClean="0">
                <a:solidFill>
                  <a:prstClr val="black"/>
                </a:solidFill>
                <a:latin typeface="Calibri" panose="020F0502020204030204"/>
                <a:ea typeface="+mn-ea"/>
              </a:rPr>
              <a:t>(</a:t>
            </a:r>
            <a:r>
              <a:rPr lang="da-DK" sz="1400" dirty="0" err="1" smtClean="0">
                <a:solidFill>
                  <a:prstClr val="black"/>
                </a:solidFill>
                <a:latin typeface="Calibri" panose="020F0502020204030204"/>
                <a:ea typeface="+mn-ea"/>
              </a:rPr>
              <a:t>using</a:t>
            </a:r>
            <a:r>
              <a:rPr lang="da-DK" sz="1400" dirty="0" smtClean="0">
                <a:solidFill>
                  <a:prstClr val="black"/>
                </a:solidFill>
                <a:latin typeface="Calibri" panose="020F0502020204030204"/>
                <a:ea typeface="+mn-ea"/>
              </a:rPr>
              <a:t> a </a:t>
            </a:r>
            <a:r>
              <a:rPr lang="da-DK" sz="1400" dirty="0" err="1" smtClean="0">
                <a:solidFill>
                  <a:prstClr val="black"/>
                </a:solidFill>
                <a:latin typeface="Calibri" panose="020F0502020204030204"/>
                <a:ea typeface="+mn-ea"/>
              </a:rPr>
              <a:t>bubbler</a:t>
            </a:r>
            <a:r>
              <a:rPr lang="da-DK" sz="1400" dirty="0" smtClean="0">
                <a:solidFill>
                  <a:prstClr val="black"/>
                </a:solidFill>
                <a:latin typeface="Calibri" panose="020F0502020204030204"/>
                <a:ea typeface="+mn-ea"/>
              </a:rPr>
              <a:t>) of </a:t>
            </a:r>
            <a:r>
              <a:rPr lang="da-DK" sz="1400" dirty="0">
                <a:solidFill>
                  <a:prstClr val="black"/>
                </a:solidFill>
                <a:latin typeface="Calibri" panose="020F0502020204030204"/>
                <a:ea typeface="+mn-ea"/>
              </a:rPr>
              <a:t>”</a:t>
            </a:r>
            <a:r>
              <a:rPr lang="da-DK" sz="1400" dirty="0" err="1">
                <a:solidFill>
                  <a:prstClr val="black"/>
                </a:solidFill>
                <a:latin typeface="Calibri" panose="020F0502020204030204"/>
                <a:ea typeface="+mn-ea"/>
              </a:rPr>
              <a:t>dirty</a:t>
            </a:r>
            <a:r>
              <a:rPr lang="da-DK" sz="1400" dirty="0">
                <a:solidFill>
                  <a:prstClr val="black"/>
                </a:solidFill>
                <a:latin typeface="Calibri" panose="020F0502020204030204"/>
                <a:ea typeface="+mn-ea"/>
              </a:rPr>
              <a:t>” </a:t>
            </a:r>
            <a:r>
              <a:rPr lang="da-DK" sz="1400" dirty="0" smtClean="0">
                <a:solidFill>
                  <a:prstClr val="black"/>
                </a:solidFill>
                <a:latin typeface="Calibri" panose="020F0502020204030204"/>
                <a:ea typeface="+mn-ea"/>
              </a:rPr>
              <a:t>samples, </a:t>
            </a:r>
            <a:r>
              <a:rPr lang="da-DK" sz="1400" dirty="0" err="1" smtClean="0">
                <a:solidFill>
                  <a:prstClr val="black"/>
                </a:solidFill>
                <a:latin typeface="Calibri" panose="020F0502020204030204"/>
                <a:ea typeface="+mn-ea"/>
              </a:rPr>
              <a:t>e.g</a:t>
            </a:r>
            <a:r>
              <a:rPr lang="da-DK" sz="1400" dirty="0">
                <a:solidFill>
                  <a:prstClr val="black"/>
                </a:solidFill>
                <a:latin typeface="Calibri" panose="020F0502020204030204"/>
                <a:ea typeface="+mn-ea"/>
              </a:rPr>
              <a:t>. samples with </a:t>
            </a:r>
            <a:r>
              <a:rPr lang="da-DK" sz="1400" dirty="0" smtClean="0">
                <a:solidFill>
                  <a:prstClr val="black"/>
                </a:solidFill>
                <a:latin typeface="Calibri" panose="020F0502020204030204"/>
                <a:ea typeface="+mn-ea"/>
              </a:rPr>
              <a:t>metal</a:t>
            </a:r>
            <a:endParaRPr lang="da-DK" sz="14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da-DK" sz="1400" dirty="0">
                <a:solidFill>
                  <a:prstClr val="black"/>
                </a:solidFill>
                <a:latin typeface="Calibri" panose="020F0502020204030204"/>
                <a:ea typeface="+mn-ea"/>
              </a:rPr>
              <a:t>Sample </a:t>
            </a:r>
            <a:r>
              <a:rPr lang="da-DK" sz="1400" dirty="0" err="1">
                <a:solidFill>
                  <a:prstClr val="black"/>
                </a:solidFill>
                <a:latin typeface="Calibri" panose="020F0502020204030204"/>
                <a:ea typeface="+mn-ea"/>
              </a:rPr>
              <a:t>size</a:t>
            </a:r>
            <a:r>
              <a:rPr lang="da-DK" sz="1400" dirty="0">
                <a:solidFill>
                  <a:prstClr val="black"/>
                </a:solidFill>
                <a:latin typeface="Calibri" panose="020F0502020204030204"/>
                <a:ea typeface="+mn-ea"/>
              </a:rPr>
              <a:t>: Small samples, 4” </a:t>
            </a:r>
            <a:r>
              <a:rPr lang="da-DK" sz="1400" dirty="0" err="1">
                <a:solidFill>
                  <a:prstClr val="black"/>
                </a:solidFill>
                <a:latin typeface="Calibri" panose="020F0502020204030204"/>
                <a:ea typeface="+mn-ea"/>
              </a:rPr>
              <a:t>wafers</a:t>
            </a:r>
            <a:r>
              <a:rPr lang="da-DK" sz="1400" dirty="0">
                <a:solidFill>
                  <a:prstClr val="black"/>
                </a:solidFill>
                <a:latin typeface="Calibri" panose="020F0502020204030204"/>
                <a:ea typeface="+mn-ea"/>
              </a:rPr>
              <a:t> </a:t>
            </a: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r>
              <a:rPr lang="da-DK" sz="1400" b="1" dirty="0">
                <a:solidFill>
                  <a:prstClr val="black"/>
                </a:solidFill>
                <a:latin typeface="Calibri" panose="020F0502020204030204"/>
                <a:ea typeface="+mn-ea"/>
              </a:rPr>
              <a:t>D4 III-V Oven </a:t>
            </a:r>
          </a:p>
          <a:p>
            <a:pPr marL="340209" indent="-340209" defTabSz="914583" eaLnBrk="1" fontAlgn="auto" hangingPunct="1">
              <a:spcBef>
                <a:spcPts val="0"/>
              </a:spcBef>
              <a:spcAft>
                <a:spcPts val="0"/>
              </a:spcAft>
              <a:buFont typeface="Arial" panose="020B0604020202020204" pitchFamily="34" charset="0"/>
              <a:buChar char="•"/>
            </a:pPr>
            <a:r>
              <a:rPr lang="da-DK" sz="1400" dirty="0">
                <a:solidFill>
                  <a:prstClr val="black"/>
                </a:solidFill>
                <a:latin typeface="Calibri" panose="020F0502020204030204"/>
                <a:ea typeface="+mn-ea"/>
              </a:rPr>
              <a:t>D</a:t>
            </a:r>
            <a:r>
              <a:rPr lang="da-DK" sz="1400" dirty="0" smtClean="0">
                <a:solidFill>
                  <a:prstClr val="black"/>
                </a:solidFill>
                <a:latin typeface="Calibri" panose="020F0502020204030204"/>
                <a:ea typeface="+mn-ea"/>
              </a:rPr>
              <a:t>ry and </a:t>
            </a:r>
            <a:r>
              <a:rPr lang="da-DK" sz="1400" dirty="0" err="1" smtClean="0">
                <a:solidFill>
                  <a:prstClr val="black"/>
                </a:solidFill>
                <a:latin typeface="Calibri" panose="020F0502020204030204"/>
                <a:ea typeface="+mn-ea"/>
              </a:rPr>
              <a:t>wet</a:t>
            </a:r>
            <a:r>
              <a:rPr lang="da-DK" sz="1400" dirty="0" smtClean="0">
                <a:solidFill>
                  <a:prstClr val="black"/>
                </a:solidFill>
                <a:latin typeface="Calibri" panose="020F0502020204030204"/>
                <a:ea typeface="+mn-ea"/>
              </a:rPr>
              <a:t> oxidation (</a:t>
            </a:r>
            <a:r>
              <a:rPr lang="da-DK" sz="1400" dirty="0" err="1" smtClean="0">
                <a:solidFill>
                  <a:prstClr val="black"/>
                </a:solidFill>
                <a:latin typeface="Calibri" panose="020F0502020204030204"/>
                <a:ea typeface="+mn-ea"/>
              </a:rPr>
              <a:t>using</a:t>
            </a:r>
            <a:r>
              <a:rPr lang="da-DK" sz="1400" dirty="0" smtClean="0">
                <a:solidFill>
                  <a:prstClr val="black"/>
                </a:solidFill>
                <a:latin typeface="Calibri" panose="020F0502020204030204"/>
                <a:ea typeface="+mn-ea"/>
              </a:rPr>
              <a:t> a </a:t>
            </a:r>
            <a:r>
              <a:rPr lang="da-DK" sz="1400" dirty="0" err="1" smtClean="0">
                <a:solidFill>
                  <a:prstClr val="black"/>
                </a:solidFill>
                <a:latin typeface="Calibri" panose="020F0502020204030204"/>
                <a:ea typeface="+mn-ea"/>
              </a:rPr>
              <a:t>bubbler</a:t>
            </a:r>
            <a:r>
              <a:rPr lang="da-DK" sz="1400" dirty="0" smtClean="0">
                <a:solidFill>
                  <a:prstClr val="black"/>
                </a:solidFill>
                <a:latin typeface="Calibri" panose="020F0502020204030204"/>
                <a:ea typeface="+mn-ea"/>
              </a:rPr>
              <a:t>) of </a:t>
            </a:r>
            <a:r>
              <a:rPr lang="da-DK" sz="1400" dirty="0">
                <a:solidFill>
                  <a:prstClr val="black"/>
                </a:solidFill>
                <a:latin typeface="Calibri" panose="020F0502020204030204"/>
                <a:ea typeface="+mn-ea"/>
              </a:rPr>
              <a:t>samples with III-V </a:t>
            </a:r>
            <a:r>
              <a:rPr lang="da-DK" sz="1400" dirty="0" err="1">
                <a:solidFill>
                  <a:prstClr val="black"/>
                </a:solidFill>
                <a:latin typeface="Calibri" panose="020F0502020204030204"/>
                <a:ea typeface="+mn-ea"/>
              </a:rPr>
              <a:t>materials</a:t>
            </a:r>
            <a:endParaRPr lang="da-DK" sz="1400"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da-DK" sz="1400" dirty="0">
                <a:solidFill>
                  <a:prstClr val="black"/>
                </a:solidFill>
                <a:latin typeface="Calibri" panose="020F0502020204030204"/>
                <a:ea typeface="+mn-ea"/>
              </a:rPr>
              <a:t>Sample </a:t>
            </a:r>
            <a:r>
              <a:rPr lang="da-DK" sz="1400" dirty="0" err="1">
                <a:solidFill>
                  <a:prstClr val="black"/>
                </a:solidFill>
                <a:latin typeface="Calibri" panose="020F0502020204030204"/>
                <a:ea typeface="+mn-ea"/>
              </a:rPr>
              <a:t>size</a:t>
            </a:r>
            <a:r>
              <a:rPr lang="da-DK" sz="1400" dirty="0">
                <a:solidFill>
                  <a:prstClr val="black"/>
                </a:solidFill>
                <a:latin typeface="Calibri" panose="020F0502020204030204"/>
                <a:ea typeface="+mn-ea"/>
              </a:rPr>
              <a:t>: Small samples, 4” </a:t>
            </a:r>
            <a:r>
              <a:rPr lang="da-DK" sz="1400" dirty="0" err="1">
                <a:solidFill>
                  <a:prstClr val="black"/>
                </a:solidFill>
                <a:latin typeface="Calibri" panose="020F0502020204030204"/>
                <a:ea typeface="+mn-ea"/>
              </a:rPr>
              <a:t>wafers</a:t>
            </a: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endParaRPr lang="da-DK" sz="1400" dirty="0">
              <a:solidFill>
                <a:prstClr val="black"/>
              </a:solidFill>
              <a:latin typeface="Calibri" panose="020F0502020204030204"/>
              <a:ea typeface="+mn-ea"/>
            </a:endParaRPr>
          </a:p>
          <a:p>
            <a:pPr defTabSz="914583" eaLnBrk="1" fontAlgn="auto" hangingPunct="1">
              <a:spcBef>
                <a:spcPts val="0"/>
              </a:spcBef>
              <a:spcAft>
                <a:spcPts val="0"/>
              </a:spcAft>
            </a:pPr>
            <a:r>
              <a:rPr lang="da-DK" sz="1400" b="1" dirty="0">
                <a:solidFill>
                  <a:prstClr val="black"/>
                </a:solidFill>
                <a:latin typeface="Calibri" panose="020F0502020204030204"/>
                <a:ea typeface="+mn-ea"/>
              </a:rPr>
              <a:t>APOX </a:t>
            </a:r>
            <a:r>
              <a:rPr lang="da-DK" sz="1400" b="1" dirty="0" err="1">
                <a:solidFill>
                  <a:prstClr val="black"/>
                </a:solidFill>
                <a:latin typeface="Calibri" panose="020F0502020204030204"/>
                <a:ea typeface="+mn-ea"/>
              </a:rPr>
              <a:t>furnace</a:t>
            </a:r>
            <a:endParaRPr lang="da-DK" sz="1400" b="1" dirty="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da-DK" sz="1400" dirty="0" err="1">
                <a:solidFill>
                  <a:prstClr val="black"/>
                </a:solidFill>
                <a:latin typeface="Calibri" panose="020F0502020204030204"/>
                <a:ea typeface="+mn-ea"/>
              </a:rPr>
              <a:t>Wet</a:t>
            </a:r>
            <a:r>
              <a:rPr lang="da-DK" sz="1400" dirty="0">
                <a:solidFill>
                  <a:prstClr val="black"/>
                </a:solidFill>
                <a:latin typeface="Calibri" panose="020F0502020204030204"/>
                <a:ea typeface="+mn-ea"/>
              </a:rPr>
              <a:t> oxidation </a:t>
            </a:r>
            <a:r>
              <a:rPr lang="da-DK" sz="1400" dirty="0" smtClean="0">
                <a:solidFill>
                  <a:prstClr val="black"/>
                </a:solidFill>
                <a:latin typeface="Calibri" panose="020F0502020204030204"/>
                <a:ea typeface="+mn-ea"/>
              </a:rPr>
              <a:t>(</a:t>
            </a:r>
            <a:r>
              <a:rPr lang="da-DK" sz="1400" dirty="0" err="1" smtClean="0">
                <a:solidFill>
                  <a:prstClr val="black"/>
                </a:solidFill>
                <a:latin typeface="Calibri" panose="020F0502020204030204"/>
                <a:ea typeface="+mn-ea"/>
              </a:rPr>
              <a:t>using</a:t>
            </a:r>
            <a:r>
              <a:rPr lang="da-DK" sz="1400" dirty="0" smtClean="0">
                <a:solidFill>
                  <a:prstClr val="black"/>
                </a:solidFill>
                <a:latin typeface="Calibri" panose="020F0502020204030204"/>
                <a:ea typeface="+mn-ea"/>
              </a:rPr>
              <a:t> a </a:t>
            </a:r>
            <a:r>
              <a:rPr lang="da-DK" sz="1400" dirty="0" err="1" smtClean="0">
                <a:solidFill>
                  <a:prstClr val="black"/>
                </a:solidFill>
                <a:latin typeface="Calibri" panose="020F0502020204030204"/>
                <a:ea typeface="+mn-ea"/>
              </a:rPr>
              <a:t>bubbler</a:t>
            </a:r>
            <a:r>
              <a:rPr lang="da-DK" sz="1400" dirty="0" smtClean="0">
                <a:solidFill>
                  <a:prstClr val="black"/>
                </a:solidFill>
                <a:latin typeface="Calibri" panose="020F0502020204030204"/>
                <a:ea typeface="+mn-ea"/>
              </a:rPr>
              <a:t>) of </a:t>
            </a:r>
            <a:r>
              <a:rPr lang="da-DK" sz="1400" dirty="0">
                <a:solidFill>
                  <a:prstClr val="black"/>
                </a:solidFill>
                <a:latin typeface="Calibri" panose="020F0502020204030204"/>
              </a:rPr>
              <a:t>up to 15 µm</a:t>
            </a:r>
            <a:r>
              <a:rPr lang="da-DK" sz="1400" dirty="0" smtClean="0">
                <a:solidFill>
                  <a:prstClr val="black"/>
                </a:solidFill>
                <a:latin typeface="Calibri" panose="020F0502020204030204"/>
                <a:ea typeface="+mn-ea"/>
              </a:rPr>
              <a:t> </a:t>
            </a:r>
            <a:r>
              <a:rPr lang="da-DK" sz="1400" dirty="0" err="1">
                <a:solidFill>
                  <a:prstClr val="black"/>
                </a:solidFill>
                <a:latin typeface="Calibri" panose="020F0502020204030204"/>
                <a:ea typeface="+mn-ea"/>
              </a:rPr>
              <a:t>thick</a:t>
            </a:r>
            <a:r>
              <a:rPr lang="da-DK" sz="1400" dirty="0">
                <a:solidFill>
                  <a:prstClr val="black"/>
                </a:solidFill>
                <a:latin typeface="Calibri" panose="020F0502020204030204"/>
                <a:ea typeface="+mn-ea"/>
              </a:rPr>
              <a:t> </a:t>
            </a:r>
            <a:r>
              <a:rPr lang="da-DK" sz="1400" dirty="0" err="1">
                <a:solidFill>
                  <a:prstClr val="black"/>
                </a:solidFill>
                <a:latin typeface="Calibri" panose="020F0502020204030204"/>
                <a:ea typeface="+mn-ea"/>
              </a:rPr>
              <a:t>oxide</a:t>
            </a:r>
            <a:r>
              <a:rPr lang="da-DK" sz="1400" dirty="0">
                <a:solidFill>
                  <a:prstClr val="black"/>
                </a:solidFill>
                <a:latin typeface="Calibri" panose="020F0502020204030204"/>
                <a:ea typeface="+mn-ea"/>
              </a:rPr>
              <a:t> </a:t>
            </a:r>
            <a:r>
              <a:rPr lang="da-DK" sz="1400" dirty="0" err="1">
                <a:solidFill>
                  <a:prstClr val="black"/>
                </a:solidFill>
                <a:latin typeface="Calibri" panose="020F0502020204030204"/>
                <a:ea typeface="+mn-ea"/>
              </a:rPr>
              <a:t>layers</a:t>
            </a:r>
            <a:r>
              <a:rPr lang="da-DK" sz="1400" dirty="0">
                <a:solidFill>
                  <a:prstClr val="black"/>
                </a:solidFill>
                <a:latin typeface="Calibri" panose="020F0502020204030204"/>
                <a:ea typeface="+mn-ea"/>
              </a:rPr>
              <a:t> </a:t>
            </a:r>
          </a:p>
          <a:p>
            <a:pPr marL="340209" indent="-340209" defTabSz="914583" eaLnBrk="1" fontAlgn="auto" hangingPunct="1">
              <a:spcBef>
                <a:spcPts val="0"/>
              </a:spcBef>
              <a:spcAft>
                <a:spcPts val="0"/>
              </a:spcAft>
              <a:buFont typeface="Arial" panose="020B0604020202020204" pitchFamily="34" charset="0"/>
              <a:buChar char="•"/>
            </a:pPr>
            <a:r>
              <a:rPr lang="da-DK" sz="1400" dirty="0">
                <a:solidFill>
                  <a:prstClr val="black"/>
                </a:solidFill>
                <a:latin typeface="Calibri" panose="020F0502020204030204"/>
                <a:ea typeface="+mn-ea"/>
              </a:rPr>
              <a:t>Sample </a:t>
            </a:r>
            <a:r>
              <a:rPr lang="da-DK" sz="1400" dirty="0" err="1">
                <a:solidFill>
                  <a:prstClr val="black"/>
                </a:solidFill>
                <a:latin typeface="Calibri" panose="020F0502020204030204"/>
                <a:ea typeface="+mn-ea"/>
              </a:rPr>
              <a:t>size</a:t>
            </a:r>
            <a:r>
              <a:rPr lang="da-DK" sz="1400" dirty="0">
                <a:solidFill>
                  <a:prstClr val="black"/>
                </a:solidFill>
                <a:latin typeface="Calibri" panose="020F0502020204030204"/>
                <a:ea typeface="+mn-ea"/>
              </a:rPr>
              <a:t>: 4” </a:t>
            </a:r>
            <a:r>
              <a:rPr lang="da-DK" sz="1400" dirty="0" err="1" smtClean="0">
                <a:solidFill>
                  <a:prstClr val="black"/>
                </a:solidFill>
                <a:latin typeface="Calibri" panose="020F0502020204030204"/>
                <a:ea typeface="+mn-ea"/>
              </a:rPr>
              <a:t>wafers</a:t>
            </a:r>
            <a:endParaRPr lang="da-DK" sz="14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da-DK" sz="1400" dirty="0" smtClean="0">
                <a:solidFill>
                  <a:prstClr val="black"/>
                </a:solidFill>
                <a:latin typeface="Calibri" panose="020F0502020204030204"/>
                <a:ea typeface="+mn-ea"/>
              </a:rPr>
              <a:t>The </a:t>
            </a:r>
            <a:r>
              <a:rPr lang="da-DK" sz="1400" dirty="0" err="1" smtClean="0">
                <a:solidFill>
                  <a:prstClr val="black"/>
                </a:solidFill>
                <a:latin typeface="Calibri" panose="020F0502020204030204"/>
                <a:ea typeface="+mn-ea"/>
              </a:rPr>
              <a:t>furnace</a:t>
            </a:r>
            <a:r>
              <a:rPr lang="da-DK" sz="1400" dirty="0" smtClean="0">
                <a:solidFill>
                  <a:prstClr val="black"/>
                </a:solidFill>
                <a:latin typeface="Calibri" panose="020F0502020204030204"/>
                <a:ea typeface="+mn-ea"/>
              </a:rPr>
              <a:t> is </a:t>
            </a:r>
            <a:r>
              <a:rPr lang="da-DK" sz="1400" dirty="0" err="1" smtClean="0">
                <a:solidFill>
                  <a:prstClr val="black"/>
                </a:solidFill>
                <a:latin typeface="Calibri" panose="020F0502020204030204"/>
                <a:ea typeface="+mn-ea"/>
              </a:rPr>
              <a:t>only</a:t>
            </a:r>
            <a:r>
              <a:rPr lang="da-DK" sz="1400" dirty="0" smtClean="0">
                <a:solidFill>
                  <a:prstClr val="black"/>
                </a:solidFill>
                <a:latin typeface="Calibri" panose="020F0502020204030204"/>
                <a:ea typeface="+mn-ea"/>
              </a:rPr>
              <a:t> </a:t>
            </a:r>
            <a:r>
              <a:rPr lang="da-DK" sz="1400" dirty="0" err="1" smtClean="0">
                <a:solidFill>
                  <a:prstClr val="black"/>
                </a:solidFill>
                <a:latin typeface="Calibri" panose="020F0502020204030204"/>
                <a:ea typeface="+mn-ea"/>
              </a:rPr>
              <a:t>operated</a:t>
            </a:r>
            <a:r>
              <a:rPr lang="da-DK" sz="1400" dirty="0" smtClean="0">
                <a:solidFill>
                  <a:prstClr val="black"/>
                </a:solidFill>
                <a:latin typeface="Calibri" panose="020F0502020204030204"/>
                <a:ea typeface="+mn-ea"/>
              </a:rPr>
              <a:t> by DTU </a:t>
            </a:r>
            <a:r>
              <a:rPr lang="da-DK" sz="1400" dirty="0" err="1" smtClean="0">
                <a:solidFill>
                  <a:prstClr val="black"/>
                </a:solidFill>
                <a:latin typeface="Calibri" panose="020F0502020204030204"/>
                <a:ea typeface="+mn-ea"/>
              </a:rPr>
              <a:t>Nanolab</a:t>
            </a:r>
            <a:endParaRPr lang="da-DK" sz="1699" dirty="0">
              <a:solidFill>
                <a:prstClr val="black"/>
              </a:solidFill>
              <a:latin typeface="Calibri" panose="020F0502020204030204"/>
              <a:ea typeface="+mn-ea"/>
            </a:endParaRPr>
          </a:p>
        </p:txBody>
      </p:sp>
      <p:grpSp>
        <p:nvGrpSpPr>
          <p:cNvPr id="2" name="Group 1"/>
          <p:cNvGrpSpPr/>
          <p:nvPr/>
        </p:nvGrpSpPr>
        <p:grpSpPr>
          <a:xfrm>
            <a:off x="6853638" y="792710"/>
            <a:ext cx="3826294" cy="3068139"/>
            <a:chOff x="7536001" y="88328"/>
            <a:chExt cx="3825410" cy="3067429"/>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080" t="19848" r="10413" b="5390"/>
            <a:stretch/>
          </p:blipFill>
          <p:spPr>
            <a:xfrm>
              <a:off x="7536001" y="96465"/>
              <a:ext cx="2145479" cy="3059292"/>
            </a:xfrm>
            <a:prstGeom prst="rect">
              <a:avLst/>
            </a:prstGeom>
          </p:spPr>
        </p:pic>
        <p:sp>
          <p:nvSpPr>
            <p:cNvPr id="6" name="TextBox 5"/>
            <p:cNvSpPr txBox="1"/>
            <p:nvPr/>
          </p:nvSpPr>
          <p:spPr>
            <a:xfrm>
              <a:off x="9299821" y="88328"/>
              <a:ext cx="2061590" cy="276999"/>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da-DK" sz="1200" b="1" dirty="0" err="1">
                  <a:solidFill>
                    <a:prstClr val="black"/>
                  </a:solidFill>
                  <a:latin typeface="Calibri" panose="020F0502020204030204"/>
                  <a:ea typeface="+mn-ea"/>
                </a:rPr>
                <a:t>Multipurpose</a:t>
              </a:r>
              <a:r>
                <a:rPr lang="da-DK" sz="1200" b="1" dirty="0">
                  <a:solidFill>
                    <a:prstClr val="black"/>
                  </a:solidFill>
                  <a:latin typeface="Calibri" panose="020F0502020204030204"/>
                  <a:ea typeface="+mn-ea"/>
                </a:rPr>
                <a:t> </a:t>
              </a:r>
              <a:r>
                <a:rPr lang="da-DK" sz="1200" b="1" dirty="0" err="1">
                  <a:solidFill>
                    <a:prstClr val="black"/>
                  </a:solidFill>
                  <a:latin typeface="Calibri" panose="020F0502020204030204"/>
                  <a:ea typeface="+mn-ea"/>
                </a:rPr>
                <a:t>Anneal</a:t>
              </a:r>
              <a:r>
                <a:rPr lang="da-DK" sz="1200" b="1" dirty="0">
                  <a:solidFill>
                    <a:prstClr val="black"/>
                  </a:solidFill>
                  <a:latin typeface="Calibri" panose="020F0502020204030204"/>
                  <a:ea typeface="+mn-ea"/>
                </a:rPr>
                <a:t> </a:t>
              </a:r>
              <a:r>
                <a:rPr lang="da-DK" sz="1200" b="1" dirty="0" err="1">
                  <a:solidFill>
                    <a:prstClr val="black"/>
                  </a:solidFill>
                  <a:latin typeface="Calibri" panose="020F0502020204030204"/>
                  <a:ea typeface="+mn-ea"/>
                </a:rPr>
                <a:t>furance</a:t>
              </a:r>
              <a:endParaRPr lang="da-DK" sz="1200" b="1" dirty="0">
                <a:solidFill>
                  <a:prstClr val="black"/>
                </a:solidFill>
                <a:latin typeface="Calibri" panose="020F0502020204030204"/>
                <a:ea typeface="+mn-ea"/>
              </a:endParaRPr>
            </a:p>
          </p:txBody>
        </p:sp>
      </p:grpSp>
      <p:grpSp>
        <p:nvGrpSpPr>
          <p:cNvPr id="8" name="Group 7"/>
          <p:cNvGrpSpPr/>
          <p:nvPr/>
        </p:nvGrpSpPr>
        <p:grpSpPr>
          <a:xfrm>
            <a:off x="8833891" y="2349674"/>
            <a:ext cx="3183066" cy="2530087"/>
            <a:chOff x="8772932" y="2339283"/>
            <a:chExt cx="3182329" cy="2529502"/>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902" t="5291" r="8099" b="-291"/>
            <a:stretch/>
          </p:blipFill>
          <p:spPr>
            <a:xfrm>
              <a:off x="8772932" y="2349441"/>
              <a:ext cx="3182329" cy="2519344"/>
            </a:xfrm>
            <a:prstGeom prst="rect">
              <a:avLst/>
            </a:prstGeom>
          </p:spPr>
        </p:pic>
        <p:sp>
          <p:nvSpPr>
            <p:cNvPr id="11" name="TextBox 10"/>
            <p:cNvSpPr txBox="1"/>
            <p:nvPr/>
          </p:nvSpPr>
          <p:spPr>
            <a:xfrm>
              <a:off x="10866501" y="2339283"/>
              <a:ext cx="1088760" cy="276999"/>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da-DK" sz="1200" b="1" dirty="0">
                  <a:solidFill>
                    <a:prstClr val="black"/>
                  </a:solidFill>
                  <a:latin typeface="Calibri" panose="020F0502020204030204"/>
                  <a:ea typeface="+mn-ea"/>
                </a:rPr>
                <a:t>Noble </a:t>
              </a:r>
              <a:r>
                <a:rPr lang="da-DK" sz="1200" b="1" dirty="0" err="1">
                  <a:solidFill>
                    <a:prstClr val="black"/>
                  </a:solidFill>
                  <a:latin typeface="Calibri" panose="020F0502020204030204"/>
                  <a:ea typeface="+mn-ea"/>
                </a:rPr>
                <a:t>furnace</a:t>
              </a:r>
              <a:endParaRPr lang="da-DK" sz="1200" b="1" dirty="0">
                <a:solidFill>
                  <a:prstClr val="black"/>
                </a:solidFill>
                <a:latin typeface="Calibri" panose="020F0502020204030204"/>
                <a:ea typeface="+mn-ea"/>
              </a:endParaRPr>
            </a:p>
          </p:txBody>
        </p:sp>
      </p:grpSp>
      <p:grpSp>
        <p:nvGrpSpPr>
          <p:cNvPr id="9" name="Group 8"/>
          <p:cNvGrpSpPr/>
          <p:nvPr/>
        </p:nvGrpSpPr>
        <p:grpSpPr>
          <a:xfrm>
            <a:off x="6147890" y="4221859"/>
            <a:ext cx="3766121" cy="2529909"/>
            <a:chOff x="6398684" y="4220882"/>
            <a:chExt cx="3765249" cy="2529324"/>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4545" t="13424" r="1557" b="355"/>
            <a:stretch/>
          </p:blipFill>
          <p:spPr>
            <a:xfrm>
              <a:off x="6398684" y="4220882"/>
              <a:ext cx="3658225" cy="2519344"/>
            </a:xfrm>
            <a:prstGeom prst="rect">
              <a:avLst/>
            </a:prstGeom>
          </p:spPr>
        </p:pic>
        <p:sp>
          <p:nvSpPr>
            <p:cNvPr id="13" name="TextBox 12"/>
            <p:cNvSpPr txBox="1"/>
            <p:nvPr/>
          </p:nvSpPr>
          <p:spPr>
            <a:xfrm>
              <a:off x="7328172" y="6288648"/>
              <a:ext cx="2835761" cy="46155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da-DK" sz="1200" b="1" dirty="0">
                  <a:solidFill>
                    <a:prstClr val="black"/>
                  </a:solidFill>
                  <a:latin typeface="Calibri" panose="020F0502020204030204"/>
                  <a:ea typeface="+mn-ea"/>
                </a:rPr>
                <a:t>III-V and APOX </a:t>
              </a:r>
              <a:r>
                <a:rPr lang="da-DK" sz="1200" b="1" dirty="0" err="1" smtClean="0">
                  <a:solidFill>
                    <a:prstClr val="black"/>
                  </a:solidFill>
                  <a:latin typeface="Calibri" panose="020F0502020204030204"/>
                  <a:ea typeface="+mn-ea"/>
                </a:rPr>
                <a:t>furnaces</a:t>
              </a:r>
              <a:endParaRPr lang="da-DK" sz="1200" b="1" dirty="0" smtClean="0">
                <a:solidFill>
                  <a:prstClr val="black"/>
                </a:solidFill>
                <a:latin typeface="Calibri" panose="020F0502020204030204"/>
                <a:ea typeface="+mn-ea"/>
              </a:endParaRPr>
            </a:p>
            <a:p>
              <a:pPr defTabSz="914583" eaLnBrk="1" fontAlgn="auto" hangingPunct="1">
                <a:spcBef>
                  <a:spcPts val="0"/>
                </a:spcBef>
                <a:spcAft>
                  <a:spcPts val="0"/>
                </a:spcAft>
              </a:pPr>
              <a:r>
                <a:rPr lang="da-DK" sz="1200" i="1" dirty="0" smtClean="0">
                  <a:solidFill>
                    <a:prstClr val="black"/>
                  </a:solidFill>
                  <a:latin typeface="Calibri" panose="020F0502020204030204"/>
                  <a:ea typeface="+mn-ea"/>
                </a:rPr>
                <a:t>Will </a:t>
              </a:r>
              <a:r>
                <a:rPr lang="da-DK" sz="1200" i="1" dirty="0" err="1" smtClean="0">
                  <a:solidFill>
                    <a:prstClr val="black"/>
                  </a:solidFill>
                  <a:latin typeface="Calibri" panose="020F0502020204030204"/>
                  <a:ea typeface="+mn-ea"/>
                </a:rPr>
                <a:t>soon</a:t>
              </a:r>
              <a:r>
                <a:rPr lang="da-DK" sz="1200" i="1" dirty="0" smtClean="0">
                  <a:solidFill>
                    <a:prstClr val="black"/>
                  </a:solidFill>
                  <a:latin typeface="Calibri" panose="020F0502020204030204"/>
                  <a:ea typeface="+mn-ea"/>
                </a:rPr>
                <a:t> </a:t>
              </a:r>
              <a:r>
                <a:rPr lang="da-DK" sz="1200" i="1" dirty="0" err="1" smtClean="0">
                  <a:solidFill>
                    <a:prstClr val="black"/>
                  </a:solidFill>
                  <a:latin typeface="Calibri" panose="020F0502020204030204"/>
                  <a:ea typeface="+mn-ea"/>
                </a:rPr>
                <a:t>be</a:t>
              </a:r>
              <a:r>
                <a:rPr lang="da-DK" sz="1200" i="1" dirty="0" smtClean="0">
                  <a:solidFill>
                    <a:prstClr val="black"/>
                  </a:solidFill>
                  <a:latin typeface="Calibri" panose="020F0502020204030204"/>
                  <a:ea typeface="+mn-ea"/>
                </a:rPr>
                <a:t> removed from the </a:t>
              </a:r>
              <a:r>
                <a:rPr lang="da-DK" sz="1200" i="1" dirty="0" err="1" smtClean="0">
                  <a:solidFill>
                    <a:prstClr val="black"/>
                  </a:solidFill>
                  <a:latin typeface="Calibri" panose="020F0502020204030204"/>
                  <a:ea typeface="+mn-ea"/>
                </a:rPr>
                <a:t>cleanroom</a:t>
              </a:r>
              <a:endParaRPr lang="da-DK" sz="1200" i="1" dirty="0">
                <a:solidFill>
                  <a:prstClr val="black"/>
                </a:solidFill>
                <a:latin typeface="Calibri" panose="020F0502020204030204"/>
                <a:ea typeface="+mn-ea"/>
              </a:endParaRPr>
            </a:p>
          </p:txBody>
        </p:sp>
      </p:grpSp>
      <p:sp>
        <p:nvSpPr>
          <p:cNvPr id="1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Thermal</a:t>
            </a:r>
            <a:r>
              <a:rPr kumimoji="0" lang="da-DK"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a:t>
            </a:r>
            <a:r>
              <a:rPr lang="da-DK" altLang="da-DK" kern="0" dirty="0" err="1" smtClean="0">
                <a:solidFill>
                  <a:srgbClr val="000000"/>
                </a:solidFill>
                <a:latin typeface="Verdana"/>
                <a:cs typeface="Arial" charset="0"/>
              </a:rPr>
              <a:t>furnaces</a:t>
            </a:r>
            <a:r>
              <a:rPr lang="da-DK" altLang="da-DK" kern="0" dirty="0" smtClean="0">
                <a:solidFill>
                  <a:srgbClr val="000000"/>
                </a:solidFill>
                <a:latin typeface="Verdana"/>
                <a:cs typeface="Arial" charset="0"/>
              </a:rPr>
              <a:t> at DTU </a:t>
            </a:r>
            <a:r>
              <a:rPr lang="da-DK" altLang="da-DK" kern="0" dirty="0" err="1" smtClean="0">
                <a:solidFill>
                  <a:srgbClr val="000000"/>
                </a:solidFill>
                <a:latin typeface="Verdana"/>
                <a:cs typeface="Arial" charset="0"/>
              </a:rPr>
              <a:t>Nanolab</a:t>
            </a:r>
            <a:endParaRPr kumimoji="0" lang="da-DK"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64889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xEl>
                                              <p:pRg st="6" end="6"/>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xEl>
                                              <p:pRg st="18" end="1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xEl>
                                              <p:pRg st="19" end="19"/>
                                            </p:txEl>
                                          </p:spTgt>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da-DK" altLang="da-DK" sz="1800" dirty="0" err="1" smtClean="0">
                <a:latin typeface="+mj-lt"/>
                <a:ea typeface="ＭＳ Ｐゴシック" pitchFamily="34" charset="-128"/>
                <a:cs typeface="Arial" charset="0"/>
              </a:rPr>
              <a:t>Introduction</a:t>
            </a:r>
            <a:r>
              <a:rPr lang="da-DK" altLang="da-DK" sz="1800" dirty="0" smtClean="0">
                <a:latin typeface="+mj-lt"/>
                <a:ea typeface="ＭＳ Ｐゴシック" pitchFamily="34" charset="-128"/>
                <a:cs typeface="Arial" charset="0"/>
              </a:rPr>
              <a:t> to </a:t>
            </a:r>
            <a:r>
              <a:rPr lang="da-DK" altLang="da-DK" sz="1800" dirty="0" err="1" smtClean="0">
                <a:latin typeface="+mj-lt"/>
                <a:ea typeface="ＭＳ Ｐゴシック" pitchFamily="34" charset="-128"/>
                <a:cs typeface="Arial" charset="0"/>
              </a:rPr>
              <a:t>thin</a:t>
            </a:r>
            <a:r>
              <a:rPr lang="da-DK" altLang="da-DK" sz="1800" dirty="0" smtClean="0">
                <a:latin typeface="+mj-lt"/>
                <a:ea typeface="ＭＳ Ｐゴシック" pitchFamily="34" charset="-128"/>
                <a:cs typeface="Arial" charset="0"/>
              </a:rPr>
              <a:t> films</a:t>
            </a: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dirty="0" err="1" smtClean="0">
                <a:latin typeface="+mj-lt"/>
                <a:ea typeface="ＭＳ Ｐゴシック" pitchFamily="34" charset="-128"/>
                <a:cs typeface="Arial" charset="0"/>
              </a:rPr>
              <a:t>Before</a:t>
            </a:r>
            <a:r>
              <a:rPr lang="da-DK" altLang="da-DK" sz="1800" dirty="0" smtClean="0">
                <a:latin typeface="+mj-lt"/>
                <a:ea typeface="ＭＳ Ｐゴシック" pitchFamily="34" charset="-128"/>
                <a:cs typeface="Arial" charset="0"/>
              </a:rPr>
              <a:t> </a:t>
            </a:r>
            <a:r>
              <a:rPr lang="da-DK" altLang="da-DK" sz="1800" dirty="0" err="1" smtClean="0">
                <a:latin typeface="+mj-lt"/>
                <a:ea typeface="ＭＳ Ｐゴシック" pitchFamily="34" charset="-128"/>
                <a:cs typeface="Arial" charset="0"/>
              </a:rPr>
              <a:t>you</a:t>
            </a:r>
            <a:r>
              <a:rPr lang="da-DK" altLang="da-DK" sz="1800" dirty="0" smtClean="0">
                <a:latin typeface="+mj-lt"/>
                <a:ea typeface="ＭＳ Ｐゴシック" pitchFamily="34" charset="-128"/>
                <a:cs typeface="Arial" charset="0"/>
              </a:rPr>
              <a:t> start – </a:t>
            </a:r>
            <a:r>
              <a:rPr lang="da-DK" altLang="da-DK" sz="1800" dirty="0" err="1">
                <a:latin typeface="+mj-lt"/>
                <a:ea typeface="ＭＳ Ｐゴシック" pitchFamily="34" charset="-128"/>
                <a:cs typeface="Arial" charset="0"/>
              </a:rPr>
              <a:t>M</a:t>
            </a:r>
            <a:r>
              <a:rPr lang="da-DK" altLang="da-DK" sz="1800" dirty="0" err="1" smtClean="0">
                <a:latin typeface="+mj-lt"/>
                <a:ea typeface="ＭＳ Ｐゴシック" pitchFamily="34" charset="-128"/>
                <a:cs typeface="Arial" charset="0"/>
              </a:rPr>
              <a:t>aterial</a:t>
            </a:r>
            <a:r>
              <a:rPr lang="da-DK" altLang="da-DK" sz="1800" dirty="0" smtClean="0">
                <a:latin typeface="+mj-lt"/>
                <a:ea typeface="ＭＳ Ｐゴシック" pitchFamily="34" charset="-128"/>
                <a:cs typeface="Arial" charset="0"/>
              </a:rPr>
              <a:t> properties to </a:t>
            </a:r>
            <a:r>
              <a:rPr lang="da-DK" altLang="da-DK" sz="1800" dirty="0" err="1" smtClean="0">
                <a:latin typeface="+mj-lt"/>
                <a:ea typeface="ＭＳ Ｐゴシック" pitchFamily="34" charset="-128"/>
                <a:cs typeface="Arial" charset="0"/>
              </a:rPr>
              <a:t>consider</a:t>
            </a:r>
            <a:endParaRPr lang="da-DK" altLang="da-DK" sz="1800" dirty="0" smtClean="0">
              <a:latin typeface="+mj-lt"/>
              <a:ea typeface="ＭＳ Ｐゴシック" pitchFamily="34" charset="-128"/>
              <a:cs typeface="Arial" charset="0"/>
            </a:endParaRP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dirty="0" err="1" smtClean="0">
                <a:latin typeface="+mj-lt"/>
                <a:ea typeface="ＭＳ Ｐゴシック" pitchFamily="34" charset="-128"/>
                <a:cs typeface="Arial" charset="0"/>
              </a:rPr>
              <a:t>Overview</a:t>
            </a:r>
            <a:r>
              <a:rPr lang="da-DK" altLang="da-DK" sz="1800" dirty="0" smtClean="0">
                <a:latin typeface="+mj-lt"/>
                <a:ea typeface="ＭＳ Ｐゴシック" pitchFamily="34" charset="-128"/>
                <a:cs typeface="Arial" charset="0"/>
              </a:rPr>
              <a:t> of </a:t>
            </a:r>
            <a:r>
              <a:rPr lang="da-DK" altLang="da-DK" sz="1800" dirty="0" err="1" smtClean="0">
                <a:latin typeface="+mj-lt"/>
                <a:ea typeface="ＭＳ Ｐゴシック" pitchFamily="34" charset="-128"/>
                <a:cs typeface="Arial" charset="0"/>
              </a:rPr>
              <a:t>techniques</a:t>
            </a:r>
            <a:endParaRPr lang="da-DK" altLang="da-DK" sz="1800" dirty="0" smtClean="0">
              <a:latin typeface="+mj-lt"/>
              <a:ea typeface="ＭＳ Ｐゴシック" pitchFamily="34" charset="-128"/>
              <a:cs typeface="Arial" charset="0"/>
            </a:endParaRPr>
          </a:p>
          <a:p>
            <a:pPr marL="408291" lvl="1" indent="-408291">
              <a:buFont typeface="+mj-lt"/>
              <a:buAutoNum type="arabicPeriod"/>
            </a:pPr>
            <a:endParaRPr lang="da-DK" altLang="da-DK" sz="600" dirty="0" smtClean="0">
              <a:ea typeface="ＭＳ Ｐゴシック" pitchFamily="34" charset="-128"/>
              <a:cs typeface="Arial" charset="0"/>
            </a:endParaRPr>
          </a:p>
          <a:p>
            <a:pPr marL="408291" lvl="1" indent="-408291">
              <a:buFont typeface="+mj-lt"/>
              <a:buAutoNum type="arabicPeriod"/>
            </a:pPr>
            <a:r>
              <a:rPr lang="da-DK" altLang="da-DK" sz="1800" dirty="0" err="1" smtClean="0">
                <a:ea typeface="ＭＳ Ｐゴシック" pitchFamily="34" charset="-128"/>
                <a:cs typeface="Arial" charset="0"/>
              </a:rPr>
              <a:t>Equipment</a:t>
            </a:r>
            <a:r>
              <a:rPr lang="da-DK" altLang="da-DK" sz="1800" dirty="0" smtClean="0">
                <a:ea typeface="ＭＳ Ｐゴシック" pitchFamily="34" charset="-128"/>
                <a:cs typeface="Arial" charset="0"/>
              </a:rPr>
              <a:t> </a:t>
            </a:r>
            <a:r>
              <a:rPr lang="da-DK" altLang="da-DK" sz="1800" dirty="0" err="1">
                <a:ea typeface="ＭＳ Ｐゴシック" pitchFamily="34" charset="-128"/>
                <a:cs typeface="Arial" charset="0"/>
              </a:rPr>
              <a:t>overview</a:t>
            </a:r>
            <a:r>
              <a:rPr lang="da-DK" altLang="da-DK" sz="1800" dirty="0">
                <a:ea typeface="ＭＳ Ｐゴシック" pitchFamily="34" charset="-128"/>
                <a:cs typeface="Arial" charset="0"/>
              </a:rPr>
              <a:t> in </a:t>
            </a:r>
            <a:r>
              <a:rPr lang="da-DK" altLang="da-DK" sz="1800" dirty="0" err="1">
                <a:ea typeface="ＭＳ Ｐゴシック" pitchFamily="34" charset="-128"/>
                <a:cs typeface="Arial" charset="0"/>
              </a:rPr>
              <a:t>LabAdviser</a:t>
            </a:r>
            <a:endParaRPr lang="da-DK" altLang="da-DK" sz="1800" dirty="0">
              <a:ea typeface="ＭＳ Ｐゴシック" pitchFamily="34" charset="-128"/>
              <a:cs typeface="Arial" charset="0"/>
            </a:endParaRP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b="1" dirty="0" smtClean="0">
                <a:latin typeface="+mj-lt"/>
                <a:ea typeface="ＭＳ Ｐゴシック" pitchFamily="34" charset="-128"/>
                <a:cs typeface="Arial" charset="0"/>
              </a:rPr>
              <a:t>Thin film </a:t>
            </a:r>
            <a:r>
              <a:rPr lang="da-DK" altLang="da-DK" sz="1800" b="1" dirty="0" err="1" smtClean="0">
                <a:latin typeface="+mj-lt"/>
                <a:ea typeface="ＭＳ Ｐゴシック" pitchFamily="34" charset="-128"/>
                <a:cs typeface="Arial" charset="0"/>
              </a:rPr>
              <a:t>techniques</a:t>
            </a:r>
            <a:r>
              <a:rPr lang="da-DK" altLang="da-DK" sz="1800" b="1" dirty="0" smtClean="0">
                <a:latin typeface="+mj-lt"/>
                <a:ea typeface="ＭＳ Ｐゴシック" pitchFamily="34" charset="-128"/>
                <a:cs typeface="Arial" charset="0"/>
              </a:rPr>
              <a:t> – 1</a:t>
            </a:r>
            <a:r>
              <a:rPr lang="da-DK" altLang="da-DK" sz="1800" b="1" baseline="30000" dirty="0" smtClean="0">
                <a:latin typeface="+mj-lt"/>
                <a:ea typeface="ＭＳ Ｐゴシック" pitchFamily="34" charset="-128"/>
                <a:cs typeface="Arial" charset="0"/>
              </a:rPr>
              <a:t>st</a:t>
            </a:r>
            <a:r>
              <a:rPr lang="da-DK" altLang="da-DK" sz="1800" b="1" dirty="0" smtClean="0">
                <a:latin typeface="+mj-lt"/>
                <a:ea typeface="ＭＳ Ｐゴシック" pitchFamily="34" charset="-128"/>
                <a:cs typeface="Arial" charset="0"/>
              </a:rPr>
              <a:t> part</a:t>
            </a: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1247556" lvl="2" indent="-408291">
              <a:buFont typeface="+mj-lt"/>
              <a:buAutoNum type="arabicPeriod"/>
            </a:pPr>
            <a:r>
              <a:rPr lang="da-DK" altLang="da-DK" sz="1800" dirty="0" err="1" smtClean="0">
                <a:latin typeface="+mj-lt"/>
                <a:ea typeface="ＭＳ Ｐゴシック" pitchFamily="34" charset="-128"/>
                <a:cs typeface="Arial" charset="0"/>
              </a:rPr>
              <a:t>Thermal</a:t>
            </a:r>
            <a:r>
              <a:rPr lang="da-DK" altLang="da-DK" sz="1800" dirty="0" smtClean="0">
                <a:latin typeface="+mj-lt"/>
                <a:ea typeface="ＭＳ Ｐゴシック" pitchFamily="34" charset="-128"/>
                <a:cs typeface="Arial" charset="0"/>
              </a:rPr>
              <a:t> oxidation</a:t>
            </a:r>
          </a:p>
          <a:p>
            <a:pPr marL="1247556" lvl="2" indent="-408291">
              <a:buFont typeface="+mj-lt"/>
              <a:buAutoNum type="arabicPeriod"/>
            </a:pPr>
            <a:endParaRPr lang="da-DK" altLang="da-DK" sz="600" dirty="0" smtClean="0">
              <a:latin typeface="+mj-lt"/>
              <a:ea typeface="ＭＳ Ｐゴシック" pitchFamily="34" charset="-128"/>
              <a:cs typeface="Arial" charset="0"/>
            </a:endParaRPr>
          </a:p>
          <a:p>
            <a:pPr marL="1247556" lvl="2" indent="-408291">
              <a:buFont typeface="+mj-lt"/>
              <a:buAutoNum type="arabicPeriod"/>
            </a:pPr>
            <a:r>
              <a:rPr lang="da-DK" altLang="da-DK" sz="1800" b="1" dirty="0" err="1" smtClean="0">
                <a:latin typeface="+mj-lt"/>
                <a:ea typeface="ＭＳ Ｐゴシック" pitchFamily="34" charset="-128"/>
                <a:cs typeface="Arial" charset="0"/>
              </a:rPr>
              <a:t>Electroplating</a:t>
            </a:r>
            <a:endParaRPr lang="da-DK" altLang="da-DK" sz="1800" b="1" dirty="0" smtClean="0">
              <a:latin typeface="+mj-lt"/>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0" indent="0">
              <a:buNone/>
            </a:pPr>
            <a:endParaRPr lang="da-DK"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Thin film TPT </a:t>
            </a: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course</a:t>
            </a:r>
            <a:r>
              <a:rPr lang="da-DK" altLang="da-DK" kern="0" dirty="0">
                <a:solidFill>
                  <a:srgbClr val="000000"/>
                </a:solidFill>
                <a:latin typeface="Verdana"/>
                <a:cs typeface="Arial" charset="0"/>
              </a:rPr>
              <a:t> </a:t>
            </a:r>
            <a:r>
              <a:rPr lang="da-DK" altLang="da-DK" kern="0" dirty="0" smtClean="0">
                <a:solidFill>
                  <a:srgbClr val="000000"/>
                </a:solidFill>
                <a:latin typeface="Verdana"/>
                <a:cs typeface="Arial" charset="0"/>
              </a:rPr>
              <a:t>– 1</a:t>
            </a:r>
            <a:r>
              <a:rPr lang="da-DK" altLang="da-DK" kern="0" baseline="30000" dirty="0" smtClean="0">
                <a:solidFill>
                  <a:srgbClr val="000000"/>
                </a:solidFill>
                <a:latin typeface="Verdana"/>
                <a:cs typeface="Arial" charset="0"/>
              </a:rPr>
              <a:t>st</a:t>
            </a:r>
            <a:r>
              <a:rPr lang="da-DK" altLang="da-DK" kern="0" dirty="0" smtClean="0">
                <a:solidFill>
                  <a:srgbClr val="000000"/>
                </a:solidFill>
                <a:latin typeface="Verdana"/>
                <a:cs typeface="Arial" charset="0"/>
              </a:rPr>
              <a:t> part</a:t>
            </a:r>
            <a:endParaRPr kumimoji="0" lang="da-DK"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0987516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9828202" y="6454130"/>
            <a:ext cx="2114069" cy="326853"/>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3936"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a:ln>
                <a:noFill/>
              </a:ln>
              <a:solidFill>
                <a:prstClr val="black"/>
              </a:solidFill>
              <a:effectLst/>
              <a:uLnTx/>
              <a:uFillTx/>
              <a:latin typeface="Verdana" pitchFamily="34" charset="0"/>
              <a:ea typeface="ＭＳ Ｐゴシック" pitchFamily="-80" charset="-128"/>
              <a:cs typeface="+mn-cs"/>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prstClr val="black"/>
                </a:solidFill>
                <a:effectLst/>
                <a:uLnTx/>
                <a:uFillTx/>
                <a:latin typeface="Verdana"/>
                <a:ea typeface="MS PGothic" pitchFamily="34" charset="-128"/>
                <a:cs typeface="Arial" charset="0"/>
              </a:rPr>
              <a:t>Electroplating</a:t>
            </a:r>
            <a:endParaRPr kumimoji="0" lang="da-DK"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endParaRP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1" y="1557586"/>
            <a:ext cx="7538304" cy="4603421"/>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da-DK" sz="1600" dirty="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DTU </a:t>
            </a:r>
            <a:r>
              <a:rPr kumimoji="0" lang="da-DK" sz="16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Nanolab</a:t>
            </a:r>
            <a:r>
              <a:rPr kumimoji="0" lang="da-DK"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6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thick</a:t>
            </a:r>
            <a:r>
              <a:rPr kumimoji="0" lang="da-DK"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Ni </a:t>
            </a:r>
            <a:r>
              <a:rPr kumimoji="0" lang="da-DK" sz="16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layers</a:t>
            </a:r>
            <a:r>
              <a:rPr kumimoji="0" lang="da-DK"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(up to </a:t>
            </a:r>
            <a:r>
              <a:rPr lang="da-DK" sz="1600" i="1" dirty="0" smtClean="0">
                <a:solidFill>
                  <a:prstClr val="black"/>
                </a:solidFill>
              </a:rPr>
              <a:t>700</a:t>
            </a:r>
            <a:r>
              <a:rPr kumimoji="0" lang="da-DK"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µm) is </a:t>
            </a:r>
            <a:r>
              <a:rPr kumimoji="0" lang="da-DK" sz="16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deposition</a:t>
            </a:r>
            <a:r>
              <a:rPr kumimoji="0" lang="da-DK" sz="1600" b="0" i="1" u="none" strike="noStrike" kern="1200" cap="none" spc="0" normalizeH="0" noProof="0" dirty="0" smtClean="0">
                <a:ln>
                  <a:noFill/>
                </a:ln>
                <a:solidFill>
                  <a:prstClr val="black"/>
                </a:solidFill>
                <a:effectLst/>
                <a:uLnTx/>
                <a:uFillTx/>
                <a:latin typeface="Verdana" pitchFamily="34" charset="0"/>
                <a:ea typeface="ＭＳ Ｐゴシック" pitchFamily="34" charset="-128"/>
                <a:cs typeface="+mn-cs"/>
              </a:rPr>
              <a:t> by </a:t>
            </a:r>
            <a:r>
              <a:rPr kumimoji="0" lang="da-DK" sz="1600" b="0" i="1" u="none" strike="noStrike" kern="1200" cap="none" spc="0" normalizeH="0" noProof="0" dirty="0" err="1" smtClean="0">
                <a:ln>
                  <a:noFill/>
                </a:ln>
                <a:solidFill>
                  <a:prstClr val="black"/>
                </a:solidFill>
                <a:effectLst/>
                <a:uLnTx/>
                <a:uFillTx/>
                <a:latin typeface="Verdana" pitchFamily="34" charset="0"/>
                <a:ea typeface="ＭＳ Ｐゴシック" pitchFamily="34" charset="-128"/>
                <a:cs typeface="+mn-cs"/>
              </a:rPr>
              <a:t>use</a:t>
            </a:r>
            <a:r>
              <a:rPr kumimoji="0" lang="da-DK" sz="1600" b="0" i="1" u="none" strike="noStrike" kern="1200" cap="none" spc="0" normalizeH="0" noProof="0" dirty="0" smtClean="0">
                <a:ln>
                  <a:noFill/>
                </a:ln>
                <a:solidFill>
                  <a:prstClr val="black"/>
                </a:solidFill>
                <a:effectLst/>
                <a:uLnTx/>
                <a:uFillTx/>
                <a:latin typeface="Verdana" pitchFamily="34" charset="0"/>
                <a:ea typeface="ＭＳ Ｐゴシック" pitchFamily="34" charset="-128"/>
                <a:cs typeface="+mn-cs"/>
              </a:rPr>
              <a:t> of </a:t>
            </a:r>
            <a:r>
              <a:rPr kumimoji="0" lang="da-DK" sz="1600" b="0" i="1" u="none" strike="noStrike" kern="1200" cap="none" spc="0" normalizeH="0" noProof="0" dirty="0" err="1" smtClean="0">
                <a:ln>
                  <a:noFill/>
                </a:ln>
                <a:solidFill>
                  <a:prstClr val="black"/>
                </a:solidFill>
                <a:effectLst/>
                <a:uLnTx/>
                <a:uFillTx/>
                <a:latin typeface="Verdana" pitchFamily="34" charset="0"/>
                <a:ea typeface="ＭＳ Ｐゴシック" pitchFamily="34" charset="-128"/>
                <a:cs typeface="+mn-cs"/>
              </a:rPr>
              <a:t>electroplating</a:t>
            </a:r>
            <a:endParaRPr kumimoji="0" lang="da-DK"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Ni </a:t>
            </a:r>
            <a:r>
              <a:rPr kumimoji="0" lang="da-DK"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electroplating</a:t>
            </a: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is </a:t>
            </a:r>
            <a:r>
              <a:rPr kumimoji="0" lang="da-DK"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typically</a:t>
            </a: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used</a:t>
            </a: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to transfer </a:t>
            </a:r>
            <a:r>
              <a:rPr kumimoji="0" lang="da-DK"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structures</a:t>
            </a: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from Si </a:t>
            </a:r>
            <a:r>
              <a:rPr kumimoji="0" lang="da-DK"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wafers</a:t>
            </a: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to Ni </a:t>
            </a:r>
            <a:r>
              <a:rPr kumimoji="0" lang="da-DK"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shims</a:t>
            </a:r>
            <a:endPar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da-DK" sz="1600" dirty="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da-DK" sz="1600" b="1"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da-DK" sz="2000" b="1" dirty="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Application </a:t>
            </a:r>
            <a:r>
              <a:rPr kumimoji="0" lang="da-DK" sz="16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examples</a:t>
            </a:r>
            <a:r>
              <a:rPr kumimoji="0" 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0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Stamps for </a:t>
            </a:r>
            <a:r>
              <a:rPr kumimoji="0" lang="da-DK" sz="14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rPr>
              <a:t>injection</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moulding</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(≈350 </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µm Ni)</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Foils</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for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embossing</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imprinting</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(100-200 µm Ni)</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nvGrpSpPr>
          <p:cNvPr id="11" name="Group 10"/>
          <p:cNvGrpSpPr/>
          <p:nvPr/>
        </p:nvGrpSpPr>
        <p:grpSpPr>
          <a:xfrm>
            <a:off x="8257827" y="986152"/>
            <a:ext cx="4472555" cy="5735202"/>
            <a:chOff x="8257827" y="986152"/>
            <a:chExt cx="4472555" cy="5735202"/>
          </a:xfrm>
        </p:grpSpPr>
        <p:pic>
          <p:nvPicPr>
            <p:cNvPr id="6" name="Picture 5"/>
            <p:cNvPicPr>
              <a:picLocks noChangeAspect="1"/>
            </p:cNvPicPr>
            <p:nvPr/>
          </p:nvPicPr>
          <p:blipFill>
            <a:blip r:embed="rId3"/>
            <a:stretch>
              <a:fillRect/>
            </a:stretch>
          </p:blipFill>
          <p:spPr>
            <a:xfrm>
              <a:off x="8562112" y="986152"/>
              <a:ext cx="3257419" cy="5400000"/>
            </a:xfrm>
            <a:prstGeom prst="rect">
              <a:avLst/>
            </a:prstGeom>
          </p:spPr>
        </p:pic>
        <p:sp>
          <p:nvSpPr>
            <p:cNvPr id="8" name="Rectangle 7"/>
            <p:cNvSpPr/>
            <p:nvPr/>
          </p:nvSpPr>
          <p:spPr>
            <a:xfrm>
              <a:off x="8257827" y="6382800"/>
              <a:ext cx="4472555"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8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https://www.researchgate.net/figure/Replication-techniques-From-the-lithographically-prepared-master-it-is-possible-to-make_fig9_221909895</a:t>
              </a:r>
            </a:p>
          </p:txBody>
        </p:sp>
      </p:grpSp>
      <p:sp>
        <p:nvSpPr>
          <p:cNvPr id="7" name="Rectangle 6"/>
          <p:cNvSpPr/>
          <p:nvPr/>
        </p:nvSpPr>
        <p:spPr bwMode="auto">
          <a:xfrm>
            <a:off x="8552827" y="870807"/>
            <a:ext cx="3402059" cy="280831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 name="TextBox 4"/>
          <p:cNvSpPr txBox="1"/>
          <p:nvPr/>
        </p:nvSpPr>
        <p:spPr>
          <a:xfrm>
            <a:off x="732002" y="3289260"/>
            <a:ext cx="4501489" cy="1292662"/>
          </a:xfrm>
          <a:prstGeom prst="rect">
            <a:avLst/>
          </a:prstGeom>
          <a:noFill/>
        </p:spPr>
        <p:txBody>
          <a:bodyPr wrap="none" rtlCol="0">
            <a:spAutoFit/>
          </a:bodyPr>
          <a:lstStyle/>
          <a:p>
            <a:r>
              <a:rPr lang="da-DK" sz="1400" b="1" dirty="0" err="1" smtClean="0"/>
              <a:t>Process</a:t>
            </a:r>
            <a:r>
              <a:rPr lang="da-DK" sz="1400" b="1" dirty="0" smtClean="0"/>
              <a:t>:</a:t>
            </a:r>
          </a:p>
          <a:p>
            <a:endParaRPr lang="da-DK" sz="1000" b="1" dirty="0" smtClean="0"/>
          </a:p>
          <a:p>
            <a:pPr marL="457200" indent="-457200">
              <a:buAutoNum type="arabicPeriod"/>
            </a:pPr>
            <a:r>
              <a:rPr lang="da-DK" sz="1400" dirty="0" smtClean="0"/>
              <a:t>Make </a:t>
            </a:r>
            <a:r>
              <a:rPr lang="da-DK" sz="1400" dirty="0" err="1" smtClean="0"/>
              <a:t>structured</a:t>
            </a:r>
            <a:r>
              <a:rPr lang="da-DK" sz="1400" dirty="0" smtClean="0"/>
              <a:t> Si </a:t>
            </a:r>
            <a:r>
              <a:rPr lang="da-DK" sz="1400" dirty="0" err="1" smtClean="0"/>
              <a:t>wafer</a:t>
            </a:r>
            <a:r>
              <a:rPr lang="da-DK" sz="1400" dirty="0" smtClean="0"/>
              <a:t> (with seed </a:t>
            </a:r>
            <a:r>
              <a:rPr lang="da-DK" sz="1400" dirty="0" err="1" smtClean="0"/>
              <a:t>layer</a:t>
            </a:r>
            <a:r>
              <a:rPr lang="da-DK" sz="1400" dirty="0" smtClean="0"/>
              <a:t>)</a:t>
            </a:r>
          </a:p>
          <a:p>
            <a:pPr marL="457200" indent="-457200">
              <a:buAutoNum type="arabicPeriod"/>
            </a:pPr>
            <a:endParaRPr lang="da-DK" sz="600" dirty="0" smtClean="0"/>
          </a:p>
          <a:p>
            <a:pPr marL="457200" indent="-457200">
              <a:buAutoNum type="arabicPeriod"/>
            </a:pPr>
            <a:r>
              <a:rPr lang="da-DK" sz="1400" dirty="0" smtClean="0"/>
              <a:t>Ni </a:t>
            </a:r>
            <a:r>
              <a:rPr lang="da-DK" sz="1400" dirty="0" err="1" smtClean="0"/>
              <a:t>electroplating</a:t>
            </a:r>
            <a:endParaRPr lang="da-DK" sz="1400" dirty="0" smtClean="0"/>
          </a:p>
          <a:p>
            <a:pPr marL="457200" indent="-457200">
              <a:buAutoNum type="arabicPeriod"/>
            </a:pPr>
            <a:endParaRPr lang="da-DK" sz="600" dirty="0" smtClean="0"/>
          </a:p>
          <a:p>
            <a:pPr marL="457200" indent="-457200">
              <a:buAutoNum type="arabicPeriod"/>
            </a:pPr>
            <a:r>
              <a:rPr lang="da-DK" sz="1400" dirty="0" err="1" smtClean="0"/>
              <a:t>Remove</a:t>
            </a:r>
            <a:r>
              <a:rPr lang="da-DK" sz="1400" dirty="0" smtClean="0"/>
              <a:t> Si </a:t>
            </a:r>
            <a:r>
              <a:rPr lang="da-DK" sz="1400" dirty="0" err="1" smtClean="0"/>
              <a:t>wafer</a:t>
            </a:r>
            <a:r>
              <a:rPr lang="da-DK" sz="1400" dirty="0"/>
              <a:t> </a:t>
            </a:r>
            <a:r>
              <a:rPr lang="da-DK" sz="1400" dirty="0" smtClean="0"/>
              <a:t>to </a:t>
            </a:r>
            <a:r>
              <a:rPr lang="da-DK" sz="1400" dirty="0" err="1" smtClean="0"/>
              <a:t>release</a:t>
            </a:r>
            <a:r>
              <a:rPr lang="da-DK" sz="1400" dirty="0" smtClean="0"/>
              <a:t> Ni </a:t>
            </a:r>
            <a:r>
              <a:rPr lang="da-DK" sz="1400" dirty="0" err="1" smtClean="0"/>
              <a:t>shim</a:t>
            </a:r>
            <a:endParaRPr lang="da-DK" sz="1400" dirty="0"/>
          </a:p>
        </p:txBody>
      </p:sp>
      <p:sp>
        <p:nvSpPr>
          <p:cNvPr id="12" name="Rectangle 11"/>
          <p:cNvSpPr/>
          <p:nvPr/>
        </p:nvSpPr>
        <p:spPr>
          <a:xfrm>
            <a:off x="431491" y="1116827"/>
            <a:ext cx="7538304" cy="584775"/>
          </a:xfrm>
          <a:prstGeom prst="rect">
            <a:avLst/>
          </a:prstGeom>
        </p:spPr>
        <p:txBody>
          <a:bodyPr wrap="square">
            <a:spAutoFit/>
          </a:bodyPr>
          <a:lstStyle/>
          <a:p>
            <a:pPr lvl="0">
              <a:defRPr/>
            </a:pPr>
            <a:r>
              <a:rPr lang="da-DK" sz="1600" b="1" dirty="0" err="1">
                <a:solidFill>
                  <a:prstClr val="black"/>
                </a:solidFill>
              </a:rPr>
              <a:t>Electroplating</a:t>
            </a:r>
            <a:r>
              <a:rPr lang="da-DK" sz="1600" b="1" dirty="0">
                <a:solidFill>
                  <a:prstClr val="black"/>
                </a:solidFill>
              </a:rPr>
              <a:t> is </a:t>
            </a:r>
            <a:r>
              <a:rPr lang="da-DK" sz="1600" b="1" dirty="0" smtClean="0">
                <a:solidFill>
                  <a:prstClr val="black"/>
                </a:solidFill>
              </a:rPr>
              <a:t>an </a:t>
            </a:r>
            <a:r>
              <a:rPr lang="da-DK" sz="1600" b="1" dirty="0" err="1" smtClean="0">
                <a:solidFill>
                  <a:prstClr val="black"/>
                </a:solidFill>
              </a:rPr>
              <a:t>electrochemical</a:t>
            </a:r>
            <a:r>
              <a:rPr lang="da-DK" sz="1600" b="1" dirty="0" smtClean="0">
                <a:solidFill>
                  <a:prstClr val="black"/>
                </a:solidFill>
              </a:rPr>
              <a:t> </a:t>
            </a:r>
            <a:r>
              <a:rPr lang="da-DK" sz="1600" b="1" dirty="0" err="1">
                <a:solidFill>
                  <a:prstClr val="black"/>
                </a:solidFill>
              </a:rPr>
              <a:t>deposition</a:t>
            </a:r>
            <a:r>
              <a:rPr lang="da-DK" sz="1600" b="1" dirty="0">
                <a:solidFill>
                  <a:prstClr val="black"/>
                </a:solidFill>
              </a:rPr>
              <a:t> </a:t>
            </a:r>
            <a:r>
              <a:rPr lang="da-DK" sz="1600" b="1" dirty="0" err="1" smtClean="0">
                <a:solidFill>
                  <a:prstClr val="black"/>
                </a:solidFill>
              </a:rPr>
              <a:t>technique</a:t>
            </a:r>
            <a:r>
              <a:rPr lang="da-DK" sz="1600" b="1" dirty="0" smtClean="0">
                <a:solidFill>
                  <a:prstClr val="black"/>
                </a:solidFill>
              </a:rPr>
              <a:t> for </a:t>
            </a:r>
            <a:r>
              <a:rPr lang="da-DK" sz="1600" b="1" dirty="0" err="1">
                <a:solidFill>
                  <a:prstClr val="black"/>
                </a:solidFill>
              </a:rPr>
              <a:t>deposition</a:t>
            </a:r>
            <a:r>
              <a:rPr lang="da-DK" sz="1600" b="1" dirty="0">
                <a:solidFill>
                  <a:prstClr val="black"/>
                </a:solidFill>
              </a:rPr>
              <a:t> of </a:t>
            </a:r>
            <a:r>
              <a:rPr lang="da-DK" sz="1600" b="1" dirty="0" err="1">
                <a:solidFill>
                  <a:prstClr val="black"/>
                </a:solidFill>
              </a:rPr>
              <a:t>thick</a:t>
            </a:r>
            <a:r>
              <a:rPr lang="da-DK" sz="1600" b="1" dirty="0">
                <a:solidFill>
                  <a:prstClr val="black"/>
                </a:solidFill>
              </a:rPr>
              <a:t> metal </a:t>
            </a:r>
            <a:r>
              <a:rPr lang="da-DK" sz="1600" b="1" dirty="0" err="1">
                <a:solidFill>
                  <a:prstClr val="black"/>
                </a:solidFill>
              </a:rPr>
              <a:t>layers</a:t>
            </a:r>
            <a:r>
              <a:rPr lang="da-DK" sz="1600" b="1" dirty="0">
                <a:solidFill>
                  <a:prstClr val="black"/>
                </a:solidFill>
              </a:rPr>
              <a:t>.</a:t>
            </a:r>
          </a:p>
        </p:txBody>
      </p:sp>
      <p:grpSp>
        <p:nvGrpSpPr>
          <p:cNvPr id="19" name="Group 18"/>
          <p:cNvGrpSpPr>
            <a:grpSpLocks noChangeAspect="1"/>
          </p:cNvGrpSpPr>
          <p:nvPr/>
        </p:nvGrpSpPr>
        <p:grpSpPr>
          <a:xfrm>
            <a:off x="5458470" y="3326522"/>
            <a:ext cx="1420046" cy="360000"/>
            <a:chOff x="2713211" y="3501834"/>
            <a:chExt cx="2556240" cy="648040"/>
          </a:xfrm>
        </p:grpSpPr>
        <p:sp>
          <p:nvSpPr>
            <p:cNvPr id="20" name="Rectangle 19"/>
            <p:cNvSpPr/>
            <p:nvPr/>
          </p:nvSpPr>
          <p:spPr bwMode="auto">
            <a:xfrm>
              <a:off x="2713211" y="3789834"/>
              <a:ext cx="2556000" cy="36004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1" name="Rectangle 20"/>
            <p:cNvSpPr/>
            <p:nvPr/>
          </p:nvSpPr>
          <p:spPr bwMode="auto">
            <a:xfrm>
              <a:off x="271321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2" name="Rectangle 21"/>
            <p:cNvSpPr/>
            <p:nvPr/>
          </p:nvSpPr>
          <p:spPr bwMode="auto">
            <a:xfrm>
              <a:off x="487345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3" name="Rectangle 22"/>
            <p:cNvSpPr/>
            <p:nvPr/>
          </p:nvSpPr>
          <p:spPr bwMode="auto">
            <a:xfrm>
              <a:off x="3793331" y="3501834"/>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grpSp>
      <p:grpSp>
        <p:nvGrpSpPr>
          <p:cNvPr id="25" name="Group 24"/>
          <p:cNvGrpSpPr>
            <a:grpSpLocks noChangeAspect="1"/>
          </p:cNvGrpSpPr>
          <p:nvPr/>
        </p:nvGrpSpPr>
        <p:grpSpPr>
          <a:xfrm rot="10800000">
            <a:off x="5449516" y="4509953"/>
            <a:ext cx="1419982" cy="360000"/>
            <a:chOff x="5107499" y="1485610"/>
            <a:chExt cx="2556000" cy="648008"/>
          </a:xfrm>
        </p:grpSpPr>
        <p:sp>
          <p:nvSpPr>
            <p:cNvPr id="26" name="Rectangle 25"/>
            <p:cNvSpPr/>
            <p:nvPr/>
          </p:nvSpPr>
          <p:spPr bwMode="auto">
            <a:xfrm>
              <a:off x="5107499" y="1773578"/>
              <a:ext cx="2556000" cy="36004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7" name="Rectangle 26"/>
            <p:cNvSpPr/>
            <p:nvPr/>
          </p:nvSpPr>
          <p:spPr bwMode="auto">
            <a:xfrm>
              <a:off x="5503499"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8" name="Rectangle 27"/>
            <p:cNvSpPr/>
            <p:nvPr/>
          </p:nvSpPr>
          <p:spPr bwMode="auto">
            <a:xfrm>
              <a:off x="6586403"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grpSp>
      <p:grpSp>
        <p:nvGrpSpPr>
          <p:cNvPr id="13" name="Group 12"/>
          <p:cNvGrpSpPr/>
          <p:nvPr/>
        </p:nvGrpSpPr>
        <p:grpSpPr>
          <a:xfrm>
            <a:off x="5453549" y="3829984"/>
            <a:ext cx="1420179" cy="540000"/>
            <a:chOff x="5233492" y="3710878"/>
            <a:chExt cx="1420179" cy="540000"/>
          </a:xfrm>
        </p:grpSpPr>
        <p:grpSp>
          <p:nvGrpSpPr>
            <p:cNvPr id="39" name="Group 38"/>
            <p:cNvGrpSpPr>
              <a:grpSpLocks noChangeAspect="1"/>
            </p:cNvGrpSpPr>
            <p:nvPr/>
          </p:nvGrpSpPr>
          <p:grpSpPr>
            <a:xfrm>
              <a:off x="5233625" y="3890878"/>
              <a:ext cx="1420046" cy="360000"/>
              <a:chOff x="2713211" y="3501834"/>
              <a:chExt cx="2556240" cy="648040"/>
            </a:xfrm>
          </p:grpSpPr>
          <p:sp>
            <p:nvSpPr>
              <p:cNvPr id="40" name="Rectangle 39"/>
              <p:cNvSpPr/>
              <p:nvPr/>
            </p:nvSpPr>
            <p:spPr bwMode="auto">
              <a:xfrm>
                <a:off x="2713211" y="3789834"/>
                <a:ext cx="2556000" cy="36004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41" name="Rectangle 40"/>
              <p:cNvSpPr/>
              <p:nvPr/>
            </p:nvSpPr>
            <p:spPr bwMode="auto">
              <a:xfrm>
                <a:off x="271321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42" name="Rectangle 41"/>
              <p:cNvSpPr/>
              <p:nvPr/>
            </p:nvSpPr>
            <p:spPr bwMode="auto">
              <a:xfrm>
                <a:off x="487345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43" name="Rectangle 42"/>
              <p:cNvSpPr/>
              <p:nvPr/>
            </p:nvSpPr>
            <p:spPr bwMode="auto">
              <a:xfrm>
                <a:off x="3793331" y="3501834"/>
                <a:ext cx="414746"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grpSp>
        <p:grpSp>
          <p:nvGrpSpPr>
            <p:cNvPr id="44" name="Group 43"/>
            <p:cNvGrpSpPr>
              <a:grpSpLocks noChangeAspect="1"/>
            </p:cNvGrpSpPr>
            <p:nvPr/>
          </p:nvGrpSpPr>
          <p:grpSpPr>
            <a:xfrm rot="10800000">
              <a:off x="5233492" y="3710878"/>
              <a:ext cx="1419982" cy="360000"/>
              <a:chOff x="5107499" y="1485610"/>
              <a:chExt cx="2556000" cy="648008"/>
            </a:xfrm>
          </p:grpSpPr>
          <p:sp>
            <p:nvSpPr>
              <p:cNvPr id="45" name="Rectangle 44"/>
              <p:cNvSpPr/>
              <p:nvPr/>
            </p:nvSpPr>
            <p:spPr bwMode="auto">
              <a:xfrm>
                <a:off x="5107499" y="1773578"/>
                <a:ext cx="2556000" cy="36004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46" name="Rectangle 45"/>
              <p:cNvSpPr/>
              <p:nvPr/>
            </p:nvSpPr>
            <p:spPr bwMode="auto">
              <a:xfrm>
                <a:off x="5484134"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47" name="Rectangle 46"/>
              <p:cNvSpPr/>
              <p:nvPr/>
            </p:nvSpPr>
            <p:spPr bwMode="auto">
              <a:xfrm>
                <a:off x="6586403"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grpSp>
      </p:grpSp>
      <p:grpSp>
        <p:nvGrpSpPr>
          <p:cNvPr id="15" name="Group 14"/>
          <p:cNvGrpSpPr/>
          <p:nvPr/>
        </p:nvGrpSpPr>
        <p:grpSpPr>
          <a:xfrm>
            <a:off x="7238556" y="3764835"/>
            <a:ext cx="768976" cy="642591"/>
            <a:chOff x="6961683" y="3764835"/>
            <a:chExt cx="768976" cy="642591"/>
          </a:xfrm>
        </p:grpSpPr>
        <p:sp>
          <p:nvSpPr>
            <p:cNvPr id="49" name="Rectangle 48"/>
            <p:cNvSpPr/>
            <p:nvPr/>
          </p:nvSpPr>
          <p:spPr bwMode="auto">
            <a:xfrm>
              <a:off x="6961683" y="3789834"/>
              <a:ext cx="432000" cy="252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50" name="Rectangle 49"/>
            <p:cNvSpPr/>
            <p:nvPr/>
          </p:nvSpPr>
          <p:spPr bwMode="auto">
            <a:xfrm>
              <a:off x="6963966" y="4149874"/>
              <a:ext cx="432000" cy="252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51" name="TextBox 50"/>
            <p:cNvSpPr txBox="1"/>
            <p:nvPr/>
          </p:nvSpPr>
          <p:spPr>
            <a:xfrm>
              <a:off x="7363251" y="4130427"/>
              <a:ext cx="367408" cy="276999"/>
            </a:xfrm>
            <a:prstGeom prst="rect">
              <a:avLst/>
            </a:prstGeom>
            <a:noFill/>
          </p:spPr>
          <p:txBody>
            <a:bodyPr wrap="none" rtlCol="0">
              <a:spAutoFit/>
            </a:bodyPr>
            <a:lstStyle/>
            <a:p>
              <a:r>
                <a:rPr lang="da-DK" sz="1200" b="1" dirty="0" smtClean="0"/>
                <a:t>Ni</a:t>
              </a:r>
              <a:endParaRPr lang="da-DK" sz="1200" b="1" dirty="0"/>
            </a:p>
          </p:txBody>
        </p:sp>
        <p:sp>
          <p:nvSpPr>
            <p:cNvPr id="52" name="TextBox 51"/>
            <p:cNvSpPr txBox="1"/>
            <p:nvPr/>
          </p:nvSpPr>
          <p:spPr>
            <a:xfrm>
              <a:off x="7364438" y="3764835"/>
              <a:ext cx="346570" cy="276999"/>
            </a:xfrm>
            <a:prstGeom prst="rect">
              <a:avLst/>
            </a:prstGeom>
            <a:noFill/>
          </p:spPr>
          <p:txBody>
            <a:bodyPr wrap="none" rtlCol="0">
              <a:spAutoFit/>
            </a:bodyPr>
            <a:lstStyle/>
            <a:p>
              <a:r>
                <a:rPr lang="da-DK" sz="1200" b="1" dirty="0" smtClean="0"/>
                <a:t>Si</a:t>
              </a:r>
              <a:endParaRPr lang="da-DK" sz="1200" b="1" dirty="0"/>
            </a:p>
          </p:txBody>
        </p:sp>
      </p:grpSp>
    </p:spTree>
    <p:extLst>
      <p:ext uri="{BB962C8B-B14F-4D97-AF65-F5344CB8AC3E}">
        <p14:creationId xmlns:p14="http://schemas.microsoft.com/office/powerpoint/2010/main" val="335918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13" end="1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xEl>
                                              <p:pRg st="15" end="15"/>
                                            </p:txEl>
                                          </p:spTgt>
                                        </p:tgtEl>
                                        <p:attrNameLst>
                                          <p:attrName>style.visibility</p:attrName>
                                        </p:attrNameLst>
                                      </p:cBhvr>
                                      <p:to>
                                        <p:strVal val="visible"/>
                                      </p:to>
                                    </p:set>
                                  </p:childTnLst>
                                </p:cTn>
                              </p:par>
                              <p:par>
                                <p:cTn id="53" presetID="1" presetClass="exit"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prstClr val="black"/>
                </a:solidFill>
                <a:effectLst/>
                <a:uLnTx/>
                <a:uFillTx/>
                <a:latin typeface="Verdana"/>
                <a:ea typeface="MS PGothic" pitchFamily="34" charset="-128"/>
                <a:cs typeface="Arial" charset="0"/>
              </a:rPr>
              <a:t>Electroplating</a:t>
            </a:r>
            <a:r>
              <a:rPr kumimoji="0" lang="da-DK"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 </a:t>
            </a:r>
            <a:r>
              <a:rPr kumimoji="0" lang="da-DK"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 </a:t>
            </a:r>
            <a:r>
              <a:rPr kumimoji="0" lang="da-DK" altLang="da-DK" sz="2400" b="0" i="0" u="none" strike="noStrike" kern="0" cap="none" spc="0" normalizeH="0" baseline="0" noProof="0" dirty="0" err="1" smtClean="0">
                <a:ln>
                  <a:noFill/>
                </a:ln>
                <a:solidFill>
                  <a:prstClr val="black"/>
                </a:solidFill>
                <a:effectLst/>
                <a:uLnTx/>
                <a:uFillTx/>
                <a:latin typeface="Verdana"/>
                <a:ea typeface="MS PGothic" pitchFamily="34" charset="-128"/>
                <a:cs typeface="Arial" charset="0"/>
              </a:rPr>
              <a:t>Process</a:t>
            </a:r>
            <a:r>
              <a:rPr kumimoji="0" lang="da-DK"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 (</a:t>
            </a:r>
            <a:r>
              <a:rPr kumimoji="0" lang="da-DK" altLang="da-DK" sz="2400" b="0" i="0" u="none" strike="noStrike" kern="0" cap="none" spc="0" normalizeH="0" baseline="0" noProof="0" dirty="0" err="1" smtClean="0">
                <a:ln>
                  <a:noFill/>
                </a:ln>
                <a:solidFill>
                  <a:prstClr val="black"/>
                </a:solidFill>
                <a:effectLst/>
                <a:uLnTx/>
                <a:uFillTx/>
                <a:latin typeface="Verdana"/>
                <a:ea typeface="MS PGothic" pitchFamily="34" charset="-128"/>
                <a:cs typeface="Arial" charset="0"/>
              </a:rPr>
              <a:t>electroplating</a:t>
            </a:r>
            <a:r>
              <a:rPr kumimoji="0" lang="da-DK" altLang="da-DK" sz="2400" b="0" i="0" u="none" strike="noStrike" kern="0" cap="none" spc="0" normalizeH="0" noProof="0" dirty="0" smtClean="0">
                <a:ln>
                  <a:noFill/>
                </a:ln>
                <a:solidFill>
                  <a:prstClr val="black"/>
                </a:solidFill>
                <a:effectLst/>
                <a:uLnTx/>
                <a:uFillTx/>
                <a:latin typeface="Verdana"/>
                <a:ea typeface="MS PGothic" pitchFamily="34" charset="-128"/>
                <a:cs typeface="Arial" charset="0"/>
              </a:rPr>
              <a:t> of Ni</a:t>
            </a:r>
            <a:r>
              <a:rPr kumimoji="0" lang="da-DK"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mc:AlternateContent xmlns:mc="http://schemas.openxmlformats.org/markup-compatibility/2006" xmlns:a14="http://schemas.microsoft.com/office/drawing/2010/main">
        <mc:Choice Requires="a14">
          <p:sp>
            <p:nvSpPr>
              <p:cNvPr id="14" name="TextBox 13"/>
              <p:cNvSpPr txBox="1"/>
              <p:nvPr/>
            </p:nvSpPr>
            <p:spPr>
              <a:xfrm>
                <a:off x="431492" y="1125538"/>
                <a:ext cx="6424857" cy="5280529"/>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 sample is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lowered</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into</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an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electrolyte</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an </a:t>
                </a:r>
                <a:r>
                  <a:rPr kumimoji="0" lang="da-DK" sz="14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rPr>
                  <a:t>aqueous</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solution</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containing</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Ni 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The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electrolyte</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has a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well-controlled</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temperature and pH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that</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are</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adjusted</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automatically</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Temperature</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52˚</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p</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H</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~3.7 </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t>
                </a:r>
                <a:r>
                  <a:rPr kumimoji="0" lang="da-DK" sz="14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rPr>
                  <a:t>acidic</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voltage</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is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applied</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between</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 titanium basket with Ni pellets and the sample, i.e.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across</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an anode </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and a</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cathode</a:t>
                </a:r>
                <a:endPar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the anode, metallic Ni is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oxidized</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to Ni 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0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14:m>
                  <m:oMath xmlns:m="http://schemas.openxmlformats.org/officeDocument/2006/math">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s</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da-DK"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2+</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aq</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+ 2 </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e</m:t>
                    </m:r>
                    <m:r>
                      <m:rPr>
                        <m:nor/>
                      </m:rPr>
                      <a:rPr kumimoji="0" lang="da-DK"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m:t>
                    </m:r>
                  </m:oMath>
                </a14:m>
                <a:endParaRPr kumimoji="0" lang="da-DK" sz="1400" b="0" i="0" u="none" strike="noStrike" kern="1200" cap="none" spc="0" normalizeH="0" baseline="3000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the cathode, Ni ions from the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electrolyte</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is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reduced</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to metallic Ni:</a:t>
                </a:r>
                <a:endPar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0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14:m>
                  <m:oMath xmlns:m="http://schemas.openxmlformats.org/officeDocument/2006/math">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da-DK"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2+</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aq</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+ 2 </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e</m:t>
                    </m:r>
                    <m:r>
                      <m:rPr>
                        <m:nor/>
                      </m:rPr>
                      <a:rPr kumimoji="0" lang="da-DK"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 </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Ni</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s</m:t>
                    </m:r>
                    <m:r>
                      <m:rPr>
                        <m:nor/>
                      </m:rP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m:t>
                    </m:r>
                  </m:oMath>
                </a14:m>
                <a:endPar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31492" y="1125538"/>
                <a:ext cx="6424857" cy="5280529"/>
              </a:xfrm>
              <a:prstGeom prst="rect">
                <a:avLst/>
              </a:prstGeom>
              <a:blipFill>
                <a:blip r:embed="rId3"/>
                <a:stretch>
                  <a:fillRect/>
                </a:stretch>
              </a:blipFill>
            </p:spPr>
            <p:txBody>
              <a:bodyPr/>
              <a:lstStyle/>
              <a:p>
                <a:r>
                  <a:rPr lang="da-DK">
                    <a:noFill/>
                  </a:rPr>
                  <a:t> </a:t>
                </a:r>
              </a:p>
            </p:txBody>
          </p:sp>
        </mc:Fallback>
      </mc:AlternateContent>
      <p:grpSp>
        <p:nvGrpSpPr>
          <p:cNvPr id="34" name="Group 33"/>
          <p:cNvGrpSpPr/>
          <p:nvPr/>
        </p:nvGrpSpPr>
        <p:grpSpPr>
          <a:xfrm>
            <a:off x="7753771" y="549474"/>
            <a:ext cx="3871589" cy="5773812"/>
            <a:chOff x="3704672" y="-111841"/>
            <a:chExt cx="3871589" cy="5773812"/>
          </a:xfrm>
        </p:grpSpPr>
        <p:pic>
          <p:nvPicPr>
            <p:cNvPr id="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4672" y="1205417"/>
              <a:ext cx="3529209" cy="4456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5961240" y="490030"/>
              <a:ext cx="1615021"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Anode (+)</a:t>
              </a:r>
              <a:endParaRPr kumimoji="0" lang="da-DK"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Titanium </a:t>
              </a:r>
              <a:r>
                <a:rPr kumimoji="0" 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basket with Ni pellet</a:t>
              </a:r>
              <a:endParaRPr kumimoji="0" lang="da-DK"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37" name="TextBox 36"/>
            <p:cNvSpPr txBox="1"/>
            <p:nvPr/>
          </p:nvSpPr>
          <p:spPr>
            <a:xfrm>
              <a:off x="3955574" y="763321"/>
              <a:ext cx="118654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Cathode (-)</a:t>
              </a:r>
              <a:endParaRPr kumimoji="0" lang="da-DK"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Sample</a:t>
              </a:r>
              <a:endParaRPr kumimoji="0" lang="da-DK"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cxnSp>
          <p:nvCxnSpPr>
            <p:cNvPr id="38" name="Straight Arrow Connector 37"/>
            <p:cNvCxnSpPr/>
            <p:nvPr/>
          </p:nvCxnSpPr>
          <p:spPr bwMode="auto">
            <a:xfrm>
              <a:off x="5469276" y="490030"/>
              <a:ext cx="26834" cy="205624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p:nvPr/>
          </p:nvCxnSpPr>
          <p:spPr bwMode="auto">
            <a:xfrm flipH="1">
              <a:off x="6545109" y="1116595"/>
              <a:ext cx="223642" cy="1429677"/>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39"/>
            <p:cNvSpPr txBox="1"/>
            <p:nvPr/>
          </p:nvSpPr>
          <p:spPr>
            <a:xfrm>
              <a:off x="4995442" y="-111841"/>
              <a:ext cx="1129499"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Electrolyte</a:t>
              </a:r>
              <a:r>
                <a:rPr kumimoji="0" 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2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contaning</a:t>
              </a:r>
              <a:r>
                <a:rPr kumimoji="0" lang="da-DK"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Ni ions</a:t>
              </a:r>
              <a:endParaRPr kumimoji="0" lang="da-DK"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cxnSp>
          <p:nvCxnSpPr>
            <p:cNvPr id="41" name="Straight Arrow Connector 40"/>
            <p:cNvCxnSpPr/>
            <p:nvPr/>
          </p:nvCxnSpPr>
          <p:spPr bwMode="auto">
            <a:xfrm>
              <a:off x="4511671" y="1221349"/>
              <a:ext cx="112994" cy="1388589"/>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 name="Group 48"/>
          <p:cNvGrpSpPr/>
          <p:nvPr/>
        </p:nvGrpSpPr>
        <p:grpSpPr>
          <a:xfrm>
            <a:off x="5593531" y="5576735"/>
            <a:ext cx="2595883" cy="914926"/>
            <a:chOff x="7896704" y="4281733"/>
            <a:chExt cx="2595883" cy="914926"/>
          </a:xfrm>
        </p:grpSpPr>
        <p:sp>
          <p:nvSpPr>
            <p:cNvPr id="50" name="TextBox 49"/>
            <p:cNvSpPr txBox="1"/>
            <p:nvPr/>
          </p:nvSpPr>
          <p:spPr>
            <a:xfrm>
              <a:off x="8590463" y="4919660"/>
              <a:ext cx="1841210"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Electroplated</a:t>
              </a:r>
              <a:r>
                <a:rPr kumimoji="0" 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Ni </a:t>
              </a:r>
              <a:r>
                <a:rPr kumimoji="0" lang="da-DK" sz="12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layer</a:t>
              </a:r>
              <a:endParaRPr kumimoji="0" lang="da-DK"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51" name="Rectangle 50"/>
            <p:cNvSpPr/>
            <p:nvPr/>
          </p:nvSpPr>
          <p:spPr bwMode="auto">
            <a:xfrm>
              <a:off x="7896705" y="4289243"/>
              <a:ext cx="720000" cy="258415"/>
            </a:xfrm>
            <a:prstGeom prst="rect">
              <a:avLst/>
            </a:prstGeom>
            <a:solidFill>
              <a:srgbClr val="6666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80" charset="-128"/>
                <a:cs typeface="+mn-cs"/>
              </a:endParaRPr>
            </a:p>
          </p:txBody>
        </p:sp>
        <p:sp>
          <p:nvSpPr>
            <p:cNvPr id="52" name="Rectangle 51"/>
            <p:cNvSpPr/>
            <p:nvPr/>
          </p:nvSpPr>
          <p:spPr bwMode="auto">
            <a:xfrm>
              <a:off x="7896704" y="4604224"/>
              <a:ext cx="720000" cy="258415"/>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80" charset="-128"/>
                <a:cs typeface="+mn-cs"/>
              </a:endParaRPr>
            </a:p>
          </p:txBody>
        </p:sp>
        <p:sp>
          <p:nvSpPr>
            <p:cNvPr id="53" name="Rectangle 52"/>
            <p:cNvSpPr/>
            <p:nvPr/>
          </p:nvSpPr>
          <p:spPr bwMode="auto">
            <a:xfrm>
              <a:off x="7896704" y="4927678"/>
              <a:ext cx="720000" cy="258415"/>
            </a:xfrm>
            <a:prstGeom prst="rect">
              <a:avLst/>
            </a:prstGeom>
            <a:solidFill>
              <a:srgbClr val="52C68C"/>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80" charset="-128"/>
                <a:cs typeface="+mn-cs"/>
              </a:endParaRPr>
            </a:p>
          </p:txBody>
        </p:sp>
        <p:sp>
          <p:nvSpPr>
            <p:cNvPr id="54" name="TextBox 53"/>
            <p:cNvSpPr txBox="1"/>
            <p:nvPr/>
          </p:nvSpPr>
          <p:spPr>
            <a:xfrm>
              <a:off x="8590463" y="4594020"/>
              <a:ext cx="1902124"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Conducting</a:t>
              </a:r>
              <a:r>
                <a:rPr kumimoji="0" 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seed </a:t>
              </a:r>
              <a:r>
                <a:rPr kumimoji="0" lang="da-DK" sz="12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layer</a:t>
              </a:r>
              <a:endParaRPr kumimoji="0" lang="da-DK"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55" name="TextBox 54"/>
            <p:cNvSpPr txBox="1"/>
            <p:nvPr/>
          </p:nvSpPr>
          <p:spPr>
            <a:xfrm>
              <a:off x="8579312" y="4281733"/>
              <a:ext cx="81637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Si </a:t>
              </a:r>
              <a:r>
                <a:rPr kumimoji="0" lang="da-DK" sz="12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wafer</a:t>
              </a:r>
              <a:endParaRPr kumimoji="0" lang="da-DK"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
        <p:nvSpPr>
          <p:cNvPr id="11" name="TextBox 10"/>
          <p:cNvSpPr txBox="1"/>
          <p:nvPr/>
        </p:nvSpPr>
        <p:spPr>
          <a:xfrm>
            <a:off x="475239" y="1125538"/>
            <a:ext cx="678743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1"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rPr>
              <a:t>Electroplating</a:t>
            </a:r>
            <a:r>
              <a:rPr kumimoji="0" lang="da-DK" sz="16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is </a:t>
            </a:r>
            <a:r>
              <a:rPr kumimoji="0" 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an </a:t>
            </a:r>
            <a:r>
              <a:rPr kumimoji="0" lang="da-DK" sz="16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electrochemical</a:t>
            </a:r>
            <a:r>
              <a:rPr kumimoji="0" 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600" b="1"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rPr>
              <a:t>deposition</a:t>
            </a:r>
            <a:r>
              <a:rPr kumimoji="0" lang="da-DK" sz="16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r>
              <a:rPr kumimoji="0" lang="da-DK" sz="16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technique</a:t>
            </a:r>
            <a:endPar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65901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14" end="1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9828202" y="6454130"/>
            <a:ext cx="2114069" cy="326853"/>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3936"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a:ln>
                <a:noFill/>
              </a:ln>
              <a:solidFill>
                <a:prstClr val="black"/>
              </a:solidFill>
              <a:effectLst/>
              <a:uLnTx/>
              <a:uFillTx/>
              <a:latin typeface="Verdana" pitchFamily="34" charset="0"/>
              <a:ea typeface="ＭＳ Ｐゴシック" pitchFamily="-80" charset="-128"/>
              <a:cs typeface="+mn-cs"/>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a:ln>
                  <a:noFill/>
                </a:ln>
                <a:solidFill>
                  <a:prstClr val="black"/>
                </a:solidFill>
                <a:effectLst/>
                <a:uLnTx/>
                <a:uFillTx/>
                <a:latin typeface="Verdana"/>
                <a:ea typeface="MS PGothic" pitchFamily="34" charset="-128"/>
                <a:cs typeface="Arial" charset="0"/>
              </a:rPr>
              <a:t>Electroplating</a:t>
            </a:r>
            <a:r>
              <a:rPr kumimoji="0" lang="da-DK" altLang="da-DK" sz="2400" b="1" i="0" u="none" strike="noStrike" kern="0" cap="none" spc="0" normalizeH="0" baseline="0" noProof="0" dirty="0">
                <a:ln>
                  <a:noFill/>
                </a:ln>
                <a:solidFill>
                  <a:prstClr val="black"/>
                </a:solidFill>
                <a:effectLst/>
                <a:uLnTx/>
                <a:uFillTx/>
                <a:latin typeface="Verdana"/>
                <a:ea typeface="MS PGothic" pitchFamily="34" charset="-128"/>
                <a:cs typeface="Arial" charset="0"/>
              </a:rPr>
              <a:t> </a:t>
            </a:r>
            <a:r>
              <a:rPr kumimoji="0" lang="da-DK"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 </a:t>
            </a:r>
            <a:r>
              <a:rPr kumimoji="0" lang="da-DK"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Sample </a:t>
            </a:r>
            <a:r>
              <a:rPr kumimoji="0" lang="da-DK" altLang="da-DK" sz="2400" b="0" i="0" u="none" strike="noStrike" kern="0" cap="none" spc="0" normalizeH="0" baseline="0" noProof="0" dirty="0" err="1" smtClean="0">
                <a:ln>
                  <a:noFill/>
                </a:ln>
                <a:solidFill>
                  <a:prstClr val="black"/>
                </a:solidFill>
                <a:effectLst/>
                <a:uLnTx/>
                <a:uFillTx/>
                <a:latin typeface="Verdana"/>
                <a:ea typeface="MS PGothic" pitchFamily="34" charset="-128"/>
                <a:cs typeface="Arial" charset="0"/>
              </a:rPr>
              <a:t>requirements</a:t>
            </a:r>
            <a:endParaRPr kumimoji="0" lang="da-DK" altLang="da-DK" sz="2400" b="0" i="0" u="none" strike="noStrike" kern="0" cap="none" spc="0" normalizeH="0" baseline="0" noProof="0" dirty="0">
              <a:ln>
                <a:noFill/>
              </a:ln>
              <a:solidFill>
                <a:prstClr val="black"/>
              </a:solidFill>
              <a:effectLst/>
              <a:uLnTx/>
              <a:uFillTx/>
              <a:latin typeface="Verdana"/>
              <a:ea typeface="MS PGothic" pitchFamily="34" charset="-128"/>
              <a:cs typeface="Arial" charset="0"/>
            </a:endParaRP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0" y="1110298"/>
            <a:ext cx="7898345" cy="4941975"/>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Sample </a:t>
            </a:r>
            <a:r>
              <a:rPr kumimoji="0" lang="da-DK" sz="16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requirements</a:t>
            </a:r>
            <a:r>
              <a:rPr kumimoji="0" 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Sample </a:t>
            </a:r>
            <a:r>
              <a:rPr kumimoji="0" lang="da-DK" sz="14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rPr>
              <a:t>size</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50, 100 and 150 mm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wafers</a:t>
            </a:r>
            <a:endPar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Wafer</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rPr>
              <a:t>thickness</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~350-1000 </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µm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S</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ample </a:t>
            </a:r>
            <a:r>
              <a:rPr kumimoji="0" lang="da-DK" sz="14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rPr>
              <a:t>materials</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must </a:t>
            </a:r>
            <a:r>
              <a:rPr kumimoji="0" lang="da-DK" sz="14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rPr>
              <a:t>be</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compatible with the electrolyte</a:t>
            </a:r>
            <a:endPar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Electroplating</a:t>
            </a:r>
            <a:r>
              <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can</a:t>
            </a:r>
            <a:r>
              <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only</a:t>
            </a:r>
            <a:r>
              <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be</a:t>
            </a:r>
            <a:r>
              <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done on </a:t>
            </a:r>
            <a:r>
              <a:rPr kumimoji="0" lang="da-DK" sz="14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wafers</a:t>
            </a:r>
            <a:r>
              <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with a </a:t>
            </a:r>
            <a:r>
              <a:rPr kumimoji="0" lang="da-DK" sz="14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conducting</a:t>
            </a:r>
            <a:r>
              <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surface</a:t>
            </a:r>
            <a:endPar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For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instance</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Si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wafers</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can</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be</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covered</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by a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thin</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(~50-100 nm) seed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layer</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of Ti/</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Cr+Au</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or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NiV</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nickel</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-vanadium)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using</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PVD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deposition</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lvl="0">
              <a:defRPr/>
            </a:pPr>
            <a:r>
              <a:rPr lang="da-DK" sz="1400" i="1" dirty="0">
                <a:solidFill>
                  <a:prstClr val="black"/>
                </a:solidFill>
              </a:rPr>
              <a:t>It is </a:t>
            </a:r>
            <a:r>
              <a:rPr lang="da-DK" sz="1400" i="1" dirty="0" err="1">
                <a:solidFill>
                  <a:prstClr val="black"/>
                </a:solidFill>
              </a:rPr>
              <a:t>important</a:t>
            </a:r>
            <a:r>
              <a:rPr lang="da-DK" sz="1400" i="1" dirty="0">
                <a:solidFill>
                  <a:prstClr val="black"/>
                </a:solidFill>
              </a:rPr>
              <a:t> </a:t>
            </a:r>
            <a:r>
              <a:rPr lang="da-DK" sz="1400" i="1" dirty="0" err="1">
                <a:solidFill>
                  <a:prstClr val="black"/>
                </a:solidFill>
              </a:rPr>
              <a:t>that</a:t>
            </a:r>
            <a:r>
              <a:rPr lang="da-DK" sz="1400" i="1" dirty="0">
                <a:solidFill>
                  <a:prstClr val="black"/>
                </a:solidFill>
              </a:rPr>
              <a:t> all parts of the </a:t>
            </a:r>
            <a:r>
              <a:rPr lang="da-DK" sz="1400" i="1" dirty="0" err="1">
                <a:solidFill>
                  <a:prstClr val="black"/>
                </a:solidFill>
              </a:rPr>
              <a:t>wafer</a:t>
            </a:r>
            <a:r>
              <a:rPr lang="da-DK" sz="1400" i="1" dirty="0">
                <a:solidFill>
                  <a:prstClr val="black"/>
                </a:solidFill>
              </a:rPr>
              <a:t> </a:t>
            </a:r>
            <a:r>
              <a:rPr lang="da-DK" sz="1400" i="1" dirty="0" err="1">
                <a:solidFill>
                  <a:prstClr val="black"/>
                </a:solidFill>
              </a:rPr>
              <a:t>surface</a:t>
            </a:r>
            <a:r>
              <a:rPr lang="da-DK" sz="1400" i="1" dirty="0">
                <a:solidFill>
                  <a:prstClr val="black"/>
                </a:solidFill>
              </a:rPr>
              <a:t>, </a:t>
            </a:r>
            <a:r>
              <a:rPr lang="da-DK" sz="1400" i="1" dirty="0" err="1">
                <a:solidFill>
                  <a:prstClr val="black"/>
                </a:solidFill>
              </a:rPr>
              <a:t>including</a:t>
            </a:r>
            <a:r>
              <a:rPr lang="da-DK" sz="1400" i="1" dirty="0">
                <a:solidFill>
                  <a:prstClr val="black"/>
                </a:solidFill>
              </a:rPr>
              <a:t> </a:t>
            </a:r>
            <a:r>
              <a:rPr lang="da-DK" sz="1400" i="1" dirty="0" err="1">
                <a:solidFill>
                  <a:prstClr val="black"/>
                </a:solidFill>
              </a:rPr>
              <a:t>sidewalls</a:t>
            </a:r>
            <a:r>
              <a:rPr lang="da-DK" sz="1400" i="1" dirty="0">
                <a:solidFill>
                  <a:prstClr val="black"/>
                </a:solidFill>
              </a:rPr>
              <a:t> on </a:t>
            </a:r>
            <a:r>
              <a:rPr lang="da-DK" sz="1400" i="1" dirty="0" err="1">
                <a:solidFill>
                  <a:prstClr val="black"/>
                </a:solidFill>
              </a:rPr>
              <a:t>high</a:t>
            </a:r>
            <a:r>
              <a:rPr lang="da-DK" sz="1400" i="1" dirty="0">
                <a:solidFill>
                  <a:prstClr val="black"/>
                </a:solidFill>
              </a:rPr>
              <a:t> </a:t>
            </a:r>
            <a:r>
              <a:rPr lang="da-DK" sz="1400" i="1" dirty="0" err="1">
                <a:solidFill>
                  <a:prstClr val="black"/>
                </a:solidFill>
              </a:rPr>
              <a:t>aspect</a:t>
            </a:r>
            <a:r>
              <a:rPr lang="da-DK" sz="1400" i="1" dirty="0">
                <a:solidFill>
                  <a:prstClr val="black"/>
                </a:solidFill>
              </a:rPr>
              <a:t> ratio </a:t>
            </a:r>
            <a:r>
              <a:rPr lang="da-DK" sz="1400" i="1" dirty="0" err="1">
                <a:solidFill>
                  <a:prstClr val="black"/>
                </a:solidFill>
              </a:rPr>
              <a:t>structures</a:t>
            </a:r>
            <a:r>
              <a:rPr lang="da-DK" sz="1400" i="1" dirty="0">
                <a:solidFill>
                  <a:prstClr val="black"/>
                </a:solidFill>
              </a:rPr>
              <a:t>, </a:t>
            </a:r>
            <a:r>
              <a:rPr lang="da-DK" sz="1400" i="1" dirty="0" err="1">
                <a:solidFill>
                  <a:prstClr val="black"/>
                </a:solidFill>
              </a:rPr>
              <a:t>are</a:t>
            </a:r>
            <a:r>
              <a:rPr lang="da-DK" sz="1400" i="1" dirty="0">
                <a:solidFill>
                  <a:prstClr val="black"/>
                </a:solidFill>
              </a:rPr>
              <a:t> </a:t>
            </a:r>
            <a:r>
              <a:rPr lang="da-DK" sz="1400" i="1" dirty="0" err="1">
                <a:solidFill>
                  <a:prstClr val="black"/>
                </a:solidFill>
              </a:rPr>
              <a:t>covered</a:t>
            </a:r>
            <a:r>
              <a:rPr lang="da-DK" sz="1400" i="1" dirty="0">
                <a:solidFill>
                  <a:prstClr val="black"/>
                </a:solidFill>
              </a:rPr>
              <a:t> </a:t>
            </a:r>
            <a:r>
              <a:rPr lang="da-DK" sz="1400" i="1" dirty="0" smtClean="0">
                <a:solidFill>
                  <a:prstClr val="black"/>
                </a:solidFill>
              </a:rPr>
              <a:t>with </a:t>
            </a:r>
            <a:r>
              <a:rPr lang="da-DK" sz="1400" i="1" dirty="0">
                <a:solidFill>
                  <a:prstClr val="black"/>
                </a:solidFill>
              </a:rPr>
              <a:t>a uniform </a:t>
            </a:r>
            <a:r>
              <a:rPr lang="da-DK" sz="1400" i="1" dirty="0" err="1">
                <a:solidFill>
                  <a:prstClr val="black"/>
                </a:solidFill>
              </a:rPr>
              <a:t>conducting</a:t>
            </a:r>
            <a:r>
              <a:rPr lang="da-DK" sz="1400" i="1" dirty="0">
                <a:solidFill>
                  <a:prstClr val="black"/>
                </a:solidFill>
              </a:rPr>
              <a:t> seed </a:t>
            </a:r>
            <a:r>
              <a:rPr lang="da-DK" sz="1400" i="1" dirty="0" err="1">
                <a:solidFill>
                  <a:prstClr val="black"/>
                </a:solidFill>
              </a:rPr>
              <a:t>layer</a:t>
            </a:r>
            <a:r>
              <a:rPr lang="da-DK" sz="1400" i="1" dirty="0">
                <a:solidFill>
                  <a:prstClr val="black"/>
                </a:solidFill>
              </a:rPr>
              <a:t>. </a:t>
            </a:r>
          </a:p>
          <a:p>
            <a:pPr lvl="0">
              <a:defRPr/>
            </a:pPr>
            <a:endParaRPr lang="da-DK" sz="1400" i="1" dirty="0" smtClean="0">
              <a:solidFill>
                <a:prstClr val="black"/>
              </a:solidFill>
            </a:endParaRPr>
          </a:p>
          <a:p>
            <a:pPr lvl="0">
              <a:defRPr/>
            </a:pPr>
            <a:r>
              <a:rPr lang="da-DK" sz="1400" i="1" dirty="0" smtClean="0">
                <a:solidFill>
                  <a:prstClr val="black"/>
                </a:solidFill>
              </a:rPr>
              <a:t>Thus, </a:t>
            </a:r>
            <a:r>
              <a:rPr lang="da-DK" sz="1400" i="1" dirty="0" err="1" smtClean="0">
                <a:solidFill>
                  <a:prstClr val="black"/>
                </a:solidFill>
              </a:rPr>
              <a:t>sputtering</a:t>
            </a:r>
            <a:r>
              <a:rPr lang="da-DK" sz="1400" i="1" dirty="0" smtClean="0">
                <a:solidFill>
                  <a:prstClr val="black"/>
                </a:solidFill>
              </a:rPr>
              <a:t> is the </a:t>
            </a:r>
            <a:r>
              <a:rPr lang="da-DK" sz="1400" i="1" dirty="0" err="1" smtClean="0">
                <a:solidFill>
                  <a:prstClr val="black"/>
                </a:solidFill>
              </a:rPr>
              <a:t>preferred</a:t>
            </a:r>
            <a:r>
              <a:rPr lang="da-DK" sz="1400" i="1" dirty="0" smtClean="0">
                <a:solidFill>
                  <a:prstClr val="black"/>
                </a:solidFill>
              </a:rPr>
              <a:t> PVD </a:t>
            </a:r>
            <a:r>
              <a:rPr lang="da-DK" sz="1400" i="1" dirty="0" err="1" smtClean="0">
                <a:solidFill>
                  <a:prstClr val="black"/>
                </a:solidFill>
              </a:rPr>
              <a:t>method</a:t>
            </a:r>
            <a:r>
              <a:rPr lang="da-DK" sz="1400" i="1" dirty="0" smtClean="0">
                <a:solidFill>
                  <a:prstClr val="black"/>
                </a:solidFill>
              </a:rPr>
              <a:t> to </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cover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wafers</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with a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conduting</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seed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layer</a:t>
            </a:r>
            <a:r>
              <a:rPr lang="da-DK" sz="1400" i="1" noProof="0" dirty="0" smtClean="0">
                <a:solidFill>
                  <a:prstClr val="black"/>
                </a:solidFill>
              </a:rPr>
              <a:t>, </a:t>
            </a:r>
            <a:r>
              <a:rPr lang="da-DK" sz="1400" i="1" noProof="0" dirty="0" err="1" smtClean="0">
                <a:solidFill>
                  <a:prstClr val="black"/>
                </a:solidFill>
              </a:rPr>
              <a:t>because</a:t>
            </a:r>
            <a:r>
              <a:rPr lang="da-DK" sz="1400" i="1" noProof="0" dirty="0" smtClean="0">
                <a:solidFill>
                  <a:prstClr val="black"/>
                </a:solidFill>
              </a:rPr>
              <a:t> it gives a </a:t>
            </a:r>
            <a:r>
              <a:rPr lang="da-DK" sz="1400" i="1" noProof="0" dirty="0" err="1" smtClean="0">
                <a:solidFill>
                  <a:prstClr val="black"/>
                </a:solidFill>
              </a:rPr>
              <a:t>good</a:t>
            </a:r>
            <a:r>
              <a:rPr lang="da-DK" sz="1400" i="1" noProof="0" dirty="0" smtClean="0">
                <a:solidFill>
                  <a:prstClr val="black"/>
                </a:solidFill>
              </a:rPr>
              <a:t> step </a:t>
            </a:r>
            <a:r>
              <a:rPr lang="da-DK" sz="1400" i="1" noProof="0" dirty="0" err="1" smtClean="0">
                <a:solidFill>
                  <a:prstClr val="black"/>
                </a:solidFill>
              </a:rPr>
              <a:t>coverage</a:t>
            </a:r>
            <a:r>
              <a:rPr lang="da-DK" sz="1400" i="1" dirty="0" smtClean="0">
                <a:solidFill>
                  <a:prstClr val="black"/>
                </a:solidFill>
              </a:rPr>
              <a:t>. </a:t>
            </a:r>
          </a:p>
          <a:p>
            <a:pPr lvl="0">
              <a:defRPr/>
            </a:pPr>
            <a:r>
              <a:rPr lang="da-DK" sz="1400" i="1" dirty="0" smtClean="0">
                <a:solidFill>
                  <a:prstClr val="black"/>
                </a:solidFill>
              </a:rPr>
              <a:t>More info in the 2</a:t>
            </a:r>
            <a:r>
              <a:rPr lang="da-DK" sz="1400" i="1" baseline="30000" dirty="0" smtClean="0">
                <a:solidFill>
                  <a:prstClr val="black"/>
                </a:solidFill>
              </a:rPr>
              <a:t>nd</a:t>
            </a:r>
            <a:r>
              <a:rPr lang="da-DK" sz="1400" i="1" dirty="0" smtClean="0">
                <a:solidFill>
                  <a:prstClr val="black"/>
                </a:solidFill>
              </a:rPr>
              <a:t> part of </a:t>
            </a:r>
            <a:r>
              <a:rPr lang="da-DK" sz="1400" i="1" dirty="0" err="1" smtClean="0">
                <a:solidFill>
                  <a:prstClr val="black"/>
                </a:solidFill>
              </a:rPr>
              <a:t>this</a:t>
            </a:r>
            <a:r>
              <a:rPr lang="da-DK" sz="1400" i="1" dirty="0" smtClean="0">
                <a:solidFill>
                  <a:prstClr val="black"/>
                </a:solidFill>
              </a:rPr>
              <a:t> </a:t>
            </a:r>
            <a:r>
              <a:rPr lang="da-DK" sz="1400" i="1" dirty="0" err="1" smtClean="0">
                <a:solidFill>
                  <a:prstClr val="black"/>
                </a:solidFill>
              </a:rPr>
              <a:t>course</a:t>
            </a:r>
            <a:r>
              <a:rPr lang="da-DK" sz="1400" i="1" dirty="0" smtClean="0">
                <a:solidFill>
                  <a:prstClr val="black"/>
                </a:solidFill>
              </a:rPr>
              <a:t>…</a:t>
            </a:r>
            <a:endPar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1"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Important</a:t>
            </a:r>
            <a:r>
              <a:rPr kumimoji="0" lang="da-DK" sz="1400" b="1"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dedicated</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wafer</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holder has to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be</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used</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in the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sputter</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coater to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ensure</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deposition</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every</a:t>
            </a:r>
            <a:r>
              <a:rPr lang="da-DK" sz="1400" i="1" dirty="0" err="1" smtClean="0">
                <a:solidFill>
                  <a:prstClr val="black"/>
                </a:solidFill>
              </a:rPr>
              <a:t>where</a:t>
            </a:r>
            <a:r>
              <a:rPr lang="da-DK" sz="1400" i="1" dirty="0" smtClean="0">
                <a:solidFill>
                  <a:prstClr val="black"/>
                </a:solidFill>
              </a:rPr>
              <a:t> of the </a:t>
            </a:r>
            <a:r>
              <a:rPr lang="da-DK" sz="1400" i="1" dirty="0" err="1" smtClean="0">
                <a:solidFill>
                  <a:prstClr val="black"/>
                </a:solidFill>
              </a:rPr>
              <a:t>wafer</a:t>
            </a:r>
            <a:r>
              <a:rPr lang="da-DK" sz="1400" i="1" dirty="0" smtClean="0">
                <a:solidFill>
                  <a:prstClr val="black"/>
                </a:solidFill>
              </a:rPr>
              <a:t> </a:t>
            </a:r>
            <a:r>
              <a:rPr lang="da-DK" sz="1400" i="1" dirty="0" err="1" smtClean="0">
                <a:solidFill>
                  <a:prstClr val="black"/>
                </a:solidFill>
              </a:rPr>
              <a:t>surface</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 and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thus</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electric</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edge</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contact</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in the </a:t>
            </a:r>
            <a:r>
              <a:rPr kumimoji="0" lang="da-DK" sz="14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electroplater</a:t>
            </a:r>
            <a:r>
              <a:rPr kumimoji="0" lang="da-DK" sz="14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a:r>
            <a:endParaRPr kumimoji="0" lang="da-DK" sz="14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nvGrpSpPr>
          <p:cNvPr id="6" name="Group 5"/>
          <p:cNvGrpSpPr/>
          <p:nvPr/>
        </p:nvGrpSpPr>
        <p:grpSpPr>
          <a:xfrm>
            <a:off x="8830146" y="549474"/>
            <a:ext cx="2941775" cy="3343216"/>
            <a:chOff x="8830146" y="2385938"/>
            <a:chExt cx="2941775" cy="3343216"/>
          </a:xfrm>
        </p:grpSpPr>
        <p:grpSp>
          <p:nvGrpSpPr>
            <p:cNvPr id="34" name="Group 33"/>
            <p:cNvGrpSpPr/>
            <p:nvPr/>
          </p:nvGrpSpPr>
          <p:grpSpPr>
            <a:xfrm>
              <a:off x="8977907" y="4814228"/>
              <a:ext cx="2794014" cy="914926"/>
              <a:chOff x="7896704" y="4281733"/>
              <a:chExt cx="2794014" cy="914926"/>
            </a:xfrm>
          </p:grpSpPr>
          <p:sp>
            <p:nvSpPr>
              <p:cNvPr id="35" name="TextBox 34"/>
              <p:cNvSpPr txBox="1"/>
              <p:nvPr/>
            </p:nvSpPr>
            <p:spPr>
              <a:xfrm>
                <a:off x="8590463" y="4919660"/>
                <a:ext cx="1841210"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Electroplated</a:t>
                </a:r>
                <a:r>
                  <a:rPr kumimoji="0" 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Ni </a:t>
                </a:r>
                <a:r>
                  <a:rPr kumimoji="0" lang="da-DK" sz="12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layer</a:t>
                </a:r>
                <a:endParaRPr kumimoji="0" lang="da-DK"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36" name="Rectangle 35"/>
              <p:cNvSpPr/>
              <p:nvPr/>
            </p:nvSpPr>
            <p:spPr bwMode="auto">
              <a:xfrm>
                <a:off x="7896705" y="4289243"/>
                <a:ext cx="720000" cy="258415"/>
              </a:xfrm>
              <a:prstGeom prst="rect">
                <a:avLst/>
              </a:prstGeom>
              <a:solidFill>
                <a:srgbClr val="6666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80" charset="-128"/>
                  <a:cs typeface="+mn-cs"/>
                </a:endParaRPr>
              </a:p>
            </p:txBody>
          </p:sp>
          <p:sp>
            <p:nvSpPr>
              <p:cNvPr id="37" name="Rectangle 36"/>
              <p:cNvSpPr/>
              <p:nvPr/>
            </p:nvSpPr>
            <p:spPr bwMode="auto">
              <a:xfrm>
                <a:off x="7896704" y="4604224"/>
                <a:ext cx="720000" cy="258415"/>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80" charset="-128"/>
                  <a:cs typeface="+mn-cs"/>
                </a:endParaRPr>
              </a:p>
            </p:txBody>
          </p:sp>
          <p:sp>
            <p:nvSpPr>
              <p:cNvPr id="38" name="Rectangle 37"/>
              <p:cNvSpPr/>
              <p:nvPr/>
            </p:nvSpPr>
            <p:spPr bwMode="auto">
              <a:xfrm>
                <a:off x="7896704" y="4927678"/>
                <a:ext cx="720000" cy="258415"/>
              </a:xfrm>
              <a:prstGeom prst="rect">
                <a:avLst/>
              </a:prstGeom>
              <a:solidFill>
                <a:srgbClr val="52C68C"/>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80" charset="-128"/>
                  <a:cs typeface="+mn-cs"/>
                </a:endParaRPr>
              </a:p>
            </p:txBody>
          </p:sp>
          <p:sp>
            <p:nvSpPr>
              <p:cNvPr id="39" name="TextBox 38"/>
              <p:cNvSpPr txBox="1"/>
              <p:nvPr/>
            </p:nvSpPr>
            <p:spPr>
              <a:xfrm>
                <a:off x="8590463" y="4594020"/>
                <a:ext cx="210025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1" i="0" u="none" strike="noStrike" kern="1200" cap="none" spc="0" normalizeH="0" baseline="0" noProof="0" dirty="0" err="1" smtClean="0">
                    <a:ln>
                      <a:noFill/>
                    </a:ln>
                    <a:solidFill>
                      <a:srgbClr val="C00000"/>
                    </a:solidFill>
                    <a:effectLst/>
                    <a:uLnTx/>
                    <a:uFillTx/>
                    <a:latin typeface="Verdana" pitchFamily="34" charset="0"/>
                    <a:ea typeface="ＭＳ Ｐゴシック" pitchFamily="34" charset="-128"/>
                    <a:cs typeface="+mn-cs"/>
                  </a:rPr>
                  <a:t>Conducting</a:t>
                </a:r>
                <a:r>
                  <a:rPr kumimoji="0" lang="da-DK" sz="1200" b="1" i="0" u="none" strike="noStrike" kern="1200" cap="none" spc="0" normalizeH="0" baseline="0" noProof="0" dirty="0" smtClean="0">
                    <a:ln>
                      <a:noFill/>
                    </a:ln>
                    <a:solidFill>
                      <a:srgbClr val="C00000"/>
                    </a:solidFill>
                    <a:effectLst/>
                    <a:uLnTx/>
                    <a:uFillTx/>
                    <a:latin typeface="Verdana" pitchFamily="34" charset="0"/>
                    <a:ea typeface="ＭＳ Ｐゴシック" pitchFamily="34" charset="-128"/>
                    <a:cs typeface="+mn-cs"/>
                  </a:rPr>
                  <a:t> seed </a:t>
                </a:r>
                <a:r>
                  <a:rPr kumimoji="0" lang="da-DK" sz="1200" b="1" i="0" u="none" strike="noStrike" kern="1200" cap="none" spc="0" normalizeH="0" baseline="0" noProof="0" dirty="0" err="1" smtClean="0">
                    <a:ln>
                      <a:noFill/>
                    </a:ln>
                    <a:solidFill>
                      <a:srgbClr val="C00000"/>
                    </a:solidFill>
                    <a:effectLst/>
                    <a:uLnTx/>
                    <a:uFillTx/>
                    <a:latin typeface="Verdana" pitchFamily="34" charset="0"/>
                    <a:ea typeface="ＭＳ Ｐゴシック" pitchFamily="34" charset="-128"/>
                    <a:cs typeface="+mn-cs"/>
                  </a:rPr>
                  <a:t>layer</a:t>
                </a:r>
                <a:endParaRPr kumimoji="0" lang="da-DK" sz="1200" b="1" i="0" u="none" strike="noStrike" kern="1200" cap="none" spc="0" normalizeH="0" baseline="0" noProof="0" dirty="0">
                  <a:ln>
                    <a:noFill/>
                  </a:ln>
                  <a:solidFill>
                    <a:srgbClr val="C00000"/>
                  </a:solidFill>
                  <a:effectLst/>
                  <a:uLnTx/>
                  <a:uFillTx/>
                  <a:latin typeface="Verdana" pitchFamily="34" charset="0"/>
                  <a:ea typeface="ＭＳ Ｐゴシック" pitchFamily="34" charset="-128"/>
                  <a:cs typeface="+mn-cs"/>
                </a:endParaRPr>
              </a:p>
            </p:txBody>
          </p:sp>
          <p:sp>
            <p:nvSpPr>
              <p:cNvPr id="40" name="TextBox 39"/>
              <p:cNvSpPr txBox="1"/>
              <p:nvPr/>
            </p:nvSpPr>
            <p:spPr>
              <a:xfrm>
                <a:off x="8579312" y="4281733"/>
                <a:ext cx="81637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Si </a:t>
                </a:r>
                <a:r>
                  <a:rPr kumimoji="0" lang="da-DK" sz="12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wafer</a:t>
                </a:r>
                <a:endParaRPr kumimoji="0" lang="da-DK"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pic>
          <p:nvPicPr>
            <p:cNvPr id="5" name="Picture 4"/>
            <p:cNvPicPr>
              <a:picLocks noChangeAspect="1"/>
            </p:cNvPicPr>
            <p:nvPr/>
          </p:nvPicPr>
          <p:blipFill>
            <a:blip r:embed="rId3"/>
            <a:stretch>
              <a:fillRect/>
            </a:stretch>
          </p:blipFill>
          <p:spPr>
            <a:xfrm>
              <a:off x="8830146" y="2385938"/>
              <a:ext cx="1585714" cy="2340000"/>
            </a:xfrm>
            <a:prstGeom prst="rect">
              <a:avLst/>
            </a:prstGeom>
          </p:spPr>
        </p:pic>
      </p:grpSp>
      <p:grpSp>
        <p:nvGrpSpPr>
          <p:cNvPr id="7" name="Group 6"/>
          <p:cNvGrpSpPr/>
          <p:nvPr/>
        </p:nvGrpSpPr>
        <p:grpSpPr>
          <a:xfrm>
            <a:off x="8830146" y="4175830"/>
            <a:ext cx="2524025" cy="2638340"/>
            <a:chOff x="8830146" y="4305787"/>
            <a:chExt cx="2524025" cy="2638340"/>
          </a:xfrm>
        </p:grpSpPr>
        <p:pic>
          <p:nvPicPr>
            <p:cNvPr id="44" name="Picture 43"/>
            <p:cNvPicPr>
              <a:picLocks noChangeAspect="1"/>
            </p:cNvPicPr>
            <p:nvPr/>
          </p:nvPicPr>
          <p:blipFill rotWithShape="1">
            <a:blip r:embed="rId4" cstate="print">
              <a:extLst>
                <a:ext uri="{28A0092B-C50C-407E-A947-70E740481C1C}">
                  <a14:useLocalDpi xmlns:a14="http://schemas.microsoft.com/office/drawing/2010/main" val="0"/>
                </a:ext>
              </a:extLst>
            </a:blip>
            <a:srcRect l="8830" t="5421" r="12091" b="-393"/>
            <a:stretch/>
          </p:blipFill>
          <p:spPr>
            <a:xfrm>
              <a:off x="8869720" y="4305787"/>
              <a:ext cx="2397966" cy="2160000"/>
            </a:xfrm>
            <a:prstGeom prst="rect">
              <a:avLst/>
            </a:prstGeom>
          </p:spPr>
        </p:pic>
        <p:sp>
          <p:nvSpPr>
            <p:cNvPr id="45" name="TextBox 44"/>
            <p:cNvSpPr txBox="1"/>
            <p:nvPr/>
          </p:nvSpPr>
          <p:spPr>
            <a:xfrm>
              <a:off x="8830146" y="6482462"/>
              <a:ext cx="252402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Electroplater</a:t>
              </a:r>
              <a:r>
                <a:rPr kumimoji="0" lang="da-DK"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sample holder with 4” </a:t>
              </a:r>
              <a:r>
                <a:rPr kumimoji="0" lang="da-DK" sz="12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wafer</a:t>
              </a:r>
              <a:endParaRPr kumimoji="0" lang="da-DK"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Tree>
    <p:extLst>
      <p:ext uri="{BB962C8B-B14F-4D97-AF65-F5344CB8AC3E}">
        <p14:creationId xmlns:p14="http://schemas.microsoft.com/office/powerpoint/2010/main" val="344319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 presetClass="entr" presetSubtype="0" fill="hold" nodeType="withEffect">
                                  <p:stCondLst>
                                    <p:cond delay="0"/>
                                  </p:stCondLst>
                                  <p:childTnLst>
                                    <p:set>
                                      <p:cBhvr>
                                        <p:cTn id="23"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xEl>
                                              <p:pRg st="13" end="1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
                                            <p:txEl>
                                              <p:pRg st="16" end="16"/>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9">
                                            <p:txEl>
                                              <p:pRg st="17" end="17"/>
                                            </p:txEl>
                                          </p:spTgt>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da-DK" altLang="da-DK" sz="1800" b="1" dirty="0" err="1" smtClean="0">
                <a:latin typeface="+mj-lt"/>
                <a:ea typeface="ＭＳ Ｐゴシック" pitchFamily="34" charset="-128"/>
                <a:cs typeface="Arial" charset="0"/>
              </a:rPr>
              <a:t>Introduction</a:t>
            </a:r>
            <a:r>
              <a:rPr lang="da-DK" altLang="da-DK" sz="1800" b="1" dirty="0" smtClean="0">
                <a:latin typeface="+mj-lt"/>
                <a:ea typeface="ＭＳ Ｐゴシック" pitchFamily="34" charset="-128"/>
                <a:cs typeface="Arial" charset="0"/>
              </a:rPr>
              <a:t> to </a:t>
            </a:r>
            <a:r>
              <a:rPr lang="da-DK" altLang="da-DK" sz="1800" b="1" dirty="0" err="1" smtClean="0">
                <a:latin typeface="+mj-lt"/>
                <a:ea typeface="ＭＳ Ｐゴシック" pitchFamily="34" charset="-128"/>
                <a:cs typeface="Arial" charset="0"/>
              </a:rPr>
              <a:t>thin</a:t>
            </a:r>
            <a:r>
              <a:rPr lang="da-DK" altLang="da-DK" sz="1800" b="1" dirty="0" smtClean="0">
                <a:latin typeface="+mj-lt"/>
                <a:ea typeface="ＭＳ Ｐゴシック" pitchFamily="34" charset="-128"/>
                <a:cs typeface="Arial" charset="0"/>
              </a:rPr>
              <a:t> films</a:t>
            </a: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dirty="0" err="1" smtClean="0">
                <a:latin typeface="+mj-lt"/>
                <a:ea typeface="ＭＳ Ｐゴシック" pitchFamily="34" charset="-128"/>
                <a:cs typeface="Arial" charset="0"/>
              </a:rPr>
              <a:t>Before</a:t>
            </a:r>
            <a:r>
              <a:rPr lang="da-DK" altLang="da-DK" sz="1800" dirty="0" smtClean="0">
                <a:latin typeface="+mj-lt"/>
                <a:ea typeface="ＭＳ Ｐゴシック" pitchFamily="34" charset="-128"/>
                <a:cs typeface="Arial" charset="0"/>
              </a:rPr>
              <a:t> </a:t>
            </a:r>
            <a:r>
              <a:rPr lang="da-DK" altLang="da-DK" sz="1800" dirty="0" err="1" smtClean="0">
                <a:latin typeface="+mj-lt"/>
                <a:ea typeface="ＭＳ Ｐゴシック" pitchFamily="34" charset="-128"/>
                <a:cs typeface="Arial" charset="0"/>
              </a:rPr>
              <a:t>you</a:t>
            </a:r>
            <a:r>
              <a:rPr lang="da-DK" altLang="da-DK" sz="1800" dirty="0" smtClean="0">
                <a:latin typeface="+mj-lt"/>
                <a:ea typeface="ＭＳ Ｐゴシック" pitchFamily="34" charset="-128"/>
                <a:cs typeface="Arial" charset="0"/>
              </a:rPr>
              <a:t> start – </a:t>
            </a:r>
            <a:r>
              <a:rPr lang="da-DK" altLang="da-DK" sz="1800" dirty="0" err="1">
                <a:latin typeface="+mj-lt"/>
                <a:ea typeface="ＭＳ Ｐゴシック" pitchFamily="34" charset="-128"/>
                <a:cs typeface="Arial" charset="0"/>
              </a:rPr>
              <a:t>M</a:t>
            </a:r>
            <a:r>
              <a:rPr lang="da-DK" altLang="da-DK" sz="1800" dirty="0" err="1" smtClean="0">
                <a:latin typeface="+mj-lt"/>
                <a:ea typeface="ＭＳ Ｐゴシック" pitchFamily="34" charset="-128"/>
                <a:cs typeface="Arial" charset="0"/>
              </a:rPr>
              <a:t>aterial</a:t>
            </a:r>
            <a:r>
              <a:rPr lang="da-DK" altLang="da-DK" sz="1800" dirty="0" smtClean="0">
                <a:latin typeface="+mj-lt"/>
                <a:ea typeface="ＭＳ Ｐゴシック" pitchFamily="34" charset="-128"/>
                <a:cs typeface="Arial" charset="0"/>
              </a:rPr>
              <a:t> properties to </a:t>
            </a:r>
            <a:r>
              <a:rPr lang="da-DK" altLang="da-DK" sz="1800" dirty="0" err="1" smtClean="0">
                <a:latin typeface="+mj-lt"/>
                <a:ea typeface="ＭＳ Ｐゴシック" pitchFamily="34" charset="-128"/>
                <a:cs typeface="Arial" charset="0"/>
              </a:rPr>
              <a:t>consider</a:t>
            </a:r>
            <a:endParaRPr lang="da-DK" altLang="da-DK" sz="1800" dirty="0" smtClean="0">
              <a:latin typeface="+mj-lt"/>
              <a:ea typeface="ＭＳ Ｐゴシック" pitchFamily="34" charset="-128"/>
              <a:cs typeface="Arial" charset="0"/>
            </a:endParaRP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dirty="0" err="1" smtClean="0">
                <a:latin typeface="+mj-lt"/>
                <a:ea typeface="ＭＳ Ｐゴシック" pitchFamily="34" charset="-128"/>
                <a:cs typeface="Arial" charset="0"/>
              </a:rPr>
              <a:t>Overview</a:t>
            </a:r>
            <a:r>
              <a:rPr lang="da-DK" altLang="da-DK" sz="1800" dirty="0" smtClean="0">
                <a:latin typeface="+mj-lt"/>
                <a:ea typeface="ＭＳ Ｐゴシック" pitchFamily="34" charset="-128"/>
                <a:cs typeface="Arial" charset="0"/>
              </a:rPr>
              <a:t> of </a:t>
            </a:r>
            <a:r>
              <a:rPr lang="da-DK" altLang="da-DK" sz="1800" dirty="0" err="1" smtClean="0">
                <a:latin typeface="+mj-lt"/>
                <a:ea typeface="ＭＳ Ｐゴシック" pitchFamily="34" charset="-128"/>
                <a:cs typeface="Arial" charset="0"/>
              </a:rPr>
              <a:t>techniques</a:t>
            </a:r>
            <a:endParaRPr lang="da-DK" altLang="da-DK" sz="1800" dirty="0" smtClean="0">
              <a:latin typeface="+mj-lt"/>
              <a:ea typeface="ＭＳ Ｐゴシック" pitchFamily="34" charset="-128"/>
              <a:cs typeface="Arial" charset="0"/>
            </a:endParaRPr>
          </a:p>
          <a:p>
            <a:pPr marL="408291" lvl="1" indent="-408291">
              <a:buFont typeface="+mj-lt"/>
              <a:buAutoNum type="arabicPeriod"/>
            </a:pPr>
            <a:endParaRPr lang="da-DK" altLang="da-DK" sz="600" dirty="0" smtClean="0">
              <a:ea typeface="ＭＳ Ｐゴシック" pitchFamily="34" charset="-128"/>
              <a:cs typeface="Arial" charset="0"/>
            </a:endParaRPr>
          </a:p>
          <a:p>
            <a:pPr marL="408291" lvl="1" indent="-408291">
              <a:buFont typeface="+mj-lt"/>
              <a:buAutoNum type="arabicPeriod"/>
            </a:pPr>
            <a:r>
              <a:rPr lang="da-DK" altLang="da-DK" sz="1800" dirty="0" err="1" smtClean="0">
                <a:ea typeface="ＭＳ Ｐゴシック" pitchFamily="34" charset="-128"/>
                <a:cs typeface="Arial" charset="0"/>
              </a:rPr>
              <a:t>Equipment</a:t>
            </a:r>
            <a:r>
              <a:rPr lang="da-DK" altLang="da-DK" sz="1800" dirty="0" smtClean="0">
                <a:ea typeface="ＭＳ Ｐゴシック" pitchFamily="34" charset="-128"/>
                <a:cs typeface="Arial" charset="0"/>
              </a:rPr>
              <a:t> </a:t>
            </a:r>
            <a:r>
              <a:rPr lang="da-DK" altLang="da-DK" sz="1800" dirty="0" err="1">
                <a:ea typeface="ＭＳ Ｐゴシック" pitchFamily="34" charset="-128"/>
                <a:cs typeface="Arial" charset="0"/>
              </a:rPr>
              <a:t>overview</a:t>
            </a:r>
            <a:r>
              <a:rPr lang="da-DK" altLang="da-DK" sz="1800" dirty="0">
                <a:ea typeface="ＭＳ Ｐゴシック" pitchFamily="34" charset="-128"/>
                <a:cs typeface="Arial" charset="0"/>
              </a:rPr>
              <a:t> in </a:t>
            </a:r>
            <a:r>
              <a:rPr lang="da-DK" altLang="da-DK" sz="1800" dirty="0" err="1">
                <a:ea typeface="ＭＳ Ｐゴシック" pitchFamily="34" charset="-128"/>
                <a:cs typeface="Arial" charset="0"/>
              </a:rPr>
              <a:t>LabAdviser</a:t>
            </a:r>
            <a:endParaRPr lang="da-DK" altLang="da-DK" sz="1800" dirty="0">
              <a:ea typeface="ＭＳ Ｐゴシック" pitchFamily="34" charset="-128"/>
              <a:cs typeface="Arial" charset="0"/>
            </a:endParaRP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408291" lvl="1" indent="-408291">
              <a:buFont typeface="+mj-lt"/>
              <a:buAutoNum type="arabicPeriod"/>
            </a:pPr>
            <a:r>
              <a:rPr lang="da-DK" altLang="da-DK" sz="1800" dirty="0" smtClean="0">
                <a:latin typeface="+mj-lt"/>
                <a:ea typeface="ＭＳ Ｐゴシック" pitchFamily="34" charset="-128"/>
                <a:cs typeface="Arial" charset="0"/>
              </a:rPr>
              <a:t>Thin film </a:t>
            </a:r>
            <a:r>
              <a:rPr lang="da-DK" altLang="da-DK" sz="1800" dirty="0" err="1" smtClean="0">
                <a:latin typeface="+mj-lt"/>
                <a:ea typeface="ＭＳ Ｐゴシック" pitchFamily="34" charset="-128"/>
                <a:cs typeface="Arial" charset="0"/>
              </a:rPr>
              <a:t>techniques</a:t>
            </a:r>
            <a:r>
              <a:rPr lang="da-DK" altLang="da-DK" sz="1800" dirty="0" smtClean="0">
                <a:latin typeface="+mj-lt"/>
                <a:ea typeface="ＭＳ Ｐゴシック" pitchFamily="34" charset="-128"/>
                <a:cs typeface="Arial" charset="0"/>
              </a:rPr>
              <a:t> – 1</a:t>
            </a:r>
            <a:r>
              <a:rPr lang="da-DK" altLang="da-DK" sz="1800" baseline="30000" dirty="0" smtClean="0">
                <a:latin typeface="+mj-lt"/>
                <a:ea typeface="ＭＳ Ｐゴシック" pitchFamily="34" charset="-128"/>
                <a:cs typeface="Arial" charset="0"/>
              </a:rPr>
              <a:t>st</a:t>
            </a:r>
            <a:r>
              <a:rPr lang="da-DK" altLang="da-DK" sz="1800" dirty="0" smtClean="0">
                <a:latin typeface="+mj-lt"/>
                <a:ea typeface="ＭＳ Ｐゴシック" pitchFamily="34" charset="-128"/>
                <a:cs typeface="Arial" charset="0"/>
              </a:rPr>
              <a:t> part</a:t>
            </a:r>
          </a:p>
          <a:p>
            <a:pPr marL="408291" lvl="1" indent="-408291">
              <a:buFont typeface="+mj-lt"/>
              <a:buAutoNum type="arabicPeriod"/>
            </a:pPr>
            <a:endParaRPr lang="da-DK" altLang="da-DK" sz="600" dirty="0" smtClean="0">
              <a:latin typeface="+mj-lt"/>
              <a:ea typeface="ＭＳ Ｐゴシック" pitchFamily="34" charset="-128"/>
              <a:cs typeface="Arial" charset="0"/>
            </a:endParaRPr>
          </a:p>
          <a:p>
            <a:pPr marL="1247556" lvl="2" indent="-408291">
              <a:buFont typeface="+mj-lt"/>
              <a:buAutoNum type="arabicPeriod"/>
            </a:pPr>
            <a:r>
              <a:rPr lang="da-DK" altLang="da-DK" sz="1800" dirty="0" err="1" smtClean="0">
                <a:latin typeface="+mj-lt"/>
                <a:ea typeface="ＭＳ Ｐゴシック" pitchFamily="34" charset="-128"/>
                <a:cs typeface="Arial" charset="0"/>
              </a:rPr>
              <a:t>Thermal</a:t>
            </a:r>
            <a:r>
              <a:rPr lang="da-DK" altLang="da-DK" sz="1800" dirty="0" smtClean="0">
                <a:latin typeface="+mj-lt"/>
                <a:ea typeface="ＭＳ Ｐゴシック" pitchFamily="34" charset="-128"/>
                <a:cs typeface="Arial" charset="0"/>
              </a:rPr>
              <a:t> oxidation</a:t>
            </a:r>
          </a:p>
          <a:p>
            <a:pPr marL="1247556" lvl="2" indent="-408291">
              <a:buFont typeface="+mj-lt"/>
              <a:buAutoNum type="arabicPeriod"/>
            </a:pPr>
            <a:endParaRPr lang="da-DK" altLang="da-DK" sz="600" dirty="0" smtClean="0">
              <a:latin typeface="+mj-lt"/>
              <a:ea typeface="ＭＳ Ｐゴシック" pitchFamily="34" charset="-128"/>
              <a:cs typeface="Arial" charset="0"/>
            </a:endParaRPr>
          </a:p>
          <a:p>
            <a:pPr marL="1247556" lvl="2" indent="-408291">
              <a:buFont typeface="+mj-lt"/>
              <a:buAutoNum type="arabicPeriod"/>
            </a:pPr>
            <a:r>
              <a:rPr lang="da-DK" altLang="da-DK" sz="1800" dirty="0" err="1" smtClean="0">
                <a:latin typeface="+mj-lt"/>
                <a:ea typeface="ＭＳ Ｐゴシック" pitchFamily="34" charset="-128"/>
                <a:cs typeface="Arial" charset="0"/>
              </a:rPr>
              <a:t>Electroplating</a:t>
            </a:r>
            <a:endParaRPr lang="da-DK" altLang="da-DK" sz="1800" dirty="0" smtClean="0">
              <a:latin typeface="+mj-lt"/>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340243" lvl="1" indent="-340243"/>
            <a:endParaRPr lang="da-DK" altLang="da-DK" sz="1600" b="1" dirty="0" smtClean="0">
              <a:latin typeface="Arial" charset="0"/>
              <a:ea typeface="ＭＳ Ｐゴシック" pitchFamily="34" charset="-128"/>
              <a:cs typeface="Arial" charset="0"/>
            </a:endParaRPr>
          </a:p>
          <a:p>
            <a:pPr marL="0" indent="0">
              <a:buNone/>
            </a:pPr>
            <a:endParaRPr lang="da-DK"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Thin film TPT </a:t>
            </a: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course</a:t>
            </a:r>
            <a:r>
              <a:rPr lang="da-DK" altLang="da-DK" kern="0" dirty="0">
                <a:solidFill>
                  <a:srgbClr val="000000"/>
                </a:solidFill>
                <a:latin typeface="Verdana"/>
                <a:cs typeface="Arial" charset="0"/>
              </a:rPr>
              <a:t> </a:t>
            </a:r>
            <a:r>
              <a:rPr lang="da-DK" altLang="da-DK" kern="0" dirty="0" smtClean="0">
                <a:solidFill>
                  <a:srgbClr val="000000"/>
                </a:solidFill>
                <a:latin typeface="Verdana"/>
                <a:cs typeface="Arial" charset="0"/>
              </a:rPr>
              <a:t>– 1</a:t>
            </a:r>
            <a:r>
              <a:rPr lang="da-DK" altLang="da-DK" kern="0" baseline="30000" dirty="0" smtClean="0">
                <a:solidFill>
                  <a:srgbClr val="000000"/>
                </a:solidFill>
                <a:latin typeface="Verdana"/>
                <a:cs typeface="Arial" charset="0"/>
              </a:rPr>
              <a:t>st</a:t>
            </a:r>
            <a:r>
              <a:rPr lang="da-DK" altLang="da-DK" kern="0" dirty="0" smtClean="0">
                <a:solidFill>
                  <a:srgbClr val="000000"/>
                </a:solidFill>
                <a:latin typeface="Verdana"/>
                <a:cs typeface="Arial" charset="0"/>
              </a:rPr>
              <a:t> part</a:t>
            </a:r>
            <a:endParaRPr kumimoji="0" lang="da-DK"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877052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prstClr val="black"/>
                </a:solidFill>
                <a:effectLst/>
                <a:uLnTx/>
                <a:uFillTx/>
                <a:latin typeface="Verdana"/>
                <a:ea typeface="MS PGothic" pitchFamily="34" charset="-128"/>
                <a:cs typeface="Arial" charset="0"/>
              </a:rPr>
              <a:t>Electroplating</a:t>
            </a:r>
            <a:r>
              <a:rPr kumimoji="0" lang="da-DK"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 – </a:t>
            </a:r>
            <a:r>
              <a:rPr kumimoji="0" lang="da-DK" altLang="da-DK" sz="2400" b="0" i="0" u="none" strike="noStrike" kern="0" cap="none" spc="0" normalizeH="0" baseline="0" noProof="0" dirty="0" err="1" smtClean="0">
                <a:ln>
                  <a:noFill/>
                </a:ln>
                <a:solidFill>
                  <a:prstClr val="black"/>
                </a:solidFill>
                <a:effectLst/>
                <a:uLnTx/>
                <a:uFillTx/>
                <a:latin typeface="Verdana"/>
                <a:ea typeface="MS PGothic" pitchFamily="34" charset="-128"/>
                <a:cs typeface="Arial" charset="0"/>
              </a:rPr>
              <a:t>Process</a:t>
            </a:r>
            <a:r>
              <a:rPr kumimoji="0" lang="da-DK"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 </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40" name="TextBox 39"/>
          <p:cNvSpPr txBox="1"/>
          <p:nvPr/>
        </p:nvSpPr>
        <p:spPr>
          <a:xfrm>
            <a:off x="431490" y="1125538"/>
            <a:ext cx="9482521" cy="1648766"/>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a:t>
            </a:r>
            <a:r>
              <a:rPr kumimoji="0" lang="da-DK" sz="16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deposition</a:t>
            </a:r>
            <a:r>
              <a:rPr kumimoji="0" 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rate is </a:t>
            </a:r>
            <a:r>
              <a:rPr kumimoji="0" lang="da-DK" sz="16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controlled</a:t>
            </a:r>
            <a:r>
              <a:rPr kumimoji="0" 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by: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charge [Ah]</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a:t>
            </a:r>
            <a:r>
              <a:rPr kumimoji="0" lang="da-DK" sz="14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current</a:t>
            </a:r>
            <a:r>
              <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4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density</a:t>
            </a:r>
            <a:r>
              <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[A/dm</a:t>
            </a:r>
            <a:r>
              <a:rPr kumimoji="0" lang="da-DK" sz="1400" b="1" i="0" u="none" strike="noStrike" kern="1200" cap="none" spc="0" normalizeH="0" baseline="3000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2</a:t>
            </a:r>
            <a:r>
              <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i.e. </a:t>
            </a:r>
            <a:r>
              <a:rPr kumimoji="0" lang="da-DK" sz="14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current</a:t>
            </a:r>
            <a:r>
              <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and the </a:t>
            </a:r>
            <a:r>
              <a:rPr kumimoji="0" lang="da-DK" sz="14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wafer</a:t>
            </a:r>
            <a:r>
              <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4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size</a:t>
            </a:r>
            <a:endPar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6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endParaRPr kumimoji="0" lang="da-DK" sz="14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6" name="TextBox 7175"/>
          <p:cNvSpPr txBox="1"/>
          <p:nvPr/>
        </p:nvSpPr>
        <p:spPr>
          <a:xfrm>
            <a:off x="1181115" y="2277666"/>
            <a:ext cx="5827429" cy="221599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a:t>
            </a:r>
            <a:r>
              <a:rPr kumimoji="0" 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deposition</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rate </a:t>
            </a:r>
            <a:r>
              <a:rPr kumimoji="0" lang="da-DK"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increases</a:t>
            </a: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with the </a:t>
            </a:r>
            <a:r>
              <a:rPr kumimoji="0" 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current</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density</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0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da-DK" sz="1600" noProof="0" dirty="0" smtClean="0">
                <a:solidFill>
                  <a:prstClr val="black"/>
                </a:solidFill>
                <a:sym typeface="Wingdings" panose="05000000000000000000" pitchFamily="2" charset="2"/>
              </a:rPr>
              <a:t>But a </a:t>
            </a:r>
            <a:r>
              <a:rPr lang="da-DK" sz="1600" noProof="0" dirty="0" err="1" smtClean="0">
                <a:solidFill>
                  <a:prstClr val="black"/>
                </a:solidFill>
                <a:sym typeface="Wingdings" panose="05000000000000000000" pitchFamily="2" charset="2"/>
              </a:rPr>
              <a:t>low</a:t>
            </a:r>
            <a:r>
              <a:rPr lang="da-DK" sz="1600" noProof="0" dirty="0" smtClean="0">
                <a:solidFill>
                  <a:prstClr val="black"/>
                </a:solidFill>
                <a:sym typeface="Wingdings" panose="05000000000000000000" pitchFamily="2" charset="2"/>
              </a:rPr>
              <a:t> </a:t>
            </a:r>
            <a:r>
              <a:rPr lang="da-DK" sz="1600" noProof="0" dirty="0" err="1" smtClean="0">
                <a:solidFill>
                  <a:prstClr val="black"/>
                </a:solidFill>
                <a:sym typeface="Wingdings" panose="05000000000000000000" pitchFamily="2" charset="2"/>
              </a:rPr>
              <a:t>current</a:t>
            </a:r>
            <a:r>
              <a:rPr lang="da-DK" sz="1600" noProof="0" dirty="0" smtClean="0">
                <a:solidFill>
                  <a:prstClr val="black"/>
                </a:solidFill>
                <a:sym typeface="Wingdings" panose="05000000000000000000" pitchFamily="2" charset="2"/>
              </a:rPr>
              <a:t> </a:t>
            </a:r>
            <a:r>
              <a:rPr lang="da-DK" sz="1600" noProof="0" dirty="0" err="1" smtClean="0">
                <a:solidFill>
                  <a:prstClr val="black"/>
                </a:solidFill>
                <a:sym typeface="Wingdings" panose="05000000000000000000" pitchFamily="2" charset="2"/>
              </a:rPr>
              <a:t>density</a:t>
            </a:r>
            <a:r>
              <a:rPr lang="da-DK" sz="1600" noProof="0" dirty="0" smtClean="0">
                <a:solidFill>
                  <a:prstClr val="black"/>
                </a:solidFill>
                <a:sym typeface="Wingdings" panose="05000000000000000000" pitchFamily="2" charset="2"/>
              </a:rPr>
              <a:t> </a:t>
            </a:r>
            <a:r>
              <a:rPr lang="da-DK" sz="1600" noProof="0" dirty="0" err="1" smtClean="0">
                <a:solidFill>
                  <a:prstClr val="black"/>
                </a:solidFill>
                <a:sym typeface="Wingdings" panose="05000000000000000000" pitchFamily="2" charset="2"/>
              </a:rPr>
              <a:t>often</a:t>
            </a:r>
            <a:r>
              <a:rPr lang="da-DK" sz="1600" noProof="0" dirty="0" smtClean="0">
                <a:solidFill>
                  <a:prstClr val="black"/>
                </a:solidFill>
                <a:sym typeface="Wingdings" panose="05000000000000000000" pitchFamily="2" charset="2"/>
              </a:rPr>
              <a:t> has to </a:t>
            </a:r>
            <a:r>
              <a:rPr lang="da-DK" sz="1600" noProof="0" dirty="0" err="1" smtClean="0">
                <a:solidFill>
                  <a:prstClr val="black"/>
                </a:solidFill>
                <a:sym typeface="Wingdings" panose="05000000000000000000" pitchFamily="2" charset="2"/>
              </a:rPr>
              <a:t>be</a:t>
            </a:r>
            <a:r>
              <a:rPr lang="da-DK" sz="1600" noProof="0" dirty="0" smtClean="0">
                <a:solidFill>
                  <a:prstClr val="black"/>
                </a:solidFill>
                <a:sym typeface="Wingdings" panose="05000000000000000000" pitchFamily="2" charset="2"/>
              </a:rPr>
              <a:t> </a:t>
            </a:r>
            <a:r>
              <a:rPr lang="da-DK" sz="1600" noProof="0" dirty="0" err="1" smtClean="0">
                <a:solidFill>
                  <a:prstClr val="black"/>
                </a:solidFill>
                <a:sym typeface="Wingdings" panose="05000000000000000000" pitchFamily="2" charset="2"/>
              </a:rPr>
              <a:t>used</a:t>
            </a:r>
            <a:r>
              <a:rPr lang="da-DK" sz="1600" noProof="0" dirty="0" smtClean="0">
                <a:solidFill>
                  <a:prstClr val="black"/>
                </a:solidFill>
                <a:sym typeface="Wingdings" panose="05000000000000000000" pitchFamily="2" charset="2"/>
              </a:rPr>
              <a:t> - </a:t>
            </a:r>
            <a:r>
              <a:rPr lang="da-DK" sz="1600" noProof="0" dirty="0" err="1" smtClean="0">
                <a:solidFill>
                  <a:prstClr val="black"/>
                </a:solidFill>
                <a:sym typeface="Wingdings" panose="05000000000000000000" pitchFamily="2" charset="2"/>
              </a:rPr>
              <a:t>Why</a:t>
            </a:r>
            <a:r>
              <a:rPr lang="da-DK" sz="1600" dirty="0">
                <a:solidFill>
                  <a:prstClr val="black"/>
                </a:solidFill>
                <a:sym typeface="Wingdings" panose="05000000000000000000" pitchFamily="2" charset="2"/>
              </a:rPr>
              <a:t>?</a:t>
            </a:r>
            <a:endParaRPr kumimoji="0" lang="da-DK" sz="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8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Improve</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4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filling</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of </a:t>
            </a:r>
            <a:r>
              <a:rPr kumimoji="0" lang="da-DK" sz="14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structures</a:t>
            </a:r>
            <a:endPar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Better</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4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uniformity</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Lower</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4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surface</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4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roughness</a:t>
            </a:r>
            <a:endPar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da-DK" sz="1400" dirty="0" smtClean="0">
                <a:solidFill>
                  <a:prstClr val="black"/>
                </a:solidFill>
                <a:sym typeface="Wingdings" panose="05000000000000000000" pitchFamily="2" charset="2"/>
              </a:rPr>
              <a:t>More </a:t>
            </a:r>
            <a:r>
              <a:rPr lang="da-DK" sz="1400" dirty="0" err="1" smtClean="0">
                <a:solidFill>
                  <a:prstClr val="black"/>
                </a:solidFill>
                <a:sym typeface="Wingdings" panose="05000000000000000000" pitchFamily="2" charset="2"/>
              </a:rPr>
              <a:t>hard</a:t>
            </a:r>
            <a:r>
              <a:rPr lang="da-DK" sz="1400" dirty="0" smtClean="0">
                <a:solidFill>
                  <a:prstClr val="black"/>
                </a:solidFill>
                <a:sym typeface="Wingdings" panose="05000000000000000000" pitchFamily="2" charset="2"/>
              </a:rPr>
              <a:t> </a:t>
            </a:r>
            <a:r>
              <a:rPr lang="da-DK" sz="1400" dirty="0" err="1" smtClean="0">
                <a:solidFill>
                  <a:prstClr val="black"/>
                </a:solidFill>
                <a:sym typeface="Wingdings" panose="05000000000000000000" pitchFamily="2" charset="2"/>
              </a:rPr>
              <a:t>surface</a:t>
            </a:r>
            <a:endPar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85167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111540" y="6454130"/>
            <a:ext cx="3761912" cy="330361"/>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grpSp>
        <p:nvGrpSpPr>
          <p:cNvPr id="3" name="Group 2"/>
          <p:cNvGrpSpPr/>
          <p:nvPr/>
        </p:nvGrpSpPr>
        <p:grpSpPr>
          <a:xfrm>
            <a:off x="4731371" y="2494170"/>
            <a:ext cx="7463805" cy="4320000"/>
            <a:chOff x="4686767" y="2494170"/>
            <a:chExt cx="7463805" cy="4320000"/>
          </a:xfrm>
        </p:grpSpPr>
        <p:pic>
          <p:nvPicPr>
            <p:cNvPr id="49" name="Picture 48"/>
            <p:cNvPicPr>
              <a:picLocks noChangeAspect="1"/>
            </p:cNvPicPr>
            <p:nvPr/>
          </p:nvPicPr>
          <p:blipFill>
            <a:blip r:embed="rId3"/>
            <a:stretch>
              <a:fillRect/>
            </a:stretch>
          </p:blipFill>
          <p:spPr>
            <a:xfrm>
              <a:off x="4686767" y="2494170"/>
              <a:ext cx="7328440" cy="4320000"/>
            </a:xfrm>
            <a:prstGeom prst="rect">
              <a:avLst/>
            </a:prstGeom>
          </p:spPr>
        </p:pic>
        <mc:AlternateContent xmlns:mc="http://schemas.openxmlformats.org/markup-compatibility/2006" xmlns:a14="http://schemas.microsoft.com/office/drawing/2010/main">
          <mc:Choice Requires="a14">
            <p:sp>
              <p:nvSpPr>
                <p:cNvPr id="50" name="Rectangle 49"/>
                <p:cNvSpPr/>
                <p:nvPr/>
              </p:nvSpPr>
              <p:spPr>
                <a:xfrm>
                  <a:off x="8883598" y="2617961"/>
                  <a:ext cx="3131610"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=5.5 </m:t>
                        </m:r>
                        <m:r>
                          <m:rPr>
                            <m:sty m:val="p"/>
                          </m:rPr>
                          <a:rPr kumimoji="0" lang="da-DK"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da-DK"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≈4 </m:t>
                        </m:r>
                        <m:r>
                          <m:rPr>
                            <m:sty m:val="p"/>
                          </m:rPr>
                          <a:rPr kumimoji="0" lang="da-DK"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da-DK" sz="15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mc:Choice>
          <mc:Fallback xmlns="">
            <p:sp>
              <p:nvSpPr>
                <p:cNvPr id="50" name="Rectangle 49"/>
                <p:cNvSpPr>
                  <a:spLocks noRot="1" noChangeAspect="1" noMove="1" noResize="1" noEditPoints="1" noAdjustHandles="1" noChangeArrowheads="1" noChangeShapeType="1" noTextEdit="1"/>
                </p:cNvSpPr>
                <p:nvPr/>
              </p:nvSpPr>
              <p:spPr>
                <a:xfrm>
                  <a:off x="8883598" y="2617961"/>
                  <a:ext cx="3131610" cy="323165"/>
                </a:xfrm>
                <a:prstGeom prst="rect">
                  <a:avLst/>
                </a:prstGeom>
                <a:blipFill>
                  <a:blip r:embed="rId4"/>
                  <a:stretch>
                    <a:fillRect b="-15094"/>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8883598" y="3789834"/>
                  <a:ext cx="3131609"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=3.5 </m:t>
                        </m:r>
                        <m:r>
                          <m:rPr>
                            <m:sty m:val="p"/>
                          </m:rPr>
                          <a:rPr kumimoji="0" lang="da-DK"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da-DK"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m:t>
                        </m:r>
                        <m:r>
                          <a:rPr kumimoji="0" lang="da-DK"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6 </m:t>
                        </m:r>
                        <m:r>
                          <m:rPr>
                            <m:sty m:val="p"/>
                          </m:rPr>
                          <a:rPr kumimoji="0" lang="da-DK"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da-DK" sz="1500" b="0" i="0" u="none" strike="noStrike" kern="1200" cap="none" spc="0" normalizeH="0" baseline="0" noProof="0" dirty="0">
                    <a:ln>
                      <a:noFill/>
                    </a:ln>
                    <a:solidFill>
                      <a:prstClr val="black"/>
                    </a:solidFill>
                    <a:effectLst/>
                    <a:uLnTx/>
                    <a:uFillTx/>
                    <a:latin typeface="Verdana" pitchFamily="34" charset="0"/>
                    <a:ea typeface="Cambria Math" panose="02040503050406030204" pitchFamily="18" charset="0"/>
                    <a:cs typeface="+mn-cs"/>
                    <a:sym typeface="Wingdings" panose="05000000000000000000" pitchFamily="2" charset="2"/>
                  </a:endParaRPr>
                </a:p>
              </p:txBody>
            </p:sp>
          </mc:Choice>
          <mc:Fallback xmlns="">
            <p:sp>
              <p:nvSpPr>
                <p:cNvPr id="51" name="Rectangle 50"/>
                <p:cNvSpPr>
                  <a:spLocks noRot="1" noChangeAspect="1" noMove="1" noResize="1" noEditPoints="1" noAdjustHandles="1" noChangeArrowheads="1" noChangeShapeType="1" noTextEdit="1"/>
                </p:cNvSpPr>
                <p:nvPr/>
              </p:nvSpPr>
              <p:spPr>
                <a:xfrm>
                  <a:off x="8883598" y="3789834"/>
                  <a:ext cx="3131609" cy="323165"/>
                </a:xfrm>
                <a:prstGeom prst="rect">
                  <a:avLst/>
                </a:prstGeom>
                <a:blipFill>
                  <a:blip r:embed="rId5"/>
                  <a:stretch>
                    <a:fillRect b="-13208"/>
                  </a:stretch>
                </a:blipFill>
              </p:spPr>
              <p:txBody>
                <a:bodyPr/>
                <a:lstStyle/>
                <a:p>
                  <a:r>
                    <a:rPr lang="da-DK">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8883598" y="4941962"/>
                  <a:ext cx="3266974"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=1.5 </m:t>
                        </m:r>
                        <m:r>
                          <m:rPr>
                            <m:sty m:val="p"/>
                          </m:rPr>
                          <a:rPr kumimoji="0" lang="da-DK"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da-DK"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da-DK"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≈12 </m:t>
                        </m:r>
                        <m:r>
                          <m:rPr>
                            <m:sty m:val="p"/>
                          </m:rPr>
                          <a:rPr kumimoji="0" lang="da-DK"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da-DK" sz="1500" b="0" i="0" u="none" strike="noStrike" kern="1200" cap="none" spc="0" normalizeH="0" baseline="0" noProof="0" dirty="0">
                    <a:ln>
                      <a:noFill/>
                    </a:ln>
                    <a:solidFill>
                      <a:prstClr val="black"/>
                    </a:solidFill>
                    <a:effectLst/>
                    <a:uLnTx/>
                    <a:uFillTx/>
                    <a:latin typeface="Verdana" pitchFamily="34" charset="0"/>
                    <a:ea typeface="Cambria Math" panose="02040503050406030204" pitchFamily="18" charset="0"/>
                    <a:cs typeface="+mn-cs"/>
                    <a:sym typeface="Wingdings" panose="05000000000000000000" pitchFamily="2" charset="2"/>
                  </a:endParaRPr>
                </a:p>
              </p:txBody>
            </p:sp>
          </mc:Choice>
          <mc:Fallback xmlns="">
            <p:sp>
              <p:nvSpPr>
                <p:cNvPr id="52" name="Rectangle 51"/>
                <p:cNvSpPr>
                  <a:spLocks noRot="1" noChangeAspect="1" noMove="1" noResize="1" noEditPoints="1" noAdjustHandles="1" noChangeArrowheads="1" noChangeShapeType="1" noTextEdit="1"/>
                </p:cNvSpPr>
                <p:nvPr/>
              </p:nvSpPr>
              <p:spPr>
                <a:xfrm>
                  <a:off x="8883598" y="4941962"/>
                  <a:ext cx="3266974" cy="323165"/>
                </a:xfrm>
                <a:prstGeom prst="rect">
                  <a:avLst/>
                </a:prstGeom>
                <a:blipFill>
                  <a:blip r:embed="rId6"/>
                  <a:stretch>
                    <a:fillRect b="-13208"/>
                  </a:stretch>
                </a:blipFill>
              </p:spPr>
              <p:txBody>
                <a:bodyPr/>
                <a:lstStyle/>
                <a:p>
                  <a:r>
                    <a:rPr lang="da-DK">
                      <a:noFill/>
                    </a:rPr>
                    <a:t> </a:t>
                  </a:r>
                </a:p>
              </p:txBody>
            </p:sp>
          </mc:Fallback>
        </mc:AlternateContent>
        <p:sp>
          <p:nvSpPr>
            <p:cNvPr id="53" name="TextBox 52"/>
            <p:cNvSpPr txBox="1"/>
            <p:nvPr/>
          </p:nvSpPr>
          <p:spPr>
            <a:xfrm>
              <a:off x="7587797" y="6507492"/>
              <a:ext cx="1526380" cy="27699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Time [</a:t>
              </a:r>
              <a:r>
                <a:rPr kumimoji="0" lang="da-DK" sz="12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minutes</a:t>
              </a:r>
              <a:r>
                <a:rPr kumimoji="0" lang="da-DK"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a:r>
              <a:endParaRPr kumimoji="0" lang="da-DK"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60" name="TextBox 59"/>
            <p:cNvSpPr txBox="1"/>
            <p:nvPr/>
          </p:nvSpPr>
          <p:spPr>
            <a:xfrm rot="16200000">
              <a:off x="4235201" y="4323193"/>
              <a:ext cx="1180131" cy="27699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Current</a:t>
              </a:r>
              <a:r>
                <a:rPr kumimoji="0" lang="da-DK"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a:t>
              </a:r>
              <a:endParaRPr kumimoji="0" lang="da-DK"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prstClr val="black"/>
                </a:solidFill>
                <a:effectLst/>
                <a:uLnTx/>
                <a:uFillTx/>
                <a:latin typeface="Verdana"/>
                <a:ea typeface="MS PGothic" pitchFamily="34" charset="-128"/>
                <a:cs typeface="Arial" charset="0"/>
              </a:rPr>
              <a:t>Electroplating</a:t>
            </a:r>
            <a:r>
              <a:rPr kumimoji="0" lang="da-DK"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 – </a:t>
            </a:r>
            <a:r>
              <a:rPr kumimoji="0" lang="da-DK" altLang="da-DK" sz="2400" b="0" i="0" u="none" strike="noStrike" kern="0" cap="none" spc="0" normalizeH="0" baseline="0" noProof="0" dirty="0" err="1" smtClean="0">
                <a:ln>
                  <a:noFill/>
                </a:ln>
                <a:solidFill>
                  <a:prstClr val="black"/>
                </a:solidFill>
                <a:effectLst/>
                <a:uLnTx/>
                <a:uFillTx/>
                <a:latin typeface="Verdana"/>
                <a:ea typeface="MS PGothic" pitchFamily="34" charset="-128"/>
                <a:cs typeface="Arial" charset="0"/>
              </a:rPr>
              <a:t>Process</a:t>
            </a:r>
            <a:r>
              <a:rPr kumimoji="0" lang="da-DK"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 </a:t>
            </a:r>
            <a:r>
              <a:rPr kumimoji="0" lang="da-DK" altLang="da-DK" sz="2400" b="0" i="0" u="none" strike="noStrike" kern="0" cap="none" spc="0" normalizeH="0" baseline="0" noProof="0" dirty="0" err="1" smtClean="0">
                <a:ln>
                  <a:noFill/>
                </a:ln>
                <a:solidFill>
                  <a:prstClr val="black"/>
                </a:solidFill>
                <a:effectLst/>
                <a:uLnTx/>
                <a:uFillTx/>
                <a:latin typeface="Verdana"/>
                <a:ea typeface="MS PGothic" pitchFamily="34" charset="-128"/>
                <a:cs typeface="Arial" charset="0"/>
              </a:rPr>
              <a:t>example</a:t>
            </a:r>
            <a:endParaRPr kumimoji="0" lang="da-DK"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endParaRP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21" name="TextBox 20"/>
          <p:cNvSpPr txBox="1"/>
          <p:nvPr/>
        </p:nvSpPr>
        <p:spPr>
          <a:xfrm>
            <a:off x="431491" y="1125538"/>
            <a:ext cx="11138704" cy="2818316"/>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1600" b="1"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rPr>
              <a:t>Example</a:t>
            </a:r>
            <a:r>
              <a:rPr kumimoji="0" lang="da-DK" alt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DTU </a:t>
            </a:r>
            <a:r>
              <a:rPr kumimoji="0" lang="da-DK" alt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rPr>
              <a:t>Nanolab</a:t>
            </a:r>
            <a:r>
              <a:rPr kumimoji="0" lang="da-DK"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has </a:t>
            </a:r>
            <a:r>
              <a:rPr kumimoji="0" lang="da-DK" alt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rPr>
              <a:t>three</a:t>
            </a:r>
            <a:r>
              <a:rPr kumimoji="0" lang="da-DK"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standard programs for </a:t>
            </a:r>
            <a:r>
              <a:rPr kumimoji="0" lang="da-DK" alt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rPr>
              <a:t>deposition</a:t>
            </a:r>
            <a:r>
              <a:rPr kumimoji="0" lang="da-DK"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of 350 µm Ni on 4” Si </a:t>
            </a:r>
            <a:r>
              <a:rPr kumimoji="0" lang="da-DK" alt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rPr>
              <a:t>wafers</a:t>
            </a:r>
            <a:r>
              <a:rPr kumimoji="0" lang="da-DK"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with </a:t>
            </a:r>
            <a:r>
              <a:rPr kumimoji="0" lang="da-DK" alt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a: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100 </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nm </a:t>
            </a:r>
            <a:r>
              <a:rPr kumimoji="0" lang="da-DK"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NiV</a:t>
            </a: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a:r>
            <a:endParaRPr kumimoji="0" lang="da-DK"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a:t>
            </a:r>
            <a:r>
              <a:rPr kumimoji="0" lang="da-DK"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maximum</a:t>
            </a: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current</a:t>
            </a: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600" b="0" i="1"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I</a:t>
            </a:r>
            <a:r>
              <a:rPr kumimoji="0" lang="da-DK" sz="1600" b="0" i="1" u="none" strike="noStrike" kern="1200" cap="none" spc="0" normalizeH="0" baseline="-2500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max</a:t>
            </a: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and </a:t>
            </a:r>
            <a:r>
              <a:rPr kumimoji="0" 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thus</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the </a:t>
            </a:r>
            <a:r>
              <a:rPr kumimoji="0" 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deposition</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time is </a:t>
            </a:r>
            <a:r>
              <a:rPr kumimoji="0" 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different</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for the </a:t>
            </a:r>
            <a:r>
              <a:rPr kumimoji="0" 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three</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programs.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charge is 18.3 Ah for all the programs.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2" name="TextBox 1"/>
          <p:cNvSpPr txBox="1"/>
          <p:nvPr/>
        </p:nvSpPr>
        <p:spPr>
          <a:xfrm>
            <a:off x="442644" y="2784624"/>
            <a:ext cx="4430808" cy="1077218"/>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a:t>
            </a:r>
            <a:r>
              <a:rPr kumimoji="0" 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depositions</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starts with a </a:t>
            </a:r>
            <a:r>
              <a:rPr kumimoji="0" 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slow</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current</a:t>
            </a: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ramping</a:t>
            </a: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to </a:t>
            </a:r>
            <a:r>
              <a:rPr kumimoji="0" 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avoid</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wafer</a:t>
            </a: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(and sample holder) </a:t>
            </a:r>
            <a:r>
              <a:rPr kumimoji="0" lang="da-DK"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damage</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as </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seed </a:t>
            </a:r>
            <a:r>
              <a:rPr kumimoji="0" 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layer</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cannot</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conduct</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6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high</a:t>
            </a:r>
            <a:r>
              <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t>
            </a:r>
            <a:r>
              <a:rPr kumimoji="0" lang="da-DK"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currents</a:t>
            </a:r>
            <a:r>
              <a:rPr kumimoji="0" 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a:t>
            </a:r>
            <a:endParaRPr kumimoji="0" 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61105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314793" y="6461263"/>
            <a:ext cx="10734713" cy="424839"/>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prstClr val="black"/>
                </a:solidFill>
                <a:effectLst/>
                <a:uLnTx/>
                <a:uFillTx/>
                <a:latin typeface="Verdana"/>
                <a:ea typeface="MS PGothic" pitchFamily="34" charset="-128"/>
                <a:cs typeface="Arial" charset="0"/>
              </a:rPr>
              <a:t>Electroplating</a:t>
            </a:r>
            <a:r>
              <a:rPr kumimoji="0" lang="da-DK"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 at DTU </a:t>
            </a:r>
            <a:r>
              <a:rPr kumimoji="0" lang="da-DK" altLang="da-DK" sz="2400" b="1" i="0" u="none" strike="noStrike" kern="0" cap="none" spc="0" normalizeH="0" baseline="0" noProof="0" dirty="0" err="1" smtClean="0">
                <a:ln>
                  <a:noFill/>
                </a:ln>
                <a:solidFill>
                  <a:prstClr val="black"/>
                </a:solidFill>
                <a:effectLst/>
                <a:uLnTx/>
                <a:uFillTx/>
                <a:latin typeface="Verdana"/>
                <a:ea typeface="MS PGothic" pitchFamily="34" charset="-128"/>
                <a:cs typeface="Arial" charset="0"/>
              </a:rPr>
              <a:t>Nanolab</a:t>
            </a:r>
            <a:endParaRPr kumimoji="0" lang="da-DK"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endParaRP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6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1" y="1125538"/>
            <a:ext cx="8690435" cy="4018645"/>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6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Typical</a:t>
            </a:r>
            <a:r>
              <a:rPr kumimoji="0" 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6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process</a:t>
            </a:r>
            <a:r>
              <a:rPr kumimoji="0" 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6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results</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Thickness</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of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deposited</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Ni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layer</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lang="da-DK" sz="1400" noProof="0" dirty="0">
                <a:solidFill>
                  <a:prstClr val="black"/>
                </a:solidFill>
              </a:rPr>
              <a:t>5</a:t>
            </a:r>
            <a:r>
              <a:rPr lang="da-DK" sz="1400" dirty="0" smtClean="0">
                <a:solidFill>
                  <a:prstClr val="black"/>
                </a:solidFill>
              </a:rPr>
              <a:t>0</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-700 µm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Uniformity</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of </a:t>
            </a:r>
            <a:r>
              <a:rPr kumimoji="0" lang="da-DK" sz="1400" b="0"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rPr>
              <a:t>deposited</a:t>
            </a:r>
            <a:r>
              <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Ni </a:t>
            </a:r>
            <a:r>
              <a:rPr kumimoji="0" lang="da-DK" sz="14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layer</a:t>
            </a: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2-10%</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da-DK" sz="1400" dirty="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da-DK" sz="1400" dirty="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Contact </a:t>
            </a:r>
            <a:r>
              <a:rPr kumimoji="0" lang="da-DK" sz="14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email</a:t>
            </a:r>
            <a:r>
              <a:rPr kumimoji="0" lang="da-DK"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wetchemistry@nanolab.dtu.dk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nvGrpSpPr>
          <p:cNvPr id="7176" name="Group 7175"/>
          <p:cNvGrpSpPr/>
          <p:nvPr/>
        </p:nvGrpSpPr>
        <p:grpSpPr>
          <a:xfrm>
            <a:off x="5287186" y="1045132"/>
            <a:ext cx="5014881" cy="5036338"/>
            <a:chOff x="6987362" y="1477180"/>
            <a:chExt cx="5014881" cy="5036338"/>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563" t="17373" r="5211" b="-3672"/>
            <a:stretch/>
          </p:blipFill>
          <p:spPr>
            <a:xfrm>
              <a:off x="7069270" y="1477180"/>
              <a:ext cx="4932973" cy="4680000"/>
            </a:xfrm>
            <a:prstGeom prst="rect">
              <a:avLst/>
            </a:prstGeom>
          </p:spPr>
        </p:pic>
        <p:sp>
          <p:nvSpPr>
            <p:cNvPr id="2" name="TextBox 1"/>
            <p:cNvSpPr txBox="1"/>
            <p:nvPr/>
          </p:nvSpPr>
          <p:spPr>
            <a:xfrm>
              <a:off x="6987362" y="6021075"/>
              <a:ext cx="3274429"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1" i="0" u="none" strike="noStrike" kern="1200" cap="none" spc="0" normalizeH="0" baseline="0" noProof="0" dirty="0" err="1">
                  <a:ln>
                    <a:noFill/>
                  </a:ln>
                  <a:solidFill>
                    <a:prstClr val="black"/>
                  </a:solidFill>
                  <a:effectLst/>
                  <a:uLnTx/>
                  <a:uFillTx/>
                  <a:latin typeface="Verdana" pitchFamily="34" charset="0"/>
                  <a:ea typeface="ＭＳ Ｐゴシック" pitchFamily="34" charset="-128"/>
                  <a:cs typeface="+mn-cs"/>
                </a:rPr>
                <a:t>E</a:t>
              </a:r>
              <a:r>
                <a:rPr kumimoji="0" lang="da-DK" sz="14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lectroplater</a:t>
              </a:r>
              <a:r>
                <a:rPr kumimoji="0" lang="da-DK"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2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Electroplating</a:t>
              </a:r>
              <a:r>
                <a:rPr kumimoji="0" lang="da-DK"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-Ni) in the </a:t>
              </a:r>
              <a:r>
                <a:rPr kumimoji="0" lang="da-DK" sz="12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cleanroom</a:t>
              </a:r>
              <a:endParaRPr kumimoji="0" lang="da-DK"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grpSp>
        <p:nvGrpSpPr>
          <p:cNvPr id="30" name="Group 29"/>
          <p:cNvGrpSpPr/>
          <p:nvPr/>
        </p:nvGrpSpPr>
        <p:grpSpPr>
          <a:xfrm>
            <a:off x="5976044" y="1283646"/>
            <a:ext cx="6458247" cy="5344117"/>
            <a:chOff x="5976044" y="1283646"/>
            <a:chExt cx="6458247" cy="5344117"/>
          </a:xfrm>
        </p:grpSpPr>
        <p:sp>
          <p:nvSpPr>
            <p:cNvPr id="6" name="Rectangle 5"/>
            <p:cNvSpPr/>
            <p:nvPr/>
          </p:nvSpPr>
          <p:spPr bwMode="auto">
            <a:xfrm>
              <a:off x="5976044" y="1283646"/>
              <a:ext cx="1852347" cy="1758653"/>
            </a:xfrm>
            <a:prstGeom prst="rect">
              <a:avLst/>
            </a:prstGeom>
            <a:noFill/>
            <a:ln w="28575" cap="flat" cmpd="sng" algn="ctr">
              <a:solidFill>
                <a:srgbClr val="C0000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80" charset="-128"/>
                <a:cs typeface="+mn-cs"/>
              </a:endParaRPr>
            </a:p>
          </p:txBody>
        </p:sp>
        <p:grpSp>
          <p:nvGrpSpPr>
            <p:cNvPr id="7169" name="Group 7168"/>
            <p:cNvGrpSpPr/>
            <p:nvPr/>
          </p:nvGrpSpPr>
          <p:grpSpPr>
            <a:xfrm>
              <a:off x="9409955" y="3445034"/>
              <a:ext cx="3024336" cy="3182729"/>
              <a:chOff x="4161600" y="5066324"/>
              <a:chExt cx="3024336" cy="3182729"/>
            </a:xfrm>
          </p:grpSpPr>
          <p:pic>
            <p:nvPicPr>
              <p:cNvPr id="7168" name="Picture 7167"/>
              <p:cNvPicPr>
                <a:picLocks noChangeAspect="1"/>
              </p:cNvPicPr>
              <p:nvPr/>
            </p:nvPicPr>
            <p:blipFill rotWithShape="1">
              <a:blip r:embed="rId4" cstate="print">
                <a:extLst>
                  <a:ext uri="{28A0092B-C50C-407E-A947-70E740481C1C}">
                    <a14:useLocalDpi xmlns:a14="http://schemas.microsoft.com/office/drawing/2010/main" val="0"/>
                  </a:ext>
                </a:extLst>
              </a:blip>
              <a:srcRect t="16845" b="19652"/>
              <a:stretch/>
            </p:blipFill>
            <p:spPr>
              <a:xfrm>
                <a:off x="4225659" y="5082353"/>
                <a:ext cx="2520000" cy="2672598"/>
              </a:xfrm>
              <a:prstGeom prst="rect">
                <a:avLst/>
              </a:prstGeom>
            </p:spPr>
          </p:pic>
          <p:sp>
            <p:nvSpPr>
              <p:cNvPr id="13" name="TextBox 12"/>
              <p:cNvSpPr txBox="1"/>
              <p:nvPr/>
            </p:nvSpPr>
            <p:spPr>
              <a:xfrm>
                <a:off x="4161600" y="7787388"/>
                <a:ext cx="3024336"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Wafer</a:t>
                </a:r>
                <a:r>
                  <a:rPr kumimoji="0" lang="da-DK"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2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mounted</a:t>
                </a:r>
                <a:r>
                  <a:rPr kumimoji="0" lang="da-DK"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in a sample holder </a:t>
                </a:r>
                <a:r>
                  <a:rPr kumimoji="0" lang="da-DK" sz="12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above</a:t>
                </a:r>
                <a:r>
                  <a:rPr kumimoji="0" lang="da-DK"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the </a:t>
                </a:r>
                <a:r>
                  <a:rPr kumimoji="0" lang="da-DK" sz="12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electrolyte</a:t>
                </a:r>
                <a:r>
                  <a:rPr kumimoji="0" lang="da-DK"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endParaRPr kumimoji="0" lang="da-DK"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 name="Rectangle 6"/>
              <p:cNvSpPr/>
              <p:nvPr/>
            </p:nvSpPr>
            <p:spPr bwMode="auto">
              <a:xfrm>
                <a:off x="4210419" y="5066324"/>
                <a:ext cx="2522722" cy="2663259"/>
              </a:xfrm>
              <a:prstGeom prst="rect">
                <a:avLst/>
              </a:prstGeom>
              <a:noFill/>
              <a:ln w="28575" cap="flat" cmpd="sng" algn="ctr">
                <a:solidFill>
                  <a:srgbClr val="C0000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80" charset="-128"/>
                  <a:cs typeface="+mn-cs"/>
                </a:endParaRPr>
              </a:p>
            </p:txBody>
          </p:sp>
        </p:grpSp>
        <p:cxnSp>
          <p:nvCxnSpPr>
            <p:cNvPr id="11" name="Straight Connector 10"/>
            <p:cNvCxnSpPr/>
            <p:nvPr/>
          </p:nvCxnSpPr>
          <p:spPr bwMode="auto">
            <a:xfrm>
              <a:off x="5976932" y="3043801"/>
              <a:ext cx="3481842" cy="3064492"/>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813914" y="1302271"/>
              <a:ext cx="4036857" cy="2141261"/>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 name="Group 4"/>
          <p:cNvGrpSpPr/>
          <p:nvPr/>
        </p:nvGrpSpPr>
        <p:grpSpPr>
          <a:xfrm>
            <a:off x="370452" y="3811353"/>
            <a:ext cx="1680268" cy="1082203"/>
            <a:chOff x="480963" y="4261642"/>
            <a:chExt cx="1680268" cy="1082203"/>
          </a:xfrm>
        </p:grpSpPr>
        <p:pic>
          <p:nvPicPr>
            <p:cNvPr id="3074" name="Picture 2" descr="Claus Højgård Nielsen">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5817" y="4261642"/>
              <a:ext cx="593258" cy="79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0963" y="5066846"/>
              <a:ext cx="1680268" cy="276999"/>
            </a:xfrm>
            <a:prstGeom prst="rect">
              <a:avLst/>
            </a:prstGeom>
            <a:noFill/>
          </p:spPr>
          <p:txBody>
            <a:bodyPr wrap="none" rtlCol="0">
              <a:spAutoFit/>
            </a:bodyPr>
            <a:lstStyle/>
            <a:p>
              <a:r>
                <a:rPr lang="da-DK" sz="1200" dirty="0" smtClean="0"/>
                <a:t>Claus, choi@dtu.dk</a:t>
              </a:r>
              <a:endParaRPr lang="da-DK" sz="1200" dirty="0"/>
            </a:p>
          </p:txBody>
        </p:sp>
      </p:grpSp>
      <p:grpSp>
        <p:nvGrpSpPr>
          <p:cNvPr id="22" name="Group 21"/>
          <p:cNvGrpSpPr>
            <a:grpSpLocks noChangeAspect="1"/>
          </p:cNvGrpSpPr>
          <p:nvPr/>
        </p:nvGrpSpPr>
        <p:grpSpPr>
          <a:xfrm>
            <a:off x="2618093" y="4097797"/>
            <a:ext cx="2799800" cy="2529966"/>
            <a:chOff x="6403186" y="4205079"/>
            <a:chExt cx="3389726" cy="3063037"/>
          </a:xfrm>
        </p:grpSpPr>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21317" t="6131" r="15213" b="1870"/>
            <a:stretch/>
          </p:blipFill>
          <p:spPr>
            <a:xfrm>
              <a:off x="6436982" y="4205079"/>
              <a:ext cx="2761982" cy="2397191"/>
            </a:xfrm>
            <a:prstGeom prst="rect">
              <a:avLst/>
            </a:prstGeom>
          </p:spPr>
        </p:pic>
        <p:sp>
          <p:nvSpPr>
            <p:cNvPr id="24" name="TextBox 23"/>
            <p:cNvSpPr txBox="1"/>
            <p:nvPr/>
          </p:nvSpPr>
          <p:spPr>
            <a:xfrm>
              <a:off x="6403186" y="6709177"/>
              <a:ext cx="3389726" cy="5589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Ni </a:t>
              </a:r>
              <a:r>
                <a:rPr kumimoji="0" lang="da-DK" sz="12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shim</a:t>
              </a:r>
              <a:r>
                <a:rPr kumimoji="0" lang="da-DK"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r>
                <a:rPr kumimoji="0" lang="da-DK"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with </a:t>
              </a:r>
              <a:r>
                <a:rPr kumimoji="0" lang="da-DK" sz="12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micro</a:t>
              </a:r>
              <a:r>
                <a:rPr kumimoji="0" lang="da-DK"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da-DK" sz="12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channels</a:t>
              </a:r>
              <a:r>
                <a:rPr kumimoji="0" lang="da-DK"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made by </a:t>
              </a:r>
              <a:r>
                <a:rPr kumimoji="0" lang="da-DK" sz="1200" b="1"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electroplating</a:t>
              </a:r>
              <a:endParaRPr kumimoji="0" lang="da-DK"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Tree>
    <p:extLst>
      <p:ext uri="{BB962C8B-B14F-4D97-AF65-F5344CB8AC3E}">
        <p14:creationId xmlns:p14="http://schemas.microsoft.com/office/powerpoint/2010/main" val="15327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813018" y="1295700"/>
            <a:ext cx="9703210" cy="838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a:lstStyle>
          <a:p>
            <a:pPr eaLnBrk="1" hangingPunct="1"/>
            <a:r>
              <a:rPr lang="en-US" altLang="da-DK" sz="3300" kern="0" dirty="0" smtClean="0">
                <a:latin typeface="Arial" charset="0"/>
                <a:ea typeface="ＭＳ Ｐゴシック" pitchFamily="34" charset="-128"/>
                <a:cs typeface="Arial" charset="0"/>
              </a:rPr>
              <a:t>Thanks for your attention</a:t>
            </a:r>
            <a:br>
              <a:rPr lang="en-US" altLang="da-DK" sz="3300" kern="0" dirty="0" smtClean="0">
                <a:latin typeface="Arial" charset="0"/>
                <a:ea typeface="ＭＳ Ｐゴシック" pitchFamily="34" charset="-128"/>
                <a:cs typeface="Arial" charset="0"/>
              </a:rPr>
            </a:br>
            <a:r>
              <a:rPr lang="en-US" altLang="da-DK" sz="3300" kern="0" dirty="0" smtClean="0">
                <a:latin typeface="Arial" charset="0"/>
                <a:ea typeface="ＭＳ Ｐゴシック" pitchFamily="34" charset="-128"/>
                <a:cs typeface="Arial" charset="0"/>
              </a:rPr>
              <a:t/>
            </a:r>
            <a:br>
              <a:rPr lang="en-US" altLang="da-DK" sz="3300" kern="0" dirty="0" smtClean="0">
                <a:latin typeface="Arial" charset="0"/>
                <a:ea typeface="ＭＳ Ｐゴシック" pitchFamily="34" charset="-128"/>
                <a:cs typeface="Arial" charset="0"/>
              </a:rPr>
            </a:br>
            <a:r>
              <a:rPr lang="en-US" altLang="da-DK" sz="3300" kern="0" dirty="0" smtClean="0">
                <a:latin typeface="Arial" charset="0"/>
                <a:ea typeface="ＭＳ Ｐゴシック" pitchFamily="34" charset="-128"/>
                <a:cs typeface="Arial" charset="0"/>
              </a:rPr>
              <a:t/>
            </a:r>
            <a:br>
              <a:rPr lang="en-US" altLang="da-DK" sz="3300" kern="0" dirty="0" smtClean="0">
                <a:latin typeface="Arial" charset="0"/>
                <a:ea typeface="ＭＳ Ｐゴシック" pitchFamily="34" charset="-128"/>
                <a:cs typeface="Arial" charset="0"/>
              </a:rPr>
            </a:br>
            <a:endParaRPr lang="en-US" altLang="da-DK" sz="2400" kern="0" dirty="0">
              <a:latin typeface="Arial" charset="0"/>
              <a:ea typeface="ＭＳ Ｐゴシック" pitchFamily="34" charset="-128"/>
              <a:cs typeface="Arial" charset="0"/>
            </a:endParaRPr>
          </a:p>
          <a:p>
            <a:pPr eaLnBrk="1" hangingPunct="1"/>
            <a:r>
              <a:rPr lang="en-US" altLang="da-DK" kern="0" dirty="0" smtClean="0">
                <a:latin typeface="Arial" charset="0"/>
                <a:ea typeface="ＭＳ Ｐゴシック" pitchFamily="34" charset="-128"/>
                <a:cs typeface="Arial" charset="0"/>
              </a:rPr>
              <a:t/>
            </a:r>
            <a:br>
              <a:rPr lang="en-US" altLang="da-DK" kern="0" dirty="0" smtClean="0">
                <a:latin typeface="Arial" charset="0"/>
                <a:ea typeface="ＭＳ Ｐゴシック" pitchFamily="34" charset="-128"/>
                <a:cs typeface="Arial" charset="0"/>
              </a:rPr>
            </a:br>
            <a:r>
              <a:rPr lang="en-US" altLang="da-DK" kern="0" dirty="0" smtClean="0">
                <a:latin typeface="Arial" charset="0"/>
                <a:ea typeface="ＭＳ Ｐゴシック" pitchFamily="34" charset="-128"/>
                <a:cs typeface="Arial" charset="0"/>
              </a:rPr>
              <a:t/>
            </a:r>
            <a:br>
              <a:rPr lang="en-US" altLang="da-DK" kern="0" dirty="0" smtClean="0">
                <a:latin typeface="Arial" charset="0"/>
                <a:ea typeface="ＭＳ Ｐゴシック" pitchFamily="34" charset="-128"/>
                <a:cs typeface="Arial" charset="0"/>
              </a:rPr>
            </a:br>
            <a:endParaRPr lang="en-US" altLang="da-DK" kern="0" dirty="0" smtClean="0">
              <a:latin typeface="Arial" charset="0"/>
              <a:ea typeface="ＭＳ Ｐゴシック" pitchFamily="34" charset="-128"/>
              <a:cs typeface="Arial" charset="0"/>
            </a:endParaRPr>
          </a:p>
        </p:txBody>
      </p:sp>
      <p:sp>
        <p:nvSpPr>
          <p:cNvPr id="4" name="TextBox 3"/>
          <p:cNvSpPr txBox="1"/>
          <p:nvPr/>
        </p:nvSpPr>
        <p:spPr>
          <a:xfrm>
            <a:off x="813018" y="2493690"/>
            <a:ext cx="10585177" cy="2677656"/>
          </a:xfrm>
          <a:prstGeom prst="rect">
            <a:avLst/>
          </a:prstGeom>
          <a:solidFill>
            <a:schemeClr val="bg1"/>
          </a:solidFill>
        </p:spPr>
        <p:txBody>
          <a:bodyPr wrap="square" rtlCol="0">
            <a:spAutoFit/>
          </a:bodyPr>
          <a:lstStyle/>
          <a:p>
            <a:pPr eaLnBrk="1" hangingPunct="1"/>
            <a:r>
              <a:rPr lang="en-US" altLang="da-DK" sz="2400" kern="0" dirty="0">
                <a:latin typeface="Arial" charset="0"/>
                <a:cs typeface="Arial" charset="0"/>
              </a:rPr>
              <a:t>Please send feedback, questions and comments to </a:t>
            </a:r>
            <a:r>
              <a:rPr lang="en-US" altLang="da-DK" sz="2400" kern="0" dirty="0" smtClean="0">
                <a:latin typeface="Arial" charset="0"/>
                <a:cs typeface="Arial" charset="0"/>
                <a:hlinkClick r:id="rId2"/>
              </a:rPr>
              <a:t>thinfilm@nanolab.dtu.dk</a:t>
            </a:r>
            <a:endParaRPr lang="en-US" altLang="da-DK" sz="2400" kern="0" dirty="0" smtClean="0">
              <a:latin typeface="Arial" charset="0"/>
              <a:cs typeface="Arial" charset="0"/>
            </a:endParaRPr>
          </a:p>
          <a:p>
            <a:pPr eaLnBrk="1" hangingPunct="1"/>
            <a:r>
              <a:rPr lang="en-US" altLang="da-DK" sz="2400" kern="0" dirty="0" smtClean="0">
                <a:latin typeface="Arial" charset="0"/>
                <a:cs typeface="Arial" charset="0"/>
              </a:rPr>
              <a:t>Or contact one of the responsible persons</a:t>
            </a:r>
            <a:endParaRPr lang="en-US" altLang="da-DK" sz="2400" kern="0" dirty="0">
              <a:latin typeface="Arial" charset="0"/>
              <a:cs typeface="Arial" charset="0"/>
            </a:endParaRPr>
          </a:p>
          <a:p>
            <a:pPr eaLnBrk="1" hangingPunct="1"/>
            <a:endParaRPr lang="en-US" altLang="da-DK" sz="2400" kern="0" dirty="0">
              <a:latin typeface="Arial" charset="0"/>
              <a:cs typeface="Arial" charset="0"/>
            </a:endParaRPr>
          </a:p>
          <a:p>
            <a:pPr eaLnBrk="1" hangingPunct="1"/>
            <a:r>
              <a:rPr lang="en-US" altLang="da-DK" sz="2400" kern="0" dirty="0">
                <a:latin typeface="Arial" charset="0"/>
                <a:cs typeface="Arial" charset="0"/>
              </a:rPr>
              <a:t>For training, please contact </a:t>
            </a:r>
            <a:r>
              <a:rPr lang="en-US" altLang="da-DK" sz="2400" kern="0" dirty="0" smtClean="0">
                <a:latin typeface="Arial" charset="0"/>
                <a:cs typeface="Arial" charset="0"/>
                <a:hlinkClick r:id="rId3"/>
              </a:rPr>
              <a:t>training@nanolab.dtu.dk</a:t>
            </a:r>
            <a:endParaRPr lang="en-US" altLang="da-DK" sz="2400" kern="0" dirty="0" smtClean="0">
              <a:latin typeface="Arial" charset="0"/>
              <a:cs typeface="Arial" charset="0"/>
            </a:endParaRPr>
          </a:p>
          <a:p>
            <a:pPr eaLnBrk="1" hangingPunct="1"/>
            <a:endParaRPr lang="en-US" altLang="da-DK" sz="2400" kern="0" dirty="0">
              <a:latin typeface="Arial" charset="0"/>
              <a:cs typeface="Arial" charset="0"/>
            </a:endParaRPr>
          </a:p>
          <a:p>
            <a:pPr eaLnBrk="1" hangingPunct="1"/>
            <a:endParaRPr lang="en-US" altLang="da-DK" sz="2400" kern="0" dirty="0" smtClean="0">
              <a:latin typeface="Arial" charset="0"/>
              <a:cs typeface="Arial" charset="0"/>
            </a:endParaRPr>
          </a:p>
          <a:p>
            <a:pPr eaLnBrk="1" hangingPunct="1"/>
            <a:endParaRPr lang="en-US" altLang="da-DK" sz="2400" kern="0" dirty="0">
              <a:latin typeface="Arial" charset="0"/>
              <a:cs typeface="Arial" charset="0"/>
            </a:endParaRPr>
          </a:p>
        </p:txBody>
      </p:sp>
    </p:spTree>
    <p:extLst>
      <p:ext uri="{BB962C8B-B14F-4D97-AF65-F5344CB8AC3E}">
        <p14:creationId xmlns:p14="http://schemas.microsoft.com/office/powerpoint/2010/main" val="3598951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29" name="TextBox 328"/>
          <p:cNvSpPr txBox="1"/>
          <p:nvPr/>
        </p:nvSpPr>
        <p:spPr>
          <a:xfrm>
            <a:off x="6121690" y="1088185"/>
            <a:ext cx="5088465" cy="32538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Atomic</a:t>
            </a: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separation on a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substrate</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 not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yet</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thin</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film</a:t>
            </a:r>
            <a:endPar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31" name="TextBox 330"/>
          <p:cNvSpPr txBox="1"/>
          <p:nvPr/>
        </p:nvSpPr>
        <p:spPr>
          <a:xfrm>
            <a:off x="6156547" y="2742504"/>
            <a:ext cx="4956803"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Thin film: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Nanometer</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a:t>
            </a:r>
            <a:r>
              <a:rPr kumimoji="0" lang="da-DK" sz="14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monolayer</a:t>
            </a: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to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several</a:t>
            </a:r>
            <a:r>
              <a:rPr kumimoji="0" lang="da-DK"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micrometers</a:t>
            </a:r>
            <a:endPar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32" name="TextBox 331"/>
          <p:cNvSpPr txBox="1"/>
          <p:nvPr/>
        </p:nvSpPr>
        <p:spPr>
          <a:xfrm>
            <a:off x="6664560" y="3318878"/>
            <a:ext cx="4473587"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Special for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thin</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films: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High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surface</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volume</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ratio</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Physical</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properties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may</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be</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different</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from </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bulk</a:t>
            </a:r>
          </a:p>
          <a:p>
            <a:pPr marL="715838"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Electrical</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properties, stress,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density</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6" name="Group 5"/>
          <p:cNvGrpSpPr/>
          <p:nvPr/>
        </p:nvGrpSpPr>
        <p:grpSpPr>
          <a:xfrm>
            <a:off x="776721" y="1161728"/>
            <a:ext cx="3600400" cy="906489"/>
            <a:chOff x="776721" y="1161728"/>
            <a:chExt cx="3600400" cy="906489"/>
          </a:xfrm>
        </p:grpSpPr>
        <p:sp>
          <p:nvSpPr>
            <p:cNvPr id="336" name="Rectangle 335"/>
            <p:cNvSpPr/>
            <p:nvPr/>
          </p:nvSpPr>
          <p:spPr>
            <a:xfrm>
              <a:off x="787342" y="1773610"/>
              <a:ext cx="3531022" cy="294607"/>
            </a:xfrm>
            <a:prstGeom prst="rect">
              <a:avLst/>
            </a:prstGeom>
          </p:spPr>
          <p:txBody>
            <a:bodyPr wrap="square" lIns="108878" tIns="54439" rIns="108878" bIns="5443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rPr>
                <a:t>Å to </a:t>
              </a:r>
              <a:r>
                <a:rPr kumimoji="0" lang="da-DK"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nm</a:t>
              </a:r>
              <a:endParaRPr kumimoji="0" lang="da-DK"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nvGrpSpPr>
            <p:cNvPr id="2" name="Group 1"/>
            <p:cNvGrpSpPr/>
            <p:nvPr/>
          </p:nvGrpSpPr>
          <p:grpSpPr>
            <a:xfrm>
              <a:off x="776721" y="1161728"/>
              <a:ext cx="3600400" cy="612068"/>
              <a:chOff x="732873" y="1630455"/>
              <a:chExt cx="3600400" cy="612068"/>
            </a:xfrm>
          </p:grpSpPr>
          <p:sp>
            <p:nvSpPr>
              <p:cNvPr id="339" name="Rectangle 338"/>
              <p:cNvSpPr/>
              <p:nvPr/>
            </p:nvSpPr>
            <p:spPr bwMode="auto">
              <a:xfrm>
                <a:off x="732873" y="1738467"/>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grpSp>
            <p:nvGrpSpPr>
              <p:cNvPr id="340" name="Group 339"/>
              <p:cNvGrpSpPr/>
              <p:nvPr/>
            </p:nvGrpSpPr>
            <p:grpSpPr>
              <a:xfrm>
                <a:off x="1020905" y="1630455"/>
                <a:ext cx="3051894" cy="111187"/>
                <a:chOff x="1043608" y="1520788"/>
                <a:chExt cx="3051894" cy="111187"/>
              </a:xfrm>
            </p:grpSpPr>
            <p:sp>
              <p:nvSpPr>
                <p:cNvPr id="408" name="Oval 407"/>
                <p:cNvSpPr/>
                <p:nvPr/>
              </p:nvSpPr>
              <p:spPr bwMode="auto">
                <a:xfrm>
                  <a:off x="1043608"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09" name="Oval 408"/>
                <p:cNvSpPr/>
                <p:nvPr/>
              </p:nvSpPr>
              <p:spPr bwMode="auto">
                <a:xfrm>
                  <a:off x="1304020"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10" name="Oval 409"/>
                <p:cNvSpPr/>
                <p:nvPr/>
              </p:nvSpPr>
              <p:spPr bwMode="auto">
                <a:xfrm>
                  <a:off x="145642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11" name="Oval 410"/>
                <p:cNvSpPr/>
                <p:nvPr/>
              </p:nvSpPr>
              <p:spPr bwMode="auto">
                <a:xfrm>
                  <a:off x="160882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12" name="Oval 411"/>
                <p:cNvSpPr/>
                <p:nvPr/>
              </p:nvSpPr>
              <p:spPr bwMode="auto">
                <a:xfrm>
                  <a:off x="1871700"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13" name="Oval 412"/>
                <p:cNvSpPr/>
                <p:nvPr/>
              </p:nvSpPr>
              <p:spPr bwMode="auto">
                <a:xfrm>
                  <a:off x="2001875"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14" name="Oval 413"/>
                <p:cNvSpPr/>
                <p:nvPr/>
              </p:nvSpPr>
              <p:spPr bwMode="auto">
                <a:xfrm>
                  <a:off x="2154275"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15" name="Oval 414"/>
                <p:cNvSpPr/>
                <p:nvPr/>
              </p:nvSpPr>
              <p:spPr bwMode="auto">
                <a:xfrm>
                  <a:off x="2447764"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16" name="Oval 415"/>
                <p:cNvSpPr/>
                <p:nvPr/>
              </p:nvSpPr>
              <p:spPr bwMode="auto">
                <a:xfrm>
                  <a:off x="2583334"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17" name="Oval 416"/>
                <p:cNvSpPr/>
                <p:nvPr/>
              </p:nvSpPr>
              <p:spPr bwMode="auto">
                <a:xfrm>
                  <a:off x="2843746" y="152396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18" name="Oval 417"/>
                <p:cNvSpPr/>
                <p:nvPr/>
              </p:nvSpPr>
              <p:spPr bwMode="auto">
                <a:xfrm>
                  <a:off x="2996146"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19" name="Oval 418"/>
                <p:cNvSpPr/>
                <p:nvPr/>
              </p:nvSpPr>
              <p:spPr bwMode="auto">
                <a:xfrm>
                  <a:off x="3148546"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20" name="Oval 419"/>
                <p:cNvSpPr/>
                <p:nvPr/>
              </p:nvSpPr>
              <p:spPr bwMode="auto">
                <a:xfrm>
                  <a:off x="3411426" y="152396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21" name="Oval 420"/>
                <p:cNvSpPr/>
                <p:nvPr/>
              </p:nvSpPr>
              <p:spPr bwMode="auto">
                <a:xfrm>
                  <a:off x="3541601"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22" name="Oval 421"/>
                <p:cNvSpPr/>
                <p:nvPr/>
              </p:nvSpPr>
              <p:spPr bwMode="auto">
                <a:xfrm>
                  <a:off x="3694001"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23" name="Oval 422"/>
                <p:cNvSpPr/>
                <p:nvPr/>
              </p:nvSpPr>
              <p:spPr bwMode="auto">
                <a:xfrm>
                  <a:off x="398749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grpSp>
        </p:grpSp>
      </p:grpSp>
      <p:grpSp>
        <p:nvGrpSpPr>
          <p:cNvPr id="7" name="Group 6"/>
          <p:cNvGrpSpPr/>
          <p:nvPr/>
        </p:nvGrpSpPr>
        <p:grpSpPr>
          <a:xfrm>
            <a:off x="705033" y="2758280"/>
            <a:ext cx="3672087" cy="1175570"/>
            <a:chOff x="705033" y="2499865"/>
            <a:chExt cx="3672087" cy="1175570"/>
          </a:xfrm>
        </p:grpSpPr>
        <p:grpSp>
          <p:nvGrpSpPr>
            <p:cNvPr id="3" name="Group 2"/>
            <p:cNvGrpSpPr/>
            <p:nvPr/>
          </p:nvGrpSpPr>
          <p:grpSpPr>
            <a:xfrm>
              <a:off x="717963" y="2499865"/>
              <a:ext cx="3659157" cy="716905"/>
              <a:chOff x="732873" y="2641742"/>
              <a:chExt cx="3600400" cy="716905"/>
            </a:xfrm>
          </p:grpSpPr>
          <p:sp>
            <p:nvSpPr>
              <p:cNvPr id="341" name="Rectangle 340"/>
              <p:cNvSpPr/>
              <p:nvPr/>
            </p:nvSpPr>
            <p:spPr bwMode="auto">
              <a:xfrm>
                <a:off x="732873" y="2854591"/>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grpSp>
            <p:nvGrpSpPr>
              <p:cNvPr id="342" name="Group 341"/>
              <p:cNvGrpSpPr/>
              <p:nvPr/>
            </p:nvGrpSpPr>
            <p:grpSpPr>
              <a:xfrm>
                <a:off x="867364" y="2746579"/>
                <a:ext cx="3355801" cy="111739"/>
                <a:chOff x="890067" y="2960948"/>
                <a:chExt cx="3355801" cy="111739"/>
              </a:xfrm>
            </p:grpSpPr>
            <p:sp>
              <p:nvSpPr>
                <p:cNvPr id="376" name="Oval 375"/>
                <p:cNvSpPr/>
                <p:nvPr/>
              </p:nvSpPr>
              <p:spPr bwMode="auto">
                <a:xfrm>
                  <a:off x="89006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77" name="Oval 376"/>
                <p:cNvSpPr/>
                <p:nvPr/>
              </p:nvSpPr>
              <p:spPr bwMode="auto">
                <a:xfrm>
                  <a:off x="99490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78" name="Oval 377"/>
                <p:cNvSpPr/>
                <p:nvPr/>
              </p:nvSpPr>
              <p:spPr bwMode="auto">
                <a:xfrm>
                  <a:off x="109974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79" name="Oval 378"/>
                <p:cNvSpPr/>
                <p:nvPr/>
              </p:nvSpPr>
              <p:spPr bwMode="auto">
                <a:xfrm>
                  <a:off x="120457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80" name="Oval 379"/>
                <p:cNvSpPr/>
                <p:nvPr/>
              </p:nvSpPr>
              <p:spPr bwMode="auto">
                <a:xfrm>
                  <a:off x="130941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81" name="Oval 380"/>
                <p:cNvSpPr/>
                <p:nvPr/>
              </p:nvSpPr>
              <p:spPr bwMode="auto">
                <a:xfrm>
                  <a:off x="141425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82" name="Oval 381"/>
                <p:cNvSpPr/>
                <p:nvPr/>
              </p:nvSpPr>
              <p:spPr bwMode="auto">
                <a:xfrm>
                  <a:off x="151908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83" name="Oval 382"/>
                <p:cNvSpPr/>
                <p:nvPr/>
              </p:nvSpPr>
              <p:spPr bwMode="auto">
                <a:xfrm>
                  <a:off x="162392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84" name="Oval 383"/>
                <p:cNvSpPr/>
                <p:nvPr/>
              </p:nvSpPr>
              <p:spPr bwMode="auto">
                <a:xfrm>
                  <a:off x="1728763"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85" name="Oval 384"/>
                <p:cNvSpPr/>
                <p:nvPr/>
              </p:nvSpPr>
              <p:spPr bwMode="auto">
                <a:xfrm>
                  <a:off x="1833600"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86" name="Oval 385"/>
                <p:cNvSpPr/>
                <p:nvPr/>
              </p:nvSpPr>
              <p:spPr bwMode="auto">
                <a:xfrm>
                  <a:off x="193843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87" name="Oval 386"/>
                <p:cNvSpPr/>
                <p:nvPr/>
              </p:nvSpPr>
              <p:spPr bwMode="auto">
                <a:xfrm>
                  <a:off x="204327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88" name="Oval 387"/>
                <p:cNvSpPr/>
                <p:nvPr/>
              </p:nvSpPr>
              <p:spPr bwMode="auto">
                <a:xfrm>
                  <a:off x="214811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89" name="Oval 388"/>
                <p:cNvSpPr/>
                <p:nvPr/>
              </p:nvSpPr>
              <p:spPr bwMode="auto">
                <a:xfrm>
                  <a:off x="225294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90" name="Oval 389"/>
                <p:cNvSpPr/>
                <p:nvPr/>
              </p:nvSpPr>
              <p:spPr bwMode="auto">
                <a:xfrm>
                  <a:off x="235778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91" name="Oval 390"/>
                <p:cNvSpPr/>
                <p:nvPr/>
              </p:nvSpPr>
              <p:spPr bwMode="auto">
                <a:xfrm>
                  <a:off x="246262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92" name="Oval 391"/>
                <p:cNvSpPr/>
                <p:nvPr/>
              </p:nvSpPr>
              <p:spPr bwMode="auto">
                <a:xfrm>
                  <a:off x="256530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93" name="Oval 392"/>
                <p:cNvSpPr/>
                <p:nvPr/>
              </p:nvSpPr>
              <p:spPr bwMode="auto">
                <a:xfrm>
                  <a:off x="267013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94" name="Oval 393"/>
                <p:cNvSpPr/>
                <p:nvPr/>
              </p:nvSpPr>
              <p:spPr bwMode="auto">
                <a:xfrm>
                  <a:off x="277497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95" name="Oval 394"/>
                <p:cNvSpPr/>
                <p:nvPr/>
              </p:nvSpPr>
              <p:spPr bwMode="auto">
                <a:xfrm>
                  <a:off x="287981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96" name="Oval 395"/>
                <p:cNvSpPr/>
                <p:nvPr/>
              </p:nvSpPr>
              <p:spPr bwMode="auto">
                <a:xfrm>
                  <a:off x="298464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97" name="Oval 396"/>
                <p:cNvSpPr/>
                <p:nvPr/>
              </p:nvSpPr>
              <p:spPr bwMode="auto">
                <a:xfrm>
                  <a:off x="308948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98" name="Oval 397"/>
                <p:cNvSpPr/>
                <p:nvPr/>
              </p:nvSpPr>
              <p:spPr bwMode="auto">
                <a:xfrm>
                  <a:off x="3194323"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99" name="Oval 398"/>
                <p:cNvSpPr/>
                <p:nvPr/>
              </p:nvSpPr>
              <p:spPr bwMode="auto">
                <a:xfrm>
                  <a:off x="3299160"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00" name="Oval 399"/>
                <p:cNvSpPr/>
                <p:nvPr/>
              </p:nvSpPr>
              <p:spPr bwMode="auto">
                <a:xfrm>
                  <a:off x="340399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01" name="Oval 400"/>
                <p:cNvSpPr/>
                <p:nvPr/>
              </p:nvSpPr>
              <p:spPr bwMode="auto">
                <a:xfrm>
                  <a:off x="350883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02" name="Oval 401"/>
                <p:cNvSpPr/>
                <p:nvPr/>
              </p:nvSpPr>
              <p:spPr bwMode="auto">
                <a:xfrm>
                  <a:off x="361367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03" name="Oval 402"/>
                <p:cNvSpPr/>
                <p:nvPr/>
              </p:nvSpPr>
              <p:spPr bwMode="auto">
                <a:xfrm>
                  <a:off x="371850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04" name="Oval 403"/>
                <p:cNvSpPr/>
                <p:nvPr/>
              </p:nvSpPr>
              <p:spPr bwMode="auto">
                <a:xfrm>
                  <a:off x="382334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05" name="Oval 404"/>
                <p:cNvSpPr/>
                <p:nvPr/>
              </p:nvSpPr>
              <p:spPr bwMode="auto">
                <a:xfrm>
                  <a:off x="392818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06" name="Oval 405"/>
                <p:cNvSpPr/>
                <p:nvPr/>
              </p:nvSpPr>
              <p:spPr bwMode="auto">
                <a:xfrm>
                  <a:off x="403301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07" name="Oval 406"/>
                <p:cNvSpPr/>
                <p:nvPr/>
              </p:nvSpPr>
              <p:spPr bwMode="auto">
                <a:xfrm>
                  <a:off x="413785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grpSp>
          <p:grpSp>
            <p:nvGrpSpPr>
              <p:cNvPr id="343" name="Group 342"/>
              <p:cNvGrpSpPr/>
              <p:nvPr/>
            </p:nvGrpSpPr>
            <p:grpSpPr>
              <a:xfrm>
                <a:off x="867364" y="2641742"/>
                <a:ext cx="3355801" cy="111739"/>
                <a:chOff x="890067" y="2856111"/>
                <a:chExt cx="3355801" cy="111739"/>
              </a:xfrm>
            </p:grpSpPr>
            <p:sp>
              <p:nvSpPr>
                <p:cNvPr id="344" name="Oval 343"/>
                <p:cNvSpPr/>
                <p:nvPr/>
              </p:nvSpPr>
              <p:spPr bwMode="auto">
                <a:xfrm>
                  <a:off x="89006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45" name="Oval 344"/>
                <p:cNvSpPr/>
                <p:nvPr/>
              </p:nvSpPr>
              <p:spPr bwMode="auto">
                <a:xfrm>
                  <a:off x="99490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46" name="Oval 345"/>
                <p:cNvSpPr/>
                <p:nvPr/>
              </p:nvSpPr>
              <p:spPr bwMode="auto">
                <a:xfrm>
                  <a:off x="109974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47" name="Oval 346"/>
                <p:cNvSpPr/>
                <p:nvPr/>
              </p:nvSpPr>
              <p:spPr bwMode="auto">
                <a:xfrm>
                  <a:off x="120457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48" name="Oval 347"/>
                <p:cNvSpPr/>
                <p:nvPr/>
              </p:nvSpPr>
              <p:spPr bwMode="auto">
                <a:xfrm>
                  <a:off x="130941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49" name="Oval 348"/>
                <p:cNvSpPr/>
                <p:nvPr/>
              </p:nvSpPr>
              <p:spPr bwMode="auto">
                <a:xfrm>
                  <a:off x="141425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50" name="Oval 349"/>
                <p:cNvSpPr/>
                <p:nvPr/>
              </p:nvSpPr>
              <p:spPr bwMode="auto">
                <a:xfrm>
                  <a:off x="151908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51" name="Oval 350"/>
                <p:cNvSpPr/>
                <p:nvPr/>
              </p:nvSpPr>
              <p:spPr bwMode="auto">
                <a:xfrm>
                  <a:off x="162392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52" name="Oval 351"/>
                <p:cNvSpPr/>
                <p:nvPr/>
              </p:nvSpPr>
              <p:spPr bwMode="auto">
                <a:xfrm>
                  <a:off x="1728763"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53" name="Oval 352"/>
                <p:cNvSpPr/>
                <p:nvPr/>
              </p:nvSpPr>
              <p:spPr bwMode="auto">
                <a:xfrm>
                  <a:off x="1833600"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54" name="Oval 353"/>
                <p:cNvSpPr/>
                <p:nvPr/>
              </p:nvSpPr>
              <p:spPr bwMode="auto">
                <a:xfrm>
                  <a:off x="193843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55" name="Oval 354"/>
                <p:cNvSpPr/>
                <p:nvPr/>
              </p:nvSpPr>
              <p:spPr bwMode="auto">
                <a:xfrm>
                  <a:off x="204327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56" name="Oval 355"/>
                <p:cNvSpPr/>
                <p:nvPr/>
              </p:nvSpPr>
              <p:spPr bwMode="auto">
                <a:xfrm>
                  <a:off x="214811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57" name="Oval 356"/>
                <p:cNvSpPr/>
                <p:nvPr/>
              </p:nvSpPr>
              <p:spPr bwMode="auto">
                <a:xfrm>
                  <a:off x="225294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58" name="Oval 357"/>
                <p:cNvSpPr/>
                <p:nvPr/>
              </p:nvSpPr>
              <p:spPr bwMode="auto">
                <a:xfrm>
                  <a:off x="235778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59" name="Oval 358"/>
                <p:cNvSpPr/>
                <p:nvPr/>
              </p:nvSpPr>
              <p:spPr bwMode="auto">
                <a:xfrm>
                  <a:off x="246262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60" name="Oval 359"/>
                <p:cNvSpPr/>
                <p:nvPr/>
              </p:nvSpPr>
              <p:spPr bwMode="auto">
                <a:xfrm>
                  <a:off x="256530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61" name="Oval 360"/>
                <p:cNvSpPr/>
                <p:nvPr/>
              </p:nvSpPr>
              <p:spPr bwMode="auto">
                <a:xfrm>
                  <a:off x="267013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62" name="Oval 361"/>
                <p:cNvSpPr/>
                <p:nvPr/>
              </p:nvSpPr>
              <p:spPr bwMode="auto">
                <a:xfrm>
                  <a:off x="277497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63" name="Oval 362"/>
                <p:cNvSpPr/>
                <p:nvPr/>
              </p:nvSpPr>
              <p:spPr bwMode="auto">
                <a:xfrm>
                  <a:off x="287981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64" name="Oval 363"/>
                <p:cNvSpPr/>
                <p:nvPr/>
              </p:nvSpPr>
              <p:spPr bwMode="auto">
                <a:xfrm>
                  <a:off x="298464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65" name="Oval 364"/>
                <p:cNvSpPr/>
                <p:nvPr/>
              </p:nvSpPr>
              <p:spPr bwMode="auto">
                <a:xfrm>
                  <a:off x="308948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66" name="Oval 365"/>
                <p:cNvSpPr/>
                <p:nvPr/>
              </p:nvSpPr>
              <p:spPr bwMode="auto">
                <a:xfrm>
                  <a:off x="3194323"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67" name="Oval 366"/>
                <p:cNvSpPr/>
                <p:nvPr/>
              </p:nvSpPr>
              <p:spPr bwMode="auto">
                <a:xfrm>
                  <a:off x="3299160"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68" name="Oval 367"/>
                <p:cNvSpPr/>
                <p:nvPr/>
              </p:nvSpPr>
              <p:spPr bwMode="auto">
                <a:xfrm>
                  <a:off x="340399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69" name="Oval 368"/>
                <p:cNvSpPr/>
                <p:nvPr/>
              </p:nvSpPr>
              <p:spPr bwMode="auto">
                <a:xfrm>
                  <a:off x="350883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70" name="Oval 369"/>
                <p:cNvSpPr/>
                <p:nvPr/>
              </p:nvSpPr>
              <p:spPr bwMode="auto">
                <a:xfrm>
                  <a:off x="361367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71" name="Oval 370"/>
                <p:cNvSpPr/>
                <p:nvPr/>
              </p:nvSpPr>
              <p:spPr bwMode="auto">
                <a:xfrm>
                  <a:off x="371850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72" name="Oval 371"/>
                <p:cNvSpPr/>
                <p:nvPr/>
              </p:nvSpPr>
              <p:spPr bwMode="auto">
                <a:xfrm>
                  <a:off x="382334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73" name="Oval 372"/>
                <p:cNvSpPr/>
                <p:nvPr/>
              </p:nvSpPr>
              <p:spPr bwMode="auto">
                <a:xfrm>
                  <a:off x="392818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74" name="Oval 373"/>
                <p:cNvSpPr/>
                <p:nvPr/>
              </p:nvSpPr>
              <p:spPr bwMode="auto">
                <a:xfrm>
                  <a:off x="403301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375" name="Oval 374"/>
                <p:cNvSpPr/>
                <p:nvPr/>
              </p:nvSpPr>
              <p:spPr bwMode="auto">
                <a:xfrm>
                  <a:off x="413785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grpSp>
        </p:grpSp>
        <p:sp>
          <p:nvSpPr>
            <p:cNvPr id="4" name="Rectangle 3"/>
            <p:cNvSpPr/>
            <p:nvPr/>
          </p:nvSpPr>
          <p:spPr>
            <a:xfrm>
              <a:off x="705033" y="3213770"/>
              <a:ext cx="3672087"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rPr>
                <a:t>nm to </a:t>
              </a:r>
              <a:r>
                <a:rPr kumimoji="0" lang="en-US" sz="1200" b="0" i="0" u="none" strike="noStrike" kern="1200" cap="none" spc="0" normalizeH="0" baseline="0" noProof="0" dirty="0" err="1" smtClean="0">
                  <a:ln>
                    <a:noFill/>
                  </a:ln>
                  <a:solidFill>
                    <a:srgbClr val="E75C00">
                      <a:lumMod val="50000"/>
                    </a:srgbClr>
                  </a:solidFill>
                  <a:effectLst/>
                  <a:uLnTx/>
                  <a:uFillTx/>
                  <a:latin typeface="Verdana" pitchFamily="34" charset="0"/>
                  <a:ea typeface="ＭＳ Ｐゴシック" pitchFamily="34" charset="-128"/>
                  <a:cs typeface="+mn-cs"/>
                </a:rPr>
                <a:t>μm</a:t>
              </a:r>
              <a:endParaRPr kumimoji="0" lang="en-US"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“thin film”</a:t>
              </a:r>
              <a:endParaRPr kumimoji="0" lang="da-DK"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sp>
        <p:nvSpPr>
          <p:cNvPr id="5" name="TextBox 4"/>
          <p:cNvSpPr txBox="1"/>
          <p:nvPr/>
        </p:nvSpPr>
        <p:spPr>
          <a:xfrm>
            <a:off x="6249107" y="1701602"/>
            <a:ext cx="3822968" cy="830997"/>
          </a:xfrm>
          <a:prstGeom prst="rect">
            <a:avLst/>
          </a:prstGeom>
          <a:noFill/>
          <a:ln w="28575">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1"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Substrate</a:t>
            </a:r>
            <a:endParaRPr kumimoji="0" lang="da-DK" sz="12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2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Silicon</a:t>
            </a:r>
            <a:r>
              <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a:t>
            </a:r>
            <a:r>
              <a:rPr kumimoji="0" lang="da-DK" sz="12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wafer</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2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Other</a:t>
            </a:r>
            <a:r>
              <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semiconductors</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(III-V, II-VI, </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etc.)</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da-DK" sz="12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Others</a:t>
            </a:r>
            <a:r>
              <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Metals, </a:t>
            </a:r>
            <a:r>
              <a:rPr kumimoji="0" lang="da-DK" sz="12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glass</a:t>
            </a:r>
            <a:r>
              <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polymer, </a:t>
            </a:r>
            <a:r>
              <a:rPr kumimoji="0" lang="da-DK" sz="12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ceramics</a:t>
            </a:r>
            <a:r>
              <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 </a:t>
            </a:r>
          </a:p>
        </p:txBody>
      </p:sp>
      <p:grpSp>
        <p:nvGrpSpPr>
          <p:cNvPr id="8" name="Group 7"/>
          <p:cNvGrpSpPr/>
          <p:nvPr/>
        </p:nvGrpSpPr>
        <p:grpSpPr>
          <a:xfrm>
            <a:off x="747622" y="4410431"/>
            <a:ext cx="5421973" cy="1827675"/>
            <a:chOff x="603606" y="4056966"/>
            <a:chExt cx="5421973" cy="1827675"/>
          </a:xfrm>
        </p:grpSpPr>
        <p:sp>
          <p:nvSpPr>
            <p:cNvPr id="335" name="Rectangle 334"/>
            <p:cNvSpPr/>
            <p:nvPr/>
          </p:nvSpPr>
          <p:spPr>
            <a:xfrm>
              <a:off x="624979" y="5590034"/>
              <a:ext cx="3664218" cy="294607"/>
            </a:xfrm>
            <a:prstGeom prst="rect">
              <a:avLst/>
            </a:prstGeom>
          </p:spPr>
          <p:txBody>
            <a:bodyPr wrap="square" lIns="108878" tIns="54439" rIns="108878" bIns="5443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rPr>
                <a:t>Bulk </a:t>
              </a:r>
              <a:r>
                <a:rPr kumimoji="0" lang="da-DK" sz="1200" b="0" i="0" u="none" strike="noStrike" kern="1200" cap="none" spc="0" normalizeH="0" baseline="0" noProof="0" dirty="0" err="1" smtClean="0">
                  <a:ln>
                    <a:noFill/>
                  </a:ln>
                  <a:solidFill>
                    <a:srgbClr val="E75C00">
                      <a:lumMod val="50000"/>
                    </a:srgbClr>
                  </a:solidFill>
                  <a:effectLst/>
                  <a:uLnTx/>
                  <a:uFillTx/>
                  <a:latin typeface="Verdana" pitchFamily="34" charset="0"/>
                  <a:ea typeface="ＭＳ Ｐゴシック" pitchFamily="34" charset="-128"/>
                  <a:cs typeface="+mn-cs"/>
                </a:rPr>
                <a:t>material</a:t>
              </a:r>
              <a:endParaRPr kumimoji="0" lang="da-DK"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nvGrpSpPr>
            <p:cNvPr id="424" name="Group 423"/>
            <p:cNvGrpSpPr/>
            <p:nvPr/>
          </p:nvGrpSpPr>
          <p:grpSpPr>
            <a:xfrm>
              <a:off x="603606" y="4056966"/>
              <a:ext cx="5421973" cy="1512168"/>
              <a:chOff x="755576" y="4797152"/>
              <a:chExt cx="5421973" cy="1512168"/>
            </a:xfrm>
          </p:grpSpPr>
          <p:sp>
            <p:nvSpPr>
              <p:cNvPr id="425" name="Rectangle 424"/>
              <p:cNvSpPr/>
              <p:nvPr/>
            </p:nvSpPr>
            <p:spPr bwMode="auto">
              <a:xfrm>
                <a:off x="755576" y="5805264"/>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grpSp>
            <p:nvGrpSpPr>
              <p:cNvPr id="426" name="Group 425"/>
              <p:cNvGrpSpPr/>
              <p:nvPr/>
            </p:nvGrpSpPr>
            <p:grpSpPr>
              <a:xfrm>
                <a:off x="885303" y="4797152"/>
                <a:ext cx="5292246" cy="1011839"/>
                <a:chOff x="885303" y="4437112"/>
                <a:chExt cx="5292246" cy="1011839"/>
              </a:xfrm>
            </p:grpSpPr>
            <p:grpSp>
              <p:nvGrpSpPr>
                <p:cNvPr id="427" name="Group 426"/>
                <p:cNvGrpSpPr/>
                <p:nvPr/>
              </p:nvGrpSpPr>
              <p:grpSpPr>
                <a:xfrm>
                  <a:off x="885303" y="4437112"/>
                  <a:ext cx="3818137" cy="1011839"/>
                  <a:chOff x="885303" y="4437112"/>
                  <a:chExt cx="3818137" cy="1011839"/>
                </a:xfrm>
              </p:grpSpPr>
              <p:grpSp>
                <p:nvGrpSpPr>
                  <p:cNvPr id="429" name="Group 428"/>
                  <p:cNvGrpSpPr/>
                  <p:nvPr/>
                </p:nvGrpSpPr>
                <p:grpSpPr>
                  <a:xfrm>
                    <a:off x="885303" y="4437112"/>
                    <a:ext cx="3365312" cy="1011839"/>
                    <a:chOff x="885303" y="4437112"/>
                    <a:chExt cx="3365312" cy="1011839"/>
                  </a:xfrm>
                </p:grpSpPr>
                <p:grpSp>
                  <p:nvGrpSpPr>
                    <p:cNvPr id="431" name="Group 430"/>
                    <p:cNvGrpSpPr/>
                    <p:nvPr/>
                  </p:nvGrpSpPr>
                  <p:grpSpPr>
                    <a:xfrm>
                      <a:off x="885303" y="4437112"/>
                      <a:ext cx="3365312" cy="1011839"/>
                      <a:chOff x="885303" y="4437112"/>
                      <a:chExt cx="3365312" cy="1011839"/>
                    </a:xfrm>
                  </p:grpSpPr>
                  <p:sp>
                    <p:nvSpPr>
                      <p:cNvPr id="435" name="Oval 434"/>
                      <p:cNvSpPr/>
                      <p:nvPr/>
                    </p:nvSpPr>
                    <p:spPr bwMode="auto">
                      <a:xfrm>
                        <a:off x="89006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36" name="Oval 435"/>
                      <p:cNvSpPr/>
                      <p:nvPr/>
                    </p:nvSpPr>
                    <p:spPr bwMode="auto">
                      <a:xfrm>
                        <a:off x="99490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37" name="Oval 436"/>
                      <p:cNvSpPr/>
                      <p:nvPr/>
                    </p:nvSpPr>
                    <p:spPr bwMode="auto">
                      <a:xfrm>
                        <a:off x="109974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38" name="Oval 437"/>
                      <p:cNvSpPr/>
                      <p:nvPr/>
                    </p:nvSpPr>
                    <p:spPr bwMode="auto">
                      <a:xfrm>
                        <a:off x="120457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39" name="Oval 438"/>
                      <p:cNvSpPr/>
                      <p:nvPr/>
                    </p:nvSpPr>
                    <p:spPr bwMode="auto">
                      <a:xfrm>
                        <a:off x="130941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40" name="Oval 439"/>
                      <p:cNvSpPr/>
                      <p:nvPr/>
                    </p:nvSpPr>
                    <p:spPr bwMode="auto">
                      <a:xfrm>
                        <a:off x="141425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41" name="Oval 440"/>
                      <p:cNvSpPr/>
                      <p:nvPr/>
                    </p:nvSpPr>
                    <p:spPr bwMode="auto">
                      <a:xfrm>
                        <a:off x="151908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42" name="Oval 441"/>
                      <p:cNvSpPr/>
                      <p:nvPr/>
                    </p:nvSpPr>
                    <p:spPr bwMode="auto">
                      <a:xfrm>
                        <a:off x="162392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43" name="Oval 442"/>
                      <p:cNvSpPr/>
                      <p:nvPr/>
                    </p:nvSpPr>
                    <p:spPr bwMode="auto">
                      <a:xfrm>
                        <a:off x="1728763"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44" name="Oval 443"/>
                      <p:cNvSpPr/>
                      <p:nvPr/>
                    </p:nvSpPr>
                    <p:spPr bwMode="auto">
                      <a:xfrm>
                        <a:off x="1833600"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45" name="Oval 444"/>
                      <p:cNvSpPr/>
                      <p:nvPr/>
                    </p:nvSpPr>
                    <p:spPr bwMode="auto">
                      <a:xfrm>
                        <a:off x="193843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46" name="Oval 445"/>
                      <p:cNvSpPr/>
                      <p:nvPr/>
                    </p:nvSpPr>
                    <p:spPr bwMode="auto">
                      <a:xfrm>
                        <a:off x="204327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47" name="Oval 446"/>
                      <p:cNvSpPr/>
                      <p:nvPr/>
                    </p:nvSpPr>
                    <p:spPr bwMode="auto">
                      <a:xfrm>
                        <a:off x="214811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48" name="Oval 447"/>
                      <p:cNvSpPr/>
                      <p:nvPr/>
                    </p:nvSpPr>
                    <p:spPr bwMode="auto">
                      <a:xfrm>
                        <a:off x="225294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49" name="Oval 448"/>
                      <p:cNvSpPr/>
                      <p:nvPr/>
                    </p:nvSpPr>
                    <p:spPr bwMode="auto">
                      <a:xfrm>
                        <a:off x="235778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50" name="Oval 449"/>
                      <p:cNvSpPr/>
                      <p:nvPr/>
                    </p:nvSpPr>
                    <p:spPr bwMode="auto">
                      <a:xfrm>
                        <a:off x="246262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51" name="Oval 450"/>
                      <p:cNvSpPr/>
                      <p:nvPr/>
                    </p:nvSpPr>
                    <p:spPr bwMode="auto">
                      <a:xfrm>
                        <a:off x="256530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52" name="Oval 451"/>
                      <p:cNvSpPr/>
                      <p:nvPr/>
                    </p:nvSpPr>
                    <p:spPr bwMode="auto">
                      <a:xfrm>
                        <a:off x="267013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53" name="Oval 452"/>
                      <p:cNvSpPr/>
                      <p:nvPr/>
                    </p:nvSpPr>
                    <p:spPr bwMode="auto">
                      <a:xfrm>
                        <a:off x="277497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54" name="Oval 453"/>
                      <p:cNvSpPr/>
                      <p:nvPr/>
                    </p:nvSpPr>
                    <p:spPr bwMode="auto">
                      <a:xfrm>
                        <a:off x="287981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55" name="Oval 454"/>
                      <p:cNvSpPr/>
                      <p:nvPr/>
                    </p:nvSpPr>
                    <p:spPr bwMode="auto">
                      <a:xfrm>
                        <a:off x="298464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56" name="Oval 455"/>
                      <p:cNvSpPr/>
                      <p:nvPr/>
                    </p:nvSpPr>
                    <p:spPr bwMode="auto">
                      <a:xfrm>
                        <a:off x="308948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57" name="Oval 456"/>
                      <p:cNvSpPr/>
                      <p:nvPr/>
                    </p:nvSpPr>
                    <p:spPr bwMode="auto">
                      <a:xfrm>
                        <a:off x="3194323"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58" name="Oval 457"/>
                      <p:cNvSpPr/>
                      <p:nvPr/>
                    </p:nvSpPr>
                    <p:spPr bwMode="auto">
                      <a:xfrm>
                        <a:off x="3299160"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59" name="Oval 458"/>
                      <p:cNvSpPr/>
                      <p:nvPr/>
                    </p:nvSpPr>
                    <p:spPr bwMode="auto">
                      <a:xfrm>
                        <a:off x="340399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60" name="Oval 459"/>
                      <p:cNvSpPr/>
                      <p:nvPr/>
                    </p:nvSpPr>
                    <p:spPr bwMode="auto">
                      <a:xfrm>
                        <a:off x="350883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61" name="Oval 460"/>
                      <p:cNvSpPr/>
                      <p:nvPr/>
                    </p:nvSpPr>
                    <p:spPr bwMode="auto">
                      <a:xfrm>
                        <a:off x="361367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62" name="Oval 461"/>
                      <p:cNvSpPr/>
                      <p:nvPr/>
                    </p:nvSpPr>
                    <p:spPr bwMode="auto">
                      <a:xfrm>
                        <a:off x="371850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63" name="Oval 462"/>
                      <p:cNvSpPr/>
                      <p:nvPr/>
                    </p:nvSpPr>
                    <p:spPr bwMode="auto">
                      <a:xfrm>
                        <a:off x="382334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64" name="Oval 463"/>
                      <p:cNvSpPr/>
                      <p:nvPr/>
                    </p:nvSpPr>
                    <p:spPr bwMode="auto">
                      <a:xfrm>
                        <a:off x="392818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65" name="Oval 464"/>
                      <p:cNvSpPr/>
                      <p:nvPr/>
                    </p:nvSpPr>
                    <p:spPr bwMode="auto">
                      <a:xfrm>
                        <a:off x="403301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66" name="Oval 465"/>
                      <p:cNvSpPr/>
                      <p:nvPr/>
                    </p:nvSpPr>
                    <p:spPr bwMode="auto">
                      <a:xfrm>
                        <a:off x="413785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67" name="Oval 466"/>
                      <p:cNvSpPr/>
                      <p:nvPr/>
                    </p:nvSpPr>
                    <p:spPr bwMode="auto">
                      <a:xfrm>
                        <a:off x="89006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68" name="Oval 467"/>
                      <p:cNvSpPr/>
                      <p:nvPr/>
                    </p:nvSpPr>
                    <p:spPr bwMode="auto">
                      <a:xfrm>
                        <a:off x="99490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69" name="Oval 468"/>
                      <p:cNvSpPr/>
                      <p:nvPr/>
                    </p:nvSpPr>
                    <p:spPr bwMode="auto">
                      <a:xfrm>
                        <a:off x="109974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70" name="Oval 469"/>
                      <p:cNvSpPr/>
                      <p:nvPr/>
                    </p:nvSpPr>
                    <p:spPr bwMode="auto">
                      <a:xfrm>
                        <a:off x="120457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71" name="Oval 470"/>
                      <p:cNvSpPr/>
                      <p:nvPr/>
                    </p:nvSpPr>
                    <p:spPr bwMode="auto">
                      <a:xfrm>
                        <a:off x="130941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72" name="Oval 471"/>
                      <p:cNvSpPr/>
                      <p:nvPr/>
                    </p:nvSpPr>
                    <p:spPr bwMode="auto">
                      <a:xfrm>
                        <a:off x="141425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73" name="Oval 472"/>
                      <p:cNvSpPr/>
                      <p:nvPr/>
                    </p:nvSpPr>
                    <p:spPr bwMode="auto">
                      <a:xfrm>
                        <a:off x="151908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74" name="Oval 473"/>
                      <p:cNvSpPr/>
                      <p:nvPr/>
                    </p:nvSpPr>
                    <p:spPr bwMode="auto">
                      <a:xfrm>
                        <a:off x="162392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75" name="Oval 474"/>
                      <p:cNvSpPr/>
                      <p:nvPr/>
                    </p:nvSpPr>
                    <p:spPr bwMode="auto">
                      <a:xfrm>
                        <a:off x="1728762"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76" name="Oval 475"/>
                      <p:cNvSpPr/>
                      <p:nvPr/>
                    </p:nvSpPr>
                    <p:spPr bwMode="auto">
                      <a:xfrm>
                        <a:off x="1833599"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77" name="Oval 476"/>
                      <p:cNvSpPr/>
                      <p:nvPr/>
                    </p:nvSpPr>
                    <p:spPr bwMode="auto">
                      <a:xfrm>
                        <a:off x="193843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78" name="Oval 477"/>
                      <p:cNvSpPr/>
                      <p:nvPr/>
                    </p:nvSpPr>
                    <p:spPr bwMode="auto">
                      <a:xfrm>
                        <a:off x="204327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79" name="Oval 478"/>
                      <p:cNvSpPr/>
                      <p:nvPr/>
                    </p:nvSpPr>
                    <p:spPr bwMode="auto">
                      <a:xfrm>
                        <a:off x="214811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80" name="Oval 479"/>
                      <p:cNvSpPr/>
                      <p:nvPr/>
                    </p:nvSpPr>
                    <p:spPr bwMode="auto">
                      <a:xfrm>
                        <a:off x="225294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81" name="Oval 480"/>
                      <p:cNvSpPr/>
                      <p:nvPr/>
                    </p:nvSpPr>
                    <p:spPr bwMode="auto">
                      <a:xfrm>
                        <a:off x="235778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82" name="Oval 481"/>
                      <p:cNvSpPr/>
                      <p:nvPr/>
                    </p:nvSpPr>
                    <p:spPr bwMode="auto">
                      <a:xfrm>
                        <a:off x="246262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83" name="Oval 482"/>
                      <p:cNvSpPr/>
                      <p:nvPr/>
                    </p:nvSpPr>
                    <p:spPr bwMode="auto">
                      <a:xfrm>
                        <a:off x="256530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84" name="Oval 483"/>
                      <p:cNvSpPr/>
                      <p:nvPr/>
                    </p:nvSpPr>
                    <p:spPr bwMode="auto">
                      <a:xfrm>
                        <a:off x="267013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85" name="Oval 484"/>
                      <p:cNvSpPr/>
                      <p:nvPr/>
                    </p:nvSpPr>
                    <p:spPr bwMode="auto">
                      <a:xfrm>
                        <a:off x="277497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86" name="Oval 485"/>
                      <p:cNvSpPr/>
                      <p:nvPr/>
                    </p:nvSpPr>
                    <p:spPr bwMode="auto">
                      <a:xfrm>
                        <a:off x="287981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87" name="Oval 486"/>
                      <p:cNvSpPr/>
                      <p:nvPr/>
                    </p:nvSpPr>
                    <p:spPr bwMode="auto">
                      <a:xfrm>
                        <a:off x="298464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88" name="Oval 487"/>
                      <p:cNvSpPr/>
                      <p:nvPr/>
                    </p:nvSpPr>
                    <p:spPr bwMode="auto">
                      <a:xfrm>
                        <a:off x="308948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89" name="Oval 488"/>
                      <p:cNvSpPr/>
                      <p:nvPr/>
                    </p:nvSpPr>
                    <p:spPr bwMode="auto">
                      <a:xfrm>
                        <a:off x="3194322"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90" name="Oval 489"/>
                      <p:cNvSpPr/>
                      <p:nvPr/>
                    </p:nvSpPr>
                    <p:spPr bwMode="auto">
                      <a:xfrm>
                        <a:off x="3299159"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91" name="Oval 490"/>
                      <p:cNvSpPr/>
                      <p:nvPr/>
                    </p:nvSpPr>
                    <p:spPr bwMode="auto">
                      <a:xfrm>
                        <a:off x="340399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92" name="Oval 491"/>
                      <p:cNvSpPr/>
                      <p:nvPr/>
                    </p:nvSpPr>
                    <p:spPr bwMode="auto">
                      <a:xfrm>
                        <a:off x="350883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93" name="Oval 492"/>
                      <p:cNvSpPr/>
                      <p:nvPr/>
                    </p:nvSpPr>
                    <p:spPr bwMode="auto">
                      <a:xfrm>
                        <a:off x="361367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94" name="Oval 493"/>
                      <p:cNvSpPr/>
                      <p:nvPr/>
                    </p:nvSpPr>
                    <p:spPr bwMode="auto">
                      <a:xfrm>
                        <a:off x="371850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95" name="Oval 494"/>
                      <p:cNvSpPr/>
                      <p:nvPr/>
                    </p:nvSpPr>
                    <p:spPr bwMode="auto">
                      <a:xfrm>
                        <a:off x="382334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96" name="Oval 495"/>
                      <p:cNvSpPr/>
                      <p:nvPr/>
                    </p:nvSpPr>
                    <p:spPr bwMode="auto">
                      <a:xfrm>
                        <a:off x="392818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97" name="Oval 496"/>
                      <p:cNvSpPr/>
                      <p:nvPr/>
                    </p:nvSpPr>
                    <p:spPr bwMode="auto">
                      <a:xfrm>
                        <a:off x="403301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98" name="Oval 497"/>
                      <p:cNvSpPr/>
                      <p:nvPr/>
                    </p:nvSpPr>
                    <p:spPr bwMode="auto">
                      <a:xfrm>
                        <a:off x="413785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99" name="Oval 498"/>
                      <p:cNvSpPr/>
                      <p:nvPr/>
                    </p:nvSpPr>
                    <p:spPr bwMode="auto">
                      <a:xfrm>
                        <a:off x="89006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00" name="Oval 499"/>
                      <p:cNvSpPr/>
                      <p:nvPr/>
                    </p:nvSpPr>
                    <p:spPr bwMode="auto">
                      <a:xfrm>
                        <a:off x="99490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01" name="Oval 500"/>
                      <p:cNvSpPr/>
                      <p:nvPr/>
                    </p:nvSpPr>
                    <p:spPr bwMode="auto">
                      <a:xfrm>
                        <a:off x="109973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02" name="Oval 501"/>
                      <p:cNvSpPr/>
                      <p:nvPr/>
                    </p:nvSpPr>
                    <p:spPr bwMode="auto">
                      <a:xfrm>
                        <a:off x="120457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03" name="Oval 502"/>
                      <p:cNvSpPr/>
                      <p:nvPr/>
                    </p:nvSpPr>
                    <p:spPr bwMode="auto">
                      <a:xfrm>
                        <a:off x="130941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04" name="Oval 503"/>
                      <p:cNvSpPr/>
                      <p:nvPr/>
                    </p:nvSpPr>
                    <p:spPr bwMode="auto">
                      <a:xfrm>
                        <a:off x="141424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05" name="Oval 504"/>
                      <p:cNvSpPr/>
                      <p:nvPr/>
                    </p:nvSpPr>
                    <p:spPr bwMode="auto">
                      <a:xfrm>
                        <a:off x="151908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06" name="Oval 505"/>
                      <p:cNvSpPr/>
                      <p:nvPr/>
                    </p:nvSpPr>
                    <p:spPr bwMode="auto">
                      <a:xfrm>
                        <a:off x="162392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07" name="Oval 506"/>
                      <p:cNvSpPr/>
                      <p:nvPr/>
                    </p:nvSpPr>
                    <p:spPr bwMode="auto">
                      <a:xfrm>
                        <a:off x="1728759"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08" name="Oval 507"/>
                      <p:cNvSpPr/>
                      <p:nvPr/>
                    </p:nvSpPr>
                    <p:spPr bwMode="auto">
                      <a:xfrm>
                        <a:off x="1833596"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09" name="Oval 508"/>
                      <p:cNvSpPr/>
                      <p:nvPr/>
                    </p:nvSpPr>
                    <p:spPr bwMode="auto">
                      <a:xfrm>
                        <a:off x="193843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10" name="Oval 509"/>
                      <p:cNvSpPr/>
                      <p:nvPr/>
                    </p:nvSpPr>
                    <p:spPr bwMode="auto">
                      <a:xfrm>
                        <a:off x="204327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11" name="Oval 510"/>
                      <p:cNvSpPr/>
                      <p:nvPr/>
                    </p:nvSpPr>
                    <p:spPr bwMode="auto">
                      <a:xfrm>
                        <a:off x="214810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12" name="Oval 511"/>
                      <p:cNvSpPr/>
                      <p:nvPr/>
                    </p:nvSpPr>
                    <p:spPr bwMode="auto">
                      <a:xfrm>
                        <a:off x="225294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13" name="Oval 512"/>
                      <p:cNvSpPr/>
                      <p:nvPr/>
                    </p:nvSpPr>
                    <p:spPr bwMode="auto">
                      <a:xfrm>
                        <a:off x="235778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14" name="Oval 513"/>
                      <p:cNvSpPr/>
                      <p:nvPr/>
                    </p:nvSpPr>
                    <p:spPr bwMode="auto">
                      <a:xfrm>
                        <a:off x="246261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15" name="Oval 514"/>
                      <p:cNvSpPr/>
                      <p:nvPr/>
                    </p:nvSpPr>
                    <p:spPr bwMode="auto">
                      <a:xfrm>
                        <a:off x="256529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16" name="Oval 515"/>
                      <p:cNvSpPr/>
                      <p:nvPr/>
                    </p:nvSpPr>
                    <p:spPr bwMode="auto">
                      <a:xfrm>
                        <a:off x="267013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17" name="Oval 516"/>
                      <p:cNvSpPr/>
                      <p:nvPr/>
                    </p:nvSpPr>
                    <p:spPr bwMode="auto">
                      <a:xfrm>
                        <a:off x="277497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18" name="Oval 517"/>
                      <p:cNvSpPr/>
                      <p:nvPr/>
                    </p:nvSpPr>
                    <p:spPr bwMode="auto">
                      <a:xfrm>
                        <a:off x="287980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19" name="Oval 518"/>
                      <p:cNvSpPr/>
                      <p:nvPr/>
                    </p:nvSpPr>
                    <p:spPr bwMode="auto">
                      <a:xfrm>
                        <a:off x="298464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20" name="Oval 519"/>
                      <p:cNvSpPr/>
                      <p:nvPr/>
                    </p:nvSpPr>
                    <p:spPr bwMode="auto">
                      <a:xfrm>
                        <a:off x="308948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21" name="Oval 520"/>
                      <p:cNvSpPr/>
                      <p:nvPr/>
                    </p:nvSpPr>
                    <p:spPr bwMode="auto">
                      <a:xfrm>
                        <a:off x="3194319"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22" name="Oval 521"/>
                      <p:cNvSpPr/>
                      <p:nvPr/>
                    </p:nvSpPr>
                    <p:spPr bwMode="auto">
                      <a:xfrm>
                        <a:off x="3299156"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23" name="Oval 522"/>
                      <p:cNvSpPr/>
                      <p:nvPr/>
                    </p:nvSpPr>
                    <p:spPr bwMode="auto">
                      <a:xfrm>
                        <a:off x="340399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24" name="Oval 523"/>
                      <p:cNvSpPr/>
                      <p:nvPr/>
                    </p:nvSpPr>
                    <p:spPr bwMode="auto">
                      <a:xfrm>
                        <a:off x="350883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25" name="Oval 524"/>
                      <p:cNvSpPr/>
                      <p:nvPr/>
                    </p:nvSpPr>
                    <p:spPr bwMode="auto">
                      <a:xfrm>
                        <a:off x="361366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26" name="Oval 525"/>
                      <p:cNvSpPr/>
                      <p:nvPr/>
                    </p:nvSpPr>
                    <p:spPr bwMode="auto">
                      <a:xfrm>
                        <a:off x="371850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27" name="Oval 526"/>
                      <p:cNvSpPr/>
                      <p:nvPr/>
                    </p:nvSpPr>
                    <p:spPr bwMode="auto">
                      <a:xfrm>
                        <a:off x="382334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28" name="Oval 527"/>
                      <p:cNvSpPr/>
                      <p:nvPr/>
                    </p:nvSpPr>
                    <p:spPr bwMode="auto">
                      <a:xfrm>
                        <a:off x="392817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29" name="Oval 528"/>
                      <p:cNvSpPr/>
                      <p:nvPr/>
                    </p:nvSpPr>
                    <p:spPr bwMode="auto">
                      <a:xfrm>
                        <a:off x="403301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30" name="Oval 529"/>
                      <p:cNvSpPr/>
                      <p:nvPr/>
                    </p:nvSpPr>
                    <p:spPr bwMode="auto">
                      <a:xfrm>
                        <a:off x="413785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31" name="Oval 530"/>
                      <p:cNvSpPr/>
                      <p:nvPr/>
                    </p:nvSpPr>
                    <p:spPr bwMode="auto">
                      <a:xfrm>
                        <a:off x="89481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32" name="Oval 531"/>
                      <p:cNvSpPr/>
                      <p:nvPr/>
                    </p:nvSpPr>
                    <p:spPr bwMode="auto">
                      <a:xfrm>
                        <a:off x="99965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33" name="Oval 532"/>
                      <p:cNvSpPr/>
                      <p:nvPr/>
                    </p:nvSpPr>
                    <p:spPr bwMode="auto">
                      <a:xfrm>
                        <a:off x="110448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34" name="Oval 533"/>
                      <p:cNvSpPr/>
                      <p:nvPr/>
                    </p:nvSpPr>
                    <p:spPr bwMode="auto">
                      <a:xfrm>
                        <a:off x="120932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35" name="Oval 534"/>
                      <p:cNvSpPr/>
                      <p:nvPr/>
                    </p:nvSpPr>
                    <p:spPr bwMode="auto">
                      <a:xfrm>
                        <a:off x="131416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36" name="Oval 535"/>
                      <p:cNvSpPr/>
                      <p:nvPr/>
                    </p:nvSpPr>
                    <p:spPr bwMode="auto">
                      <a:xfrm>
                        <a:off x="141899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37" name="Oval 536"/>
                      <p:cNvSpPr/>
                      <p:nvPr/>
                    </p:nvSpPr>
                    <p:spPr bwMode="auto">
                      <a:xfrm>
                        <a:off x="152383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38" name="Oval 537"/>
                      <p:cNvSpPr/>
                      <p:nvPr/>
                    </p:nvSpPr>
                    <p:spPr bwMode="auto">
                      <a:xfrm>
                        <a:off x="162867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39" name="Oval 538"/>
                      <p:cNvSpPr/>
                      <p:nvPr/>
                    </p:nvSpPr>
                    <p:spPr bwMode="auto">
                      <a:xfrm>
                        <a:off x="1733510"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40" name="Oval 539"/>
                      <p:cNvSpPr/>
                      <p:nvPr/>
                    </p:nvSpPr>
                    <p:spPr bwMode="auto">
                      <a:xfrm>
                        <a:off x="1838347"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41" name="Oval 540"/>
                      <p:cNvSpPr/>
                      <p:nvPr/>
                    </p:nvSpPr>
                    <p:spPr bwMode="auto">
                      <a:xfrm>
                        <a:off x="194318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42" name="Oval 541"/>
                      <p:cNvSpPr/>
                      <p:nvPr/>
                    </p:nvSpPr>
                    <p:spPr bwMode="auto">
                      <a:xfrm>
                        <a:off x="204802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43" name="Oval 542"/>
                      <p:cNvSpPr/>
                      <p:nvPr/>
                    </p:nvSpPr>
                    <p:spPr bwMode="auto">
                      <a:xfrm>
                        <a:off x="215285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44" name="Oval 543"/>
                      <p:cNvSpPr/>
                      <p:nvPr/>
                    </p:nvSpPr>
                    <p:spPr bwMode="auto">
                      <a:xfrm>
                        <a:off x="225769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45" name="Oval 544"/>
                      <p:cNvSpPr/>
                      <p:nvPr/>
                    </p:nvSpPr>
                    <p:spPr bwMode="auto">
                      <a:xfrm>
                        <a:off x="236253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46" name="Oval 545"/>
                      <p:cNvSpPr/>
                      <p:nvPr/>
                    </p:nvSpPr>
                    <p:spPr bwMode="auto">
                      <a:xfrm>
                        <a:off x="246736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47" name="Oval 546"/>
                      <p:cNvSpPr/>
                      <p:nvPr/>
                    </p:nvSpPr>
                    <p:spPr bwMode="auto">
                      <a:xfrm>
                        <a:off x="257004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48" name="Oval 547"/>
                      <p:cNvSpPr/>
                      <p:nvPr/>
                    </p:nvSpPr>
                    <p:spPr bwMode="auto">
                      <a:xfrm>
                        <a:off x="267488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49" name="Oval 548"/>
                      <p:cNvSpPr/>
                      <p:nvPr/>
                    </p:nvSpPr>
                    <p:spPr bwMode="auto">
                      <a:xfrm>
                        <a:off x="277972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50" name="Oval 549"/>
                      <p:cNvSpPr/>
                      <p:nvPr/>
                    </p:nvSpPr>
                    <p:spPr bwMode="auto">
                      <a:xfrm>
                        <a:off x="288455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51" name="Oval 550"/>
                      <p:cNvSpPr/>
                      <p:nvPr/>
                    </p:nvSpPr>
                    <p:spPr bwMode="auto">
                      <a:xfrm>
                        <a:off x="298939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52" name="Oval 551"/>
                      <p:cNvSpPr/>
                      <p:nvPr/>
                    </p:nvSpPr>
                    <p:spPr bwMode="auto">
                      <a:xfrm>
                        <a:off x="309423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53" name="Oval 552"/>
                      <p:cNvSpPr/>
                      <p:nvPr/>
                    </p:nvSpPr>
                    <p:spPr bwMode="auto">
                      <a:xfrm>
                        <a:off x="3199070"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54" name="Oval 553"/>
                      <p:cNvSpPr/>
                      <p:nvPr/>
                    </p:nvSpPr>
                    <p:spPr bwMode="auto">
                      <a:xfrm>
                        <a:off x="3303907"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55" name="Oval 554"/>
                      <p:cNvSpPr/>
                      <p:nvPr/>
                    </p:nvSpPr>
                    <p:spPr bwMode="auto">
                      <a:xfrm>
                        <a:off x="340874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56" name="Oval 555"/>
                      <p:cNvSpPr/>
                      <p:nvPr/>
                    </p:nvSpPr>
                    <p:spPr bwMode="auto">
                      <a:xfrm>
                        <a:off x="351358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57" name="Oval 556"/>
                      <p:cNvSpPr/>
                      <p:nvPr/>
                    </p:nvSpPr>
                    <p:spPr bwMode="auto">
                      <a:xfrm>
                        <a:off x="361841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58" name="Oval 557"/>
                      <p:cNvSpPr/>
                      <p:nvPr/>
                    </p:nvSpPr>
                    <p:spPr bwMode="auto">
                      <a:xfrm>
                        <a:off x="372325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59" name="Oval 558"/>
                      <p:cNvSpPr/>
                      <p:nvPr/>
                    </p:nvSpPr>
                    <p:spPr bwMode="auto">
                      <a:xfrm>
                        <a:off x="382809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60" name="Oval 559"/>
                      <p:cNvSpPr/>
                      <p:nvPr/>
                    </p:nvSpPr>
                    <p:spPr bwMode="auto">
                      <a:xfrm>
                        <a:off x="393292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61" name="Oval 560"/>
                      <p:cNvSpPr/>
                      <p:nvPr/>
                    </p:nvSpPr>
                    <p:spPr bwMode="auto">
                      <a:xfrm>
                        <a:off x="403776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62" name="Oval 561"/>
                      <p:cNvSpPr/>
                      <p:nvPr/>
                    </p:nvSpPr>
                    <p:spPr bwMode="auto">
                      <a:xfrm>
                        <a:off x="414260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63" name="Oval 562"/>
                      <p:cNvSpPr/>
                      <p:nvPr/>
                    </p:nvSpPr>
                    <p:spPr bwMode="auto">
                      <a:xfrm>
                        <a:off x="89481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64" name="Oval 563"/>
                      <p:cNvSpPr/>
                      <p:nvPr/>
                    </p:nvSpPr>
                    <p:spPr bwMode="auto">
                      <a:xfrm>
                        <a:off x="99965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65" name="Oval 564"/>
                      <p:cNvSpPr/>
                      <p:nvPr/>
                    </p:nvSpPr>
                    <p:spPr bwMode="auto">
                      <a:xfrm>
                        <a:off x="110448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66" name="Oval 565"/>
                      <p:cNvSpPr/>
                      <p:nvPr/>
                    </p:nvSpPr>
                    <p:spPr bwMode="auto">
                      <a:xfrm>
                        <a:off x="120932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67" name="Oval 566"/>
                      <p:cNvSpPr/>
                      <p:nvPr/>
                    </p:nvSpPr>
                    <p:spPr bwMode="auto">
                      <a:xfrm>
                        <a:off x="131416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68" name="Oval 567"/>
                      <p:cNvSpPr/>
                      <p:nvPr/>
                    </p:nvSpPr>
                    <p:spPr bwMode="auto">
                      <a:xfrm>
                        <a:off x="141899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69" name="Oval 568"/>
                      <p:cNvSpPr/>
                      <p:nvPr/>
                    </p:nvSpPr>
                    <p:spPr bwMode="auto">
                      <a:xfrm>
                        <a:off x="152383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70" name="Oval 569"/>
                      <p:cNvSpPr/>
                      <p:nvPr/>
                    </p:nvSpPr>
                    <p:spPr bwMode="auto">
                      <a:xfrm>
                        <a:off x="162867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71" name="Oval 570"/>
                      <p:cNvSpPr/>
                      <p:nvPr/>
                    </p:nvSpPr>
                    <p:spPr bwMode="auto">
                      <a:xfrm>
                        <a:off x="1733509"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72" name="Oval 571"/>
                      <p:cNvSpPr/>
                      <p:nvPr/>
                    </p:nvSpPr>
                    <p:spPr bwMode="auto">
                      <a:xfrm>
                        <a:off x="1838346"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73" name="Oval 572"/>
                      <p:cNvSpPr/>
                      <p:nvPr/>
                    </p:nvSpPr>
                    <p:spPr bwMode="auto">
                      <a:xfrm>
                        <a:off x="194318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74" name="Oval 573"/>
                      <p:cNvSpPr/>
                      <p:nvPr/>
                    </p:nvSpPr>
                    <p:spPr bwMode="auto">
                      <a:xfrm>
                        <a:off x="204802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75" name="Oval 574"/>
                      <p:cNvSpPr/>
                      <p:nvPr/>
                    </p:nvSpPr>
                    <p:spPr bwMode="auto">
                      <a:xfrm>
                        <a:off x="215285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76" name="Oval 575"/>
                      <p:cNvSpPr/>
                      <p:nvPr/>
                    </p:nvSpPr>
                    <p:spPr bwMode="auto">
                      <a:xfrm>
                        <a:off x="225769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77" name="Oval 576"/>
                      <p:cNvSpPr/>
                      <p:nvPr/>
                    </p:nvSpPr>
                    <p:spPr bwMode="auto">
                      <a:xfrm>
                        <a:off x="236253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78" name="Oval 577"/>
                      <p:cNvSpPr/>
                      <p:nvPr/>
                    </p:nvSpPr>
                    <p:spPr bwMode="auto">
                      <a:xfrm>
                        <a:off x="246736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79" name="Oval 578"/>
                      <p:cNvSpPr/>
                      <p:nvPr/>
                    </p:nvSpPr>
                    <p:spPr bwMode="auto">
                      <a:xfrm>
                        <a:off x="257004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80" name="Oval 579"/>
                      <p:cNvSpPr/>
                      <p:nvPr/>
                    </p:nvSpPr>
                    <p:spPr bwMode="auto">
                      <a:xfrm>
                        <a:off x="267488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81" name="Oval 580"/>
                      <p:cNvSpPr/>
                      <p:nvPr/>
                    </p:nvSpPr>
                    <p:spPr bwMode="auto">
                      <a:xfrm>
                        <a:off x="277972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82" name="Oval 581"/>
                      <p:cNvSpPr/>
                      <p:nvPr/>
                    </p:nvSpPr>
                    <p:spPr bwMode="auto">
                      <a:xfrm>
                        <a:off x="288455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83" name="Oval 582"/>
                      <p:cNvSpPr/>
                      <p:nvPr/>
                    </p:nvSpPr>
                    <p:spPr bwMode="auto">
                      <a:xfrm>
                        <a:off x="298939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84" name="Oval 583"/>
                      <p:cNvSpPr/>
                      <p:nvPr/>
                    </p:nvSpPr>
                    <p:spPr bwMode="auto">
                      <a:xfrm>
                        <a:off x="309423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85" name="Oval 584"/>
                      <p:cNvSpPr/>
                      <p:nvPr/>
                    </p:nvSpPr>
                    <p:spPr bwMode="auto">
                      <a:xfrm>
                        <a:off x="3199069"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86" name="Oval 585"/>
                      <p:cNvSpPr/>
                      <p:nvPr/>
                    </p:nvSpPr>
                    <p:spPr bwMode="auto">
                      <a:xfrm>
                        <a:off x="3303906"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87" name="Oval 586"/>
                      <p:cNvSpPr/>
                      <p:nvPr/>
                    </p:nvSpPr>
                    <p:spPr bwMode="auto">
                      <a:xfrm>
                        <a:off x="340874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88" name="Oval 587"/>
                      <p:cNvSpPr/>
                      <p:nvPr/>
                    </p:nvSpPr>
                    <p:spPr bwMode="auto">
                      <a:xfrm>
                        <a:off x="351358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89" name="Oval 588"/>
                      <p:cNvSpPr/>
                      <p:nvPr/>
                    </p:nvSpPr>
                    <p:spPr bwMode="auto">
                      <a:xfrm>
                        <a:off x="361841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90" name="Oval 589"/>
                      <p:cNvSpPr/>
                      <p:nvPr/>
                    </p:nvSpPr>
                    <p:spPr bwMode="auto">
                      <a:xfrm>
                        <a:off x="372325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91" name="Oval 590"/>
                      <p:cNvSpPr/>
                      <p:nvPr/>
                    </p:nvSpPr>
                    <p:spPr bwMode="auto">
                      <a:xfrm>
                        <a:off x="382809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92" name="Oval 591"/>
                      <p:cNvSpPr/>
                      <p:nvPr/>
                    </p:nvSpPr>
                    <p:spPr bwMode="auto">
                      <a:xfrm>
                        <a:off x="393292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93" name="Oval 592"/>
                      <p:cNvSpPr/>
                      <p:nvPr/>
                    </p:nvSpPr>
                    <p:spPr bwMode="auto">
                      <a:xfrm>
                        <a:off x="403776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94" name="Oval 593"/>
                      <p:cNvSpPr/>
                      <p:nvPr/>
                    </p:nvSpPr>
                    <p:spPr bwMode="auto">
                      <a:xfrm>
                        <a:off x="414260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95" name="Oval 594"/>
                      <p:cNvSpPr/>
                      <p:nvPr/>
                    </p:nvSpPr>
                    <p:spPr bwMode="auto">
                      <a:xfrm>
                        <a:off x="88530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96" name="Oval 595"/>
                      <p:cNvSpPr/>
                      <p:nvPr/>
                    </p:nvSpPr>
                    <p:spPr bwMode="auto">
                      <a:xfrm>
                        <a:off x="99014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97" name="Oval 596"/>
                      <p:cNvSpPr/>
                      <p:nvPr/>
                    </p:nvSpPr>
                    <p:spPr bwMode="auto">
                      <a:xfrm>
                        <a:off x="109498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98" name="Oval 597"/>
                      <p:cNvSpPr/>
                      <p:nvPr/>
                    </p:nvSpPr>
                    <p:spPr bwMode="auto">
                      <a:xfrm>
                        <a:off x="119981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599" name="Oval 598"/>
                      <p:cNvSpPr/>
                      <p:nvPr/>
                    </p:nvSpPr>
                    <p:spPr bwMode="auto">
                      <a:xfrm>
                        <a:off x="130465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00" name="Oval 599"/>
                      <p:cNvSpPr/>
                      <p:nvPr/>
                    </p:nvSpPr>
                    <p:spPr bwMode="auto">
                      <a:xfrm>
                        <a:off x="140949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01" name="Oval 600"/>
                      <p:cNvSpPr/>
                      <p:nvPr/>
                    </p:nvSpPr>
                    <p:spPr bwMode="auto">
                      <a:xfrm>
                        <a:off x="151432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02" name="Oval 601"/>
                      <p:cNvSpPr/>
                      <p:nvPr/>
                    </p:nvSpPr>
                    <p:spPr bwMode="auto">
                      <a:xfrm>
                        <a:off x="161916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03" name="Oval 602"/>
                      <p:cNvSpPr/>
                      <p:nvPr/>
                    </p:nvSpPr>
                    <p:spPr bwMode="auto">
                      <a:xfrm>
                        <a:off x="1724002"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04" name="Oval 603"/>
                      <p:cNvSpPr/>
                      <p:nvPr/>
                    </p:nvSpPr>
                    <p:spPr bwMode="auto">
                      <a:xfrm>
                        <a:off x="1828839"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05" name="Oval 604"/>
                      <p:cNvSpPr/>
                      <p:nvPr/>
                    </p:nvSpPr>
                    <p:spPr bwMode="auto">
                      <a:xfrm>
                        <a:off x="193367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06" name="Oval 605"/>
                      <p:cNvSpPr/>
                      <p:nvPr/>
                    </p:nvSpPr>
                    <p:spPr bwMode="auto">
                      <a:xfrm>
                        <a:off x="203851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07" name="Oval 606"/>
                      <p:cNvSpPr/>
                      <p:nvPr/>
                    </p:nvSpPr>
                    <p:spPr bwMode="auto">
                      <a:xfrm>
                        <a:off x="214335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08" name="Oval 607"/>
                      <p:cNvSpPr/>
                      <p:nvPr/>
                    </p:nvSpPr>
                    <p:spPr bwMode="auto">
                      <a:xfrm>
                        <a:off x="224818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09" name="Oval 608"/>
                      <p:cNvSpPr/>
                      <p:nvPr/>
                    </p:nvSpPr>
                    <p:spPr bwMode="auto">
                      <a:xfrm>
                        <a:off x="235302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10" name="Oval 609"/>
                      <p:cNvSpPr/>
                      <p:nvPr/>
                    </p:nvSpPr>
                    <p:spPr bwMode="auto">
                      <a:xfrm>
                        <a:off x="245786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11" name="Oval 610"/>
                      <p:cNvSpPr/>
                      <p:nvPr/>
                    </p:nvSpPr>
                    <p:spPr bwMode="auto">
                      <a:xfrm>
                        <a:off x="256054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12" name="Oval 611"/>
                      <p:cNvSpPr/>
                      <p:nvPr/>
                    </p:nvSpPr>
                    <p:spPr bwMode="auto">
                      <a:xfrm>
                        <a:off x="266537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13" name="Oval 612"/>
                      <p:cNvSpPr/>
                      <p:nvPr/>
                    </p:nvSpPr>
                    <p:spPr bwMode="auto">
                      <a:xfrm>
                        <a:off x="277021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14" name="Oval 613"/>
                      <p:cNvSpPr/>
                      <p:nvPr/>
                    </p:nvSpPr>
                    <p:spPr bwMode="auto">
                      <a:xfrm>
                        <a:off x="287505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15" name="Oval 614"/>
                      <p:cNvSpPr/>
                      <p:nvPr/>
                    </p:nvSpPr>
                    <p:spPr bwMode="auto">
                      <a:xfrm>
                        <a:off x="297988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16" name="Oval 615"/>
                      <p:cNvSpPr/>
                      <p:nvPr/>
                    </p:nvSpPr>
                    <p:spPr bwMode="auto">
                      <a:xfrm>
                        <a:off x="308472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17" name="Oval 616"/>
                      <p:cNvSpPr/>
                      <p:nvPr/>
                    </p:nvSpPr>
                    <p:spPr bwMode="auto">
                      <a:xfrm>
                        <a:off x="3189562"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18" name="Oval 617"/>
                      <p:cNvSpPr/>
                      <p:nvPr/>
                    </p:nvSpPr>
                    <p:spPr bwMode="auto">
                      <a:xfrm>
                        <a:off x="3294399"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19" name="Oval 618"/>
                      <p:cNvSpPr/>
                      <p:nvPr/>
                    </p:nvSpPr>
                    <p:spPr bwMode="auto">
                      <a:xfrm>
                        <a:off x="339923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20" name="Oval 619"/>
                      <p:cNvSpPr/>
                      <p:nvPr/>
                    </p:nvSpPr>
                    <p:spPr bwMode="auto">
                      <a:xfrm>
                        <a:off x="350407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21" name="Oval 620"/>
                      <p:cNvSpPr/>
                      <p:nvPr/>
                    </p:nvSpPr>
                    <p:spPr bwMode="auto">
                      <a:xfrm>
                        <a:off x="360891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22" name="Oval 621"/>
                      <p:cNvSpPr/>
                      <p:nvPr/>
                    </p:nvSpPr>
                    <p:spPr bwMode="auto">
                      <a:xfrm>
                        <a:off x="371374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23" name="Oval 622"/>
                      <p:cNvSpPr/>
                      <p:nvPr/>
                    </p:nvSpPr>
                    <p:spPr bwMode="auto">
                      <a:xfrm>
                        <a:off x="381858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24" name="Oval 623"/>
                      <p:cNvSpPr/>
                      <p:nvPr/>
                    </p:nvSpPr>
                    <p:spPr bwMode="auto">
                      <a:xfrm>
                        <a:off x="392342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25" name="Oval 624"/>
                      <p:cNvSpPr/>
                      <p:nvPr/>
                    </p:nvSpPr>
                    <p:spPr bwMode="auto">
                      <a:xfrm>
                        <a:off x="402825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26" name="Oval 625"/>
                      <p:cNvSpPr/>
                      <p:nvPr/>
                    </p:nvSpPr>
                    <p:spPr bwMode="auto">
                      <a:xfrm>
                        <a:off x="413309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27" name="Oval 626"/>
                      <p:cNvSpPr/>
                      <p:nvPr/>
                    </p:nvSpPr>
                    <p:spPr bwMode="auto">
                      <a:xfrm>
                        <a:off x="88530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28" name="Oval 627"/>
                      <p:cNvSpPr/>
                      <p:nvPr/>
                    </p:nvSpPr>
                    <p:spPr bwMode="auto">
                      <a:xfrm>
                        <a:off x="99014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29" name="Oval 628"/>
                      <p:cNvSpPr/>
                      <p:nvPr/>
                    </p:nvSpPr>
                    <p:spPr bwMode="auto">
                      <a:xfrm>
                        <a:off x="109497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30" name="Oval 629"/>
                      <p:cNvSpPr/>
                      <p:nvPr/>
                    </p:nvSpPr>
                    <p:spPr bwMode="auto">
                      <a:xfrm>
                        <a:off x="119981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31" name="Oval 630"/>
                      <p:cNvSpPr/>
                      <p:nvPr/>
                    </p:nvSpPr>
                    <p:spPr bwMode="auto">
                      <a:xfrm>
                        <a:off x="130465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32" name="Oval 631"/>
                      <p:cNvSpPr/>
                      <p:nvPr/>
                    </p:nvSpPr>
                    <p:spPr bwMode="auto">
                      <a:xfrm>
                        <a:off x="140948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33" name="Oval 632"/>
                      <p:cNvSpPr/>
                      <p:nvPr/>
                    </p:nvSpPr>
                    <p:spPr bwMode="auto">
                      <a:xfrm>
                        <a:off x="151432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34" name="Oval 633"/>
                      <p:cNvSpPr/>
                      <p:nvPr/>
                    </p:nvSpPr>
                    <p:spPr bwMode="auto">
                      <a:xfrm>
                        <a:off x="161916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35" name="Oval 634"/>
                      <p:cNvSpPr/>
                      <p:nvPr/>
                    </p:nvSpPr>
                    <p:spPr bwMode="auto">
                      <a:xfrm>
                        <a:off x="1723999"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36" name="Oval 635"/>
                      <p:cNvSpPr/>
                      <p:nvPr/>
                    </p:nvSpPr>
                    <p:spPr bwMode="auto">
                      <a:xfrm>
                        <a:off x="1828836"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37" name="Oval 636"/>
                      <p:cNvSpPr/>
                      <p:nvPr/>
                    </p:nvSpPr>
                    <p:spPr bwMode="auto">
                      <a:xfrm>
                        <a:off x="193367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38" name="Oval 637"/>
                      <p:cNvSpPr/>
                      <p:nvPr/>
                    </p:nvSpPr>
                    <p:spPr bwMode="auto">
                      <a:xfrm>
                        <a:off x="203851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39" name="Oval 638"/>
                      <p:cNvSpPr/>
                      <p:nvPr/>
                    </p:nvSpPr>
                    <p:spPr bwMode="auto">
                      <a:xfrm>
                        <a:off x="214334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40" name="Oval 639"/>
                      <p:cNvSpPr/>
                      <p:nvPr/>
                    </p:nvSpPr>
                    <p:spPr bwMode="auto">
                      <a:xfrm>
                        <a:off x="224818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41" name="Oval 640"/>
                      <p:cNvSpPr/>
                      <p:nvPr/>
                    </p:nvSpPr>
                    <p:spPr bwMode="auto">
                      <a:xfrm>
                        <a:off x="235302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42" name="Oval 641"/>
                      <p:cNvSpPr/>
                      <p:nvPr/>
                    </p:nvSpPr>
                    <p:spPr bwMode="auto">
                      <a:xfrm>
                        <a:off x="245785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43" name="Oval 642"/>
                      <p:cNvSpPr/>
                      <p:nvPr/>
                    </p:nvSpPr>
                    <p:spPr bwMode="auto">
                      <a:xfrm>
                        <a:off x="256053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44" name="Oval 643"/>
                      <p:cNvSpPr/>
                      <p:nvPr/>
                    </p:nvSpPr>
                    <p:spPr bwMode="auto">
                      <a:xfrm>
                        <a:off x="266537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45" name="Oval 644"/>
                      <p:cNvSpPr/>
                      <p:nvPr/>
                    </p:nvSpPr>
                    <p:spPr bwMode="auto">
                      <a:xfrm>
                        <a:off x="277021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46" name="Oval 645"/>
                      <p:cNvSpPr/>
                      <p:nvPr/>
                    </p:nvSpPr>
                    <p:spPr bwMode="auto">
                      <a:xfrm>
                        <a:off x="287504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47" name="Oval 646"/>
                      <p:cNvSpPr/>
                      <p:nvPr/>
                    </p:nvSpPr>
                    <p:spPr bwMode="auto">
                      <a:xfrm>
                        <a:off x="297988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48" name="Oval 647"/>
                      <p:cNvSpPr/>
                      <p:nvPr/>
                    </p:nvSpPr>
                    <p:spPr bwMode="auto">
                      <a:xfrm>
                        <a:off x="308472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49" name="Oval 648"/>
                      <p:cNvSpPr/>
                      <p:nvPr/>
                    </p:nvSpPr>
                    <p:spPr bwMode="auto">
                      <a:xfrm>
                        <a:off x="3189559"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50" name="Oval 649"/>
                      <p:cNvSpPr/>
                      <p:nvPr/>
                    </p:nvSpPr>
                    <p:spPr bwMode="auto">
                      <a:xfrm>
                        <a:off x="3294396"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51" name="Oval 650"/>
                      <p:cNvSpPr/>
                      <p:nvPr/>
                    </p:nvSpPr>
                    <p:spPr bwMode="auto">
                      <a:xfrm>
                        <a:off x="339923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52" name="Oval 651"/>
                      <p:cNvSpPr/>
                      <p:nvPr/>
                    </p:nvSpPr>
                    <p:spPr bwMode="auto">
                      <a:xfrm>
                        <a:off x="350407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53" name="Oval 652"/>
                      <p:cNvSpPr/>
                      <p:nvPr/>
                    </p:nvSpPr>
                    <p:spPr bwMode="auto">
                      <a:xfrm>
                        <a:off x="360890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54" name="Oval 653"/>
                      <p:cNvSpPr/>
                      <p:nvPr/>
                    </p:nvSpPr>
                    <p:spPr bwMode="auto">
                      <a:xfrm>
                        <a:off x="371374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55" name="Oval 654"/>
                      <p:cNvSpPr/>
                      <p:nvPr/>
                    </p:nvSpPr>
                    <p:spPr bwMode="auto">
                      <a:xfrm>
                        <a:off x="381858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56" name="Oval 655"/>
                      <p:cNvSpPr/>
                      <p:nvPr/>
                    </p:nvSpPr>
                    <p:spPr bwMode="auto">
                      <a:xfrm>
                        <a:off x="392341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57" name="Oval 656"/>
                      <p:cNvSpPr/>
                      <p:nvPr/>
                    </p:nvSpPr>
                    <p:spPr bwMode="auto">
                      <a:xfrm>
                        <a:off x="402825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658" name="Oval 657"/>
                      <p:cNvSpPr/>
                      <p:nvPr/>
                    </p:nvSpPr>
                    <p:spPr bwMode="auto">
                      <a:xfrm>
                        <a:off x="413309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grpSp>
                <p:sp>
                  <p:nvSpPr>
                    <p:cNvPr id="432" name="Oval 431"/>
                    <p:cNvSpPr/>
                    <p:nvPr/>
                  </p:nvSpPr>
                  <p:spPr bwMode="auto">
                    <a:xfrm>
                      <a:off x="2517200" y="4775248"/>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33" name="Oval 432"/>
                    <p:cNvSpPr/>
                    <p:nvPr/>
                  </p:nvSpPr>
                  <p:spPr bwMode="auto">
                    <a:xfrm>
                      <a:off x="2517202" y="4875834"/>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sp>
                  <p:nvSpPr>
                    <p:cNvPr id="434" name="Oval 433"/>
                    <p:cNvSpPr/>
                    <p:nvPr/>
                  </p:nvSpPr>
                  <p:spPr bwMode="auto">
                    <a:xfrm>
                      <a:off x="2517184" y="4679425"/>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grpSp>
              <p:sp>
                <p:nvSpPr>
                  <p:cNvPr id="430" name="Right Brace 429"/>
                  <p:cNvSpPr/>
                  <p:nvPr/>
                </p:nvSpPr>
                <p:spPr bwMode="auto">
                  <a:xfrm>
                    <a:off x="4343400" y="4466270"/>
                    <a:ext cx="360040" cy="954106"/>
                  </a:xfrm>
                  <a:prstGeom prst="righ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smtClean="0">
                      <a:ln>
                        <a:noFill/>
                      </a:ln>
                      <a:solidFill>
                        <a:srgbClr val="000000"/>
                      </a:solidFill>
                      <a:effectLst/>
                      <a:uLnTx/>
                      <a:uFillTx/>
                      <a:latin typeface="Verdana" pitchFamily="34" charset="0"/>
                      <a:ea typeface="ＭＳ Ｐゴシック" pitchFamily="-80" charset="-128"/>
                      <a:cs typeface="+mn-cs"/>
                    </a:endParaRPr>
                  </a:p>
                </p:txBody>
              </p:sp>
            </p:grpSp>
            <p:sp>
              <p:nvSpPr>
                <p:cNvPr id="428" name="TextBox 427"/>
                <p:cNvSpPr txBox="1"/>
                <p:nvPr/>
              </p:nvSpPr>
              <p:spPr>
                <a:xfrm>
                  <a:off x="4658990" y="4799677"/>
                  <a:ext cx="151855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Hundreds of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atomic</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da-DK"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layers</a:t>
                  </a: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grpSp>
      </p:grpSp>
      <p:sp>
        <p:nvSpPr>
          <p:cNvPr id="9" name="TextBox 8"/>
          <p:cNvSpPr txBox="1"/>
          <p:nvPr/>
        </p:nvSpPr>
        <p:spPr>
          <a:xfrm>
            <a:off x="6169595" y="4533729"/>
            <a:ext cx="390248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Once </a:t>
            </a:r>
            <a:r>
              <a:rPr kumimoji="0" lang="en-US"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 </a:t>
            </a:r>
            <a:r>
              <a:rPr kumimoji="0" lang="en-US"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film is </a:t>
            </a:r>
            <a:r>
              <a:rPr kumimoji="0" lang="en-US"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above </a:t>
            </a:r>
            <a:r>
              <a:rPr kumimoji="0" lang="en-US"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critical thickness, it behaves essentially as a </a:t>
            </a:r>
            <a:r>
              <a:rPr kumimoji="0" lang="en-US"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bulk material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60"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da-DK" altLang="da-DK" kern="0" dirty="0" err="1" smtClean="0">
                <a:solidFill>
                  <a:srgbClr val="000000"/>
                </a:solidFill>
                <a:latin typeface="Verdana"/>
                <a:cs typeface="Arial" charset="0"/>
              </a:rPr>
              <a:t>Introduction</a:t>
            </a:r>
            <a:r>
              <a:rPr lang="da-DK" altLang="da-DK" kern="0" dirty="0" smtClean="0">
                <a:solidFill>
                  <a:srgbClr val="000000"/>
                </a:solidFill>
                <a:latin typeface="Verdana"/>
                <a:cs typeface="Arial" charset="0"/>
              </a:rPr>
              <a:t> – </a:t>
            </a:r>
            <a:r>
              <a:rPr kumimoji="0" lang="da-DK" altLang="da-DK" sz="2400" b="0"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Wha</a:t>
            </a:r>
            <a:r>
              <a:rPr lang="da-DK" altLang="da-DK" b="0" kern="0" dirty="0" smtClean="0">
                <a:solidFill>
                  <a:srgbClr val="000000"/>
                </a:solidFill>
                <a:latin typeface="Verdana"/>
                <a:cs typeface="Arial" charset="0"/>
              </a:rPr>
              <a:t>t is a ”</a:t>
            </a:r>
            <a:r>
              <a:rPr lang="da-DK" altLang="da-DK" b="0" kern="0" dirty="0" err="1" smtClean="0">
                <a:solidFill>
                  <a:srgbClr val="000000"/>
                </a:solidFill>
                <a:latin typeface="Verdana"/>
                <a:cs typeface="Arial" charset="0"/>
              </a:rPr>
              <a:t>thin</a:t>
            </a:r>
            <a:r>
              <a:rPr lang="da-DK" altLang="da-DK" b="0" kern="0" dirty="0" smtClean="0">
                <a:solidFill>
                  <a:srgbClr val="000000"/>
                </a:solidFill>
                <a:latin typeface="Verdana"/>
                <a:cs typeface="Arial" charset="0"/>
              </a:rPr>
              <a:t> film”?</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Tree>
    <p:extLst>
      <p:ext uri="{BB962C8B-B14F-4D97-AF65-F5344CB8AC3E}">
        <p14:creationId xmlns:p14="http://schemas.microsoft.com/office/powerpoint/2010/main" val="232822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p:bldP spid="331" grpId="0"/>
      <p:bldP spid="332" grpId="0"/>
      <p:bldP spid="5"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3011" y="1483569"/>
            <a:ext cx="3143398" cy="59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a:lstStyle>
          <a:p>
            <a:pPr marL="224939" marR="0" lvl="0" indent="-224939" algn="l" defTabSz="914400" rtl="0" eaLnBrk="0" fontAlgn="base" latinLnBrk="0" hangingPunct="0">
              <a:lnSpc>
                <a:spcPct val="10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Verdana"/>
                <a:ea typeface="ＭＳ Ｐゴシック" pitchFamily="-80" charset="-128"/>
              </a:rPr>
              <a:t>First atoms </a:t>
            </a:r>
            <a:r>
              <a:rPr kumimoji="0" lang="da-DK" sz="2000" b="0" i="0" u="none" strike="noStrike" kern="0" cap="none" spc="0" normalizeH="0" baseline="0" noProof="0" dirty="0" err="1" smtClean="0">
                <a:ln>
                  <a:noFill/>
                </a:ln>
                <a:solidFill>
                  <a:srgbClr val="000000"/>
                </a:solidFill>
                <a:effectLst/>
                <a:uLnTx/>
                <a:uFillTx/>
                <a:latin typeface="Verdana"/>
                <a:ea typeface="ＭＳ Ｐゴシック" pitchFamily="-80" charset="-128"/>
              </a:rPr>
              <a:t>arrive</a:t>
            </a:r>
            <a:endParaRPr kumimoji="0" lang="en-US" sz="2000" b="0" i="0" u="none" strike="noStrike" kern="0" cap="none" spc="0" normalizeH="0" baseline="0" noProof="0" dirty="0">
              <a:ln>
                <a:noFill/>
              </a:ln>
              <a:solidFill>
                <a:srgbClr val="000000"/>
              </a:solidFill>
              <a:effectLst/>
              <a:uLnTx/>
              <a:uFillTx/>
              <a:latin typeface="Verdana"/>
              <a:ea typeface="ＭＳ Ｐゴシック" pitchFamily="-80" charset="-128"/>
            </a:endParaRPr>
          </a:p>
        </p:txBody>
      </p:sp>
      <p:sp>
        <p:nvSpPr>
          <p:cNvPr id="5" name="Rectangle 5"/>
          <p:cNvSpPr>
            <a:spLocks noChangeArrowheads="1"/>
          </p:cNvSpPr>
          <p:nvPr/>
        </p:nvSpPr>
        <p:spPr bwMode="auto">
          <a:xfrm>
            <a:off x="768995" y="3725030"/>
            <a:ext cx="3312319" cy="324644"/>
          </a:xfrm>
          <a:prstGeom prst="rect">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6" name="Oval 6"/>
          <p:cNvSpPr>
            <a:spLocks noChangeArrowheads="1"/>
          </p:cNvSpPr>
          <p:nvPr/>
        </p:nvSpPr>
        <p:spPr bwMode="auto">
          <a:xfrm>
            <a:off x="853703"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7" name="Oval 7"/>
          <p:cNvSpPr>
            <a:spLocks noChangeArrowheads="1"/>
          </p:cNvSpPr>
          <p:nvPr/>
        </p:nvSpPr>
        <p:spPr bwMode="auto">
          <a:xfrm>
            <a:off x="2077666"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8" name="Oval 8"/>
          <p:cNvSpPr>
            <a:spLocks noChangeArrowheads="1"/>
          </p:cNvSpPr>
          <p:nvPr/>
        </p:nvSpPr>
        <p:spPr bwMode="auto">
          <a:xfrm>
            <a:off x="2798391"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9" name="Oval 9"/>
          <p:cNvSpPr>
            <a:spLocks noChangeArrowheads="1"/>
          </p:cNvSpPr>
          <p:nvPr/>
        </p:nvSpPr>
        <p:spPr bwMode="auto">
          <a:xfrm>
            <a:off x="3806453"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0" name="Oval 10"/>
          <p:cNvSpPr>
            <a:spLocks noChangeArrowheads="1"/>
          </p:cNvSpPr>
          <p:nvPr/>
        </p:nvSpPr>
        <p:spPr bwMode="auto">
          <a:xfrm>
            <a:off x="2279972"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1" name="Oval 11"/>
          <p:cNvSpPr>
            <a:spLocks noChangeArrowheads="1"/>
          </p:cNvSpPr>
          <p:nvPr/>
        </p:nvSpPr>
        <p:spPr bwMode="auto">
          <a:xfrm>
            <a:off x="3288035"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2" name="Oval 12"/>
          <p:cNvSpPr>
            <a:spLocks noChangeArrowheads="1"/>
          </p:cNvSpPr>
          <p:nvPr/>
        </p:nvSpPr>
        <p:spPr bwMode="auto">
          <a:xfrm>
            <a:off x="3013943" y="245680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3" name="Oval 13"/>
          <p:cNvSpPr>
            <a:spLocks noChangeArrowheads="1"/>
          </p:cNvSpPr>
          <p:nvPr/>
        </p:nvSpPr>
        <p:spPr bwMode="auto">
          <a:xfrm>
            <a:off x="1213743" y="3033514"/>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4" name="Oval 14"/>
          <p:cNvSpPr>
            <a:spLocks noChangeArrowheads="1"/>
          </p:cNvSpPr>
          <p:nvPr/>
        </p:nvSpPr>
        <p:spPr bwMode="auto">
          <a:xfrm>
            <a:off x="1645866" y="2096492"/>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5" name="Line 15"/>
          <p:cNvSpPr>
            <a:spLocks noChangeShapeType="1"/>
          </p:cNvSpPr>
          <p:nvPr/>
        </p:nvSpPr>
        <p:spPr bwMode="auto">
          <a:xfrm>
            <a:off x="1699840" y="2241228"/>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6" name="Line 16"/>
          <p:cNvSpPr>
            <a:spLocks noChangeShapeType="1"/>
          </p:cNvSpPr>
          <p:nvPr/>
        </p:nvSpPr>
        <p:spPr bwMode="auto">
          <a:xfrm>
            <a:off x="1267718" y="3177976"/>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 name="Line 17"/>
          <p:cNvSpPr>
            <a:spLocks noChangeShapeType="1"/>
          </p:cNvSpPr>
          <p:nvPr/>
        </p:nvSpPr>
        <p:spPr bwMode="auto">
          <a:xfrm>
            <a:off x="3067918" y="2601268"/>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grpSp>
        <p:nvGrpSpPr>
          <p:cNvPr id="3" name="Group 2"/>
          <p:cNvGrpSpPr/>
          <p:nvPr/>
        </p:nvGrpSpPr>
        <p:grpSpPr>
          <a:xfrm>
            <a:off x="4513411" y="2241004"/>
            <a:ext cx="3312319" cy="1785383"/>
            <a:chOff x="4513411" y="2241004"/>
            <a:chExt cx="3312319" cy="1785383"/>
          </a:xfrm>
        </p:grpSpPr>
        <p:sp>
          <p:nvSpPr>
            <p:cNvPr id="18" name="Rectangle 5"/>
            <p:cNvSpPr>
              <a:spLocks noChangeArrowheads="1"/>
            </p:cNvSpPr>
            <p:nvPr/>
          </p:nvSpPr>
          <p:spPr bwMode="auto">
            <a:xfrm>
              <a:off x="4513411" y="3701743"/>
              <a:ext cx="3312319" cy="324644"/>
            </a:xfrm>
            <a:prstGeom prst="rect">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9" name="Oval 6"/>
            <p:cNvSpPr>
              <a:spLocks noChangeArrowheads="1"/>
            </p:cNvSpPr>
            <p:nvPr/>
          </p:nvSpPr>
          <p:spPr bwMode="auto">
            <a:xfrm>
              <a:off x="4598119"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20" name="Oval 7"/>
            <p:cNvSpPr>
              <a:spLocks noChangeArrowheads="1"/>
            </p:cNvSpPr>
            <p:nvPr/>
          </p:nvSpPr>
          <p:spPr bwMode="auto">
            <a:xfrm>
              <a:off x="5779754"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21" name="Oval 8"/>
            <p:cNvSpPr>
              <a:spLocks noChangeArrowheads="1"/>
            </p:cNvSpPr>
            <p:nvPr/>
          </p:nvSpPr>
          <p:spPr bwMode="auto">
            <a:xfrm>
              <a:off x="6542807"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22" name="Oval 9"/>
            <p:cNvSpPr>
              <a:spLocks noChangeArrowheads="1"/>
            </p:cNvSpPr>
            <p:nvPr/>
          </p:nvSpPr>
          <p:spPr bwMode="auto">
            <a:xfrm>
              <a:off x="7550869"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23" name="Oval 10"/>
            <p:cNvSpPr>
              <a:spLocks noChangeArrowheads="1"/>
            </p:cNvSpPr>
            <p:nvPr/>
          </p:nvSpPr>
          <p:spPr bwMode="auto">
            <a:xfrm>
              <a:off x="6009894"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24" name="Oval 11"/>
            <p:cNvSpPr>
              <a:spLocks noChangeArrowheads="1"/>
            </p:cNvSpPr>
            <p:nvPr/>
          </p:nvSpPr>
          <p:spPr bwMode="auto">
            <a:xfrm>
              <a:off x="7032451"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25" name="Oval 12"/>
            <p:cNvSpPr>
              <a:spLocks noChangeArrowheads="1"/>
            </p:cNvSpPr>
            <p:nvPr/>
          </p:nvSpPr>
          <p:spPr bwMode="auto">
            <a:xfrm>
              <a:off x="6781725" y="2889350"/>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26" name="Oval 13"/>
            <p:cNvSpPr>
              <a:spLocks noChangeArrowheads="1"/>
            </p:cNvSpPr>
            <p:nvPr/>
          </p:nvSpPr>
          <p:spPr bwMode="auto">
            <a:xfrm>
              <a:off x="5053533" y="3249390"/>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27" name="Oval 14"/>
            <p:cNvSpPr>
              <a:spLocks noChangeArrowheads="1"/>
            </p:cNvSpPr>
            <p:nvPr/>
          </p:nvSpPr>
          <p:spPr bwMode="auto">
            <a:xfrm>
              <a:off x="6421685" y="2241004"/>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28" name="Line 15"/>
            <p:cNvSpPr>
              <a:spLocks noChangeShapeType="1"/>
            </p:cNvSpPr>
            <p:nvPr/>
          </p:nvSpPr>
          <p:spPr bwMode="auto">
            <a:xfrm>
              <a:off x="6475659" y="2385740"/>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29" name="Line 16"/>
            <p:cNvSpPr>
              <a:spLocks noChangeShapeType="1"/>
            </p:cNvSpPr>
            <p:nvPr/>
          </p:nvSpPr>
          <p:spPr bwMode="auto">
            <a:xfrm>
              <a:off x="5107508" y="3393852"/>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0" name="Line 17"/>
            <p:cNvSpPr>
              <a:spLocks noChangeShapeType="1"/>
            </p:cNvSpPr>
            <p:nvPr/>
          </p:nvSpPr>
          <p:spPr bwMode="auto">
            <a:xfrm>
              <a:off x="6835700" y="3033812"/>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1" name="Oval 11"/>
            <p:cNvSpPr>
              <a:spLocks noChangeArrowheads="1"/>
            </p:cNvSpPr>
            <p:nvPr/>
          </p:nvSpPr>
          <p:spPr bwMode="auto">
            <a:xfrm>
              <a:off x="4706069" y="358125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2" name="Oval 11"/>
            <p:cNvSpPr>
              <a:spLocks noChangeArrowheads="1"/>
            </p:cNvSpPr>
            <p:nvPr/>
          </p:nvSpPr>
          <p:spPr bwMode="auto">
            <a:xfrm>
              <a:off x="7659021" y="3584537"/>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3" name="Oval 11"/>
            <p:cNvSpPr>
              <a:spLocks noChangeArrowheads="1"/>
            </p:cNvSpPr>
            <p:nvPr/>
          </p:nvSpPr>
          <p:spPr bwMode="auto">
            <a:xfrm>
              <a:off x="7550869" y="347330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4" name="Oval 11"/>
            <p:cNvSpPr>
              <a:spLocks noChangeArrowheads="1"/>
            </p:cNvSpPr>
            <p:nvPr/>
          </p:nvSpPr>
          <p:spPr bwMode="auto">
            <a:xfrm>
              <a:off x="7442919" y="358125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5" name="Oval 11"/>
            <p:cNvSpPr>
              <a:spLocks noChangeArrowheads="1"/>
            </p:cNvSpPr>
            <p:nvPr/>
          </p:nvSpPr>
          <p:spPr bwMode="auto">
            <a:xfrm>
              <a:off x="6661592" y="3584537"/>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6" name="Oval 11"/>
            <p:cNvSpPr>
              <a:spLocks noChangeArrowheads="1"/>
            </p:cNvSpPr>
            <p:nvPr/>
          </p:nvSpPr>
          <p:spPr bwMode="auto">
            <a:xfrm>
              <a:off x="5887704" y="347330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7" name="Oval 11"/>
            <p:cNvSpPr>
              <a:spLocks noChangeArrowheads="1"/>
            </p:cNvSpPr>
            <p:nvPr/>
          </p:nvSpPr>
          <p:spPr bwMode="auto">
            <a:xfrm>
              <a:off x="5779754" y="347330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8" name="Oval 11"/>
            <p:cNvSpPr>
              <a:spLocks noChangeArrowheads="1"/>
            </p:cNvSpPr>
            <p:nvPr/>
          </p:nvSpPr>
          <p:spPr bwMode="auto">
            <a:xfrm>
              <a:off x="5674646" y="3584537"/>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9" name="Oval 11"/>
            <p:cNvSpPr>
              <a:spLocks noChangeArrowheads="1"/>
            </p:cNvSpPr>
            <p:nvPr/>
          </p:nvSpPr>
          <p:spPr bwMode="auto">
            <a:xfrm>
              <a:off x="5887704" y="358125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40" name="Oval 11"/>
            <p:cNvSpPr>
              <a:spLocks noChangeArrowheads="1"/>
            </p:cNvSpPr>
            <p:nvPr/>
          </p:nvSpPr>
          <p:spPr bwMode="auto">
            <a:xfrm>
              <a:off x="5995654" y="347330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41" name="Oval 11"/>
            <p:cNvSpPr>
              <a:spLocks noChangeArrowheads="1"/>
            </p:cNvSpPr>
            <p:nvPr/>
          </p:nvSpPr>
          <p:spPr bwMode="auto">
            <a:xfrm>
              <a:off x="6133653" y="3584537"/>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42" name="Oval 11"/>
            <p:cNvSpPr>
              <a:spLocks noChangeArrowheads="1"/>
            </p:cNvSpPr>
            <p:nvPr/>
          </p:nvSpPr>
          <p:spPr bwMode="auto">
            <a:xfrm>
              <a:off x="4814019" y="358125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grpSp>
      <p:sp>
        <p:nvSpPr>
          <p:cNvPr id="43" name="Rectangle 3"/>
          <p:cNvSpPr txBox="1">
            <a:spLocks noChangeArrowheads="1"/>
          </p:cNvSpPr>
          <p:nvPr/>
        </p:nvSpPr>
        <p:spPr bwMode="auto">
          <a:xfrm>
            <a:off x="4546145" y="1476439"/>
            <a:ext cx="3143398" cy="59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a:lstStyle>
          <a:p>
            <a:pPr marL="224939" marR="0" lvl="0" indent="-224939" algn="l" defTabSz="914400" rtl="0" eaLnBrk="0" fontAlgn="base" latinLnBrk="0" hangingPunct="0">
              <a:lnSpc>
                <a:spcPct val="100000"/>
              </a:lnSpc>
              <a:spcBef>
                <a:spcPct val="20000"/>
              </a:spcBef>
              <a:spcAft>
                <a:spcPct val="0"/>
              </a:spcAft>
              <a:buClrTx/>
              <a:buSzTx/>
              <a:buFontTx/>
              <a:buChar char="•"/>
              <a:tabLst/>
              <a:defRPr/>
            </a:pPr>
            <a:r>
              <a:rPr kumimoji="0" lang="da-DK" sz="2000" b="0" i="0" u="none" strike="noStrike" kern="0" cap="none" spc="0" normalizeH="0" baseline="0" noProof="0" dirty="0" smtClean="0">
                <a:ln>
                  <a:noFill/>
                </a:ln>
                <a:solidFill>
                  <a:srgbClr val="000000"/>
                </a:solidFill>
                <a:effectLst/>
                <a:uLnTx/>
                <a:uFillTx/>
                <a:latin typeface="Verdana"/>
                <a:ea typeface="ＭＳ Ｐゴシック" pitchFamily="-80" charset="-128"/>
              </a:rPr>
              <a:t>Nano-</a:t>
            </a:r>
            <a:r>
              <a:rPr kumimoji="0" lang="da-DK" sz="2000" b="0" i="0" u="none" strike="noStrike" kern="0" cap="none" spc="0" normalizeH="0" baseline="0" noProof="0" dirty="0" err="1" smtClean="0">
                <a:ln>
                  <a:noFill/>
                </a:ln>
                <a:solidFill>
                  <a:srgbClr val="000000"/>
                </a:solidFill>
                <a:effectLst/>
                <a:uLnTx/>
                <a:uFillTx/>
                <a:latin typeface="Verdana"/>
                <a:ea typeface="ＭＳ Ｐゴシック" pitchFamily="-80" charset="-128"/>
              </a:rPr>
              <a:t>islands</a:t>
            </a:r>
            <a:r>
              <a:rPr kumimoji="0" lang="da-DK" sz="2000" b="0" i="0" u="none" strike="noStrike" kern="0" cap="none" spc="0" normalizeH="0" baseline="0" noProof="0" dirty="0" smtClean="0">
                <a:ln>
                  <a:noFill/>
                </a:ln>
                <a:solidFill>
                  <a:srgbClr val="000000"/>
                </a:solidFill>
                <a:effectLst/>
                <a:uLnTx/>
                <a:uFillTx/>
                <a:latin typeface="Verdana"/>
                <a:ea typeface="ＭＳ Ｐゴシック" pitchFamily="-80" charset="-128"/>
              </a:rPr>
              <a:t> form</a:t>
            </a:r>
            <a:endParaRPr kumimoji="0" lang="en-US" sz="2000" b="0" i="0" u="none" strike="noStrike" kern="0" cap="none" spc="0" normalizeH="0" baseline="0" noProof="0" dirty="0">
              <a:ln>
                <a:noFill/>
              </a:ln>
              <a:solidFill>
                <a:srgbClr val="000000"/>
              </a:solidFill>
              <a:effectLst/>
              <a:uLnTx/>
              <a:uFillTx/>
              <a:latin typeface="Verdana"/>
              <a:ea typeface="ＭＳ Ｐゴシック" pitchFamily="-80" charset="-128"/>
            </a:endParaRPr>
          </a:p>
        </p:txBody>
      </p:sp>
      <p:sp>
        <p:nvSpPr>
          <p:cNvPr id="181" name="Rectangle 3"/>
          <p:cNvSpPr txBox="1">
            <a:spLocks noChangeArrowheads="1"/>
          </p:cNvSpPr>
          <p:nvPr/>
        </p:nvSpPr>
        <p:spPr bwMode="auto">
          <a:xfrm>
            <a:off x="8113811" y="1464994"/>
            <a:ext cx="3143398" cy="59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a:lstStyle>
          <a:p>
            <a:pPr marL="224939" marR="0" lvl="0" indent="-224939" algn="l" defTabSz="914400" rtl="0" eaLnBrk="0" fontAlgn="base" latinLnBrk="0" hangingPunct="0">
              <a:lnSpc>
                <a:spcPct val="100000"/>
              </a:lnSpc>
              <a:spcBef>
                <a:spcPct val="20000"/>
              </a:spcBef>
              <a:spcAft>
                <a:spcPct val="0"/>
              </a:spcAft>
              <a:buClrTx/>
              <a:buSzTx/>
              <a:buFontTx/>
              <a:buChar char="•"/>
              <a:tabLst/>
              <a:defRPr/>
            </a:pPr>
            <a:r>
              <a:rPr kumimoji="0" lang="da-DK" sz="2000" b="0" i="0" u="none" strike="noStrike" kern="0" cap="none" spc="0" normalizeH="0" baseline="0" noProof="0" dirty="0" err="1" smtClean="0">
                <a:ln>
                  <a:noFill/>
                </a:ln>
                <a:solidFill>
                  <a:srgbClr val="000000"/>
                </a:solidFill>
                <a:effectLst/>
                <a:uLnTx/>
                <a:uFillTx/>
                <a:latin typeface="Verdana"/>
                <a:ea typeface="ＭＳ Ｐゴシック" pitchFamily="-80" charset="-128"/>
              </a:rPr>
              <a:t>Finally</a:t>
            </a:r>
            <a:r>
              <a:rPr kumimoji="0" lang="da-DK" sz="2000" b="0" i="0" u="none" strike="noStrike" kern="0" cap="none" spc="0" normalizeH="0" baseline="0" noProof="0" dirty="0" smtClean="0">
                <a:ln>
                  <a:noFill/>
                </a:ln>
                <a:solidFill>
                  <a:srgbClr val="000000"/>
                </a:solidFill>
                <a:effectLst/>
                <a:uLnTx/>
                <a:uFillTx/>
                <a:latin typeface="Verdana"/>
                <a:ea typeface="ＭＳ Ｐゴシック" pitchFamily="-80" charset="-128"/>
              </a:rPr>
              <a:t> </a:t>
            </a:r>
            <a:r>
              <a:rPr kumimoji="0" lang="da-DK" sz="2000" b="0" i="0" u="none" strike="noStrike" kern="0" cap="none" spc="0" normalizeH="0" baseline="0" noProof="0" dirty="0" err="1" smtClean="0">
                <a:ln>
                  <a:noFill/>
                </a:ln>
                <a:solidFill>
                  <a:srgbClr val="000000"/>
                </a:solidFill>
                <a:effectLst/>
                <a:uLnTx/>
                <a:uFillTx/>
                <a:latin typeface="Verdana"/>
                <a:ea typeface="ＭＳ Ｐゴシック" pitchFamily="-80" charset="-128"/>
              </a:rPr>
              <a:t>get</a:t>
            </a:r>
            <a:r>
              <a:rPr kumimoji="0" lang="da-DK" sz="2000" b="0" i="0" u="none" strike="noStrike" kern="0" cap="none" spc="0" normalizeH="0" baseline="0" noProof="0" dirty="0" smtClean="0">
                <a:ln>
                  <a:noFill/>
                </a:ln>
                <a:solidFill>
                  <a:srgbClr val="000000"/>
                </a:solidFill>
                <a:effectLst/>
                <a:uLnTx/>
                <a:uFillTx/>
                <a:latin typeface="Verdana"/>
                <a:ea typeface="ＭＳ Ｐゴシック" pitchFamily="-80" charset="-128"/>
              </a:rPr>
              <a:t> </a:t>
            </a:r>
            <a:r>
              <a:rPr kumimoji="0" lang="da-DK" sz="2000" b="0" i="0" u="none" strike="noStrike" kern="0" cap="none" spc="0" normalizeH="0" baseline="0" noProof="0" dirty="0" err="1" smtClean="0">
                <a:ln>
                  <a:noFill/>
                </a:ln>
                <a:solidFill>
                  <a:srgbClr val="000000"/>
                </a:solidFill>
                <a:effectLst/>
                <a:uLnTx/>
                <a:uFillTx/>
                <a:latin typeface="Verdana"/>
                <a:ea typeface="ＭＳ Ｐゴシック" pitchFamily="-80" charset="-128"/>
              </a:rPr>
              <a:t>full</a:t>
            </a:r>
            <a:r>
              <a:rPr kumimoji="0" lang="da-DK" sz="2000" b="0" i="0" u="none" strike="noStrike" kern="0" cap="none" spc="0" normalizeH="0" baseline="0" noProof="0" dirty="0" smtClean="0">
                <a:ln>
                  <a:noFill/>
                </a:ln>
                <a:solidFill>
                  <a:srgbClr val="000000"/>
                </a:solidFill>
                <a:effectLst/>
                <a:uLnTx/>
                <a:uFillTx/>
                <a:latin typeface="Verdana"/>
                <a:ea typeface="ＭＳ Ｐゴシック" pitchFamily="-80" charset="-128"/>
              </a:rPr>
              <a:t> </a:t>
            </a:r>
            <a:r>
              <a:rPr kumimoji="0" lang="da-DK" sz="2000" b="0" i="0" u="none" strike="noStrike" kern="0" cap="none" spc="0" normalizeH="0" baseline="0" noProof="0" dirty="0" err="1" smtClean="0">
                <a:ln>
                  <a:noFill/>
                </a:ln>
                <a:solidFill>
                  <a:srgbClr val="000000"/>
                </a:solidFill>
                <a:effectLst/>
                <a:uLnTx/>
                <a:uFillTx/>
                <a:latin typeface="Verdana"/>
                <a:ea typeface="ＭＳ Ｐゴシック" pitchFamily="-80" charset="-128"/>
              </a:rPr>
              <a:t>layers</a:t>
            </a:r>
            <a:r>
              <a:rPr kumimoji="0" lang="da-DK" sz="2000" b="0" i="0" u="none" strike="noStrike" kern="0" cap="none" spc="0" normalizeH="0" baseline="0" noProof="0" dirty="0" smtClean="0">
                <a:ln>
                  <a:noFill/>
                </a:ln>
                <a:solidFill>
                  <a:srgbClr val="000000"/>
                </a:solidFill>
                <a:effectLst/>
                <a:uLnTx/>
                <a:uFillTx/>
                <a:latin typeface="Verdana"/>
                <a:ea typeface="ＭＳ Ｐゴシック" pitchFamily="-80" charset="-128"/>
              </a:rPr>
              <a:t> with </a:t>
            </a:r>
            <a:r>
              <a:rPr kumimoji="0" lang="da-DK" sz="2000" b="0" i="0" u="none" strike="noStrike" kern="0" cap="none" spc="0" normalizeH="0" baseline="0" noProof="0" dirty="0" err="1" smtClean="0">
                <a:ln>
                  <a:noFill/>
                </a:ln>
                <a:solidFill>
                  <a:srgbClr val="000000"/>
                </a:solidFill>
                <a:effectLst/>
                <a:uLnTx/>
                <a:uFillTx/>
                <a:latin typeface="Verdana"/>
                <a:ea typeface="ＭＳ Ｐゴシック" pitchFamily="-80" charset="-128"/>
              </a:rPr>
              <a:t>some</a:t>
            </a:r>
            <a:r>
              <a:rPr kumimoji="0" lang="da-DK" sz="2000" b="0" i="0" u="none" strike="noStrike" kern="0" cap="none" spc="0" normalizeH="0" baseline="0" noProof="0" dirty="0" smtClean="0">
                <a:ln>
                  <a:noFill/>
                </a:ln>
                <a:solidFill>
                  <a:srgbClr val="000000"/>
                </a:solidFill>
                <a:effectLst/>
                <a:uLnTx/>
                <a:uFillTx/>
                <a:latin typeface="Verdana"/>
                <a:ea typeface="ＭＳ Ｐゴシック" pitchFamily="-80" charset="-128"/>
              </a:rPr>
              <a:t> </a:t>
            </a:r>
            <a:r>
              <a:rPr kumimoji="0" lang="da-DK" sz="2000" b="0" i="0" u="none" strike="noStrike" kern="0" cap="none" spc="0" normalizeH="0" baseline="0" noProof="0" dirty="0" err="1" smtClean="0">
                <a:ln>
                  <a:noFill/>
                </a:ln>
                <a:solidFill>
                  <a:srgbClr val="000000"/>
                </a:solidFill>
                <a:effectLst/>
                <a:uLnTx/>
                <a:uFillTx/>
                <a:latin typeface="Verdana"/>
                <a:ea typeface="ＭＳ Ｐゴシック" pitchFamily="-80" charset="-128"/>
              </a:rPr>
              <a:t>roughness</a:t>
            </a:r>
            <a:endParaRPr kumimoji="0" lang="en-US" sz="2000" b="0" i="0" u="none" strike="noStrike" kern="0" cap="none" spc="0" normalizeH="0" baseline="0" noProof="0" dirty="0">
              <a:ln>
                <a:noFill/>
              </a:ln>
              <a:solidFill>
                <a:srgbClr val="000000"/>
              </a:solidFill>
              <a:effectLst/>
              <a:uLnTx/>
              <a:uFillTx/>
              <a:latin typeface="Verdana"/>
              <a:ea typeface="ＭＳ Ｐゴシック" pitchFamily="-80" charset="-128"/>
            </a:endParaRPr>
          </a:p>
        </p:txBody>
      </p:sp>
      <p:grpSp>
        <p:nvGrpSpPr>
          <p:cNvPr id="71" name="Group 70"/>
          <p:cNvGrpSpPr/>
          <p:nvPr/>
        </p:nvGrpSpPr>
        <p:grpSpPr>
          <a:xfrm>
            <a:off x="8113811" y="2277666"/>
            <a:ext cx="3450340" cy="1748721"/>
            <a:chOff x="8113811" y="2277666"/>
            <a:chExt cx="3450340" cy="1748721"/>
          </a:xfrm>
        </p:grpSpPr>
        <p:sp>
          <p:nvSpPr>
            <p:cNvPr id="44" name="Rectangle 5"/>
            <p:cNvSpPr>
              <a:spLocks noChangeArrowheads="1"/>
            </p:cNvSpPr>
            <p:nvPr/>
          </p:nvSpPr>
          <p:spPr bwMode="auto">
            <a:xfrm>
              <a:off x="8113811" y="3688216"/>
              <a:ext cx="3450340" cy="338171"/>
            </a:xfrm>
            <a:prstGeom prst="rect">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grpSp>
          <p:nvGrpSpPr>
            <p:cNvPr id="45" name="Group 31"/>
            <p:cNvGrpSpPr>
              <a:grpSpLocks/>
            </p:cNvGrpSpPr>
            <p:nvPr/>
          </p:nvGrpSpPr>
          <p:grpSpPr bwMode="auto">
            <a:xfrm>
              <a:off x="8303784" y="3569743"/>
              <a:ext cx="3070393" cy="122744"/>
              <a:chOff x="1156" y="2523"/>
              <a:chExt cx="3402" cy="136"/>
            </a:xfrm>
          </p:grpSpPr>
          <p:sp>
            <p:nvSpPr>
              <p:cNvPr id="46" name="Oval 6"/>
              <p:cNvSpPr>
                <a:spLocks noChangeArrowheads="1"/>
              </p:cNvSpPr>
              <p:nvPr/>
            </p:nvSpPr>
            <p:spPr bwMode="auto">
              <a:xfrm>
                <a:off x="115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47" name="Oval 7"/>
              <p:cNvSpPr>
                <a:spLocks noChangeArrowheads="1"/>
              </p:cNvSpPr>
              <p:nvPr/>
            </p:nvSpPr>
            <p:spPr bwMode="auto">
              <a:xfrm>
                <a:off x="129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48" name="Oval 8"/>
              <p:cNvSpPr>
                <a:spLocks noChangeArrowheads="1"/>
              </p:cNvSpPr>
              <p:nvPr/>
            </p:nvSpPr>
            <p:spPr bwMode="auto">
              <a:xfrm>
                <a:off x="142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49" name="Oval 9"/>
              <p:cNvSpPr>
                <a:spLocks noChangeArrowheads="1"/>
              </p:cNvSpPr>
              <p:nvPr/>
            </p:nvSpPr>
            <p:spPr bwMode="auto">
              <a:xfrm>
                <a:off x="156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50" name="Oval 10"/>
              <p:cNvSpPr>
                <a:spLocks noChangeArrowheads="1"/>
              </p:cNvSpPr>
              <p:nvPr/>
            </p:nvSpPr>
            <p:spPr bwMode="auto">
              <a:xfrm>
                <a:off x="170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51" name="Oval 11"/>
              <p:cNvSpPr>
                <a:spLocks noChangeArrowheads="1"/>
              </p:cNvSpPr>
              <p:nvPr/>
            </p:nvSpPr>
            <p:spPr bwMode="auto">
              <a:xfrm>
                <a:off x="183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52" name="Oval 12"/>
              <p:cNvSpPr>
                <a:spLocks noChangeArrowheads="1"/>
              </p:cNvSpPr>
              <p:nvPr/>
            </p:nvSpPr>
            <p:spPr bwMode="auto">
              <a:xfrm>
                <a:off x="197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53" name="Oval 13"/>
              <p:cNvSpPr>
                <a:spLocks noChangeArrowheads="1"/>
              </p:cNvSpPr>
              <p:nvPr/>
            </p:nvSpPr>
            <p:spPr bwMode="auto">
              <a:xfrm>
                <a:off x="210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54" name="Oval 14"/>
              <p:cNvSpPr>
                <a:spLocks noChangeArrowheads="1"/>
              </p:cNvSpPr>
              <p:nvPr/>
            </p:nvSpPr>
            <p:spPr bwMode="auto">
              <a:xfrm>
                <a:off x="306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55" name="Oval 15"/>
              <p:cNvSpPr>
                <a:spLocks noChangeArrowheads="1"/>
              </p:cNvSpPr>
              <p:nvPr/>
            </p:nvSpPr>
            <p:spPr bwMode="auto">
              <a:xfrm>
                <a:off x="292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56" name="Oval 16"/>
              <p:cNvSpPr>
                <a:spLocks noChangeArrowheads="1"/>
              </p:cNvSpPr>
              <p:nvPr/>
            </p:nvSpPr>
            <p:spPr bwMode="auto">
              <a:xfrm>
                <a:off x="278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57" name="Oval 17"/>
              <p:cNvSpPr>
                <a:spLocks noChangeArrowheads="1"/>
              </p:cNvSpPr>
              <p:nvPr/>
            </p:nvSpPr>
            <p:spPr bwMode="auto">
              <a:xfrm>
                <a:off x="265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58" name="Oval 18"/>
              <p:cNvSpPr>
                <a:spLocks noChangeArrowheads="1"/>
              </p:cNvSpPr>
              <p:nvPr/>
            </p:nvSpPr>
            <p:spPr bwMode="auto">
              <a:xfrm>
                <a:off x="251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59" name="Oval 19"/>
              <p:cNvSpPr>
                <a:spLocks noChangeArrowheads="1"/>
              </p:cNvSpPr>
              <p:nvPr/>
            </p:nvSpPr>
            <p:spPr bwMode="auto">
              <a:xfrm>
                <a:off x="238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60" name="Oval 20"/>
              <p:cNvSpPr>
                <a:spLocks noChangeArrowheads="1"/>
              </p:cNvSpPr>
              <p:nvPr/>
            </p:nvSpPr>
            <p:spPr bwMode="auto">
              <a:xfrm>
                <a:off x="224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61" name="Oval 21"/>
              <p:cNvSpPr>
                <a:spLocks noChangeArrowheads="1"/>
              </p:cNvSpPr>
              <p:nvPr/>
            </p:nvSpPr>
            <p:spPr bwMode="auto">
              <a:xfrm>
                <a:off x="401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62" name="Oval 22"/>
              <p:cNvSpPr>
                <a:spLocks noChangeArrowheads="1"/>
              </p:cNvSpPr>
              <p:nvPr/>
            </p:nvSpPr>
            <p:spPr bwMode="auto">
              <a:xfrm>
                <a:off x="387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63" name="Oval 23"/>
              <p:cNvSpPr>
                <a:spLocks noChangeArrowheads="1"/>
              </p:cNvSpPr>
              <p:nvPr/>
            </p:nvSpPr>
            <p:spPr bwMode="auto">
              <a:xfrm>
                <a:off x="374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64" name="Oval 24"/>
              <p:cNvSpPr>
                <a:spLocks noChangeArrowheads="1"/>
              </p:cNvSpPr>
              <p:nvPr/>
            </p:nvSpPr>
            <p:spPr bwMode="auto">
              <a:xfrm>
                <a:off x="360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65" name="Oval 25"/>
              <p:cNvSpPr>
                <a:spLocks noChangeArrowheads="1"/>
              </p:cNvSpPr>
              <p:nvPr/>
            </p:nvSpPr>
            <p:spPr bwMode="auto">
              <a:xfrm>
                <a:off x="347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66" name="Oval 26"/>
              <p:cNvSpPr>
                <a:spLocks noChangeArrowheads="1"/>
              </p:cNvSpPr>
              <p:nvPr/>
            </p:nvSpPr>
            <p:spPr bwMode="auto">
              <a:xfrm>
                <a:off x="333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67" name="Oval 27"/>
              <p:cNvSpPr>
                <a:spLocks noChangeArrowheads="1"/>
              </p:cNvSpPr>
              <p:nvPr/>
            </p:nvSpPr>
            <p:spPr bwMode="auto">
              <a:xfrm>
                <a:off x="319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68" name="Oval 28"/>
              <p:cNvSpPr>
                <a:spLocks noChangeArrowheads="1"/>
              </p:cNvSpPr>
              <p:nvPr/>
            </p:nvSpPr>
            <p:spPr bwMode="auto">
              <a:xfrm>
                <a:off x="442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69" name="Oval 29"/>
              <p:cNvSpPr>
                <a:spLocks noChangeArrowheads="1"/>
              </p:cNvSpPr>
              <p:nvPr/>
            </p:nvSpPr>
            <p:spPr bwMode="auto">
              <a:xfrm>
                <a:off x="428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70" name="Oval 30"/>
              <p:cNvSpPr>
                <a:spLocks noChangeArrowheads="1"/>
              </p:cNvSpPr>
              <p:nvPr/>
            </p:nvSpPr>
            <p:spPr bwMode="auto">
              <a:xfrm>
                <a:off x="415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grpSp>
        <p:grpSp>
          <p:nvGrpSpPr>
            <p:cNvPr id="123" name="Group 31"/>
            <p:cNvGrpSpPr>
              <a:grpSpLocks/>
            </p:cNvGrpSpPr>
            <p:nvPr/>
          </p:nvGrpSpPr>
          <p:grpSpPr bwMode="auto">
            <a:xfrm>
              <a:off x="8291586" y="3434691"/>
              <a:ext cx="3070393" cy="122744"/>
              <a:chOff x="1156" y="2523"/>
              <a:chExt cx="3402" cy="136"/>
            </a:xfrm>
          </p:grpSpPr>
          <p:sp>
            <p:nvSpPr>
              <p:cNvPr id="124" name="Oval 6"/>
              <p:cNvSpPr>
                <a:spLocks noChangeArrowheads="1"/>
              </p:cNvSpPr>
              <p:nvPr/>
            </p:nvSpPr>
            <p:spPr bwMode="auto">
              <a:xfrm>
                <a:off x="115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25" name="Oval 7"/>
              <p:cNvSpPr>
                <a:spLocks noChangeArrowheads="1"/>
              </p:cNvSpPr>
              <p:nvPr/>
            </p:nvSpPr>
            <p:spPr bwMode="auto">
              <a:xfrm>
                <a:off x="129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26" name="Oval 8"/>
              <p:cNvSpPr>
                <a:spLocks noChangeArrowheads="1"/>
              </p:cNvSpPr>
              <p:nvPr/>
            </p:nvSpPr>
            <p:spPr bwMode="auto">
              <a:xfrm>
                <a:off x="142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27" name="Oval 9"/>
              <p:cNvSpPr>
                <a:spLocks noChangeArrowheads="1"/>
              </p:cNvSpPr>
              <p:nvPr/>
            </p:nvSpPr>
            <p:spPr bwMode="auto">
              <a:xfrm>
                <a:off x="156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28" name="Oval 10"/>
              <p:cNvSpPr>
                <a:spLocks noChangeArrowheads="1"/>
              </p:cNvSpPr>
              <p:nvPr/>
            </p:nvSpPr>
            <p:spPr bwMode="auto">
              <a:xfrm>
                <a:off x="170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29" name="Oval 11"/>
              <p:cNvSpPr>
                <a:spLocks noChangeArrowheads="1"/>
              </p:cNvSpPr>
              <p:nvPr/>
            </p:nvSpPr>
            <p:spPr bwMode="auto">
              <a:xfrm>
                <a:off x="183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30" name="Oval 12"/>
              <p:cNvSpPr>
                <a:spLocks noChangeArrowheads="1"/>
              </p:cNvSpPr>
              <p:nvPr/>
            </p:nvSpPr>
            <p:spPr bwMode="auto">
              <a:xfrm>
                <a:off x="197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31" name="Oval 13"/>
              <p:cNvSpPr>
                <a:spLocks noChangeArrowheads="1"/>
              </p:cNvSpPr>
              <p:nvPr/>
            </p:nvSpPr>
            <p:spPr bwMode="auto">
              <a:xfrm>
                <a:off x="210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32" name="Oval 14"/>
              <p:cNvSpPr>
                <a:spLocks noChangeArrowheads="1"/>
              </p:cNvSpPr>
              <p:nvPr/>
            </p:nvSpPr>
            <p:spPr bwMode="auto">
              <a:xfrm>
                <a:off x="306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33" name="Oval 15"/>
              <p:cNvSpPr>
                <a:spLocks noChangeArrowheads="1"/>
              </p:cNvSpPr>
              <p:nvPr/>
            </p:nvSpPr>
            <p:spPr bwMode="auto">
              <a:xfrm>
                <a:off x="292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34" name="Oval 16"/>
              <p:cNvSpPr>
                <a:spLocks noChangeArrowheads="1"/>
              </p:cNvSpPr>
              <p:nvPr/>
            </p:nvSpPr>
            <p:spPr bwMode="auto">
              <a:xfrm>
                <a:off x="278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35" name="Oval 17"/>
              <p:cNvSpPr>
                <a:spLocks noChangeArrowheads="1"/>
              </p:cNvSpPr>
              <p:nvPr/>
            </p:nvSpPr>
            <p:spPr bwMode="auto">
              <a:xfrm>
                <a:off x="265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36" name="Oval 18"/>
              <p:cNvSpPr>
                <a:spLocks noChangeArrowheads="1"/>
              </p:cNvSpPr>
              <p:nvPr/>
            </p:nvSpPr>
            <p:spPr bwMode="auto">
              <a:xfrm>
                <a:off x="251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37" name="Oval 19"/>
              <p:cNvSpPr>
                <a:spLocks noChangeArrowheads="1"/>
              </p:cNvSpPr>
              <p:nvPr/>
            </p:nvSpPr>
            <p:spPr bwMode="auto">
              <a:xfrm>
                <a:off x="238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38" name="Oval 20"/>
              <p:cNvSpPr>
                <a:spLocks noChangeArrowheads="1"/>
              </p:cNvSpPr>
              <p:nvPr/>
            </p:nvSpPr>
            <p:spPr bwMode="auto">
              <a:xfrm>
                <a:off x="224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39" name="Oval 21"/>
              <p:cNvSpPr>
                <a:spLocks noChangeArrowheads="1"/>
              </p:cNvSpPr>
              <p:nvPr/>
            </p:nvSpPr>
            <p:spPr bwMode="auto">
              <a:xfrm>
                <a:off x="401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40" name="Oval 22"/>
              <p:cNvSpPr>
                <a:spLocks noChangeArrowheads="1"/>
              </p:cNvSpPr>
              <p:nvPr/>
            </p:nvSpPr>
            <p:spPr bwMode="auto">
              <a:xfrm>
                <a:off x="387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41" name="Oval 23"/>
              <p:cNvSpPr>
                <a:spLocks noChangeArrowheads="1"/>
              </p:cNvSpPr>
              <p:nvPr/>
            </p:nvSpPr>
            <p:spPr bwMode="auto">
              <a:xfrm>
                <a:off x="374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42" name="Oval 24"/>
              <p:cNvSpPr>
                <a:spLocks noChangeArrowheads="1"/>
              </p:cNvSpPr>
              <p:nvPr/>
            </p:nvSpPr>
            <p:spPr bwMode="auto">
              <a:xfrm>
                <a:off x="360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43" name="Oval 25"/>
              <p:cNvSpPr>
                <a:spLocks noChangeArrowheads="1"/>
              </p:cNvSpPr>
              <p:nvPr/>
            </p:nvSpPr>
            <p:spPr bwMode="auto">
              <a:xfrm>
                <a:off x="347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44" name="Oval 26"/>
              <p:cNvSpPr>
                <a:spLocks noChangeArrowheads="1"/>
              </p:cNvSpPr>
              <p:nvPr/>
            </p:nvSpPr>
            <p:spPr bwMode="auto">
              <a:xfrm>
                <a:off x="333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45" name="Oval 27"/>
              <p:cNvSpPr>
                <a:spLocks noChangeArrowheads="1"/>
              </p:cNvSpPr>
              <p:nvPr/>
            </p:nvSpPr>
            <p:spPr bwMode="auto">
              <a:xfrm>
                <a:off x="319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46" name="Oval 28"/>
              <p:cNvSpPr>
                <a:spLocks noChangeArrowheads="1"/>
              </p:cNvSpPr>
              <p:nvPr/>
            </p:nvSpPr>
            <p:spPr bwMode="auto">
              <a:xfrm>
                <a:off x="442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47" name="Oval 29"/>
              <p:cNvSpPr>
                <a:spLocks noChangeArrowheads="1"/>
              </p:cNvSpPr>
              <p:nvPr/>
            </p:nvSpPr>
            <p:spPr bwMode="auto">
              <a:xfrm>
                <a:off x="428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48" name="Oval 30"/>
              <p:cNvSpPr>
                <a:spLocks noChangeArrowheads="1"/>
              </p:cNvSpPr>
              <p:nvPr/>
            </p:nvSpPr>
            <p:spPr bwMode="auto">
              <a:xfrm>
                <a:off x="415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grpSp>
        <p:grpSp>
          <p:nvGrpSpPr>
            <p:cNvPr id="149" name="Group 31"/>
            <p:cNvGrpSpPr>
              <a:grpSpLocks/>
            </p:cNvGrpSpPr>
            <p:nvPr/>
          </p:nvGrpSpPr>
          <p:grpSpPr bwMode="auto">
            <a:xfrm>
              <a:off x="8291586" y="3303365"/>
              <a:ext cx="3070393" cy="122744"/>
              <a:chOff x="1156" y="2523"/>
              <a:chExt cx="3402" cy="136"/>
            </a:xfrm>
          </p:grpSpPr>
          <p:sp>
            <p:nvSpPr>
              <p:cNvPr id="150" name="Oval 6"/>
              <p:cNvSpPr>
                <a:spLocks noChangeArrowheads="1"/>
              </p:cNvSpPr>
              <p:nvPr/>
            </p:nvSpPr>
            <p:spPr bwMode="auto">
              <a:xfrm>
                <a:off x="115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51" name="Oval 7"/>
              <p:cNvSpPr>
                <a:spLocks noChangeArrowheads="1"/>
              </p:cNvSpPr>
              <p:nvPr/>
            </p:nvSpPr>
            <p:spPr bwMode="auto">
              <a:xfrm>
                <a:off x="129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52" name="Oval 8"/>
              <p:cNvSpPr>
                <a:spLocks noChangeArrowheads="1"/>
              </p:cNvSpPr>
              <p:nvPr/>
            </p:nvSpPr>
            <p:spPr bwMode="auto">
              <a:xfrm>
                <a:off x="142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53" name="Oval 9"/>
              <p:cNvSpPr>
                <a:spLocks noChangeArrowheads="1"/>
              </p:cNvSpPr>
              <p:nvPr/>
            </p:nvSpPr>
            <p:spPr bwMode="auto">
              <a:xfrm>
                <a:off x="156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54" name="Oval 10"/>
              <p:cNvSpPr>
                <a:spLocks noChangeArrowheads="1"/>
              </p:cNvSpPr>
              <p:nvPr/>
            </p:nvSpPr>
            <p:spPr bwMode="auto">
              <a:xfrm>
                <a:off x="170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55" name="Oval 11"/>
              <p:cNvSpPr>
                <a:spLocks noChangeArrowheads="1"/>
              </p:cNvSpPr>
              <p:nvPr/>
            </p:nvSpPr>
            <p:spPr bwMode="auto">
              <a:xfrm>
                <a:off x="183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56" name="Oval 12"/>
              <p:cNvSpPr>
                <a:spLocks noChangeArrowheads="1"/>
              </p:cNvSpPr>
              <p:nvPr/>
            </p:nvSpPr>
            <p:spPr bwMode="auto">
              <a:xfrm>
                <a:off x="197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57" name="Oval 13"/>
              <p:cNvSpPr>
                <a:spLocks noChangeArrowheads="1"/>
              </p:cNvSpPr>
              <p:nvPr/>
            </p:nvSpPr>
            <p:spPr bwMode="auto">
              <a:xfrm>
                <a:off x="210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58" name="Oval 14"/>
              <p:cNvSpPr>
                <a:spLocks noChangeArrowheads="1"/>
              </p:cNvSpPr>
              <p:nvPr/>
            </p:nvSpPr>
            <p:spPr bwMode="auto">
              <a:xfrm>
                <a:off x="306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59" name="Oval 15"/>
              <p:cNvSpPr>
                <a:spLocks noChangeArrowheads="1"/>
              </p:cNvSpPr>
              <p:nvPr/>
            </p:nvSpPr>
            <p:spPr bwMode="auto">
              <a:xfrm>
                <a:off x="292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60" name="Oval 16"/>
              <p:cNvSpPr>
                <a:spLocks noChangeArrowheads="1"/>
              </p:cNvSpPr>
              <p:nvPr/>
            </p:nvSpPr>
            <p:spPr bwMode="auto">
              <a:xfrm>
                <a:off x="278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61" name="Oval 17"/>
              <p:cNvSpPr>
                <a:spLocks noChangeArrowheads="1"/>
              </p:cNvSpPr>
              <p:nvPr/>
            </p:nvSpPr>
            <p:spPr bwMode="auto">
              <a:xfrm>
                <a:off x="265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62" name="Oval 18"/>
              <p:cNvSpPr>
                <a:spLocks noChangeArrowheads="1"/>
              </p:cNvSpPr>
              <p:nvPr/>
            </p:nvSpPr>
            <p:spPr bwMode="auto">
              <a:xfrm>
                <a:off x="251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63" name="Oval 19"/>
              <p:cNvSpPr>
                <a:spLocks noChangeArrowheads="1"/>
              </p:cNvSpPr>
              <p:nvPr/>
            </p:nvSpPr>
            <p:spPr bwMode="auto">
              <a:xfrm>
                <a:off x="238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64" name="Oval 20"/>
              <p:cNvSpPr>
                <a:spLocks noChangeArrowheads="1"/>
              </p:cNvSpPr>
              <p:nvPr/>
            </p:nvSpPr>
            <p:spPr bwMode="auto">
              <a:xfrm>
                <a:off x="224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65" name="Oval 21"/>
              <p:cNvSpPr>
                <a:spLocks noChangeArrowheads="1"/>
              </p:cNvSpPr>
              <p:nvPr/>
            </p:nvSpPr>
            <p:spPr bwMode="auto">
              <a:xfrm>
                <a:off x="401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66" name="Oval 22"/>
              <p:cNvSpPr>
                <a:spLocks noChangeArrowheads="1"/>
              </p:cNvSpPr>
              <p:nvPr/>
            </p:nvSpPr>
            <p:spPr bwMode="auto">
              <a:xfrm>
                <a:off x="387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67" name="Oval 23"/>
              <p:cNvSpPr>
                <a:spLocks noChangeArrowheads="1"/>
              </p:cNvSpPr>
              <p:nvPr/>
            </p:nvSpPr>
            <p:spPr bwMode="auto">
              <a:xfrm>
                <a:off x="374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68" name="Oval 24"/>
              <p:cNvSpPr>
                <a:spLocks noChangeArrowheads="1"/>
              </p:cNvSpPr>
              <p:nvPr/>
            </p:nvSpPr>
            <p:spPr bwMode="auto">
              <a:xfrm>
                <a:off x="360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69" name="Oval 25"/>
              <p:cNvSpPr>
                <a:spLocks noChangeArrowheads="1"/>
              </p:cNvSpPr>
              <p:nvPr/>
            </p:nvSpPr>
            <p:spPr bwMode="auto">
              <a:xfrm>
                <a:off x="347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0" name="Oval 26"/>
              <p:cNvSpPr>
                <a:spLocks noChangeArrowheads="1"/>
              </p:cNvSpPr>
              <p:nvPr/>
            </p:nvSpPr>
            <p:spPr bwMode="auto">
              <a:xfrm>
                <a:off x="333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1" name="Oval 27"/>
              <p:cNvSpPr>
                <a:spLocks noChangeArrowheads="1"/>
              </p:cNvSpPr>
              <p:nvPr/>
            </p:nvSpPr>
            <p:spPr bwMode="auto">
              <a:xfrm>
                <a:off x="319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2" name="Oval 28"/>
              <p:cNvSpPr>
                <a:spLocks noChangeArrowheads="1"/>
              </p:cNvSpPr>
              <p:nvPr/>
            </p:nvSpPr>
            <p:spPr bwMode="auto">
              <a:xfrm>
                <a:off x="442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3" name="Oval 29"/>
              <p:cNvSpPr>
                <a:spLocks noChangeArrowheads="1"/>
              </p:cNvSpPr>
              <p:nvPr/>
            </p:nvSpPr>
            <p:spPr bwMode="auto">
              <a:xfrm>
                <a:off x="428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4" name="Oval 30"/>
              <p:cNvSpPr>
                <a:spLocks noChangeArrowheads="1"/>
              </p:cNvSpPr>
              <p:nvPr/>
            </p:nvSpPr>
            <p:spPr bwMode="auto">
              <a:xfrm>
                <a:off x="415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grpSp>
        <p:sp>
          <p:nvSpPr>
            <p:cNvPr id="175" name="Oval 12"/>
            <p:cNvSpPr>
              <a:spLocks noChangeArrowheads="1"/>
            </p:cNvSpPr>
            <p:nvPr/>
          </p:nvSpPr>
          <p:spPr bwMode="auto">
            <a:xfrm>
              <a:off x="9662045" y="2926012"/>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6" name="Oval 14"/>
            <p:cNvSpPr>
              <a:spLocks noChangeArrowheads="1"/>
            </p:cNvSpPr>
            <p:nvPr/>
          </p:nvSpPr>
          <p:spPr bwMode="auto">
            <a:xfrm>
              <a:off x="9302005" y="227766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7" name="Line 15"/>
            <p:cNvSpPr>
              <a:spLocks noChangeShapeType="1"/>
            </p:cNvSpPr>
            <p:nvPr/>
          </p:nvSpPr>
          <p:spPr bwMode="auto">
            <a:xfrm>
              <a:off x="9355979" y="2422402"/>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8" name="Line 17"/>
            <p:cNvSpPr>
              <a:spLocks noChangeShapeType="1"/>
            </p:cNvSpPr>
            <p:nvPr/>
          </p:nvSpPr>
          <p:spPr bwMode="auto">
            <a:xfrm>
              <a:off x="9716020" y="3070474"/>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9" name="Oval 12"/>
            <p:cNvSpPr>
              <a:spLocks noChangeArrowheads="1"/>
            </p:cNvSpPr>
            <p:nvPr/>
          </p:nvSpPr>
          <p:spPr bwMode="auto">
            <a:xfrm>
              <a:off x="10526141" y="256569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80" name="Line 17"/>
            <p:cNvSpPr>
              <a:spLocks noChangeShapeType="1"/>
            </p:cNvSpPr>
            <p:nvPr/>
          </p:nvSpPr>
          <p:spPr bwMode="auto">
            <a:xfrm>
              <a:off x="10580116" y="2710160"/>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85" name="Oval 6"/>
            <p:cNvSpPr>
              <a:spLocks noChangeArrowheads="1"/>
            </p:cNvSpPr>
            <p:nvPr/>
          </p:nvSpPr>
          <p:spPr bwMode="auto">
            <a:xfrm>
              <a:off x="8414329"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86" name="Oval 7"/>
            <p:cNvSpPr>
              <a:spLocks noChangeArrowheads="1"/>
            </p:cNvSpPr>
            <p:nvPr/>
          </p:nvSpPr>
          <p:spPr bwMode="auto">
            <a:xfrm>
              <a:off x="8537073"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89" name="Oval 10"/>
            <p:cNvSpPr>
              <a:spLocks noChangeArrowheads="1"/>
            </p:cNvSpPr>
            <p:nvPr/>
          </p:nvSpPr>
          <p:spPr bwMode="auto">
            <a:xfrm>
              <a:off x="8906206"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93" name="Oval 14"/>
            <p:cNvSpPr>
              <a:spLocks noChangeArrowheads="1"/>
            </p:cNvSpPr>
            <p:nvPr/>
          </p:nvSpPr>
          <p:spPr bwMode="auto">
            <a:xfrm>
              <a:off x="10133641"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96" name="Oval 17"/>
            <p:cNvSpPr>
              <a:spLocks noChangeArrowheads="1"/>
            </p:cNvSpPr>
            <p:nvPr/>
          </p:nvSpPr>
          <p:spPr bwMode="auto">
            <a:xfrm>
              <a:off x="9765410"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205" name="Oval 26"/>
            <p:cNvSpPr>
              <a:spLocks noChangeArrowheads="1"/>
            </p:cNvSpPr>
            <p:nvPr/>
          </p:nvSpPr>
          <p:spPr bwMode="auto">
            <a:xfrm>
              <a:off x="10380030"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206" name="Oval 27"/>
            <p:cNvSpPr>
              <a:spLocks noChangeArrowheads="1"/>
            </p:cNvSpPr>
            <p:nvPr/>
          </p:nvSpPr>
          <p:spPr bwMode="auto">
            <a:xfrm>
              <a:off x="10257287"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209" name="Oval 30"/>
            <p:cNvSpPr>
              <a:spLocks noChangeArrowheads="1"/>
            </p:cNvSpPr>
            <p:nvPr/>
          </p:nvSpPr>
          <p:spPr bwMode="auto">
            <a:xfrm>
              <a:off x="11116491"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grpSp>
      <p:sp>
        <p:nvSpPr>
          <p:cNvPr id="18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da-DK" altLang="da-DK" kern="0" dirty="0" err="1" smtClean="0">
                <a:solidFill>
                  <a:srgbClr val="000000"/>
                </a:solidFill>
                <a:latin typeface="Verdana"/>
                <a:cs typeface="Arial" charset="0"/>
              </a:rPr>
              <a:t>Introduction</a:t>
            </a:r>
            <a:r>
              <a:rPr lang="da-DK" altLang="da-DK" kern="0" dirty="0" smtClean="0">
                <a:solidFill>
                  <a:srgbClr val="000000"/>
                </a:solidFill>
                <a:latin typeface="Verdana"/>
                <a:cs typeface="Arial" charset="0"/>
              </a:rPr>
              <a:t> – </a:t>
            </a:r>
            <a:r>
              <a:rPr lang="da-DK" altLang="da-DK" b="0" kern="0" dirty="0" smtClean="0">
                <a:solidFill>
                  <a:srgbClr val="000000"/>
                </a:solidFill>
                <a:latin typeface="Verdana"/>
                <a:cs typeface="Arial" charset="0"/>
              </a:rPr>
              <a:t>Thin film formation</a:t>
            </a:r>
            <a:endParaRPr kumimoji="0" lang="da-DK"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00720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da-DK" altLang="da-DK" sz="16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1" i="0" u="none" strike="noStrike" kern="0" cap="none" spc="0" normalizeH="0" baseline="0" noProof="0" dirty="0" err="1" smtClean="0">
                <a:ln>
                  <a:noFill/>
                </a:ln>
                <a:solidFill>
                  <a:srgbClr val="000000"/>
                </a:solidFill>
                <a:effectLst/>
                <a:uLnTx/>
                <a:uFillTx/>
                <a:latin typeface="Verdana"/>
                <a:ea typeface="MS PGothic" pitchFamily="34" charset="-128"/>
                <a:cs typeface="Arial" charset="0"/>
              </a:rPr>
              <a:t>Introduction</a:t>
            </a:r>
            <a:r>
              <a:rPr lang="da-DK" altLang="da-DK" kern="0" dirty="0">
                <a:solidFill>
                  <a:srgbClr val="000000"/>
                </a:solidFill>
                <a:latin typeface="Verdana"/>
                <a:cs typeface="Arial" charset="0"/>
              </a:rPr>
              <a:t> </a:t>
            </a:r>
            <a:r>
              <a:rPr lang="da-DK" altLang="da-DK" kern="0" dirty="0" smtClean="0">
                <a:solidFill>
                  <a:srgbClr val="000000"/>
                </a:solidFill>
                <a:latin typeface="Verdana"/>
                <a:cs typeface="Arial" charset="0"/>
              </a:rPr>
              <a:t>-</a:t>
            </a:r>
            <a:r>
              <a:rPr lang="da-DK" altLang="da-DK" kern="0" dirty="0">
                <a:solidFill>
                  <a:srgbClr val="000000"/>
                </a:solidFill>
                <a:latin typeface="Verdana"/>
                <a:cs typeface="Arial" charset="0"/>
              </a:rPr>
              <a:t> </a:t>
            </a:r>
            <a:r>
              <a:rPr kumimoji="0" lang="da-DK"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Thin film</a:t>
            </a:r>
            <a:r>
              <a:rPr kumimoji="0" lang="da-DK" altLang="da-DK" sz="2400" b="0" i="0" u="none" strike="noStrike" kern="0" cap="none" spc="0" normalizeH="0" noProof="0" dirty="0" smtClean="0">
                <a:ln>
                  <a:noFill/>
                </a:ln>
                <a:solidFill>
                  <a:srgbClr val="000000"/>
                </a:solidFill>
                <a:effectLst/>
                <a:uLnTx/>
                <a:uFillTx/>
                <a:latin typeface="Verdana"/>
                <a:ea typeface="MS PGothic" pitchFamily="34" charset="-128"/>
                <a:cs typeface="Arial" charset="0"/>
              </a:rPr>
              <a:t> </a:t>
            </a:r>
            <a:r>
              <a:rPr kumimoji="0" lang="da-DK" altLang="da-DK" sz="2400" b="0" i="0" u="none" strike="noStrike" kern="0" cap="none" spc="0" normalizeH="0" noProof="0" dirty="0" err="1" smtClean="0">
                <a:ln>
                  <a:noFill/>
                </a:ln>
                <a:solidFill>
                  <a:srgbClr val="000000"/>
                </a:solidFill>
                <a:effectLst/>
                <a:uLnTx/>
                <a:uFillTx/>
                <a:latin typeface="Verdana"/>
                <a:ea typeface="MS PGothic" pitchFamily="34" charset="-128"/>
                <a:cs typeface="Arial" charset="0"/>
              </a:rPr>
              <a:t>applications</a:t>
            </a:r>
            <a:endParaRPr kumimoji="0" lang="da-DK"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344" name="TextBox 343"/>
          <p:cNvSpPr txBox="1"/>
          <p:nvPr/>
        </p:nvSpPr>
        <p:spPr>
          <a:xfrm>
            <a:off x="441188" y="1006215"/>
            <a:ext cx="7455398" cy="32538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Thin films </a:t>
            </a:r>
            <a:r>
              <a:rPr kumimoji="0" lang="da-DK" sz="14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play</a:t>
            </a: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a </a:t>
            </a:r>
            <a:r>
              <a:rPr kumimoji="0" lang="da-DK" sz="14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role</a:t>
            </a: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in </a:t>
            </a:r>
            <a:r>
              <a:rPr kumimoji="0" lang="da-DK" sz="14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almost</a:t>
            </a: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every</a:t>
            </a: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micro- and </a:t>
            </a:r>
            <a:r>
              <a:rPr kumimoji="0" lang="da-DK" sz="1400" b="0" i="0" u="none" strike="noStrike" kern="1200" cap="none" spc="0" normalizeH="0" baseline="0" noProof="0" dirty="0" err="1">
                <a:ln>
                  <a:noFill/>
                </a:ln>
                <a:solidFill>
                  <a:srgbClr val="000000"/>
                </a:solidFill>
                <a:effectLst/>
                <a:uLnTx/>
                <a:uFillTx/>
                <a:latin typeface="Verdana" pitchFamily="34" charset="0"/>
                <a:ea typeface="ＭＳ Ｐゴシック" pitchFamily="34" charset="-128"/>
                <a:cs typeface="+mn-cs"/>
              </a:rPr>
              <a:t>nanostructure</a:t>
            </a:r>
            <a:r>
              <a:rPr kumimoji="0" 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rPr>
              <a:t> </a:t>
            </a:r>
          </a:p>
        </p:txBody>
      </p:sp>
      <p:sp>
        <p:nvSpPr>
          <p:cNvPr id="346" name="TextBox 345"/>
          <p:cNvSpPr txBox="1"/>
          <p:nvPr/>
        </p:nvSpPr>
        <p:spPr>
          <a:xfrm>
            <a:off x="501781" y="1369485"/>
            <a:ext cx="6459902" cy="4508581"/>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1400" b="1" i="0" u="none" strike="noStrike" kern="1200" cap="none" spc="0" normalizeH="0" baseline="0" noProof="0" dirty="0">
                <a:ln>
                  <a:noFill/>
                </a:ln>
                <a:solidFill>
                  <a:srgbClr val="002060"/>
                </a:solidFill>
                <a:effectLst/>
                <a:uLnTx/>
                <a:uFillTx/>
                <a:latin typeface="Verdana" pitchFamily="34" charset="0"/>
                <a:ea typeface="ＭＳ Ｐゴシック" pitchFamily="34" charset="-128"/>
                <a:cs typeface="+mn-cs"/>
              </a:rPr>
              <a:t>Thin film </a:t>
            </a:r>
            <a:r>
              <a:rPr kumimoji="0" lang="da-DK" sz="1400" b="1" i="0" u="none" strike="noStrike" kern="1200" cap="none" spc="0" normalizeH="0" baseline="0" noProof="0" dirty="0" err="1">
                <a:ln>
                  <a:noFill/>
                </a:ln>
                <a:solidFill>
                  <a:srgbClr val="002060"/>
                </a:solidFill>
                <a:effectLst/>
                <a:uLnTx/>
                <a:uFillTx/>
                <a:latin typeface="Verdana" pitchFamily="34" charset="0"/>
                <a:ea typeface="ＭＳ Ｐゴシック" pitchFamily="34" charset="-128"/>
                <a:cs typeface="+mn-cs"/>
              </a:rPr>
              <a:t>functions</a:t>
            </a:r>
            <a:r>
              <a:rPr kumimoji="0" lang="da-DK" sz="1400" b="1" i="0" u="none" strike="noStrike" kern="1200" cap="none" spc="0" normalizeH="0" baseline="0" noProof="0" dirty="0">
                <a:ln>
                  <a:noFill/>
                </a:ln>
                <a:solidFill>
                  <a:srgbClr val="002060"/>
                </a:solidFill>
                <a:effectLst/>
                <a:uLnTx/>
                <a:uFillTx/>
                <a:latin typeface="Verdana" pitchFamily="34" charset="0"/>
                <a:ea typeface="ＭＳ Ｐゴシック" pitchFamily="34" charset="-128"/>
                <a:cs typeface="+mn-cs"/>
              </a:rPr>
              <a:t>:</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Complex</a:t>
            </a: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structures</a:t>
            </a:r>
            <a:endPar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endParaRP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Micro-</a:t>
            </a: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Electro</a:t>
            </a: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Mechanical</a:t>
            </a: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 </a:t>
            </a:r>
            <a:r>
              <a:rPr lang="da-DK" sz="1400" dirty="0" smtClean="0">
                <a:solidFill>
                  <a:srgbClr val="336699"/>
                </a:solidFill>
              </a:rPr>
              <a:t>systems</a:t>
            </a: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 (MEMS, for </a:t>
            </a: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example</a:t>
            </a: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microphones</a:t>
            </a: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 and </a:t>
            </a: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gyroscopes</a:t>
            </a: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a:t>
            </a:r>
            <a:endParaRPr kumimoji="0" lang="da-DK" sz="1400" b="0" i="0" u="none" strike="noStrike" kern="1200" cap="none" spc="0" normalizeH="0" baseline="0" noProof="0" dirty="0">
              <a:ln>
                <a:noFill/>
              </a:ln>
              <a:solidFill>
                <a:srgbClr val="336699"/>
              </a:solidFill>
              <a:effectLst/>
              <a:uLnTx/>
              <a:uFillTx/>
              <a:latin typeface="Verdana" pitchFamily="34" charset="0"/>
              <a:ea typeface="ＭＳ Ｐゴシック" pitchFamily="34" charset="-128"/>
              <a:cs typeface="+mn-cs"/>
            </a:endParaRP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Optical</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Transparent </a:t>
            </a: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conductive</a:t>
            </a: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windows</a:t>
            </a: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 for solar </a:t>
            </a: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cells</a:t>
            </a:r>
            <a:endPar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endParaRP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Waveguides</a:t>
            </a:r>
            <a:endParaRPr kumimoji="0" lang="da-DK" sz="1400" b="0" i="0" u="none" strike="noStrike" kern="1200" cap="none" spc="0" normalizeH="0" baseline="0" noProof="0" dirty="0">
              <a:ln>
                <a:noFill/>
              </a:ln>
              <a:solidFill>
                <a:srgbClr val="336699"/>
              </a:solidFill>
              <a:effectLst/>
              <a:uLnTx/>
              <a:uFillTx/>
              <a:latin typeface="Verdana" pitchFamily="34" charset="0"/>
              <a:ea typeface="ＭＳ Ｐゴシック" pitchFamily="34" charset="-128"/>
              <a:cs typeface="+mn-cs"/>
            </a:endParaRP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Electrical</a:t>
            </a:r>
            <a:endPar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endParaRP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Thin film transistors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Piezoelectrical</a:t>
            </a: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layers</a:t>
            </a:r>
            <a:endPar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endParaRP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Metallic </a:t>
            </a: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contacts</a:t>
            </a:r>
            <a:endParaRPr kumimoji="0" lang="da-DK" sz="1400" b="0" i="0" u="none" strike="noStrike" kern="1200" cap="none" spc="0" normalizeH="0" baseline="0" noProof="0" dirty="0">
              <a:ln>
                <a:noFill/>
              </a:ln>
              <a:solidFill>
                <a:srgbClr val="336699"/>
              </a:solidFill>
              <a:effectLst/>
              <a:uLnTx/>
              <a:uFillTx/>
              <a:latin typeface="Verdana" pitchFamily="34" charset="0"/>
              <a:ea typeface="ＭＳ Ｐゴシック" pitchFamily="34" charset="-128"/>
              <a:cs typeface="+mn-cs"/>
            </a:endParaRP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a:ln>
                  <a:noFill/>
                </a:ln>
                <a:solidFill>
                  <a:srgbClr val="336699"/>
                </a:solidFill>
                <a:effectLst/>
                <a:uLnTx/>
                <a:uFillTx/>
                <a:latin typeface="Verdana" pitchFamily="34" charset="0"/>
                <a:ea typeface="ＭＳ Ｐゴシック" pitchFamily="34" charset="-128"/>
                <a:cs typeface="+mn-cs"/>
              </a:rPr>
              <a:t>Magnetic</a:t>
            </a:r>
            <a:endParaRPr kumimoji="0" lang="da-DK" sz="1400" b="0" i="0" u="none" strike="noStrike" kern="1200" cap="none" spc="0" normalizeH="0" baseline="0" noProof="0" dirty="0">
              <a:ln>
                <a:noFill/>
              </a:ln>
              <a:solidFill>
                <a:srgbClr val="336699"/>
              </a:solidFill>
              <a:effectLst/>
              <a:uLnTx/>
              <a:uFillTx/>
              <a:latin typeface="Verdana" pitchFamily="34" charset="0"/>
              <a:ea typeface="ＭＳ Ｐゴシック" pitchFamily="34" charset="-128"/>
              <a:cs typeface="+mn-cs"/>
            </a:endParaRP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Chemical</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Dopant</a:t>
            </a: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sources</a:t>
            </a:r>
            <a:endPar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endParaRP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Adhesion</a:t>
            </a: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 and </a:t>
            </a: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surface</a:t>
            </a:r>
            <a:r>
              <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rPr>
              <a:t> </a:t>
            </a:r>
            <a:r>
              <a:rPr kumimoji="0" lang="da-DK" sz="1400" b="0" i="0" u="none" strike="noStrike" kern="1200" cap="none" spc="0" normalizeH="0" baseline="0" noProof="0" dirty="0" err="1" smtClean="0">
                <a:ln>
                  <a:noFill/>
                </a:ln>
                <a:solidFill>
                  <a:srgbClr val="336699"/>
                </a:solidFill>
                <a:effectLst/>
                <a:uLnTx/>
                <a:uFillTx/>
                <a:latin typeface="Verdana" pitchFamily="34" charset="0"/>
                <a:ea typeface="ＭＳ Ｐゴシック" pitchFamily="34" charset="-128"/>
                <a:cs typeface="+mn-cs"/>
              </a:rPr>
              <a:t>bonding</a:t>
            </a:r>
            <a:endParaRPr kumimoji="0" lang="da-DK" sz="1400" b="0" i="0" u="none" strike="noStrike" kern="1200" cap="none" spc="0" normalizeH="0" baseline="0" noProof="0" dirty="0" smtClean="0">
              <a:ln>
                <a:noFill/>
              </a:ln>
              <a:solidFill>
                <a:srgbClr val="336699"/>
              </a:solidFill>
              <a:effectLst/>
              <a:uLnTx/>
              <a:uFillTx/>
              <a:latin typeface="Verdana" pitchFamily="34" charset="0"/>
              <a:ea typeface="ＭＳ Ｐゴシック" pitchFamily="34" charset="-128"/>
              <a:cs typeface="+mn-cs"/>
            </a:endParaRPr>
          </a:p>
        </p:txBody>
      </p:sp>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90" t="35492" r="49286" b="22222"/>
          <a:stretch/>
        </p:blipFill>
        <p:spPr bwMode="auto">
          <a:xfrm rot="958036">
            <a:off x="7839187" y="3103981"/>
            <a:ext cx="1763952" cy="1350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181" t="14570" r="28507" b="21431"/>
          <a:stretch/>
        </p:blipFill>
        <p:spPr bwMode="auto">
          <a:xfrm>
            <a:off x="9833346" y="4358140"/>
            <a:ext cx="468729" cy="465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118" t="35071" r="50000" b="28051"/>
          <a:stretch/>
        </p:blipFill>
        <p:spPr bwMode="auto">
          <a:xfrm>
            <a:off x="10267155" y="2968538"/>
            <a:ext cx="1768146" cy="1278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032" t="6857" r="16746" b="13143"/>
          <a:stretch/>
        </p:blipFill>
        <p:spPr bwMode="auto">
          <a:xfrm>
            <a:off x="9955275" y="4941962"/>
            <a:ext cx="1716959" cy="1277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625" t="57250" r="52618" b="19500"/>
          <a:stretch/>
        </p:blipFill>
        <p:spPr bwMode="auto">
          <a:xfrm>
            <a:off x="8401843" y="5058122"/>
            <a:ext cx="1223330" cy="664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10679" r="14451"/>
          <a:stretch/>
        </p:blipFill>
        <p:spPr>
          <a:xfrm>
            <a:off x="8690669" y="909514"/>
            <a:ext cx="2285355" cy="1990216"/>
          </a:xfrm>
          <a:prstGeom prst="rect">
            <a:avLst/>
          </a:prstGeom>
        </p:spPr>
      </p:pic>
    </p:spTree>
    <p:extLst>
      <p:ext uri="{BB962C8B-B14F-4D97-AF65-F5344CB8AC3E}">
        <p14:creationId xmlns:p14="http://schemas.microsoft.com/office/powerpoint/2010/main" val="419097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6">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6">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stitute">
  <a:themeElements>
    <a:clrScheme name="DTU">
      <a:dk1>
        <a:srgbClr val="000000"/>
      </a:dk1>
      <a:lt1>
        <a:srgbClr val="FFFFFF"/>
      </a:lt1>
      <a:dk2>
        <a:srgbClr val="990000"/>
      </a:dk2>
      <a:lt2>
        <a:srgbClr val="999999"/>
      </a:lt2>
      <a:accent1>
        <a:srgbClr val="FF9900"/>
      </a:accent1>
      <a:accent2>
        <a:srgbClr val="99CC33"/>
      </a:accent2>
      <a:accent3>
        <a:srgbClr val="990066"/>
      </a:accent3>
      <a:accent4>
        <a:srgbClr val="3366CC"/>
      </a:accent4>
      <a:accent5>
        <a:srgbClr val="990000"/>
      </a:accent5>
      <a:accent6>
        <a:srgbClr val="999999"/>
      </a:accent6>
      <a:hlink>
        <a:srgbClr val="3366CC"/>
      </a:hlink>
      <a:folHlink>
        <a:srgbClr val="999999"/>
      </a:folHlink>
    </a:clrScheme>
    <a:fontScheme name="DTU Corporate UK">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Lst>
    <a:ext uri="{05A4C25C-085E-4340-85A3-A5531E510DB2}">
      <thm15:themeFamily xmlns:thm15="http://schemas.microsoft.com/office/thememl/2012/main" name="DTU Template 16_9.pptx" id="{77A3B13A-E78D-4304-B14B-4D9477AC7631}" vid="{23703036-D4CF-49CB-96BE-90455F5621D4}"/>
    </a:ext>
  </a:extLst>
</a:theme>
</file>

<file path=ppt/theme/theme3.xml><?xml version="1.0" encoding="utf-8"?>
<a:theme xmlns:a="http://schemas.openxmlformats.org/drawingml/2006/main" name="1_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75000"/>
          </a:schemeClr>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TU_Danchi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DTU_Cen[1]</Template>
  <TotalTime>284592</TotalTime>
  <Words>6252</Words>
  <Application>Microsoft Office PowerPoint</Application>
  <PresentationFormat>Custom</PresentationFormat>
  <Paragraphs>1504</Paragraphs>
  <Slides>63</Slides>
  <Notes>58</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63</vt:i4>
      </vt:variant>
    </vt:vector>
  </HeadingPairs>
  <TitlesOfParts>
    <vt:vector size="77" baseType="lpstr">
      <vt:lpstr>MS PGothic</vt:lpstr>
      <vt:lpstr>MS PGothic</vt:lpstr>
      <vt:lpstr>Arial</vt:lpstr>
      <vt:lpstr>Calibri</vt:lpstr>
      <vt:lpstr>Calibri Light</vt:lpstr>
      <vt:lpstr>Cambria Math</vt:lpstr>
      <vt:lpstr>Century Schoolbook</vt:lpstr>
      <vt:lpstr>Verdana</vt:lpstr>
      <vt:lpstr>Wingdings</vt:lpstr>
      <vt:lpstr>DTU_Danchip</vt:lpstr>
      <vt:lpstr>Institute</vt:lpstr>
      <vt:lpstr>1_DTU_Danchip</vt:lpstr>
      <vt:lpstr>2_DTU_Danchip</vt:lpstr>
      <vt:lpstr>3_DTU_Danchip</vt:lpstr>
      <vt:lpstr>Thin film  Tool package training (TPT) course at DTU Nanolab  1st part   May 2019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coverage: What you need depends on subsequent application/processing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Jonas Michael-Lindhard</dc:creator>
  <cp:lastModifiedBy>Pernille Voss Larsen</cp:lastModifiedBy>
  <cp:revision>2535</cp:revision>
  <cp:lastPrinted>2017-05-30T06:26:30Z</cp:lastPrinted>
  <dcterms:created xsi:type="dcterms:W3CDTF">2010-11-11T09:59:22Z</dcterms:created>
  <dcterms:modified xsi:type="dcterms:W3CDTF">2019-05-09T10:11:22Z</dcterms:modified>
</cp:coreProperties>
</file>