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4" r:id="rId3"/>
    <p:sldId id="260" r:id="rId4"/>
    <p:sldId id="258" r:id="rId5"/>
    <p:sldId id="261" r:id="rId6"/>
    <p:sldId id="259" r:id="rId7"/>
    <p:sldId id="262" r:id="rId8"/>
    <p:sldId id="263" r:id="rId9"/>
  </p:sldIdLst>
  <p:sldSz cx="12192000" cy="6858000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60"/>
  </p:normalViewPr>
  <p:slideViewPr>
    <p:cSldViewPr snapToGrid="0">
      <p:cViewPr varScale="1">
        <p:scale>
          <a:sx n="76" d="100"/>
          <a:sy n="76" d="100"/>
        </p:scale>
        <p:origin x="260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09DE8B-DCF2-BC8D-F50E-8EB301D00C8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da-DK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FEAB96E-439D-CB35-25BA-BAEA0C8EB1A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da-DK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0071270-B6CB-35E1-BBE8-2388C401D0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349336-53CA-48A7-9BB1-6CB425AF5B6E}" type="datetimeFigureOut">
              <a:rPr lang="da-DK" smtClean="0"/>
              <a:t>31-08-2025</a:t>
            </a:fld>
            <a:endParaRPr lang="da-DK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8CA8EE2-6202-E877-B8AF-7CF81D66B9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F51C31C-2245-F84A-4087-523290B23B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375AF6-2BAF-4CD4-A512-5B2B64E3C20F}" type="slidenum">
              <a:rPr lang="da-DK" smtClean="0"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9556192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87BEEB-ADDA-25E4-DD3A-B8F241F42A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da-DK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661C612-3D35-310A-FF45-CF9DA17888A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a-DK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A58DF5C-F67E-3A8B-D033-9CE6A939F3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349336-53CA-48A7-9BB1-6CB425AF5B6E}" type="datetimeFigureOut">
              <a:rPr lang="da-DK" smtClean="0"/>
              <a:t>31-08-2025</a:t>
            </a:fld>
            <a:endParaRPr lang="da-DK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B0641C-D927-0C7D-2570-1536139941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C9F5740-93F7-BFA5-5E1C-654428CF32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375AF6-2BAF-4CD4-A512-5B2B64E3C20F}" type="slidenum">
              <a:rPr lang="da-DK" smtClean="0"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5107331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DE66FB7-A610-49A4-8D51-1A580C01C1B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da-DK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7F060E3-D52A-0FAF-D249-0EA4FD89DFE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a-DK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2BDC3A5-8A06-C9EA-1E54-D7E2F13AEC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349336-53CA-48A7-9BB1-6CB425AF5B6E}" type="datetimeFigureOut">
              <a:rPr lang="da-DK" smtClean="0"/>
              <a:t>31-08-2025</a:t>
            </a:fld>
            <a:endParaRPr lang="da-DK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DEADBFD-D19E-5F37-78C5-12309AA5B2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C9F55A-623C-C8B4-70F9-48C067118A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375AF6-2BAF-4CD4-A512-5B2B64E3C20F}" type="slidenum">
              <a:rPr lang="da-DK" smtClean="0"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8716639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A35F9E-D746-53A7-2150-3AF5162630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da-DK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9B2BE6-1E55-D8E3-3909-19CAD04AD8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a-DK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9924558-1907-3C7D-9E23-1D5C8C833F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349336-53CA-48A7-9BB1-6CB425AF5B6E}" type="datetimeFigureOut">
              <a:rPr lang="da-DK" smtClean="0"/>
              <a:t>31-08-2025</a:t>
            </a:fld>
            <a:endParaRPr lang="da-DK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7C39019-9621-26A0-FE56-9DDAC29375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5927F6F-4B76-8F44-13E3-6D5AC02D05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375AF6-2BAF-4CD4-A512-5B2B64E3C20F}" type="slidenum">
              <a:rPr lang="da-DK" smtClean="0"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2712723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3C4D4E-7E5D-7AB2-B590-A5F63BD42F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da-DK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B27462F-DB9D-BB17-A1D1-DC397451837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E7EC63-706C-BE5F-79D5-8AC7670F57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349336-53CA-48A7-9BB1-6CB425AF5B6E}" type="datetimeFigureOut">
              <a:rPr lang="da-DK" smtClean="0"/>
              <a:t>31-08-2025</a:t>
            </a:fld>
            <a:endParaRPr lang="da-DK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78D2D4-6DC4-9D10-B2F9-A9AD76610B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E7A0F23-CC92-CD58-9A40-B4177F59F7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375AF6-2BAF-4CD4-A512-5B2B64E3C20F}" type="slidenum">
              <a:rPr lang="da-DK" smtClean="0"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9782036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91D32F-3AD9-16B4-8661-25F195F342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da-DK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550F1D-A5F0-2A53-21CA-E4CAF0AE9BB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a-DK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52CD13A-59DC-185B-A846-9756C601ABF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a-DK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3343F87-DCCE-DD70-E8B0-CF5386FB77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349336-53CA-48A7-9BB1-6CB425AF5B6E}" type="datetimeFigureOut">
              <a:rPr lang="da-DK" smtClean="0"/>
              <a:t>31-08-2025</a:t>
            </a:fld>
            <a:endParaRPr lang="da-DK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F67960C-3F1F-E10D-002C-8D84A79F82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29A9CD8-0AF8-32AD-8C79-1E6CFA4C64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375AF6-2BAF-4CD4-A512-5B2B64E3C20F}" type="slidenum">
              <a:rPr lang="da-DK" smtClean="0"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8213219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5D60BA-2AFC-F826-7982-32A4A36A6B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da-DK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DD98E53-E6FC-E609-8D9C-EBF7A710B8A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949F8EB-8BA7-340C-6EAB-89D1A4145C5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a-DK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E74B5AB-5ED9-8A35-CD27-D4E20D9EDE8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51AD8A7-DE0A-DFC4-85BE-2149E4FDB1D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a-DK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302A1B8-CCFB-B514-33FE-8C759E9999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349336-53CA-48A7-9BB1-6CB425AF5B6E}" type="datetimeFigureOut">
              <a:rPr lang="da-DK" smtClean="0"/>
              <a:t>31-08-2025</a:t>
            </a:fld>
            <a:endParaRPr lang="da-DK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1CCDA04-0105-94EE-875C-4076316CDB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2B88D5A-40B9-221E-C4A7-2494697403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375AF6-2BAF-4CD4-A512-5B2B64E3C20F}" type="slidenum">
              <a:rPr lang="da-DK" smtClean="0"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0635988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D9065E-431E-8610-AD1F-537ED72B8B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da-DK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FFEE176-0930-0C51-DEF9-1815C18A73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349336-53CA-48A7-9BB1-6CB425AF5B6E}" type="datetimeFigureOut">
              <a:rPr lang="da-DK" smtClean="0"/>
              <a:t>31-08-2025</a:t>
            </a:fld>
            <a:endParaRPr lang="da-DK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2D66016-1190-1171-1FBD-C53DD2AFFC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4C1F23B-08E7-4B5D-E0C9-FC467492F9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375AF6-2BAF-4CD4-A512-5B2B64E3C20F}" type="slidenum">
              <a:rPr lang="da-DK" smtClean="0"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5411804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EED5C9D-054D-97BE-EC25-C3F375A730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349336-53CA-48A7-9BB1-6CB425AF5B6E}" type="datetimeFigureOut">
              <a:rPr lang="da-DK" smtClean="0"/>
              <a:t>31-08-2025</a:t>
            </a:fld>
            <a:endParaRPr lang="da-DK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74EE9F3-D4EF-646A-DA6E-7687B96707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8CFAB4F-6A63-AC4A-4DB8-C6E257B675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375AF6-2BAF-4CD4-A512-5B2B64E3C20F}" type="slidenum">
              <a:rPr lang="da-DK" smtClean="0"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578009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7D0A5D-E651-6902-54B1-0972994774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da-DK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B97FED-9751-5359-E804-D89CBD1AB9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a-DK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908B9F5-FDA6-F267-E9FA-4DDF47F9E06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71C7D8A-C0E8-86B4-F2FC-3D6FE2B31F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349336-53CA-48A7-9BB1-6CB425AF5B6E}" type="datetimeFigureOut">
              <a:rPr lang="da-DK" smtClean="0"/>
              <a:t>31-08-2025</a:t>
            </a:fld>
            <a:endParaRPr lang="da-DK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5EC72AA-0E71-3598-9987-A39294B0A7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8821C48-7C56-FF19-3CF4-72383AF0E5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375AF6-2BAF-4CD4-A512-5B2B64E3C20F}" type="slidenum">
              <a:rPr lang="da-DK" smtClean="0"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1725338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9F71C7-1232-1C1B-5599-EB9D99EE91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da-DK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DBD735E-8073-A2BC-1492-AAC652D4B54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7B3A87C-DA7E-14D8-FEC8-46A4ACF228A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3F97518-5E4E-EABB-D8FF-63B04B59B7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349336-53CA-48A7-9BB1-6CB425AF5B6E}" type="datetimeFigureOut">
              <a:rPr lang="da-DK" smtClean="0"/>
              <a:t>31-08-2025</a:t>
            </a:fld>
            <a:endParaRPr lang="da-DK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D585F2B-EAE5-405E-5B5D-95614A90BA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C581F75-95D5-7D21-52CE-8AA626E691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375AF6-2BAF-4CD4-A512-5B2B64E3C20F}" type="slidenum">
              <a:rPr lang="da-DK" smtClean="0"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2399913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74A7398-DA1A-FF91-5CC9-5918FAFDDE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da-DK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7E26A68-C579-5F4D-3F89-6E24DE95355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a-DK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BCB128D-4C11-6238-4CF0-22D75EC2ED4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8349336-53CA-48A7-9BB1-6CB425AF5B6E}" type="datetimeFigureOut">
              <a:rPr lang="da-DK" smtClean="0"/>
              <a:t>31-08-2025</a:t>
            </a:fld>
            <a:endParaRPr lang="da-DK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994802-5A8D-8892-38F8-48D96142432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EE2E2F5-9C74-7442-901E-1A4D0073C45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C375AF6-2BAF-4CD4-A512-5B2B64E3C20F}" type="slidenum">
              <a:rPr lang="da-DK" smtClean="0"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823254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A25C1B-F38F-FE4B-6E17-5412DC69952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322976"/>
            <a:ext cx="9144000" cy="2387600"/>
          </a:xfrm>
        </p:spPr>
        <p:txBody>
          <a:bodyPr/>
          <a:lstStyle/>
          <a:p>
            <a:r>
              <a:rPr lang="da-DK" dirty="0" err="1"/>
              <a:t>Temescal</a:t>
            </a:r>
            <a:r>
              <a:rPr lang="da-DK" dirty="0"/>
              <a:t> ion </a:t>
            </a:r>
            <a:r>
              <a:rPr lang="da-DK" dirty="0" err="1"/>
              <a:t>etch</a:t>
            </a:r>
            <a:endParaRPr lang="da-DK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233B3E0-41F1-61FC-8935-E9FBC26EC84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115477"/>
            <a:ext cx="9144000" cy="2932986"/>
          </a:xfrm>
        </p:spPr>
        <p:txBody>
          <a:bodyPr>
            <a:normAutofit fontScale="92500" lnSpcReduction="10000"/>
          </a:bodyPr>
          <a:lstStyle/>
          <a:p>
            <a:r>
              <a:rPr lang="da-DK" dirty="0"/>
              <a:t>August 2025 test by reet</a:t>
            </a:r>
          </a:p>
          <a:p>
            <a:endParaRPr lang="da-DK" dirty="0"/>
          </a:p>
          <a:p>
            <a:r>
              <a:rPr lang="da-DK" dirty="0"/>
              <a:t>4 min </a:t>
            </a:r>
            <a:r>
              <a:rPr lang="da-DK" dirty="0" err="1"/>
              <a:t>etch</a:t>
            </a:r>
            <a:r>
              <a:rPr lang="da-DK" dirty="0"/>
              <a:t> with </a:t>
            </a:r>
            <a:r>
              <a:rPr lang="da-DK" dirty="0" err="1"/>
              <a:t>Ion_etch_Steven</a:t>
            </a:r>
            <a:r>
              <a:rPr lang="da-DK" dirty="0"/>
              <a:t> </a:t>
            </a:r>
            <a:r>
              <a:rPr lang="da-DK" dirty="0" err="1"/>
              <a:t>recipe</a:t>
            </a:r>
            <a:br>
              <a:rPr lang="da-DK" dirty="0"/>
            </a:br>
            <a:r>
              <a:rPr lang="da-DK" dirty="0" err="1"/>
              <a:t>Measured</a:t>
            </a:r>
            <a:r>
              <a:rPr lang="da-DK" dirty="0"/>
              <a:t> with </a:t>
            </a:r>
            <a:r>
              <a:rPr lang="da-DK" dirty="0" err="1"/>
              <a:t>ellipsometry</a:t>
            </a:r>
            <a:r>
              <a:rPr lang="da-DK" dirty="0"/>
              <a:t> with standard Nanolab 9-point </a:t>
            </a:r>
            <a:r>
              <a:rPr lang="da-DK" dirty="0" err="1"/>
              <a:t>recipe</a:t>
            </a:r>
            <a:r>
              <a:rPr lang="da-DK" dirty="0"/>
              <a:t> for SiO2 on 150 mm </a:t>
            </a:r>
            <a:r>
              <a:rPr lang="da-DK" dirty="0" err="1"/>
              <a:t>wafer</a:t>
            </a:r>
            <a:r>
              <a:rPr lang="da-DK" dirty="0"/>
              <a:t>. </a:t>
            </a:r>
            <a:br>
              <a:rPr lang="da-DK" dirty="0"/>
            </a:br>
            <a:br>
              <a:rPr lang="da-DK" dirty="0"/>
            </a:br>
            <a:r>
              <a:rPr lang="da-DK" dirty="0"/>
              <a:t>Model </a:t>
            </a:r>
            <a:r>
              <a:rPr lang="da-DK" dirty="0" err="1"/>
              <a:t>used</a:t>
            </a:r>
            <a:r>
              <a:rPr lang="da-DK" dirty="0"/>
              <a:t> as it </a:t>
            </a:r>
            <a:r>
              <a:rPr lang="da-DK" dirty="0" err="1"/>
              <a:t>was</a:t>
            </a:r>
            <a:r>
              <a:rPr lang="da-DK" dirty="0"/>
              <a:t> in </a:t>
            </a:r>
            <a:r>
              <a:rPr lang="da-DK" dirty="0" err="1"/>
              <a:t>recipe</a:t>
            </a:r>
            <a:r>
              <a:rPr lang="da-DK" dirty="0"/>
              <a:t> on instrument computer</a:t>
            </a:r>
            <a:br>
              <a:rPr lang="da-DK" dirty="0"/>
            </a:br>
            <a:r>
              <a:rPr lang="da-DK" dirty="0"/>
              <a:t>(SiO2 </a:t>
            </a:r>
            <a:r>
              <a:rPr lang="da-DK" dirty="0" err="1"/>
              <a:t>Sellmeier</a:t>
            </a:r>
            <a:r>
              <a:rPr lang="da-DK" dirty="0"/>
              <a:t> + INTR_JAW  interface of 1 nm + SI_JAW </a:t>
            </a:r>
            <a:r>
              <a:rPr lang="da-DK" dirty="0" err="1"/>
              <a:t>substrate</a:t>
            </a:r>
            <a:r>
              <a:rPr lang="da-DK" dirty="0"/>
              <a:t>)</a:t>
            </a:r>
          </a:p>
          <a:p>
            <a:r>
              <a:rPr lang="da-DK" dirty="0"/>
              <a:t>Reports and </a:t>
            </a:r>
            <a:r>
              <a:rPr lang="da-DK" dirty="0" err="1"/>
              <a:t>raw</a:t>
            </a:r>
            <a:r>
              <a:rPr lang="da-DK" dirty="0"/>
              <a:t> data on O-drive </a:t>
            </a:r>
          </a:p>
        </p:txBody>
      </p:sp>
    </p:spTree>
    <p:extLst>
      <p:ext uri="{BB962C8B-B14F-4D97-AF65-F5344CB8AC3E}">
        <p14:creationId xmlns:p14="http://schemas.microsoft.com/office/powerpoint/2010/main" val="10487895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96504A6-EC0B-FF81-D815-2B1C54AD70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22077F-2DED-06B3-4840-CB28F080E5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a-DK" dirty="0"/>
              <a:t>W1 </a:t>
            </a:r>
            <a:r>
              <a:rPr lang="da-DK" dirty="0" err="1"/>
              <a:t>first</a:t>
            </a:r>
            <a:r>
              <a:rPr lang="da-DK" dirty="0"/>
              <a:t> run 18-08-2025</a:t>
            </a:r>
            <a:br>
              <a:rPr lang="da-DK" dirty="0"/>
            </a:br>
            <a:r>
              <a:rPr lang="da-DK" dirty="0"/>
              <a:t>5 pt </a:t>
            </a:r>
            <a:r>
              <a:rPr lang="da-DK" dirty="0" err="1"/>
              <a:t>ellipsometry</a:t>
            </a:r>
            <a:r>
              <a:rPr lang="da-DK" dirty="0"/>
              <a:t> </a:t>
            </a:r>
            <a:r>
              <a:rPr lang="da-DK" dirty="0" err="1"/>
              <a:t>recipe</a:t>
            </a:r>
            <a:r>
              <a:rPr lang="da-DK" dirty="0"/>
              <a:t>, post </a:t>
            </a:r>
            <a:r>
              <a:rPr lang="da-DK" dirty="0" err="1"/>
              <a:t>measured</a:t>
            </a:r>
            <a:r>
              <a:rPr lang="da-DK" dirty="0"/>
              <a:t> on 22-08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D1B7EC-FEA3-79C9-4CCC-158B7672DC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 err="1"/>
              <a:t>Result</a:t>
            </a:r>
            <a:r>
              <a:rPr lang="da-DK" dirty="0"/>
              <a:t> (</a:t>
            </a:r>
            <a:r>
              <a:rPr lang="da-DK" dirty="0" err="1"/>
              <a:t>based</a:t>
            </a:r>
            <a:r>
              <a:rPr lang="da-DK" dirty="0"/>
              <a:t> on same </a:t>
            </a:r>
            <a:r>
              <a:rPr lang="da-DK" dirty="0" err="1"/>
              <a:t>pre</a:t>
            </a:r>
            <a:r>
              <a:rPr lang="da-DK" dirty="0"/>
              <a:t>- and post models): </a:t>
            </a:r>
            <a:br>
              <a:rPr lang="da-DK" dirty="0"/>
            </a:br>
            <a:r>
              <a:rPr lang="da-DK" dirty="0"/>
              <a:t>2.1 +/- 0.4 nm in 4 min </a:t>
            </a:r>
            <a:r>
              <a:rPr lang="da-DK" dirty="0" err="1"/>
              <a:t>etch</a:t>
            </a:r>
            <a:r>
              <a:rPr lang="da-DK" dirty="0"/>
              <a:t>; </a:t>
            </a:r>
            <a:br>
              <a:rPr lang="da-DK" dirty="0"/>
            </a:br>
            <a:r>
              <a:rPr lang="da-DK" dirty="0"/>
              <a:t>0.5 +/- 0.1 nm per min</a:t>
            </a:r>
            <a:br>
              <a:rPr lang="da-DK" dirty="0"/>
            </a:br>
            <a:r>
              <a:rPr lang="da-DK" sz="2400" dirty="0" err="1"/>
              <a:t>using</a:t>
            </a:r>
            <a:r>
              <a:rPr lang="da-DK" sz="2400" dirty="0"/>
              <a:t> 2*</a:t>
            </a:r>
            <a:r>
              <a:rPr lang="da-DK" sz="2400" dirty="0" err="1"/>
              <a:t>std</a:t>
            </a:r>
            <a:r>
              <a:rPr lang="da-DK" sz="2400" dirty="0"/>
              <a:t> </a:t>
            </a:r>
            <a:r>
              <a:rPr lang="da-DK" sz="2400" dirty="0" err="1"/>
              <a:t>dev</a:t>
            </a:r>
            <a:r>
              <a:rPr lang="da-DK" sz="2400" dirty="0"/>
              <a:t> as </a:t>
            </a:r>
            <a:r>
              <a:rPr lang="da-DK" sz="2400" dirty="0" err="1"/>
              <a:t>uncertainty</a:t>
            </a:r>
            <a:endParaRPr lang="da-DK" sz="2400" dirty="0"/>
          </a:p>
          <a:p>
            <a:r>
              <a:rPr lang="da-DK" sz="2400" dirty="0" err="1"/>
              <a:t>Pre</a:t>
            </a:r>
            <a:r>
              <a:rPr lang="da-DK" sz="2400" dirty="0"/>
              <a:t> and Post data:</a:t>
            </a:r>
            <a:endParaRPr lang="da-DK" sz="3600" dirty="0"/>
          </a:p>
          <a:p>
            <a:endParaRPr lang="da-DK" dirty="0"/>
          </a:p>
          <a:p>
            <a:endParaRPr lang="da-DK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BC14B73-6CDA-52D3-E83A-89C4345C087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94005" y="3999452"/>
            <a:ext cx="3549868" cy="2841908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A55DC93D-214A-B36A-DE86-C3CE3DCB458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416" y="3999452"/>
            <a:ext cx="3546769" cy="284190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075508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C6FE27D-712C-8CE7-6BC7-58B0D9F5ED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23ED1F-ADFF-BAF5-A546-A6861E1D78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a-DK" dirty="0"/>
              <a:t>W2 </a:t>
            </a:r>
            <a:r>
              <a:rPr lang="da-DK" dirty="0" err="1"/>
              <a:t>first</a:t>
            </a:r>
            <a:r>
              <a:rPr lang="da-DK" dirty="0"/>
              <a:t> run 18-08 </a:t>
            </a:r>
            <a:br>
              <a:rPr lang="da-DK" dirty="0"/>
            </a:br>
            <a:r>
              <a:rPr lang="da-DK" dirty="0"/>
              <a:t>5 pt </a:t>
            </a:r>
            <a:r>
              <a:rPr lang="da-DK" dirty="0" err="1"/>
              <a:t>ellipsometry</a:t>
            </a:r>
            <a:r>
              <a:rPr lang="da-DK" dirty="0"/>
              <a:t> </a:t>
            </a:r>
            <a:r>
              <a:rPr lang="da-DK" dirty="0" err="1"/>
              <a:t>recipe</a:t>
            </a:r>
            <a:r>
              <a:rPr lang="da-DK" dirty="0"/>
              <a:t>, post </a:t>
            </a:r>
            <a:r>
              <a:rPr lang="da-DK" dirty="0" err="1"/>
              <a:t>measured</a:t>
            </a:r>
            <a:r>
              <a:rPr lang="da-DK" dirty="0"/>
              <a:t> on 22-08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B23220-F236-42CD-6274-51D6C80804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 err="1"/>
              <a:t>Result</a:t>
            </a:r>
            <a:r>
              <a:rPr lang="da-DK" dirty="0"/>
              <a:t>: 3.7 +/- .4 nm in 4 min </a:t>
            </a:r>
          </a:p>
          <a:p>
            <a:pPr lvl="1"/>
            <a:r>
              <a:rPr lang="da-DK" dirty="0"/>
              <a:t>0.9 +/- 0.1 nm per min </a:t>
            </a:r>
            <a:br>
              <a:rPr lang="da-DK" dirty="0"/>
            </a:br>
            <a:r>
              <a:rPr lang="da-DK" dirty="0" err="1"/>
              <a:t>using</a:t>
            </a:r>
            <a:r>
              <a:rPr lang="da-DK" dirty="0"/>
              <a:t> 2*</a:t>
            </a:r>
            <a:r>
              <a:rPr lang="da-DK" dirty="0" err="1"/>
              <a:t>std</a:t>
            </a:r>
            <a:r>
              <a:rPr lang="da-DK" dirty="0"/>
              <a:t> </a:t>
            </a:r>
            <a:r>
              <a:rPr lang="da-DK" dirty="0" err="1"/>
              <a:t>dev</a:t>
            </a:r>
            <a:r>
              <a:rPr lang="da-DK" dirty="0"/>
              <a:t> as </a:t>
            </a:r>
            <a:r>
              <a:rPr lang="da-DK" dirty="0" err="1"/>
              <a:t>uncertainty</a:t>
            </a:r>
            <a:endParaRPr lang="da-DK" dirty="0"/>
          </a:p>
          <a:p>
            <a:r>
              <a:rPr lang="da-DK" dirty="0" err="1"/>
              <a:t>Pre</a:t>
            </a:r>
            <a:r>
              <a:rPr lang="da-DK" dirty="0"/>
              <a:t> and Post </a:t>
            </a:r>
            <a:r>
              <a:rPr lang="da-DK" dirty="0" err="1"/>
              <a:t>maps</a:t>
            </a:r>
            <a:r>
              <a:rPr lang="da-DK" dirty="0"/>
              <a:t>:</a:t>
            </a:r>
          </a:p>
          <a:p>
            <a:endParaRPr lang="da-DK" dirty="0"/>
          </a:p>
          <a:p>
            <a:endParaRPr lang="da-DK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51DB97D-D296-9214-3D07-414B5014DAF8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4906" y="3529453"/>
            <a:ext cx="3701652" cy="2963422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907EA7CD-6CA0-1C1C-0D85-ACF0715EB4E7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53486" y="3529453"/>
            <a:ext cx="3701652" cy="296342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7057257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F4310D0-F6DF-C2CF-C3A2-B2FEE5EC5A1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CC23E1-A363-CED6-CA14-C66CD4EE3B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a-DK" dirty="0"/>
              <a:t>W1 </a:t>
            </a:r>
            <a:r>
              <a:rPr lang="da-DK" dirty="0" err="1"/>
              <a:t>second</a:t>
            </a:r>
            <a:r>
              <a:rPr lang="da-DK" dirty="0"/>
              <a:t> run 22-08 </a:t>
            </a:r>
            <a:br>
              <a:rPr lang="da-DK" dirty="0"/>
            </a:br>
            <a:r>
              <a:rPr lang="da-DK" sz="3600" dirty="0"/>
              <a:t>9 pt </a:t>
            </a:r>
            <a:r>
              <a:rPr lang="da-DK" sz="3600" dirty="0" err="1"/>
              <a:t>ellipsometry</a:t>
            </a:r>
            <a:r>
              <a:rPr lang="da-DK" sz="3600" dirty="0"/>
              <a:t> </a:t>
            </a:r>
            <a:r>
              <a:rPr lang="da-DK" sz="3600" dirty="0" err="1"/>
              <a:t>recipe</a:t>
            </a:r>
            <a:r>
              <a:rPr lang="da-DK" sz="3600" dirty="0"/>
              <a:t>, </a:t>
            </a:r>
            <a:r>
              <a:rPr lang="da-DK" sz="3600" dirty="0" err="1"/>
              <a:t>pre</a:t>
            </a:r>
            <a:r>
              <a:rPr lang="da-DK" sz="3600" dirty="0"/>
              <a:t> and post </a:t>
            </a:r>
            <a:r>
              <a:rPr lang="da-DK" sz="3600" dirty="0" err="1"/>
              <a:t>measured</a:t>
            </a:r>
            <a:r>
              <a:rPr lang="da-DK" sz="3600" dirty="0"/>
              <a:t> on 22-08</a:t>
            </a:r>
            <a:endParaRPr lang="da-DK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1933C0-19CA-4F7C-3894-60700112813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sz="2400" dirty="0" err="1"/>
              <a:t>Result</a:t>
            </a:r>
            <a:r>
              <a:rPr lang="da-DK" sz="2400" dirty="0"/>
              <a:t>: 4.3 nm +/- 0.4 nm </a:t>
            </a:r>
            <a:r>
              <a:rPr lang="da-DK" sz="2400" dirty="0" err="1"/>
              <a:t>etch</a:t>
            </a:r>
            <a:r>
              <a:rPr lang="da-DK" sz="2400" dirty="0"/>
              <a:t> in 4 min; </a:t>
            </a:r>
            <a:br>
              <a:rPr lang="da-DK" sz="2400" dirty="0"/>
            </a:br>
            <a:r>
              <a:rPr lang="da-DK" sz="2400" dirty="0"/>
              <a:t>	1.1 +/- 0.1 nm per min </a:t>
            </a:r>
            <a:br>
              <a:rPr lang="da-DK" sz="2400" dirty="0"/>
            </a:br>
            <a:r>
              <a:rPr lang="da-DK" sz="2400" dirty="0"/>
              <a:t>	</a:t>
            </a:r>
            <a:r>
              <a:rPr lang="da-DK" sz="2400" dirty="0" err="1"/>
              <a:t>using</a:t>
            </a:r>
            <a:r>
              <a:rPr lang="da-DK" sz="2400" dirty="0"/>
              <a:t> 2x standard </a:t>
            </a:r>
            <a:r>
              <a:rPr lang="da-DK" sz="2400" dirty="0" err="1"/>
              <a:t>dev</a:t>
            </a:r>
            <a:r>
              <a:rPr lang="da-DK" sz="2400" dirty="0"/>
              <a:t> as </a:t>
            </a:r>
            <a:r>
              <a:rPr lang="da-DK" sz="2400" dirty="0" err="1"/>
              <a:t>uncertainty</a:t>
            </a:r>
            <a:endParaRPr lang="da-DK" sz="2400" dirty="0"/>
          </a:p>
          <a:p>
            <a:r>
              <a:rPr lang="da-DK" sz="2400" dirty="0"/>
              <a:t> </a:t>
            </a:r>
            <a:r>
              <a:rPr lang="da-DK" sz="2400" dirty="0" err="1"/>
              <a:t>Pre</a:t>
            </a:r>
            <a:r>
              <a:rPr lang="da-DK" sz="2400" dirty="0"/>
              <a:t> and Post </a:t>
            </a:r>
            <a:r>
              <a:rPr lang="da-DK" sz="2400" dirty="0" err="1"/>
              <a:t>maps</a:t>
            </a:r>
            <a:r>
              <a:rPr lang="da-DK" sz="2400" dirty="0"/>
              <a:t>:</a:t>
            </a:r>
          </a:p>
          <a:p>
            <a:endParaRPr lang="da-DK" dirty="0"/>
          </a:p>
          <a:p>
            <a:endParaRPr lang="da-DK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34CE1F4D-3452-DD7B-3DC3-9691FEC5576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7684" y="3389380"/>
            <a:ext cx="4035017" cy="3230303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C510DDCF-44E7-FE27-FDC3-651B1AEB7386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82073" y="3389380"/>
            <a:ext cx="4035016" cy="323030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0297264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AE4ED61-C324-F343-A924-A92522798C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8ED2CD-5BE0-F489-CB00-F442F56816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a-DK" dirty="0"/>
              <a:t>W2 </a:t>
            </a:r>
            <a:r>
              <a:rPr lang="da-DK" dirty="0" err="1"/>
              <a:t>second</a:t>
            </a:r>
            <a:r>
              <a:rPr lang="da-DK" dirty="0"/>
              <a:t> run 22-08 </a:t>
            </a:r>
            <a:br>
              <a:rPr lang="da-DK" dirty="0"/>
            </a:br>
            <a:r>
              <a:rPr lang="da-DK" sz="3600" dirty="0"/>
              <a:t>9 pt </a:t>
            </a:r>
            <a:r>
              <a:rPr lang="da-DK" sz="3600" dirty="0" err="1"/>
              <a:t>ellipsometry</a:t>
            </a:r>
            <a:r>
              <a:rPr lang="da-DK" sz="3600" dirty="0"/>
              <a:t> </a:t>
            </a:r>
            <a:r>
              <a:rPr lang="da-DK" sz="3600" dirty="0" err="1"/>
              <a:t>recipe</a:t>
            </a:r>
            <a:r>
              <a:rPr lang="da-DK" sz="3600" dirty="0"/>
              <a:t>, </a:t>
            </a:r>
            <a:r>
              <a:rPr lang="da-DK" sz="3600" dirty="0" err="1"/>
              <a:t>pre</a:t>
            </a:r>
            <a:r>
              <a:rPr lang="da-DK" sz="3600" dirty="0"/>
              <a:t> and post </a:t>
            </a:r>
            <a:r>
              <a:rPr lang="da-DK" sz="3600" dirty="0" err="1"/>
              <a:t>measured</a:t>
            </a:r>
            <a:r>
              <a:rPr lang="da-DK" sz="3600" dirty="0"/>
              <a:t> on 22-08</a:t>
            </a:r>
            <a:endParaRPr lang="da-DK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73D598-1A4B-9ED9-A56E-47C74413F3D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sz="2400" dirty="0" err="1"/>
              <a:t>Result</a:t>
            </a:r>
            <a:r>
              <a:rPr lang="da-DK" sz="2400" dirty="0"/>
              <a:t>: 4.3 nm +/- 0.5 nm </a:t>
            </a:r>
            <a:r>
              <a:rPr lang="da-DK" sz="2400" dirty="0" err="1"/>
              <a:t>etch</a:t>
            </a:r>
            <a:r>
              <a:rPr lang="da-DK" sz="2400" dirty="0"/>
              <a:t> total; </a:t>
            </a:r>
            <a:br>
              <a:rPr lang="da-DK" sz="2400" dirty="0"/>
            </a:br>
            <a:r>
              <a:rPr lang="da-DK" sz="2400" dirty="0"/>
              <a:t>1.1 +/- 0.1 nm per min </a:t>
            </a:r>
            <a:r>
              <a:rPr lang="da-DK" sz="2400" dirty="0" err="1"/>
              <a:t>using</a:t>
            </a:r>
            <a:r>
              <a:rPr lang="da-DK" sz="2400" dirty="0"/>
              <a:t> </a:t>
            </a:r>
            <a:r>
              <a:rPr lang="da-DK" sz="2400" dirty="0" err="1"/>
              <a:t>twice</a:t>
            </a:r>
            <a:r>
              <a:rPr lang="da-DK" sz="2400" dirty="0"/>
              <a:t> the standard deviation as the </a:t>
            </a:r>
            <a:r>
              <a:rPr lang="da-DK" sz="2400" dirty="0" err="1"/>
              <a:t>uncertainty</a:t>
            </a:r>
            <a:endParaRPr lang="da-DK" sz="2400" dirty="0"/>
          </a:p>
          <a:p>
            <a:r>
              <a:rPr lang="da-DK" sz="2400" dirty="0" err="1"/>
              <a:t>Pre</a:t>
            </a:r>
            <a:r>
              <a:rPr lang="da-DK" sz="2400" dirty="0"/>
              <a:t> and Post </a:t>
            </a:r>
            <a:r>
              <a:rPr lang="da-DK" sz="2400" dirty="0" err="1"/>
              <a:t>maps</a:t>
            </a:r>
            <a:r>
              <a:rPr lang="da-DK" sz="2400" dirty="0"/>
              <a:t>:</a:t>
            </a:r>
          </a:p>
          <a:p>
            <a:pPr marL="0" indent="0">
              <a:buNone/>
            </a:pPr>
            <a:r>
              <a:rPr lang="da-DK" dirty="0"/>
              <a:t> </a:t>
            </a:r>
          </a:p>
          <a:p>
            <a:endParaRPr lang="da-DK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15012AC-2DB9-3FFF-0F49-B35043AB5AD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01145" y="3134127"/>
            <a:ext cx="4195460" cy="3358748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B8FDC790-8CBD-D5C1-9919-350A9D67D0B6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59550" y="3134127"/>
            <a:ext cx="4195460" cy="33587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0804479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63A9E6-02F0-5B36-7D53-18DE8866AA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W3 (22-08)</a:t>
            </a:r>
            <a:br>
              <a:rPr lang="da-DK" dirty="0"/>
            </a:br>
            <a:r>
              <a:rPr lang="da-DK" sz="4000" dirty="0"/>
              <a:t>same run as W1 and W2 </a:t>
            </a:r>
            <a:r>
              <a:rPr lang="da-DK" sz="4000" dirty="0" err="1"/>
              <a:t>second</a:t>
            </a:r>
            <a:r>
              <a:rPr lang="da-DK" sz="4000" dirty="0"/>
              <a:t> run</a:t>
            </a:r>
            <a:endParaRPr lang="da-DK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6FB769-A025-1271-A63A-02C6FFB887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 err="1"/>
              <a:t>Result</a:t>
            </a:r>
            <a:r>
              <a:rPr lang="da-DK" dirty="0"/>
              <a:t>: 4.4 +/- 0.5 nm total or 1.1 +/- 0.1 nm / min </a:t>
            </a:r>
            <a:r>
              <a:rPr lang="da-DK" dirty="0" err="1"/>
              <a:t>etch</a:t>
            </a:r>
            <a:r>
              <a:rPr lang="da-DK" dirty="0"/>
              <a:t> </a:t>
            </a:r>
          </a:p>
          <a:p>
            <a:pPr lvl="1"/>
            <a:r>
              <a:rPr lang="da-DK" dirty="0"/>
              <a:t>Using 2x standard deviation of the 9 points as </a:t>
            </a:r>
            <a:r>
              <a:rPr lang="da-DK" dirty="0" err="1"/>
              <a:t>uncertainty</a:t>
            </a:r>
            <a:endParaRPr lang="da-DK" dirty="0"/>
          </a:p>
          <a:p>
            <a:r>
              <a:rPr lang="da-DK" dirty="0" err="1"/>
              <a:t>Pre</a:t>
            </a:r>
            <a:r>
              <a:rPr lang="da-DK" dirty="0"/>
              <a:t> and post </a:t>
            </a:r>
            <a:r>
              <a:rPr lang="da-DK" dirty="0" err="1"/>
              <a:t>maps</a:t>
            </a:r>
            <a:r>
              <a:rPr lang="da-DK" dirty="0"/>
              <a:t>: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20FC23F-83FB-668C-3548-AFE2F1097C7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9754" y="3198496"/>
            <a:ext cx="4078660" cy="3198495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A5593641-4AE5-2D47-6924-F55ADA838BAA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62330" y="3198495"/>
            <a:ext cx="4078660" cy="319849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285193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72F993F-CDC4-3CD7-3968-7D4E533BB14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35CF2B-ED38-F135-5664-02660ECD63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a-DK" dirty="0"/>
              <a:t>W5 (22-08, same run as W1 and W2 </a:t>
            </a:r>
            <a:r>
              <a:rPr lang="da-DK" dirty="0" err="1"/>
              <a:t>second</a:t>
            </a:r>
            <a:r>
              <a:rPr lang="da-DK" dirty="0"/>
              <a:t> run) </a:t>
            </a:r>
            <a:r>
              <a:rPr lang="da-DK" sz="3600" i="1" dirty="0"/>
              <a:t>This </a:t>
            </a:r>
            <a:r>
              <a:rPr lang="da-DK" sz="3600" i="1" dirty="0" err="1"/>
              <a:t>wafer</a:t>
            </a:r>
            <a:r>
              <a:rPr lang="da-DK" sz="3600" i="1" dirty="0"/>
              <a:t> had a </a:t>
            </a:r>
            <a:r>
              <a:rPr lang="da-DK" sz="3600" b="1" i="1" dirty="0" err="1"/>
              <a:t>wet</a:t>
            </a:r>
            <a:r>
              <a:rPr lang="da-DK" sz="3600" b="1" i="1" dirty="0"/>
              <a:t> oxidation </a:t>
            </a:r>
            <a:r>
              <a:rPr lang="da-DK" sz="3600" i="1" dirty="0" err="1"/>
              <a:t>oxide</a:t>
            </a:r>
            <a:r>
              <a:rPr lang="da-DK" sz="3600" i="1" dirty="0"/>
              <a:t> – </a:t>
            </a:r>
            <a:r>
              <a:rPr lang="da-DK" sz="3600" i="1" dirty="0" err="1"/>
              <a:t>others</a:t>
            </a:r>
            <a:r>
              <a:rPr lang="da-DK" sz="3600" i="1" dirty="0"/>
              <a:t> had </a:t>
            </a:r>
            <a:r>
              <a:rPr lang="da-DK" sz="3600" b="1" i="1" dirty="0"/>
              <a:t>dry </a:t>
            </a:r>
            <a:r>
              <a:rPr lang="da-DK" sz="3600" i="1" dirty="0" err="1"/>
              <a:t>oxides</a:t>
            </a:r>
            <a:r>
              <a:rPr lang="da-DK" sz="3600" i="1" dirty="0"/>
              <a:t> – all </a:t>
            </a:r>
            <a:r>
              <a:rPr lang="da-DK" sz="3600" i="1" dirty="0" err="1"/>
              <a:t>oxides</a:t>
            </a:r>
            <a:r>
              <a:rPr lang="da-DK" sz="3600" i="1" dirty="0"/>
              <a:t> from E1 – no </a:t>
            </a:r>
            <a:r>
              <a:rPr lang="da-DK" sz="3600" i="1" dirty="0" err="1"/>
              <a:t>appreciable</a:t>
            </a:r>
            <a:r>
              <a:rPr lang="da-DK" sz="3600" i="1" dirty="0"/>
              <a:t> difference in </a:t>
            </a:r>
            <a:r>
              <a:rPr lang="da-DK" sz="3600" i="1" dirty="0" err="1"/>
              <a:t>etch</a:t>
            </a:r>
            <a:r>
              <a:rPr lang="da-DK" sz="3600" i="1" dirty="0"/>
              <a:t> rate nor n</a:t>
            </a:r>
            <a:endParaRPr lang="da-DK" i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58CD42-F5DF-68E7-8BDB-99282B248AA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 err="1"/>
              <a:t>Result</a:t>
            </a:r>
            <a:r>
              <a:rPr lang="da-DK" dirty="0"/>
              <a:t>: 4.3 +/- 0.6 nm total or 1.1 +/- 0.2 nm / min </a:t>
            </a:r>
            <a:r>
              <a:rPr lang="da-DK" dirty="0" err="1"/>
              <a:t>etch</a:t>
            </a:r>
            <a:r>
              <a:rPr lang="da-DK" dirty="0"/>
              <a:t> </a:t>
            </a:r>
          </a:p>
          <a:p>
            <a:pPr lvl="1"/>
            <a:r>
              <a:rPr lang="da-DK" dirty="0"/>
              <a:t>Using 2x standard deviation of the 9 points as </a:t>
            </a:r>
            <a:r>
              <a:rPr lang="da-DK" dirty="0" err="1"/>
              <a:t>uncertainty</a:t>
            </a:r>
            <a:endParaRPr lang="da-DK" dirty="0"/>
          </a:p>
          <a:p>
            <a:r>
              <a:rPr lang="da-DK" dirty="0" err="1"/>
              <a:t>Pre</a:t>
            </a:r>
            <a:r>
              <a:rPr lang="da-DK" dirty="0"/>
              <a:t> and post </a:t>
            </a:r>
            <a:r>
              <a:rPr lang="da-DK" dirty="0" err="1"/>
              <a:t>maps</a:t>
            </a:r>
            <a:r>
              <a:rPr lang="da-DK" dirty="0"/>
              <a:t>: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AE60018-8C80-8DE8-4D7F-919FC5C6D09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9734" y="3198495"/>
            <a:ext cx="4200930" cy="3294380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CF8D8E9B-2A02-CF71-8704-A82C5629AF87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8804" y="3198495"/>
            <a:ext cx="4200930" cy="329438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2729558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C329E9-E4BC-3E0F-EAA5-250B391779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Summary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07A4EC-7EB0-1DF2-9A39-D875CA084C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da-DK" dirty="0"/>
              <a:t>18-08 </a:t>
            </a:r>
            <a:r>
              <a:rPr lang="da-DK" dirty="0" err="1"/>
              <a:t>result</a:t>
            </a:r>
            <a:r>
              <a:rPr lang="da-DK" dirty="0"/>
              <a:t> with 5-pt </a:t>
            </a:r>
            <a:r>
              <a:rPr lang="da-DK" dirty="0" err="1"/>
              <a:t>recipe</a:t>
            </a:r>
            <a:r>
              <a:rPr lang="da-DK" dirty="0"/>
              <a:t> on 1 x 150 mm </a:t>
            </a:r>
            <a:r>
              <a:rPr lang="da-DK" dirty="0" err="1"/>
              <a:t>wafer</a:t>
            </a:r>
            <a:r>
              <a:rPr lang="da-DK" dirty="0"/>
              <a:t>: </a:t>
            </a:r>
            <a:br>
              <a:rPr lang="da-DK" dirty="0"/>
            </a:br>
            <a:r>
              <a:rPr lang="da-DK" dirty="0"/>
              <a:t>0.5 and 0.9 +/- 0.1 nm per </a:t>
            </a:r>
            <a:r>
              <a:rPr lang="da-DK" dirty="0" err="1"/>
              <a:t>minute</a:t>
            </a:r>
            <a:endParaRPr lang="da-DK" dirty="0"/>
          </a:p>
          <a:p>
            <a:pPr lvl="1"/>
            <a:r>
              <a:rPr lang="da-DK" dirty="0"/>
              <a:t>Fit on n </a:t>
            </a:r>
            <a:r>
              <a:rPr lang="da-DK" dirty="0" err="1"/>
              <a:t>resulted</a:t>
            </a:r>
            <a:r>
              <a:rPr lang="da-DK" dirty="0"/>
              <a:t> in </a:t>
            </a:r>
            <a:r>
              <a:rPr lang="da-DK" dirty="0" err="1"/>
              <a:t>slightly</a:t>
            </a:r>
            <a:r>
              <a:rPr lang="da-DK" dirty="0"/>
              <a:t> </a:t>
            </a:r>
            <a:r>
              <a:rPr lang="da-DK" dirty="0" err="1"/>
              <a:t>different</a:t>
            </a:r>
            <a:r>
              <a:rPr lang="da-DK" dirty="0"/>
              <a:t> </a:t>
            </a:r>
            <a:r>
              <a:rPr lang="da-DK" dirty="0" err="1"/>
              <a:t>values</a:t>
            </a:r>
            <a:r>
              <a:rPr lang="da-DK" dirty="0"/>
              <a:t> (&gt;1 % difference) of n for </a:t>
            </a:r>
            <a:r>
              <a:rPr lang="da-DK" dirty="0" err="1"/>
              <a:t>pre</a:t>
            </a:r>
            <a:r>
              <a:rPr lang="da-DK" dirty="0"/>
              <a:t> and post </a:t>
            </a:r>
            <a:r>
              <a:rPr lang="da-DK" dirty="0" err="1"/>
              <a:t>measurements</a:t>
            </a:r>
            <a:r>
              <a:rPr lang="da-DK" dirty="0"/>
              <a:t> - </a:t>
            </a:r>
            <a:r>
              <a:rPr lang="da-DK" dirty="0" err="1"/>
              <a:t>larger</a:t>
            </a:r>
            <a:r>
              <a:rPr lang="da-DK" dirty="0"/>
              <a:t> variation (&lt;0.4 %) </a:t>
            </a:r>
            <a:r>
              <a:rPr lang="da-DK" dirty="0" err="1"/>
              <a:t>than</a:t>
            </a:r>
            <a:r>
              <a:rPr lang="da-DK" dirty="0"/>
              <a:t> for 22-08 </a:t>
            </a:r>
            <a:r>
              <a:rPr lang="da-DK" dirty="0" err="1"/>
              <a:t>measurements</a:t>
            </a:r>
            <a:r>
              <a:rPr lang="da-DK" dirty="0"/>
              <a:t> – so </a:t>
            </a:r>
            <a:r>
              <a:rPr lang="da-DK" dirty="0" err="1"/>
              <a:t>these</a:t>
            </a:r>
            <a:r>
              <a:rPr lang="da-DK" dirty="0"/>
              <a:t> </a:t>
            </a:r>
            <a:r>
              <a:rPr lang="da-DK" dirty="0" err="1"/>
              <a:t>measurements</a:t>
            </a:r>
            <a:r>
              <a:rPr lang="da-DK" dirty="0"/>
              <a:t> </a:t>
            </a:r>
            <a:r>
              <a:rPr lang="da-DK" dirty="0" err="1"/>
              <a:t>seem</a:t>
            </a:r>
            <a:r>
              <a:rPr lang="da-DK" dirty="0"/>
              <a:t> </a:t>
            </a:r>
            <a:r>
              <a:rPr lang="da-DK" dirty="0" err="1"/>
              <a:t>rather</a:t>
            </a:r>
            <a:r>
              <a:rPr lang="da-DK" dirty="0"/>
              <a:t> </a:t>
            </a:r>
            <a:r>
              <a:rPr lang="da-DK" dirty="0" err="1"/>
              <a:t>unreliable</a:t>
            </a:r>
            <a:r>
              <a:rPr lang="da-DK" dirty="0"/>
              <a:t> – </a:t>
            </a:r>
            <a:r>
              <a:rPr lang="da-DK" dirty="0" err="1"/>
              <a:t>edge</a:t>
            </a:r>
            <a:r>
              <a:rPr lang="da-DK" dirty="0"/>
              <a:t> versus center </a:t>
            </a:r>
            <a:r>
              <a:rPr lang="da-DK" dirty="0" err="1"/>
              <a:t>results</a:t>
            </a:r>
            <a:r>
              <a:rPr lang="da-DK" dirty="0"/>
              <a:t> </a:t>
            </a:r>
            <a:r>
              <a:rPr lang="da-DK" dirty="0" err="1"/>
              <a:t>also</a:t>
            </a:r>
            <a:r>
              <a:rPr lang="da-DK" dirty="0"/>
              <a:t> not </a:t>
            </a:r>
            <a:r>
              <a:rPr lang="da-DK" dirty="0" err="1"/>
              <a:t>consistent</a:t>
            </a:r>
            <a:r>
              <a:rPr lang="da-DK" dirty="0"/>
              <a:t> with 22-08 </a:t>
            </a:r>
            <a:r>
              <a:rPr lang="da-DK" dirty="0" err="1"/>
              <a:t>results</a:t>
            </a:r>
            <a:r>
              <a:rPr lang="da-DK" dirty="0"/>
              <a:t>. </a:t>
            </a:r>
            <a:r>
              <a:rPr lang="da-DK" dirty="0" err="1"/>
              <a:t>Maybe</a:t>
            </a:r>
            <a:r>
              <a:rPr lang="da-DK" dirty="0"/>
              <a:t> issue </a:t>
            </a:r>
            <a:r>
              <a:rPr lang="da-DK" dirty="0" err="1"/>
              <a:t>was</a:t>
            </a:r>
            <a:r>
              <a:rPr lang="da-DK" dirty="0"/>
              <a:t> </a:t>
            </a:r>
            <a:r>
              <a:rPr lang="da-DK" dirty="0" err="1"/>
              <a:t>that</a:t>
            </a:r>
            <a:r>
              <a:rPr lang="da-DK" dirty="0"/>
              <a:t> </a:t>
            </a:r>
            <a:r>
              <a:rPr lang="da-DK" dirty="0" err="1"/>
              <a:t>pre</a:t>
            </a:r>
            <a:r>
              <a:rPr lang="da-DK" dirty="0"/>
              <a:t>- and post </a:t>
            </a:r>
            <a:r>
              <a:rPr lang="da-DK" dirty="0" err="1"/>
              <a:t>measurements</a:t>
            </a:r>
            <a:r>
              <a:rPr lang="da-DK" dirty="0"/>
              <a:t> </a:t>
            </a:r>
            <a:r>
              <a:rPr lang="da-DK" dirty="0" err="1"/>
              <a:t>were</a:t>
            </a:r>
            <a:r>
              <a:rPr lang="da-DK" dirty="0"/>
              <a:t> made on </a:t>
            </a:r>
            <a:r>
              <a:rPr lang="da-DK" dirty="0" err="1"/>
              <a:t>different</a:t>
            </a:r>
            <a:r>
              <a:rPr lang="da-DK" dirty="0"/>
              <a:t> </a:t>
            </a:r>
            <a:r>
              <a:rPr lang="da-DK" dirty="0" err="1"/>
              <a:t>days</a:t>
            </a:r>
            <a:r>
              <a:rPr lang="da-DK"/>
              <a:t>?</a:t>
            </a:r>
            <a:endParaRPr lang="da-DK" dirty="0"/>
          </a:p>
          <a:p>
            <a:r>
              <a:rPr lang="da-DK" dirty="0"/>
              <a:t>22-08 </a:t>
            </a:r>
            <a:r>
              <a:rPr lang="da-DK" dirty="0" err="1"/>
              <a:t>result</a:t>
            </a:r>
            <a:r>
              <a:rPr lang="da-DK" dirty="0"/>
              <a:t> with 9-pt </a:t>
            </a:r>
            <a:r>
              <a:rPr lang="da-DK" dirty="0" err="1"/>
              <a:t>recipe</a:t>
            </a:r>
            <a:r>
              <a:rPr lang="da-DK" dirty="0"/>
              <a:t> on 4 x 150 mm </a:t>
            </a:r>
            <a:r>
              <a:rPr lang="da-DK" dirty="0" err="1"/>
              <a:t>wafers</a:t>
            </a:r>
            <a:r>
              <a:rPr lang="da-DK" dirty="0"/>
              <a:t>:</a:t>
            </a:r>
            <a:br>
              <a:rPr lang="da-DK" dirty="0"/>
            </a:br>
            <a:r>
              <a:rPr lang="da-DK" dirty="0"/>
              <a:t>1.1 +/- 0.1 nm per </a:t>
            </a:r>
            <a:r>
              <a:rPr lang="da-DK" dirty="0" err="1"/>
              <a:t>minute</a:t>
            </a:r>
            <a:endParaRPr lang="da-DK" dirty="0"/>
          </a:p>
          <a:p>
            <a:r>
              <a:rPr lang="da-DK" dirty="0" err="1"/>
              <a:t>Etch</a:t>
            </a:r>
            <a:r>
              <a:rPr lang="da-DK" dirty="0"/>
              <a:t> rate </a:t>
            </a:r>
            <a:r>
              <a:rPr lang="da-DK" dirty="0" err="1"/>
              <a:t>stronger</a:t>
            </a:r>
            <a:r>
              <a:rPr lang="da-DK" dirty="0"/>
              <a:t> in center </a:t>
            </a:r>
            <a:r>
              <a:rPr lang="da-DK" dirty="0" err="1"/>
              <a:t>than</a:t>
            </a:r>
            <a:r>
              <a:rPr lang="da-DK" dirty="0"/>
              <a:t> </a:t>
            </a:r>
            <a:r>
              <a:rPr lang="da-DK" dirty="0" err="1"/>
              <a:t>edge</a:t>
            </a:r>
            <a:r>
              <a:rPr lang="da-DK" dirty="0"/>
              <a:t> by </a:t>
            </a:r>
            <a:r>
              <a:rPr lang="da-DK" dirty="0" err="1"/>
              <a:t>about</a:t>
            </a:r>
            <a:r>
              <a:rPr lang="da-DK" dirty="0"/>
              <a:t> 10-15 %</a:t>
            </a:r>
          </a:p>
          <a:p>
            <a:endParaRPr lang="da-DK" dirty="0"/>
          </a:p>
          <a:p>
            <a:r>
              <a:rPr lang="da-DK" dirty="0"/>
              <a:t>Overall the 1 nm/min for SiO2 </a:t>
            </a:r>
            <a:r>
              <a:rPr lang="da-DK" dirty="0" err="1"/>
              <a:t>rule</a:t>
            </a:r>
            <a:r>
              <a:rPr lang="da-DK" dirty="0"/>
              <a:t> of </a:t>
            </a:r>
            <a:r>
              <a:rPr lang="da-DK" dirty="0" err="1"/>
              <a:t>thumb</a:t>
            </a:r>
            <a:r>
              <a:rPr lang="da-DK" dirty="0"/>
              <a:t> still </a:t>
            </a:r>
            <a:r>
              <a:rPr lang="da-DK" dirty="0" err="1"/>
              <a:t>seems</a:t>
            </a:r>
            <a:r>
              <a:rPr lang="da-DK" dirty="0"/>
              <a:t> to hold for the </a:t>
            </a:r>
            <a:r>
              <a:rPr lang="da-DK" dirty="0" err="1"/>
              <a:t>ion_etch_Steven</a:t>
            </a:r>
            <a:r>
              <a:rPr lang="da-DK" dirty="0"/>
              <a:t> </a:t>
            </a:r>
            <a:r>
              <a:rPr lang="da-DK" dirty="0" err="1"/>
              <a:t>recipe</a:t>
            </a: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4089018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207</TotalTime>
  <Words>514</Words>
  <Application>Microsoft Office PowerPoint</Application>
  <PresentationFormat>Widescreen</PresentationFormat>
  <Paragraphs>34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Aptos</vt:lpstr>
      <vt:lpstr>Aptos Display</vt:lpstr>
      <vt:lpstr>Arial</vt:lpstr>
      <vt:lpstr>Office Theme</vt:lpstr>
      <vt:lpstr>Temescal ion etch</vt:lpstr>
      <vt:lpstr>W1 first run 18-08-2025 5 pt ellipsometry recipe, post measured on 22-08</vt:lpstr>
      <vt:lpstr>W2 first run 18-08  5 pt ellipsometry recipe, post measured on 22-08</vt:lpstr>
      <vt:lpstr>W1 second run 22-08  9 pt ellipsometry recipe, pre and post measured on 22-08</vt:lpstr>
      <vt:lpstr>W2 second run 22-08  9 pt ellipsometry recipe, pre and post measured on 22-08</vt:lpstr>
      <vt:lpstr>W3 (22-08) same run as W1 and W2 second run</vt:lpstr>
      <vt:lpstr>W5 (22-08, same run as W1 and W2 second run) This wafer had a wet oxidation oxide – others had dry oxides – all oxides from E1 – no appreciable difference in etch rate nor n</vt:lpstr>
      <vt:lpstr>Summary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Rebecca Bolt Ettlinger</dc:creator>
  <cp:lastModifiedBy>Rebecca Bolt Ettlinger</cp:lastModifiedBy>
  <cp:revision>7</cp:revision>
  <dcterms:created xsi:type="dcterms:W3CDTF">2025-08-26T09:10:07Z</dcterms:created>
  <dcterms:modified xsi:type="dcterms:W3CDTF">2025-08-31T20:53:34Z</dcterms:modified>
</cp:coreProperties>
</file>