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A7A7-3F44-4E67-95AE-84E33F49E47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9B0F-ADEB-42A4-83BB-36AB6F61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1856"/>
              </p:ext>
            </p:extLst>
          </p:nvPr>
        </p:nvGraphicFramePr>
        <p:xfrm>
          <a:off x="0" y="750146"/>
          <a:ext cx="1219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346570532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83296865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50008234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9332018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12690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13-08-2019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Gain 1 (7.48µm -120 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2 (2.99µm -48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3 (0.489µm -19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4 (0.509µm -8.2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3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Ti/Au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Wordentec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Pt </a:t>
                      </a:r>
                      <a:r>
                        <a:rPr lang="da-DK" sz="1600" dirty="0" err="1" smtClean="0"/>
                        <a:t>Wordentec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Ti/Au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Temescal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16558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Overload (&gt;30000)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Overload (&gt;30000)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Overload (&gt;30000)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37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Pt </a:t>
                      </a:r>
                      <a:r>
                        <a:rPr lang="da-DK" sz="1600" dirty="0" err="1" smtClean="0"/>
                        <a:t>Temescal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591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6059" y="189375"/>
            <a:ext cx="744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Number of </a:t>
            </a:r>
            <a:r>
              <a:rPr lang="da-DK" dirty="0" err="1" smtClean="0"/>
              <a:t>particles</a:t>
            </a:r>
            <a:r>
              <a:rPr lang="da-DK" dirty="0" smtClean="0"/>
              <a:t> </a:t>
            </a:r>
            <a:r>
              <a:rPr lang="da-DK" dirty="0" err="1" smtClean="0"/>
              <a:t>found</a:t>
            </a:r>
            <a:r>
              <a:rPr lang="da-DK" dirty="0" smtClean="0"/>
              <a:t> on the films </a:t>
            </a:r>
            <a:r>
              <a:rPr lang="da-DK" dirty="0" err="1" smtClean="0"/>
              <a:t>deposited</a:t>
            </a:r>
            <a:r>
              <a:rPr lang="da-DK" dirty="0" smtClean="0"/>
              <a:t>  on  4’’ </a:t>
            </a:r>
            <a:r>
              <a:rPr lang="da-DK" dirty="0" err="1" smtClean="0"/>
              <a:t>wafers</a:t>
            </a:r>
            <a:r>
              <a:rPr lang="da-DK" dirty="0" smtClean="0"/>
              <a:t> (13-08-2019)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04676"/>
              </p:ext>
            </p:extLst>
          </p:nvPr>
        </p:nvGraphicFramePr>
        <p:xfrm>
          <a:off x="649994" y="3141040"/>
          <a:ext cx="897660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21">
                  <a:extLst>
                    <a:ext uri="{9D8B030D-6E8A-4147-A177-3AD203B41FA5}">
                      <a16:colId xmlns:a16="http://schemas.microsoft.com/office/drawing/2014/main" val="3016411235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1817101095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2453931500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2470357108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3424676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13-08-2019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Deposition</a:t>
                      </a:r>
                      <a:r>
                        <a:rPr lang="da-DK" dirty="0" smtClean="0"/>
                        <a:t> 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Thickness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setpoint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Thickness</a:t>
                      </a:r>
                      <a:r>
                        <a:rPr lang="da-DK" dirty="0" smtClean="0"/>
                        <a:t> (</a:t>
                      </a:r>
                      <a:r>
                        <a:rPr lang="da-DK" dirty="0" err="1" smtClean="0"/>
                        <a:t>Profilometry</a:t>
                      </a:r>
                      <a:r>
                        <a:rPr lang="da-DK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Sheet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resistance</a:t>
                      </a:r>
                      <a:r>
                        <a:rPr lang="da-DK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0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Ti/Au</a:t>
                      </a:r>
                      <a:r>
                        <a:rPr lang="da-DK" sz="1800" baseline="0" dirty="0" smtClean="0"/>
                        <a:t> </a:t>
                      </a:r>
                      <a:r>
                        <a:rPr lang="da-DK" sz="1800" baseline="0" dirty="0" err="1" smtClean="0"/>
                        <a:t>Wordentec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10/5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10/90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93-97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353.5 m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2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Pt </a:t>
                      </a:r>
                      <a:r>
                        <a:rPr lang="da-DK" sz="1800" dirty="0" err="1" smtClean="0"/>
                        <a:t>Wordentec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5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90-94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1.83 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7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Ti/Au</a:t>
                      </a:r>
                      <a:r>
                        <a:rPr lang="da-DK" sz="1800" baseline="0" dirty="0" smtClean="0"/>
                        <a:t> </a:t>
                      </a:r>
                      <a:r>
                        <a:rPr lang="da-DK" sz="1800" baseline="0" dirty="0" err="1" smtClean="0"/>
                        <a:t>Temescal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10/5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10/90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98-103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358.8 m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9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Pt </a:t>
                      </a:r>
                      <a:r>
                        <a:rPr lang="da-DK" sz="1800" dirty="0" err="1" smtClean="0"/>
                        <a:t>Temescal</a:t>
                      </a:r>
                      <a:r>
                        <a:rPr lang="da-DK" sz="1800" dirty="0" smtClean="0"/>
                        <a:t> **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5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99-104</a:t>
                      </a:r>
                      <a:r>
                        <a:rPr lang="da-DK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1.60 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057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8600" y="5264480"/>
            <a:ext cx="808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 </a:t>
            </a:r>
            <a:r>
              <a:rPr lang="da-DK" dirty="0" err="1" smtClean="0"/>
              <a:t>Sheet</a:t>
            </a:r>
            <a:r>
              <a:rPr lang="da-DK" dirty="0" smtClean="0"/>
              <a:t> </a:t>
            </a:r>
            <a:r>
              <a:rPr lang="da-DK" dirty="0" err="1" smtClean="0"/>
              <a:t>resistance</a:t>
            </a:r>
            <a:r>
              <a:rPr lang="da-DK" dirty="0" smtClean="0"/>
              <a:t> </a:t>
            </a:r>
            <a:r>
              <a:rPr lang="da-DK" dirty="0" err="1" smtClean="0"/>
              <a:t>measured</a:t>
            </a:r>
            <a:r>
              <a:rPr lang="da-DK" dirty="0" smtClean="0"/>
              <a:t> on a films </a:t>
            </a:r>
            <a:r>
              <a:rPr lang="da-DK" dirty="0" err="1" smtClean="0"/>
              <a:t>deposited</a:t>
            </a:r>
            <a:r>
              <a:rPr lang="da-DK" dirty="0" smtClean="0"/>
              <a:t> on 2 µm </a:t>
            </a:r>
            <a:r>
              <a:rPr lang="da-DK" dirty="0" err="1" smtClean="0"/>
              <a:t>thermal</a:t>
            </a:r>
            <a:r>
              <a:rPr lang="da-DK" dirty="0" smtClean="0"/>
              <a:t> </a:t>
            </a:r>
            <a:r>
              <a:rPr lang="da-DK" dirty="0" err="1" smtClean="0"/>
              <a:t>grown</a:t>
            </a:r>
            <a:r>
              <a:rPr lang="da-DK" dirty="0" smtClean="0"/>
              <a:t> SiO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 err="1" smtClean="0"/>
              <a:t>layer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8600" y="5647358"/>
            <a:ext cx="812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** The </a:t>
            </a:r>
            <a:r>
              <a:rPr lang="da-DK" dirty="0" err="1" smtClean="0"/>
              <a:t>first</a:t>
            </a:r>
            <a:r>
              <a:rPr lang="da-DK" dirty="0" smtClean="0"/>
              <a:t> run of Pt on </a:t>
            </a:r>
            <a:r>
              <a:rPr lang="da-DK" dirty="0" err="1" smtClean="0"/>
              <a:t>Temescal</a:t>
            </a:r>
            <a:r>
              <a:rPr lang="da-DK" dirty="0" smtClean="0"/>
              <a:t> </a:t>
            </a:r>
            <a:r>
              <a:rPr lang="da-DK" dirty="0" err="1" smtClean="0"/>
              <a:t>result</a:t>
            </a:r>
            <a:r>
              <a:rPr lang="da-DK" dirty="0" smtClean="0"/>
              <a:t> the </a:t>
            </a:r>
            <a:r>
              <a:rPr lang="da-DK" dirty="0" err="1" smtClean="0"/>
              <a:t>thickness</a:t>
            </a:r>
            <a:r>
              <a:rPr lang="da-DK" dirty="0" smtClean="0"/>
              <a:t> of 57-60 nm, the </a:t>
            </a:r>
            <a:r>
              <a:rPr lang="da-DK" dirty="0" err="1" smtClean="0"/>
              <a:t>tooling</a:t>
            </a:r>
            <a:r>
              <a:rPr lang="da-DK" dirty="0" smtClean="0"/>
              <a:t> factor has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en-US" dirty="0" smtClean="0"/>
              <a:t>adjusted</a:t>
            </a:r>
            <a:r>
              <a:rPr lang="da-DK" dirty="0"/>
              <a:t> </a:t>
            </a:r>
            <a:r>
              <a:rPr lang="da-DK" dirty="0" smtClean="0"/>
              <a:t>from 127.3 to 76.2. The </a:t>
            </a:r>
            <a:r>
              <a:rPr lang="da-DK" dirty="0" err="1" smtClean="0"/>
              <a:t>correct</a:t>
            </a:r>
            <a:r>
              <a:rPr lang="da-DK" dirty="0" smtClean="0"/>
              <a:t> </a:t>
            </a:r>
            <a:r>
              <a:rPr lang="da-DK" dirty="0" err="1" smtClean="0"/>
              <a:t>thickness</a:t>
            </a:r>
            <a:r>
              <a:rPr lang="da-DK" dirty="0" smtClean="0"/>
              <a:t> has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obtained</a:t>
            </a:r>
            <a:r>
              <a:rPr lang="da-DK" dirty="0" smtClean="0"/>
              <a:t>, resulting </a:t>
            </a:r>
            <a:r>
              <a:rPr lang="da-DK" dirty="0" err="1" smtClean="0"/>
              <a:t>sheet</a:t>
            </a:r>
            <a:r>
              <a:rPr lang="da-DK" dirty="0" smtClean="0"/>
              <a:t> </a:t>
            </a:r>
            <a:r>
              <a:rPr lang="da-DK" dirty="0" err="1" smtClean="0"/>
              <a:t>resistance</a:t>
            </a:r>
            <a:r>
              <a:rPr lang="da-DK" dirty="0" smtClean="0"/>
              <a:t> </a:t>
            </a:r>
            <a:r>
              <a:rPr lang="da-DK" dirty="0" err="1" smtClean="0"/>
              <a:t>change</a:t>
            </a:r>
            <a:r>
              <a:rPr lang="da-DK" dirty="0" smtClean="0"/>
              <a:t> from 3.03</a:t>
            </a:r>
            <a:r>
              <a:rPr lang="el-GR" dirty="0" smtClean="0"/>
              <a:t>Ω</a:t>
            </a:r>
            <a:r>
              <a:rPr lang="da-DK" dirty="0" smtClean="0"/>
              <a:t>/□ to 1.6</a:t>
            </a:r>
            <a:r>
              <a:rPr lang="el-GR" dirty="0" smtClean="0"/>
              <a:t>Ω</a:t>
            </a:r>
            <a:r>
              <a:rPr lang="da-DK" dirty="0" smtClean="0"/>
              <a:t>/□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18211" cy="3388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76" y="553274"/>
            <a:ext cx="7561024" cy="5670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9341"/>
            <a:ext cx="4518211" cy="33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9" y="341523"/>
            <a:ext cx="3764978" cy="31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123" y="341523"/>
            <a:ext cx="3869555" cy="31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19" y="3446342"/>
            <a:ext cx="3764978" cy="32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8678" y="3446342"/>
            <a:ext cx="3905404" cy="32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123" y="3446342"/>
            <a:ext cx="3869555" cy="32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011797" y="881350"/>
            <a:ext cx="185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/>
              <a:t>EDX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06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8" y="1793755"/>
            <a:ext cx="2925803" cy="219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73" y="1865871"/>
            <a:ext cx="2888667" cy="216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3" y="4286152"/>
            <a:ext cx="2954049" cy="2215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73" y="4286152"/>
            <a:ext cx="2953894" cy="2215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8" y="1865871"/>
            <a:ext cx="2829648" cy="2122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84" y="1865871"/>
            <a:ext cx="2829648" cy="2122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40" y="4286152"/>
            <a:ext cx="2953895" cy="2215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85" y="4286153"/>
            <a:ext cx="2953893" cy="2215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319" y="231354"/>
            <a:ext cx="1976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XPS </a:t>
            </a:r>
            <a:r>
              <a:rPr lang="da-DK" sz="2800" dirty="0"/>
              <a:t>A</a:t>
            </a:r>
            <a:r>
              <a:rPr lang="da-DK" sz="2800" dirty="0" smtClean="0"/>
              <a:t>nalysis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98294" y="4825388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Surface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08026" y="4825388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Surface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81854" y="4825388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Surface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23653" y="4825388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Surface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39440" y="588300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Bulk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63256" y="588300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Bulk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83314" y="588300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Bulk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836285" y="590906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Bulk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00738" y="46411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 1s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06876" y="464072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 1s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40369" y="464072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 1s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189109" y="464072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 1s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6908" y="1126446"/>
            <a:ext cx="1108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contamination has been found in any samples. Pt may contain traces of carbon. If any other material compounds exists they lever are below 0.1 at. 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0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96939"/>
              </p:ext>
            </p:extLst>
          </p:nvPr>
        </p:nvGraphicFramePr>
        <p:xfrm>
          <a:off x="0" y="3746734"/>
          <a:ext cx="12192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346570532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83296865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50008234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9332018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12690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16-08-2019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Gain 1 (7.48µm -120 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2 (2.99µm -48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3 (0.489µm -19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4 (0.509µm -8.2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3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Ti/Au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Wordentec</a:t>
                      </a:r>
                      <a:endParaRPr lang="da-DK" sz="1600" baseline="0" dirty="0" smtClean="0"/>
                    </a:p>
                    <a:p>
                      <a:r>
                        <a:rPr lang="da-DK" sz="1600" baseline="0" dirty="0" smtClean="0"/>
                        <a:t>10nm/90 nm</a:t>
                      </a:r>
                    </a:p>
                    <a:p>
                      <a:r>
                        <a:rPr lang="da-DK" sz="1600" baseline="0" dirty="0" smtClean="0"/>
                        <a:t>10 Å/s and  5 Å/s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Ti/Au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Wordentec</a:t>
                      </a:r>
                      <a:endParaRPr lang="da-DK" sz="1600" baseline="0" dirty="0" smtClean="0"/>
                    </a:p>
                    <a:p>
                      <a:r>
                        <a:rPr lang="da-DK" sz="1600" baseline="0" dirty="0" smtClean="0"/>
                        <a:t>10nm/100 nm</a:t>
                      </a:r>
                    </a:p>
                    <a:p>
                      <a:r>
                        <a:rPr lang="da-DK" sz="1600" baseline="0" dirty="0" smtClean="0"/>
                        <a:t>2 Å/s and  2 Å/s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7711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4577"/>
              </p:ext>
            </p:extLst>
          </p:nvPr>
        </p:nvGraphicFramePr>
        <p:xfrm>
          <a:off x="0" y="1666594"/>
          <a:ext cx="12192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5332650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344309451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362236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61730137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998216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13-08-2019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Gain 1 (7.48µm -120 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2 (2.99µm -48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3 (0.489µm -19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Gain 4 (0.509µm -8.2 µm)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5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Ti/Au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Wordentec</a:t>
                      </a:r>
                      <a:endParaRPr lang="da-DK" sz="1600" baseline="0" dirty="0" smtClean="0"/>
                    </a:p>
                    <a:p>
                      <a:endParaRPr lang="da-DK" sz="1600" baseline="0" dirty="0" smtClean="0"/>
                    </a:p>
                    <a:p>
                      <a:r>
                        <a:rPr lang="da-DK" sz="1600" baseline="0" dirty="0" smtClean="0"/>
                        <a:t>10nm/90 nm</a:t>
                      </a:r>
                    </a:p>
                    <a:p>
                      <a:r>
                        <a:rPr lang="da-DK" sz="1600" baseline="0" dirty="0" smtClean="0"/>
                        <a:t>10 Å/s and  5 Å/s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Overload (&gt;30000)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4572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16941" y="276574"/>
            <a:ext cx="641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Number of </a:t>
            </a:r>
            <a:r>
              <a:rPr lang="da-DK" dirty="0" err="1"/>
              <a:t>particles</a:t>
            </a:r>
            <a:r>
              <a:rPr lang="da-DK" dirty="0"/>
              <a:t> </a:t>
            </a:r>
            <a:r>
              <a:rPr lang="da-DK" dirty="0" err="1"/>
              <a:t>found</a:t>
            </a:r>
            <a:r>
              <a:rPr lang="da-DK" dirty="0"/>
              <a:t> on the films </a:t>
            </a:r>
            <a:r>
              <a:rPr lang="da-DK" dirty="0" err="1"/>
              <a:t>deposited</a:t>
            </a:r>
            <a:r>
              <a:rPr lang="da-DK" dirty="0"/>
              <a:t>  on  4’’ </a:t>
            </a:r>
            <a:r>
              <a:rPr lang="da-DK" dirty="0" err="1" smtClean="0"/>
              <a:t>wafers</a:t>
            </a:r>
            <a:r>
              <a:rPr lang="da-DK" dirty="0" smtClean="0"/>
              <a:t> in </a:t>
            </a:r>
            <a:r>
              <a:rPr lang="da-DK" dirty="0" err="1" smtClean="0"/>
              <a:t>Wordentec</a:t>
            </a:r>
            <a:r>
              <a:rPr lang="da-DK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8465" y="1188677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Old </a:t>
            </a:r>
            <a:r>
              <a:rPr lang="da-DK" dirty="0" err="1" smtClean="0"/>
              <a:t>Cu</a:t>
            </a:r>
            <a:r>
              <a:rPr lang="da-DK" dirty="0" smtClean="0"/>
              <a:t> </a:t>
            </a:r>
            <a:r>
              <a:rPr lang="da-DK" dirty="0" err="1" smtClean="0"/>
              <a:t>hearth</a:t>
            </a:r>
            <a:r>
              <a:rPr lang="da-DK" dirty="0" smtClean="0"/>
              <a:t> (13-08-2019)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8465" y="3400703"/>
            <a:ext cx="28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New </a:t>
            </a:r>
            <a:r>
              <a:rPr lang="da-DK" dirty="0" err="1" smtClean="0"/>
              <a:t>Cu</a:t>
            </a:r>
            <a:r>
              <a:rPr lang="da-DK" dirty="0" smtClean="0"/>
              <a:t> </a:t>
            </a:r>
            <a:r>
              <a:rPr lang="da-DK" dirty="0" err="1" smtClean="0"/>
              <a:t>hearth</a:t>
            </a:r>
            <a:r>
              <a:rPr lang="da-DK" dirty="0" smtClean="0"/>
              <a:t> (16-08-2019)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8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010106"/>
              </p:ext>
            </p:extLst>
          </p:nvPr>
        </p:nvGraphicFramePr>
        <p:xfrm>
          <a:off x="0" y="4989341"/>
          <a:ext cx="12192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346570532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83296865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50008234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9332018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12690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19-08-2019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Gain 1 (7.48µm -120 µm)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2 (2.99µm -48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3 (0.489µm -19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4 (0.509µm -8.2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3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endParaRPr lang="da-DK" sz="1400" baseline="0" dirty="0" smtClean="0"/>
                    </a:p>
                    <a:p>
                      <a:r>
                        <a:rPr lang="da-DK" sz="1400" baseline="0" dirty="0" smtClean="0"/>
                        <a:t>No liner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3648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12137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endParaRPr lang="da-DK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/>
                        <a:t>With liner**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14377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Overload (&gt;30000)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Overload (&gt;30000)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Overload (&gt;30000)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3747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1693" y="2411692"/>
            <a:ext cx="950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Number of </a:t>
            </a:r>
            <a:r>
              <a:rPr lang="da-DK" dirty="0" err="1" smtClean="0"/>
              <a:t>particles</a:t>
            </a:r>
            <a:r>
              <a:rPr lang="da-DK" dirty="0" smtClean="0"/>
              <a:t> </a:t>
            </a:r>
            <a:r>
              <a:rPr lang="da-DK" dirty="0" err="1" smtClean="0"/>
              <a:t>found</a:t>
            </a:r>
            <a:r>
              <a:rPr lang="da-DK" dirty="0" smtClean="0"/>
              <a:t> on the films </a:t>
            </a:r>
            <a:r>
              <a:rPr lang="da-DK" dirty="0" err="1" smtClean="0"/>
              <a:t>deposited</a:t>
            </a:r>
            <a:r>
              <a:rPr lang="da-DK" dirty="0" smtClean="0"/>
              <a:t>  on  4’’ </a:t>
            </a:r>
            <a:r>
              <a:rPr lang="da-DK" dirty="0" err="1" smtClean="0"/>
              <a:t>wafers</a:t>
            </a:r>
            <a:r>
              <a:rPr lang="da-DK" dirty="0" smtClean="0"/>
              <a:t> with and </a:t>
            </a:r>
            <a:r>
              <a:rPr lang="da-DK" dirty="0" err="1" smtClean="0"/>
              <a:t>without</a:t>
            </a:r>
            <a:r>
              <a:rPr lang="da-DK" dirty="0" smtClean="0"/>
              <a:t> liner (19-08-2019)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95065"/>
              </p:ext>
            </p:extLst>
          </p:nvPr>
        </p:nvGraphicFramePr>
        <p:xfrm>
          <a:off x="1447161" y="2836348"/>
          <a:ext cx="897660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21">
                  <a:extLst>
                    <a:ext uri="{9D8B030D-6E8A-4147-A177-3AD203B41FA5}">
                      <a16:colId xmlns:a16="http://schemas.microsoft.com/office/drawing/2014/main" val="3016411235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1817101095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2453931500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2470357108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3424676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19-08-2019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Deposition</a:t>
                      </a:r>
                      <a:r>
                        <a:rPr lang="da-DK" sz="1400" dirty="0" smtClean="0"/>
                        <a:t> rate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Thickness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setpoint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Thickness</a:t>
                      </a:r>
                      <a:r>
                        <a:rPr lang="da-DK" sz="1400" dirty="0" smtClean="0"/>
                        <a:t> (</a:t>
                      </a:r>
                      <a:r>
                        <a:rPr lang="da-DK" sz="1400" dirty="0" err="1" smtClean="0"/>
                        <a:t>Profilometry</a:t>
                      </a:r>
                      <a:r>
                        <a:rPr lang="da-DK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Sheet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resistance</a:t>
                      </a:r>
                      <a:r>
                        <a:rPr lang="da-DK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0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endParaRPr lang="da-DK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/>
                        <a:t>No liner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10/5 Å/s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10/90 nm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91-95 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404.6 m</a:t>
                      </a:r>
                      <a:r>
                        <a:rPr lang="el-GR" sz="1400" dirty="0" smtClean="0"/>
                        <a:t>Ω</a:t>
                      </a:r>
                      <a:r>
                        <a:rPr lang="da-DK" sz="1400" dirty="0" smtClean="0"/>
                        <a:t>/□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2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endParaRPr lang="da-DK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/>
                        <a:t>With liner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10/5 Å/s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10/90 nm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97-101 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367.3 m</a:t>
                      </a:r>
                      <a:r>
                        <a:rPr lang="el-GR" sz="1400" dirty="0" smtClean="0"/>
                        <a:t>Ω</a:t>
                      </a:r>
                      <a:r>
                        <a:rPr lang="da-DK" sz="1400" dirty="0" smtClean="0"/>
                        <a:t>/□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9887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3137" y="4390828"/>
            <a:ext cx="808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 </a:t>
            </a:r>
            <a:r>
              <a:rPr lang="da-DK" dirty="0" err="1" smtClean="0"/>
              <a:t>Sheet</a:t>
            </a:r>
            <a:r>
              <a:rPr lang="da-DK" dirty="0" smtClean="0"/>
              <a:t> </a:t>
            </a:r>
            <a:r>
              <a:rPr lang="da-DK" dirty="0" err="1" smtClean="0"/>
              <a:t>resistance</a:t>
            </a:r>
            <a:r>
              <a:rPr lang="da-DK" dirty="0" smtClean="0"/>
              <a:t> </a:t>
            </a:r>
            <a:r>
              <a:rPr lang="da-DK" dirty="0" err="1" smtClean="0"/>
              <a:t>measured</a:t>
            </a:r>
            <a:r>
              <a:rPr lang="da-DK" dirty="0" smtClean="0"/>
              <a:t> on a films </a:t>
            </a:r>
            <a:r>
              <a:rPr lang="da-DK" dirty="0" err="1" smtClean="0"/>
              <a:t>deposited</a:t>
            </a:r>
            <a:r>
              <a:rPr lang="da-DK" dirty="0" smtClean="0"/>
              <a:t> on 2 µm </a:t>
            </a:r>
            <a:r>
              <a:rPr lang="da-DK" dirty="0" err="1" smtClean="0"/>
              <a:t>thermal</a:t>
            </a:r>
            <a:r>
              <a:rPr lang="da-DK" dirty="0" smtClean="0"/>
              <a:t> </a:t>
            </a:r>
            <a:r>
              <a:rPr lang="da-DK" dirty="0" err="1" smtClean="0"/>
              <a:t>grown</a:t>
            </a:r>
            <a:r>
              <a:rPr lang="da-DK" dirty="0" smtClean="0"/>
              <a:t> SiO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 err="1" smtClean="0"/>
              <a:t>layer</a:t>
            </a:r>
            <a:r>
              <a:rPr lang="da-DK" dirty="0"/>
              <a:t>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39325"/>
              </p:ext>
            </p:extLst>
          </p:nvPr>
        </p:nvGraphicFramePr>
        <p:xfrm>
          <a:off x="-1" y="366700"/>
          <a:ext cx="12192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46279109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348447008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56997465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28704149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4171375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Nov.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Gain 1 (7.48µm -120 µm)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2 (2.99µm -48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3 (0.489µm -19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4 (0.509µm -8.2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4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endParaRPr lang="da-DK" sz="1400" baseline="0" dirty="0" smtClean="0"/>
                    </a:p>
                    <a:p>
                      <a:r>
                        <a:rPr lang="da-DK" sz="1400" baseline="0" dirty="0" smtClean="0"/>
                        <a:t>10nm+90 nm</a:t>
                      </a:r>
                    </a:p>
                    <a:p>
                      <a:r>
                        <a:rPr lang="da-DK" sz="1400" baseline="0" dirty="0" smtClean="0"/>
                        <a:t>2Å/s / 2Å/s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1003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0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endParaRPr lang="da-DK" sz="1400" baseline="0" dirty="0" smtClean="0"/>
                    </a:p>
                    <a:p>
                      <a:r>
                        <a:rPr lang="da-DK" sz="1400" baseline="0" dirty="0" smtClean="0"/>
                        <a:t>10nm+90 nm</a:t>
                      </a:r>
                    </a:p>
                    <a:p>
                      <a:r>
                        <a:rPr lang="da-DK" sz="1400" baseline="0" dirty="0" smtClean="0"/>
                        <a:t>10Å/s / 10Å/s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637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1571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4898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43657" y="0"/>
            <a:ext cx="701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Temescal</a:t>
            </a:r>
            <a:r>
              <a:rPr lang="da-DK" dirty="0" smtClean="0"/>
              <a:t>.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particles</a:t>
            </a:r>
            <a:r>
              <a:rPr lang="da-DK" dirty="0"/>
              <a:t> </a:t>
            </a:r>
            <a:r>
              <a:rPr lang="da-DK" dirty="0" err="1"/>
              <a:t>found</a:t>
            </a:r>
            <a:r>
              <a:rPr lang="da-DK" dirty="0"/>
              <a:t> on the</a:t>
            </a:r>
            <a:r>
              <a:rPr lang="da-DK" dirty="0" smtClean="0"/>
              <a:t> old </a:t>
            </a:r>
            <a:r>
              <a:rPr lang="da-DK" dirty="0" err="1" smtClean="0"/>
              <a:t>wafers</a:t>
            </a:r>
            <a:r>
              <a:rPr lang="da-DK" dirty="0" smtClean="0"/>
              <a:t> (november 2018)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3137" y="6543821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** </a:t>
            </a:r>
            <a:r>
              <a:rPr lang="en-US" dirty="0" smtClean="0"/>
              <a:t>Identical result acquired 13-08-2019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1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38763"/>
              </p:ext>
            </p:extLst>
          </p:nvPr>
        </p:nvGraphicFramePr>
        <p:xfrm>
          <a:off x="0" y="1605002"/>
          <a:ext cx="12192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692">
                  <a:extLst>
                    <a:ext uri="{9D8B030D-6E8A-4147-A177-3AD203B41FA5}">
                      <a16:colId xmlns:a16="http://schemas.microsoft.com/office/drawing/2014/main" val="2346570532"/>
                    </a:ext>
                  </a:extLst>
                </a:gridCol>
                <a:gridCol w="2421988">
                  <a:extLst>
                    <a:ext uri="{9D8B030D-6E8A-4147-A177-3AD203B41FA5}">
                      <a16:colId xmlns:a16="http://schemas.microsoft.com/office/drawing/2014/main" val="83296865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50008234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9332018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12690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21-08-2019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Gain 1 (7.48µm -120 µm)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2 (2.99µm -48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3 (0.489µm -19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Gain 4 (0.509µm -8.2 µm)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3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r>
                        <a:rPr lang="da-DK" sz="1400" baseline="0" dirty="0" smtClean="0"/>
                        <a:t> (</a:t>
                      </a:r>
                      <a:r>
                        <a:rPr lang="da-DK" sz="1400" b="1" baseline="0" dirty="0" smtClean="0">
                          <a:solidFill>
                            <a:srgbClr val="FF0000"/>
                          </a:solidFill>
                        </a:rPr>
                        <a:t>run 1</a:t>
                      </a:r>
                      <a:r>
                        <a:rPr lang="da-DK" sz="1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476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1699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r>
                        <a:rPr lang="da-DK" sz="1400" baseline="0" dirty="0" smtClean="0"/>
                        <a:t> (</a:t>
                      </a:r>
                      <a:r>
                        <a:rPr lang="da-DK" sz="1400" b="1" baseline="0" dirty="0" smtClean="0">
                          <a:solidFill>
                            <a:srgbClr val="FF0000"/>
                          </a:solidFill>
                        </a:rPr>
                        <a:t>run 2</a:t>
                      </a:r>
                      <a:r>
                        <a:rPr lang="da-DK" sz="1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490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1735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Ti/Au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Temescal</a:t>
                      </a:r>
                      <a:r>
                        <a:rPr lang="da-DK" sz="1400" baseline="0" dirty="0" smtClean="0"/>
                        <a:t> (</a:t>
                      </a:r>
                      <a:r>
                        <a:rPr lang="da-DK" sz="1400" b="1" baseline="0" dirty="0" smtClean="0">
                          <a:solidFill>
                            <a:srgbClr val="FF0000"/>
                          </a:solidFill>
                        </a:rPr>
                        <a:t>run 3</a:t>
                      </a:r>
                      <a:r>
                        <a:rPr lang="da-DK" sz="1400" b="0" baseline="0" dirty="0" smtClean="0">
                          <a:solidFill>
                            <a:schemeClr val="tx1"/>
                          </a:solidFill>
                        </a:rPr>
                        <a:t>) **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678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2450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591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6059" y="189375"/>
            <a:ext cx="744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Number of </a:t>
            </a:r>
            <a:r>
              <a:rPr lang="da-DK" dirty="0" err="1" smtClean="0"/>
              <a:t>particles</a:t>
            </a:r>
            <a:r>
              <a:rPr lang="da-DK" dirty="0" smtClean="0"/>
              <a:t> </a:t>
            </a:r>
            <a:r>
              <a:rPr lang="da-DK" dirty="0" err="1" smtClean="0"/>
              <a:t>found</a:t>
            </a:r>
            <a:r>
              <a:rPr lang="da-DK" dirty="0" smtClean="0"/>
              <a:t> on the films </a:t>
            </a:r>
            <a:r>
              <a:rPr lang="da-DK" dirty="0" err="1" smtClean="0"/>
              <a:t>deposited</a:t>
            </a:r>
            <a:r>
              <a:rPr lang="da-DK" dirty="0" smtClean="0"/>
              <a:t>  on  4’’ </a:t>
            </a:r>
            <a:r>
              <a:rPr lang="da-DK" dirty="0" err="1" smtClean="0"/>
              <a:t>wafers</a:t>
            </a:r>
            <a:r>
              <a:rPr lang="da-DK" dirty="0" smtClean="0"/>
              <a:t> (21-08-2019)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06104"/>
              </p:ext>
            </p:extLst>
          </p:nvPr>
        </p:nvGraphicFramePr>
        <p:xfrm>
          <a:off x="649994" y="3995896"/>
          <a:ext cx="897660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21">
                  <a:extLst>
                    <a:ext uri="{9D8B030D-6E8A-4147-A177-3AD203B41FA5}">
                      <a16:colId xmlns:a16="http://schemas.microsoft.com/office/drawing/2014/main" val="3016411235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1817101095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2453931500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2470357108"/>
                    </a:ext>
                  </a:extLst>
                </a:gridCol>
                <a:gridCol w="1795321">
                  <a:extLst>
                    <a:ext uri="{9D8B030D-6E8A-4147-A177-3AD203B41FA5}">
                      <a16:colId xmlns:a16="http://schemas.microsoft.com/office/drawing/2014/main" val="3424676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21-08-2019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Deposition</a:t>
                      </a:r>
                      <a:r>
                        <a:rPr lang="da-DK" dirty="0" smtClean="0"/>
                        <a:t> 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Thickness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setpoint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Thickness</a:t>
                      </a:r>
                      <a:r>
                        <a:rPr lang="da-DK" dirty="0" smtClean="0"/>
                        <a:t> (</a:t>
                      </a:r>
                      <a:r>
                        <a:rPr lang="da-DK" dirty="0" err="1" smtClean="0"/>
                        <a:t>Profilometry</a:t>
                      </a:r>
                      <a:r>
                        <a:rPr lang="da-DK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Sheet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resistance</a:t>
                      </a:r>
                      <a:r>
                        <a:rPr lang="da-DK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0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Ti/Au</a:t>
                      </a:r>
                      <a:r>
                        <a:rPr lang="da-DK" sz="1800" baseline="0" dirty="0" smtClean="0"/>
                        <a:t> </a:t>
                      </a:r>
                      <a:r>
                        <a:rPr lang="da-DK" sz="1800" baseline="0" dirty="0" err="1" smtClean="0"/>
                        <a:t>Temescal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10/2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10/100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334 m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2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Ti/Au</a:t>
                      </a:r>
                      <a:r>
                        <a:rPr lang="da-DK" sz="1800" baseline="0" dirty="0" smtClean="0"/>
                        <a:t> </a:t>
                      </a:r>
                      <a:r>
                        <a:rPr lang="da-DK" sz="1800" baseline="0" dirty="0" err="1" smtClean="0"/>
                        <a:t>Temescal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10/2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10/100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105-108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323 m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7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Ti/Au</a:t>
                      </a:r>
                      <a:r>
                        <a:rPr lang="da-DK" sz="1800" baseline="0" dirty="0" smtClean="0"/>
                        <a:t> </a:t>
                      </a:r>
                      <a:r>
                        <a:rPr lang="da-DK" sz="1800" baseline="0" dirty="0" err="1" smtClean="0"/>
                        <a:t>Temescal</a:t>
                      </a:r>
                      <a:r>
                        <a:rPr lang="da-DK" sz="1800" baseline="0" dirty="0" smtClean="0"/>
                        <a:t>**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10/2 Å/s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10/100 nm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110-112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309 m</a:t>
                      </a:r>
                      <a:r>
                        <a:rPr lang="el-GR" dirty="0" smtClean="0"/>
                        <a:t>Ω</a:t>
                      </a:r>
                      <a:r>
                        <a:rPr lang="da-DK" dirty="0" smtClean="0"/>
                        <a:t>/□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988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8600" y="6119336"/>
            <a:ext cx="808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 </a:t>
            </a:r>
            <a:r>
              <a:rPr lang="da-DK" dirty="0" err="1" smtClean="0"/>
              <a:t>Sheet</a:t>
            </a:r>
            <a:r>
              <a:rPr lang="da-DK" dirty="0" smtClean="0"/>
              <a:t> </a:t>
            </a:r>
            <a:r>
              <a:rPr lang="da-DK" dirty="0" err="1" smtClean="0"/>
              <a:t>resistance</a:t>
            </a:r>
            <a:r>
              <a:rPr lang="da-DK" dirty="0" smtClean="0"/>
              <a:t> </a:t>
            </a:r>
            <a:r>
              <a:rPr lang="da-DK" dirty="0" err="1" smtClean="0"/>
              <a:t>measured</a:t>
            </a:r>
            <a:r>
              <a:rPr lang="da-DK" dirty="0" smtClean="0"/>
              <a:t> on a films </a:t>
            </a:r>
            <a:r>
              <a:rPr lang="da-DK" dirty="0" err="1" smtClean="0"/>
              <a:t>deposited</a:t>
            </a:r>
            <a:r>
              <a:rPr lang="da-DK" dirty="0" smtClean="0"/>
              <a:t> on 2 µm </a:t>
            </a:r>
            <a:r>
              <a:rPr lang="da-DK" dirty="0" err="1" smtClean="0"/>
              <a:t>thermal</a:t>
            </a:r>
            <a:r>
              <a:rPr lang="da-DK" dirty="0" smtClean="0"/>
              <a:t> </a:t>
            </a:r>
            <a:r>
              <a:rPr lang="da-DK" dirty="0" err="1" smtClean="0"/>
              <a:t>grown</a:t>
            </a:r>
            <a:r>
              <a:rPr lang="da-DK" dirty="0" smtClean="0"/>
              <a:t> SiO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 err="1" smtClean="0"/>
              <a:t>layer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6059" y="6488668"/>
            <a:ext cx="812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** </a:t>
            </a:r>
            <a:r>
              <a:rPr lang="en-US" dirty="0" smtClean="0"/>
              <a:t>Tooling factor adjusted (from 81 to 78)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9994" y="856531"/>
            <a:ext cx="1031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recipe used. It includes different sweep pattern, lower ”Rise 2 power” and prolonged rise/soak times</a:t>
            </a:r>
            <a:r>
              <a:rPr lang="da-DK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9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My Equipment\Temescal\Temecal-QC-Au\14-05-2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5" y="2706779"/>
            <a:ext cx="2777765" cy="200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:\My Equipment\Temescal\Temecal-QC-Au\06-06-20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2" y="4796524"/>
            <a:ext cx="2761632" cy="1989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60701" y="2706780"/>
            <a:ext cx="1327467" cy="227230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05-2019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without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liner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701" y="4796739"/>
            <a:ext cx="1327467" cy="236854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06-2019 with Liner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8" name="Picture 7" descr="M:\My Equipment\Temescal\Temecal-QC-Au\21-03-201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7" y="616481"/>
            <a:ext cx="2778341" cy="2001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"/>
          <p:cNvSpPr txBox="1"/>
          <p:nvPr/>
        </p:nvSpPr>
        <p:spPr>
          <a:xfrm>
            <a:off x="226942" y="606856"/>
            <a:ext cx="1284224" cy="236855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03-2019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without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liner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59" y="616481"/>
            <a:ext cx="2668615" cy="20014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502" y="67377"/>
            <a:ext cx="6056697" cy="6790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3326" y="115505"/>
            <a:ext cx="190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Temescal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0336" y="115505"/>
            <a:ext cx="190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Wordentec</a:t>
            </a:r>
            <a:endParaRPr lang="en-US" dirty="0"/>
          </a:p>
        </p:txBody>
      </p:sp>
      <p:sp>
        <p:nvSpPr>
          <p:cNvPr id="14" name="Text Box 4"/>
          <p:cNvSpPr txBox="1"/>
          <p:nvPr/>
        </p:nvSpPr>
        <p:spPr>
          <a:xfrm>
            <a:off x="6512559" y="616482"/>
            <a:ext cx="1013862" cy="227230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15th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Aug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old Au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59" y="2706779"/>
            <a:ext cx="2668615" cy="2001461"/>
          </a:xfrm>
          <a:prstGeom prst="rect">
            <a:avLst/>
          </a:prstGeom>
        </p:spPr>
      </p:pic>
      <p:sp>
        <p:nvSpPr>
          <p:cNvPr id="17" name="Text Box 4"/>
          <p:cNvSpPr txBox="1"/>
          <p:nvPr/>
        </p:nvSpPr>
        <p:spPr>
          <a:xfrm>
            <a:off x="6512559" y="2706779"/>
            <a:ext cx="1013862" cy="227230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15th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Aug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New 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11" y="4796524"/>
            <a:ext cx="2649363" cy="1987022"/>
          </a:xfrm>
          <a:prstGeom prst="rect">
            <a:avLst/>
          </a:prstGeom>
        </p:spPr>
      </p:pic>
      <p:sp>
        <p:nvSpPr>
          <p:cNvPr id="19" name="Text Box 4"/>
          <p:cNvSpPr txBox="1"/>
          <p:nvPr/>
        </p:nvSpPr>
        <p:spPr>
          <a:xfrm>
            <a:off x="6531810" y="4796523"/>
            <a:ext cx="1575869" cy="237069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16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th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Aug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, </a:t>
            </a: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2A/s </a:t>
            </a:r>
            <a:r>
              <a:rPr lang="da-DK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lower</a:t>
            </a: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power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08" y="601632"/>
            <a:ext cx="2668615" cy="2001461"/>
          </a:xfrm>
          <a:prstGeom prst="rect">
            <a:avLst/>
          </a:prstGeom>
        </p:spPr>
      </p:pic>
      <p:sp>
        <p:nvSpPr>
          <p:cNvPr id="21" name="Text Box 4"/>
          <p:cNvSpPr txBox="1"/>
          <p:nvPr/>
        </p:nvSpPr>
        <p:spPr>
          <a:xfrm>
            <a:off x="9300209" y="601632"/>
            <a:ext cx="948692" cy="242079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16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th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Aug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, </a:t>
            </a: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5 A/s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3046" y="67377"/>
            <a:ext cx="5635603" cy="679062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99" y="641881"/>
            <a:ext cx="2634750" cy="1976062"/>
          </a:xfrm>
          <a:prstGeom prst="rect">
            <a:avLst/>
          </a:prstGeom>
        </p:spPr>
      </p:pic>
      <p:sp>
        <p:nvSpPr>
          <p:cNvPr id="23" name="Text Box 6"/>
          <p:cNvSpPr txBox="1"/>
          <p:nvPr/>
        </p:nvSpPr>
        <p:spPr>
          <a:xfrm>
            <a:off x="3129298" y="641881"/>
            <a:ext cx="1442702" cy="201830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19th </a:t>
            </a:r>
            <a:r>
              <a:rPr lang="da-DK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Aug</a:t>
            </a: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2019 with Liner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53" y="2726158"/>
            <a:ext cx="2616200" cy="1962150"/>
          </a:xfrm>
          <a:prstGeom prst="rect">
            <a:avLst/>
          </a:prstGeom>
        </p:spPr>
      </p:pic>
      <p:sp>
        <p:nvSpPr>
          <p:cNvPr id="25" name="Text Box 6"/>
          <p:cNvSpPr txBox="1"/>
          <p:nvPr/>
        </p:nvSpPr>
        <p:spPr>
          <a:xfrm>
            <a:off x="3128553" y="2717691"/>
            <a:ext cx="1443447" cy="216318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19th </a:t>
            </a:r>
            <a:r>
              <a:rPr lang="da-DK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Aug</a:t>
            </a:r>
            <a:r>
              <a:rPr lang="da-DK" sz="9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2019 </a:t>
            </a:r>
            <a:r>
              <a:rPr lang="da-DK" sz="9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without</a:t>
            </a:r>
            <a:r>
              <a:rPr lang="da-DK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Liner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42160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840</Words>
  <Application>Microsoft Office PowerPoint</Application>
  <PresentationFormat>Widescreen</PresentationFormat>
  <Paragraphs>215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Evgeniy Shkondin</dc:creator>
  <cp:lastModifiedBy>Evgeniy Shkondin</cp:lastModifiedBy>
  <cp:revision>26</cp:revision>
  <dcterms:created xsi:type="dcterms:W3CDTF">2019-08-14T14:29:18Z</dcterms:created>
  <dcterms:modified xsi:type="dcterms:W3CDTF">2019-09-08T11:20:26Z</dcterms:modified>
</cp:coreProperties>
</file>