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12190413" cy="6858000"/>
  <p:notesSz cx="6858000" cy="9144000"/>
  <p:custDataLst>
    <p:tags r:id="rId8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2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385">
          <p15:clr>
            <a:srgbClr val="A4A3A4"/>
          </p15:clr>
        </p15:guide>
        <p15:guide id="4" pos="2789">
          <p15:clr>
            <a:srgbClr val="A4A3A4"/>
          </p15:clr>
        </p15:guide>
        <p15:guide id="5" pos="2880">
          <p15:clr>
            <a:srgbClr val="A4A3A4"/>
          </p15:clr>
        </p15:guide>
        <p15:guide id="6" pos="5281">
          <p15:clr>
            <a:srgbClr val="A4A3A4"/>
          </p15:clr>
        </p15:guide>
        <p15:guide id="7" orient="horz" pos="913">
          <p15:clr>
            <a:srgbClr val="A4A3A4"/>
          </p15:clr>
        </p15:guide>
        <p15:guide id="8" orient="horz" pos="3929">
          <p15:clr>
            <a:srgbClr val="A4A3A4"/>
          </p15:clr>
        </p15:guide>
        <p15:guide id="9" pos="392">
          <p15:clr>
            <a:srgbClr val="A4A3A4"/>
          </p15:clr>
        </p15:guide>
        <p15:guide id="10" pos="3771">
          <p15:clr>
            <a:srgbClr val="A4A3A4"/>
          </p15:clr>
        </p15:guide>
        <p15:guide id="11" pos="3954">
          <p15:clr>
            <a:srgbClr val="A4A3A4"/>
          </p15:clr>
        </p15:guide>
        <p15:guide id="12" pos="7040">
          <p15:clr>
            <a:srgbClr val="A4A3A4"/>
          </p15:clr>
        </p15:guide>
        <p15:guide id="13" pos="7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  <a:srgbClr val="FFFFFF"/>
    <a:srgbClr val="FFCC00"/>
    <a:srgbClr val="FF6600"/>
    <a:srgbClr val="FF00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5" autoAdjust="0"/>
  </p:normalViewPr>
  <p:slideViewPr>
    <p:cSldViewPr showGuides="1">
      <p:cViewPr varScale="1">
        <p:scale>
          <a:sx n="115" d="100"/>
          <a:sy n="115" d="100"/>
        </p:scale>
        <p:origin x="378" y="108"/>
      </p:cViewPr>
      <p:guideLst>
        <p:guide orient="horz" pos="1012"/>
        <p:guide orient="horz" pos="3884"/>
        <p:guide pos="385"/>
        <p:guide pos="2789"/>
        <p:guide pos="2880"/>
        <p:guide pos="5281"/>
        <p:guide orient="horz" pos="913"/>
        <p:guide orient="horz" pos="3929"/>
        <p:guide pos="392"/>
        <p:guide pos="3771"/>
        <p:guide pos="3954"/>
        <p:guide pos="7040"/>
        <p:guide pos="73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734BB09-483B-4C4B-A5A4-C02A22055B01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5207" y="6477000"/>
            <a:ext cx="3959769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2694" y="6477000"/>
            <a:ext cx="407947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-14069"/>
            <a:ext cx="12190413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300" y="1295400"/>
            <a:ext cx="8725800" cy="83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2286000"/>
            <a:ext cx="8723683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pic>
        <p:nvPicPr>
          <p:cNvPr id="3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98" y="6029562"/>
            <a:ext cx="5212800" cy="626400"/>
          </a:xfrm>
          <a:prstGeom prst="rect">
            <a:avLst/>
          </a:prstGeom>
        </p:spPr>
      </p:pic>
      <p:sp>
        <p:nvSpPr>
          <p:cNvPr id="4" name="Frise"/>
          <p:cNvSpPr/>
          <p:nvPr userDrawn="1"/>
        </p:nvSpPr>
        <p:spPr bwMode="auto">
          <a:xfrm>
            <a:off x="7150413" y="3393256"/>
            <a:ext cx="5040000" cy="2340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pic>
        <p:nvPicPr>
          <p:cNvPr id="13" name="Picture 4" descr="DTU Corporate logo_F_A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65" y="279398"/>
            <a:ext cx="485265" cy="70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1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48616"/>
            <a:ext cx="1056335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1" y="1449388"/>
            <a:ext cx="5364162" cy="47879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6974" y="1449388"/>
            <a:ext cx="5362575" cy="47879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6309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CustomA"/>
          <p:cNvSpPr>
            <a:spLocks noGrp="1"/>
          </p:cNvSpPr>
          <p:nvPr>
            <p:ph type="dt" sz="half" idx="2"/>
          </p:nvPr>
        </p:nvSpPr>
        <p:spPr>
          <a:xfrm>
            <a:off x="9726307" y="6476999"/>
            <a:ext cx="1915200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7420938" y="6477000"/>
            <a:ext cx="2305369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2300" y="6477000"/>
            <a:ext cx="598341" cy="30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48616"/>
            <a:ext cx="1056335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49388"/>
            <a:ext cx="11017250" cy="479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13676" name="OFF_Workarea"/>
          <p:cNvSpPr>
            <a:spLocks noChangeArrowheads="1"/>
          </p:cNvSpPr>
          <p:nvPr/>
        </p:nvSpPr>
        <p:spPr bwMode="auto">
          <a:xfrm>
            <a:off x="1318511" y="6477000"/>
            <a:ext cx="610884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endParaRPr lang="da-DK" sz="900" b="1" dirty="0">
              <a:solidFill>
                <a:srgbClr val="000000"/>
              </a:solidFill>
            </a:endParaRPr>
          </a:p>
        </p:txBody>
      </p:sp>
      <p:pic>
        <p:nvPicPr>
          <p:cNvPr id="23" name="Picture 4" descr="DTU Corporate logo_F_A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65" y="279398"/>
            <a:ext cx="485265" cy="70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2"/>
          <p:cNvSpPr txBox="1"/>
          <p:nvPr userDrawn="1"/>
        </p:nvSpPr>
        <p:spPr>
          <a:xfrm>
            <a:off x="12425388" y="6244790"/>
            <a:ext cx="24547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a-DK" sz="1100" noProof="1">
                <a:solidFill>
                  <a:schemeClr val="bg2"/>
                </a:solidFill>
              </a:rPr>
              <a:t>Add or change </a:t>
            </a:r>
            <a:br>
              <a:rPr lang="da-DK" sz="1100" noProof="1">
                <a:solidFill>
                  <a:schemeClr val="bg2"/>
                </a:solidFill>
              </a:rPr>
            </a:br>
            <a:r>
              <a:rPr lang="da-DK" sz="1100" noProof="1">
                <a:solidFill>
                  <a:schemeClr val="bg2"/>
                </a:solidFill>
              </a:rPr>
              <a:t>Presentation Title or Date</a:t>
            </a:r>
          </a:p>
          <a:p>
            <a:pPr>
              <a:spcBef>
                <a:spcPts val="0"/>
              </a:spcBef>
            </a:pPr>
            <a:r>
              <a:rPr lang="da-DK" sz="1100" noProof="1">
                <a:solidFill>
                  <a:schemeClr val="bg2"/>
                </a:solidFill>
              </a:rPr>
              <a:t>via ”Insert”; ”Header &amp; Footer”</a:t>
            </a:r>
          </a:p>
        </p:txBody>
      </p:sp>
      <p:cxnSp>
        <p:nvCxnSpPr>
          <p:cNvPr id="11" name="Straight Connector 13"/>
          <p:cNvCxnSpPr/>
          <p:nvPr userDrawn="1"/>
        </p:nvCxnSpPr>
        <p:spPr bwMode="auto">
          <a:xfrm>
            <a:off x="12250613" y="6597352"/>
            <a:ext cx="1919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rgbClr val="000000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000000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rgbClr val="000000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90" y="908720"/>
            <a:ext cx="3799245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TiO</a:t>
            </a:r>
            <a:r>
              <a:rPr lang="da-DK" b="1" baseline="-25000" dirty="0" smtClean="0"/>
              <a:t>2</a:t>
            </a:r>
            <a:r>
              <a:rPr lang="da-DK" b="1" dirty="0" smtClean="0"/>
              <a:t> </a:t>
            </a:r>
            <a:r>
              <a:rPr lang="da-DK" b="1" dirty="0" err="1" smtClean="0"/>
              <a:t>deposition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FF0000"/>
                </a:solidFill>
              </a:rPr>
              <a:t>ALD1</a:t>
            </a:r>
          </a:p>
          <a:p>
            <a:endParaRPr lang="da-DK" sz="1400" b="1" dirty="0" smtClean="0"/>
          </a:p>
          <a:p>
            <a:r>
              <a:rPr lang="da-DK" sz="1400" dirty="0" smtClean="0"/>
              <a:t>Date: 2016 </a:t>
            </a:r>
            <a:endParaRPr lang="da-DK" sz="1400" dirty="0"/>
          </a:p>
          <a:p>
            <a:endParaRPr lang="da-DK" sz="1400" b="1" dirty="0"/>
          </a:p>
          <a:p>
            <a:r>
              <a:rPr lang="da-DK" sz="1400" dirty="0" err="1" smtClean="0"/>
              <a:t>Substrate</a:t>
            </a:r>
            <a:r>
              <a:rPr lang="da-DK" sz="1400" dirty="0" smtClean="0"/>
              <a:t>: 4” Si </a:t>
            </a:r>
            <a:r>
              <a:rPr lang="da-DK" sz="1400" dirty="0" err="1" smtClean="0"/>
              <a:t>wafer</a:t>
            </a:r>
            <a:r>
              <a:rPr lang="da-DK" sz="1400" dirty="0" smtClean="0"/>
              <a:t> with </a:t>
            </a:r>
            <a:r>
              <a:rPr lang="da-DK" sz="1400" dirty="0" err="1" smtClean="0"/>
              <a:t>native</a:t>
            </a:r>
            <a:r>
              <a:rPr lang="da-DK" sz="1400" dirty="0" smtClean="0"/>
              <a:t> </a:t>
            </a:r>
            <a:r>
              <a:rPr lang="da-DK" sz="1400" dirty="0" err="1" smtClean="0"/>
              <a:t>oxide</a:t>
            </a:r>
            <a:endParaRPr lang="da-DK" sz="1400" dirty="0" smtClean="0"/>
          </a:p>
          <a:p>
            <a:r>
              <a:rPr lang="da-DK" sz="1400" b="1" dirty="0" smtClean="0"/>
              <a:t> </a:t>
            </a:r>
          </a:p>
          <a:p>
            <a:r>
              <a:rPr lang="da-DK" sz="1400" b="1" dirty="0" err="1"/>
              <a:t>Deposition</a:t>
            </a:r>
            <a:r>
              <a:rPr lang="da-DK" sz="1400" b="1" dirty="0"/>
              <a:t> parameters:</a:t>
            </a:r>
          </a:p>
          <a:p>
            <a:r>
              <a:rPr lang="da-DK" sz="1400" dirty="0" err="1" smtClean="0"/>
              <a:t>Recipe</a:t>
            </a:r>
            <a:r>
              <a:rPr lang="da-DK" sz="1400" dirty="0" smtClean="0"/>
              <a:t>: ”TiO2”</a:t>
            </a:r>
          </a:p>
          <a:p>
            <a:r>
              <a:rPr lang="da-DK" sz="1400" dirty="0" smtClean="0"/>
              <a:t>Temperature: 150˚C</a:t>
            </a:r>
            <a:endParaRPr lang="da-DK" sz="1400" dirty="0"/>
          </a:p>
          <a:p>
            <a:r>
              <a:rPr lang="da-DK" sz="1400" dirty="0" err="1" smtClean="0"/>
              <a:t>Number</a:t>
            </a:r>
            <a:r>
              <a:rPr lang="da-DK" sz="1400" dirty="0" smtClean="0"/>
              <a:t> of </a:t>
            </a:r>
            <a:r>
              <a:rPr lang="da-DK" sz="1400" dirty="0" err="1" smtClean="0"/>
              <a:t>cycles</a:t>
            </a:r>
            <a:r>
              <a:rPr lang="da-DK" sz="1400" dirty="0" smtClean="0"/>
              <a:t>: 1000</a:t>
            </a:r>
          </a:p>
          <a:p>
            <a:endParaRPr lang="da-DK" sz="1400" dirty="0"/>
          </a:p>
          <a:p>
            <a:r>
              <a:rPr lang="da-DK" sz="1400" b="1" dirty="0" err="1"/>
              <a:t>Results</a:t>
            </a:r>
            <a:r>
              <a:rPr lang="da-DK" sz="1400" b="1" dirty="0"/>
              <a:t>:</a:t>
            </a:r>
          </a:p>
          <a:p>
            <a:r>
              <a:rPr lang="da-DK" sz="1400" dirty="0" err="1"/>
              <a:t>Deposition</a:t>
            </a:r>
            <a:r>
              <a:rPr lang="da-DK" sz="1400" dirty="0"/>
              <a:t> rate: </a:t>
            </a:r>
            <a:r>
              <a:rPr lang="da-DK" sz="1400" dirty="0" smtClean="0"/>
              <a:t>0.041 </a:t>
            </a:r>
            <a:r>
              <a:rPr lang="da-DK" sz="1400" dirty="0"/>
              <a:t>nm/</a:t>
            </a:r>
            <a:r>
              <a:rPr lang="da-DK" sz="1400" dirty="0" err="1"/>
              <a:t>cycle</a:t>
            </a:r>
            <a:endParaRPr lang="da-DK" sz="1400" dirty="0"/>
          </a:p>
          <a:p>
            <a:r>
              <a:rPr lang="da-DK" sz="1400" dirty="0"/>
              <a:t>Non-</a:t>
            </a:r>
            <a:r>
              <a:rPr lang="da-DK" sz="1400" dirty="0" err="1"/>
              <a:t>uniformity</a:t>
            </a:r>
            <a:r>
              <a:rPr lang="da-DK" sz="1400" dirty="0"/>
              <a:t>: </a:t>
            </a:r>
            <a:r>
              <a:rPr lang="da-DK" sz="1400" dirty="0" smtClean="0"/>
              <a:t>2.01 </a:t>
            </a:r>
            <a:r>
              <a:rPr lang="da-DK" sz="1400" dirty="0"/>
              <a:t>%</a:t>
            </a:r>
          </a:p>
          <a:p>
            <a:endParaRPr lang="da-DK" sz="1400" dirty="0" smtClean="0"/>
          </a:p>
          <a:p>
            <a:endParaRPr lang="da-DK" dirty="0"/>
          </a:p>
          <a:p>
            <a:endParaRPr lang="da-DK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26" y="1268760"/>
            <a:ext cx="534352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90" y="908720"/>
            <a:ext cx="3861763" cy="56015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TiO</a:t>
            </a:r>
            <a:r>
              <a:rPr lang="da-DK" b="1" baseline="-25000" dirty="0" smtClean="0"/>
              <a:t>2</a:t>
            </a:r>
            <a:r>
              <a:rPr lang="da-DK" b="1" dirty="0" smtClean="0"/>
              <a:t> </a:t>
            </a:r>
            <a:r>
              <a:rPr lang="da-DK" b="1" dirty="0" err="1" smtClean="0"/>
              <a:t>deposition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FF0000"/>
                </a:solidFill>
              </a:rPr>
              <a:t>ALD1</a:t>
            </a:r>
          </a:p>
          <a:p>
            <a:endParaRPr lang="da-DK" sz="1400" b="1" dirty="0" smtClean="0"/>
          </a:p>
          <a:p>
            <a:r>
              <a:rPr lang="da-DK" sz="1400" dirty="0" smtClean="0"/>
              <a:t>Date: 2016</a:t>
            </a:r>
            <a:endParaRPr lang="da-DK" sz="1400" dirty="0"/>
          </a:p>
          <a:p>
            <a:endParaRPr lang="da-DK" sz="1400" b="1" dirty="0"/>
          </a:p>
          <a:p>
            <a:r>
              <a:rPr lang="da-DK" sz="1400" dirty="0" err="1" smtClean="0"/>
              <a:t>Substrate</a:t>
            </a:r>
            <a:r>
              <a:rPr lang="da-DK" sz="1400" dirty="0" smtClean="0"/>
              <a:t>: </a:t>
            </a:r>
            <a:r>
              <a:rPr lang="da-DK" sz="1400" dirty="0"/>
              <a:t>4” </a:t>
            </a:r>
            <a:r>
              <a:rPr lang="da-DK" sz="1400" dirty="0" smtClean="0"/>
              <a:t> Si </a:t>
            </a:r>
            <a:r>
              <a:rPr lang="da-DK" sz="1400" dirty="0" err="1" smtClean="0"/>
              <a:t>wafer</a:t>
            </a:r>
            <a:r>
              <a:rPr lang="da-DK" sz="1400" dirty="0" smtClean="0"/>
              <a:t> with </a:t>
            </a:r>
            <a:r>
              <a:rPr lang="da-DK" sz="1400" dirty="0" err="1" smtClean="0"/>
              <a:t>native</a:t>
            </a:r>
            <a:r>
              <a:rPr lang="da-DK" sz="1400" dirty="0" smtClean="0"/>
              <a:t> </a:t>
            </a:r>
            <a:r>
              <a:rPr lang="da-DK" sz="1400" dirty="0" err="1" smtClean="0"/>
              <a:t>oxide</a:t>
            </a:r>
            <a:endParaRPr lang="da-DK" sz="1400" dirty="0" smtClean="0"/>
          </a:p>
          <a:p>
            <a:r>
              <a:rPr lang="da-DK" sz="1400" b="1" dirty="0" smtClean="0"/>
              <a:t> </a:t>
            </a:r>
          </a:p>
          <a:p>
            <a:r>
              <a:rPr lang="da-DK" sz="1400" b="1" dirty="0" err="1"/>
              <a:t>Deposition</a:t>
            </a:r>
            <a:r>
              <a:rPr lang="da-DK" sz="1400" b="1" dirty="0"/>
              <a:t> parameters:</a:t>
            </a:r>
          </a:p>
          <a:p>
            <a:r>
              <a:rPr lang="da-DK" sz="1400" dirty="0" err="1" smtClean="0"/>
              <a:t>Recipe</a:t>
            </a:r>
            <a:r>
              <a:rPr lang="da-DK" sz="1400" dirty="0" smtClean="0"/>
              <a:t>: ”TiO2”</a:t>
            </a:r>
          </a:p>
          <a:p>
            <a:r>
              <a:rPr lang="da-DK" sz="1400" dirty="0" smtClean="0"/>
              <a:t>Temperature: 350˚C</a:t>
            </a:r>
            <a:endParaRPr lang="da-DK" sz="1400" dirty="0"/>
          </a:p>
          <a:p>
            <a:r>
              <a:rPr lang="da-DK" sz="1400" dirty="0" err="1" smtClean="0"/>
              <a:t>Number</a:t>
            </a:r>
            <a:r>
              <a:rPr lang="da-DK" sz="1400" dirty="0" smtClean="0"/>
              <a:t> of </a:t>
            </a:r>
            <a:r>
              <a:rPr lang="da-DK" sz="1400" dirty="0" err="1" smtClean="0"/>
              <a:t>cycles</a:t>
            </a:r>
            <a:r>
              <a:rPr lang="da-DK" sz="1400" dirty="0" smtClean="0"/>
              <a:t>: 1250</a:t>
            </a:r>
          </a:p>
          <a:p>
            <a:endParaRPr lang="da-DK" sz="1400" dirty="0"/>
          </a:p>
          <a:p>
            <a:r>
              <a:rPr lang="da-DK" sz="1400" b="1" dirty="0" err="1"/>
              <a:t>Results</a:t>
            </a:r>
            <a:r>
              <a:rPr lang="da-DK" sz="1400" b="1" dirty="0"/>
              <a:t>:</a:t>
            </a:r>
          </a:p>
          <a:p>
            <a:r>
              <a:rPr lang="da-DK" sz="1400" dirty="0" err="1"/>
              <a:t>Deposition</a:t>
            </a:r>
            <a:r>
              <a:rPr lang="da-DK" sz="1400" dirty="0"/>
              <a:t> rate: </a:t>
            </a:r>
            <a:r>
              <a:rPr lang="da-DK" sz="1400" dirty="0" smtClean="0"/>
              <a:t>0.046 </a:t>
            </a:r>
            <a:r>
              <a:rPr lang="da-DK" sz="1400" dirty="0"/>
              <a:t>nm/</a:t>
            </a:r>
            <a:r>
              <a:rPr lang="da-DK" sz="1400" dirty="0" err="1"/>
              <a:t>cycle</a:t>
            </a:r>
            <a:endParaRPr lang="da-DK" sz="1400" dirty="0"/>
          </a:p>
          <a:p>
            <a:r>
              <a:rPr lang="da-DK" sz="1400" dirty="0"/>
              <a:t>Non-</a:t>
            </a:r>
            <a:r>
              <a:rPr lang="da-DK" sz="1400" dirty="0" err="1"/>
              <a:t>uniformity</a:t>
            </a:r>
            <a:r>
              <a:rPr lang="da-DK" sz="1400" dirty="0"/>
              <a:t>: </a:t>
            </a:r>
            <a:r>
              <a:rPr lang="da-DK" sz="1400" dirty="0" smtClean="0"/>
              <a:t>3.45 </a:t>
            </a:r>
            <a:r>
              <a:rPr lang="da-DK" sz="1400" dirty="0"/>
              <a:t>%</a:t>
            </a:r>
          </a:p>
          <a:p>
            <a:endParaRPr lang="da-DK" sz="1400" dirty="0"/>
          </a:p>
          <a:p>
            <a:endParaRPr lang="da-DK" b="1" dirty="0" smtClean="0"/>
          </a:p>
          <a:p>
            <a:endParaRPr lang="da-DK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26" y="1556792"/>
            <a:ext cx="53435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3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90" y="908720"/>
            <a:ext cx="3861763" cy="629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TiO</a:t>
            </a:r>
            <a:r>
              <a:rPr lang="da-DK" b="1" baseline="-25000" dirty="0" smtClean="0"/>
              <a:t>2</a:t>
            </a:r>
            <a:r>
              <a:rPr lang="da-DK" b="1" dirty="0" smtClean="0"/>
              <a:t> </a:t>
            </a:r>
            <a:r>
              <a:rPr lang="da-DK" b="1" dirty="0" err="1" smtClean="0"/>
              <a:t>deposition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FF0000"/>
                </a:solidFill>
              </a:rPr>
              <a:t>ALD2</a:t>
            </a:r>
          </a:p>
          <a:p>
            <a:endParaRPr lang="da-DK" sz="1400" b="1" dirty="0"/>
          </a:p>
          <a:p>
            <a:r>
              <a:rPr lang="da-DK" sz="1400" dirty="0" err="1" smtClean="0"/>
              <a:t>Substrate</a:t>
            </a:r>
            <a:r>
              <a:rPr lang="da-DK" sz="1400" dirty="0" smtClean="0"/>
              <a:t>: </a:t>
            </a:r>
            <a:r>
              <a:rPr lang="da-DK" sz="1400" dirty="0"/>
              <a:t>4” </a:t>
            </a:r>
            <a:r>
              <a:rPr lang="da-DK" sz="1400" dirty="0" smtClean="0"/>
              <a:t> Si </a:t>
            </a:r>
            <a:r>
              <a:rPr lang="da-DK" sz="1400" dirty="0" err="1" smtClean="0"/>
              <a:t>wafer</a:t>
            </a:r>
            <a:r>
              <a:rPr lang="da-DK" sz="1400" dirty="0" smtClean="0"/>
              <a:t> with </a:t>
            </a:r>
            <a:r>
              <a:rPr lang="da-DK" sz="1400" dirty="0" err="1" smtClean="0"/>
              <a:t>native</a:t>
            </a:r>
            <a:r>
              <a:rPr lang="da-DK" sz="1400" dirty="0" smtClean="0"/>
              <a:t> </a:t>
            </a:r>
            <a:r>
              <a:rPr lang="da-DK" sz="1400" dirty="0" err="1" smtClean="0"/>
              <a:t>oxide</a:t>
            </a:r>
            <a:endParaRPr lang="da-DK" sz="1400" dirty="0" smtClean="0"/>
          </a:p>
          <a:p>
            <a:endParaRPr lang="da-DK" sz="1400" dirty="0" smtClean="0"/>
          </a:p>
          <a:p>
            <a:r>
              <a:rPr lang="da-DK" sz="1400" dirty="0" smtClean="0"/>
              <a:t>Date: 2018-10-23</a:t>
            </a:r>
            <a:endParaRPr lang="da-DK" sz="1400" b="1" dirty="0"/>
          </a:p>
          <a:p>
            <a:r>
              <a:rPr lang="da-DK" sz="1400" b="1" dirty="0" smtClean="0"/>
              <a:t> </a:t>
            </a:r>
          </a:p>
          <a:p>
            <a:r>
              <a:rPr lang="da-DK" sz="1400" b="1" dirty="0" err="1" smtClean="0"/>
              <a:t>Deposition</a:t>
            </a:r>
            <a:r>
              <a:rPr lang="da-DK" sz="1400" b="1" dirty="0" smtClean="0"/>
              <a:t> parameters:</a:t>
            </a:r>
          </a:p>
          <a:p>
            <a:r>
              <a:rPr lang="da-DK" sz="1400" dirty="0" err="1" smtClean="0"/>
              <a:t>Recipe</a:t>
            </a:r>
            <a:r>
              <a:rPr lang="da-DK" sz="1400" dirty="0" smtClean="0"/>
              <a:t>: ”TiO2 </a:t>
            </a:r>
            <a:r>
              <a:rPr lang="da-DK" sz="1400" dirty="0" err="1" smtClean="0"/>
              <a:t>amorphous</a:t>
            </a:r>
            <a:r>
              <a:rPr lang="da-DK" sz="1400" dirty="0" smtClean="0"/>
              <a:t>”</a:t>
            </a:r>
          </a:p>
          <a:p>
            <a:r>
              <a:rPr lang="da-DK" sz="1400" dirty="0" smtClean="0"/>
              <a:t>Temperature: 150˚C</a:t>
            </a:r>
            <a:endParaRPr lang="da-DK" sz="1400" dirty="0"/>
          </a:p>
          <a:p>
            <a:r>
              <a:rPr lang="da-DK" sz="1400" dirty="0" err="1" smtClean="0"/>
              <a:t>Number</a:t>
            </a:r>
            <a:r>
              <a:rPr lang="da-DK" sz="1400" dirty="0" smtClean="0"/>
              <a:t> of </a:t>
            </a:r>
            <a:r>
              <a:rPr lang="da-DK" sz="1400" dirty="0" err="1" smtClean="0"/>
              <a:t>cycles</a:t>
            </a:r>
            <a:r>
              <a:rPr lang="da-DK" sz="1400" dirty="0" smtClean="0"/>
              <a:t>: 1000</a:t>
            </a:r>
          </a:p>
          <a:p>
            <a:endParaRPr lang="da-DK" sz="1400" dirty="0"/>
          </a:p>
          <a:p>
            <a:r>
              <a:rPr lang="da-DK" sz="1400" dirty="0"/>
              <a:t>The </a:t>
            </a:r>
            <a:r>
              <a:rPr lang="da-DK" sz="1400" dirty="0" err="1"/>
              <a:t>thermal</a:t>
            </a:r>
            <a:r>
              <a:rPr lang="da-DK" sz="1400" dirty="0"/>
              <a:t> lid has </a:t>
            </a:r>
            <a:r>
              <a:rPr lang="da-DK" sz="1400" dirty="0" err="1"/>
              <a:t>been</a:t>
            </a:r>
            <a:r>
              <a:rPr lang="da-DK" sz="1400" dirty="0"/>
              <a:t> </a:t>
            </a:r>
            <a:r>
              <a:rPr lang="da-DK" sz="1400" dirty="0" err="1" smtClean="0"/>
              <a:t>mounted</a:t>
            </a:r>
            <a:endParaRPr lang="da-DK" sz="1400" dirty="0" smtClean="0"/>
          </a:p>
          <a:p>
            <a:endParaRPr lang="da-DK" sz="1400" dirty="0"/>
          </a:p>
          <a:p>
            <a:r>
              <a:rPr lang="da-DK" sz="1400" b="1" dirty="0" err="1"/>
              <a:t>Results</a:t>
            </a:r>
            <a:r>
              <a:rPr lang="da-DK" sz="1400" b="1" dirty="0"/>
              <a:t>:</a:t>
            </a:r>
          </a:p>
          <a:p>
            <a:r>
              <a:rPr lang="da-DK" sz="1400" dirty="0" err="1"/>
              <a:t>Deposition</a:t>
            </a:r>
            <a:r>
              <a:rPr lang="da-DK" sz="1400" dirty="0"/>
              <a:t> rate: </a:t>
            </a:r>
            <a:r>
              <a:rPr lang="da-DK" sz="1400" dirty="0" smtClean="0"/>
              <a:t>0.040 </a:t>
            </a:r>
            <a:r>
              <a:rPr lang="da-DK" sz="1400" dirty="0"/>
              <a:t>nm/</a:t>
            </a:r>
            <a:r>
              <a:rPr lang="da-DK" sz="1400" dirty="0" err="1"/>
              <a:t>cycle</a:t>
            </a:r>
            <a:endParaRPr lang="da-DK" sz="1400" dirty="0"/>
          </a:p>
          <a:p>
            <a:r>
              <a:rPr lang="da-DK" sz="1400" dirty="0"/>
              <a:t>Non-</a:t>
            </a:r>
            <a:r>
              <a:rPr lang="da-DK" sz="1400" dirty="0" err="1"/>
              <a:t>uniformity</a:t>
            </a:r>
            <a:r>
              <a:rPr lang="da-DK" sz="1400" dirty="0"/>
              <a:t>: </a:t>
            </a:r>
            <a:r>
              <a:rPr lang="da-DK" sz="1400" dirty="0" smtClean="0"/>
              <a:t>4.68 </a:t>
            </a:r>
            <a:r>
              <a:rPr lang="da-DK" sz="1400" dirty="0"/>
              <a:t>%</a:t>
            </a:r>
          </a:p>
          <a:p>
            <a:endParaRPr lang="da-DK" dirty="0"/>
          </a:p>
          <a:p>
            <a:endParaRPr lang="da-DK" dirty="0"/>
          </a:p>
          <a:p>
            <a:endParaRPr lang="da-DK" b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799062" y="1196752"/>
            <a:ext cx="5943600" cy="476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5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90" y="908720"/>
            <a:ext cx="3799245" cy="518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/>
              <a:t>TiO</a:t>
            </a:r>
            <a:r>
              <a:rPr lang="da-DK" b="1" baseline="-25000" dirty="0" smtClean="0"/>
              <a:t>2</a:t>
            </a:r>
            <a:r>
              <a:rPr lang="da-DK" b="1" dirty="0" smtClean="0"/>
              <a:t> </a:t>
            </a:r>
            <a:r>
              <a:rPr lang="da-DK" b="1" dirty="0" err="1" smtClean="0"/>
              <a:t>deposition</a:t>
            </a:r>
            <a:r>
              <a:rPr lang="da-DK" b="1" dirty="0" smtClean="0"/>
              <a:t> in </a:t>
            </a:r>
            <a:r>
              <a:rPr lang="da-DK" b="1" dirty="0" smtClean="0">
                <a:solidFill>
                  <a:srgbClr val="FF0000"/>
                </a:solidFill>
              </a:rPr>
              <a:t>ALD2</a:t>
            </a:r>
          </a:p>
          <a:p>
            <a:endParaRPr lang="da-DK" sz="1400" b="1" dirty="0" smtClean="0"/>
          </a:p>
          <a:p>
            <a:r>
              <a:rPr lang="da-DK" sz="1400" dirty="0" smtClean="0"/>
              <a:t>Date: 2018-10-24</a:t>
            </a:r>
            <a:endParaRPr lang="da-DK" sz="1400" dirty="0"/>
          </a:p>
          <a:p>
            <a:endParaRPr lang="da-DK" sz="1400" b="1" dirty="0"/>
          </a:p>
          <a:p>
            <a:r>
              <a:rPr lang="da-DK" sz="1400" dirty="0" err="1" smtClean="0"/>
              <a:t>Substrate</a:t>
            </a:r>
            <a:r>
              <a:rPr lang="da-DK" sz="1400" dirty="0" smtClean="0"/>
              <a:t>: </a:t>
            </a:r>
            <a:r>
              <a:rPr lang="da-DK" sz="1400" dirty="0"/>
              <a:t>4”</a:t>
            </a:r>
            <a:r>
              <a:rPr lang="da-DK" sz="1400" dirty="0" smtClean="0"/>
              <a:t> Si </a:t>
            </a:r>
            <a:r>
              <a:rPr lang="da-DK" sz="1400" dirty="0" err="1" smtClean="0"/>
              <a:t>wafer</a:t>
            </a:r>
            <a:r>
              <a:rPr lang="da-DK" sz="1400" dirty="0" smtClean="0"/>
              <a:t> with </a:t>
            </a:r>
            <a:r>
              <a:rPr lang="da-DK" sz="1400" dirty="0" err="1" smtClean="0"/>
              <a:t>native</a:t>
            </a:r>
            <a:r>
              <a:rPr lang="da-DK" sz="1400" dirty="0" smtClean="0"/>
              <a:t> </a:t>
            </a:r>
            <a:r>
              <a:rPr lang="da-DK" sz="1400" dirty="0" err="1" smtClean="0"/>
              <a:t>oxide</a:t>
            </a:r>
            <a:endParaRPr lang="da-DK" sz="1400" dirty="0" smtClean="0"/>
          </a:p>
          <a:p>
            <a:r>
              <a:rPr lang="da-DK" sz="1400" b="1" dirty="0" smtClean="0"/>
              <a:t> </a:t>
            </a:r>
          </a:p>
          <a:p>
            <a:r>
              <a:rPr lang="da-DK" sz="1400" b="1" dirty="0" err="1" smtClean="0"/>
              <a:t>Deposition</a:t>
            </a:r>
            <a:r>
              <a:rPr lang="da-DK" sz="1400" b="1" dirty="0" smtClean="0"/>
              <a:t> parameters:</a:t>
            </a:r>
          </a:p>
          <a:p>
            <a:r>
              <a:rPr lang="da-DK" sz="1400" dirty="0" err="1" smtClean="0"/>
              <a:t>Recipe</a:t>
            </a:r>
            <a:r>
              <a:rPr lang="da-DK" sz="1400" dirty="0" smtClean="0"/>
              <a:t>: ”TiO2 </a:t>
            </a:r>
            <a:r>
              <a:rPr lang="da-DK" sz="1400" dirty="0" err="1" smtClean="0"/>
              <a:t>anatas</a:t>
            </a:r>
            <a:r>
              <a:rPr lang="da-DK" sz="1400" dirty="0" smtClean="0"/>
              <a:t>”</a:t>
            </a:r>
          </a:p>
          <a:p>
            <a:r>
              <a:rPr lang="da-DK" sz="1400" dirty="0" smtClean="0"/>
              <a:t>Temperature: 350˚C</a:t>
            </a:r>
            <a:endParaRPr lang="da-DK" sz="1400" dirty="0"/>
          </a:p>
          <a:p>
            <a:r>
              <a:rPr lang="da-DK" sz="1400" dirty="0" err="1" smtClean="0"/>
              <a:t>Number</a:t>
            </a:r>
            <a:r>
              <a:rPr lang="da-DK" sz="1400" dirty="0" smtClean="0"/>
              <a:t> of </a:t>
            </a:r>
            <a:r>
              <a:rPr lang="da-DK" sz="1400" dirty="0" err="1" smtClean="0"/>
              <a:t>cycles</a:t>
            </a:r>
            <a:r>
              <a:rPr lang="da-DK" sz="1400" dirty="0" smtClean="0"/>
              <a:t>: 1250</a:t>
            </a:r>
          </a:p>
          <a:p>
            <a:endParaRPr lang="da-DK" sz="1400" dirty="0"/>
          </a:p>
          <a:p>
            <a:r>
              <a:rPr lang="da-DK" sz="1400" dirty="0" smtClean="0"/>
              <a:t>The </a:t>
            </a:r>
            <a:r>
              <a:rPr lang="da-DK" sz="1400" dirty="0" err="1" smtClean="0"/>
              <a:t>thermal</a:t>
            </a:r>
            <a:r>
              <a:rPr lang="da-DK" sz="1400" dirty="0" smtClean="0"/>
              <a:t> lid has </a:t>
            </a:r>
            <a:r>
              <a:rPr lang="da-DK" sz="1400" dirty="0" err="1" smtClean="0"/>
              <a:t>been</a:t>
            </a:r>
            <a:r>
              <a:rPr lang="da-DK" sz="1400" dirty="0" smtClean="0"/>
              <a:t> </a:t>
            </a:r>
            <a:r>
              <a:rPr lang="da-DK" sz="1400" dirty="0" err="1" smtClean="0"/>
              <a:t>mounted</a:t>
            </a:r>
            <a:endParaRPr lang="da-DK" sz="1400" dirty="0" smtClean="0"/>
          </a:p>
          <a:p>
            <a:endParaRPr lang="da-DK" sz="1400" dirty="0"/>
          </a:p>
          <a:p>
            <a:r>
              <a:rPr lang="da-DK" sz="1400" b="1" dirty="0" err="1" smtClean="0"/>
              <a:t>Results</a:t>
            </a:r>
            <a:r>
              <a:rPr lang="da-DK" sz="1400" b="1" dirty="0" smtClean="0"/>
              <a:t>:</a:t>
            </a:r>
            <a:endParaRPr lang="da-DK" b="1" dirty="0" smtClean="0"/>
          </a:p>
          <a:p>
            <a:r>
              <a:rPr lang="da-DK" sz="1400" dirty="0" err="1" smtClean="0"/>
              <a:t>Deposition</a:t>
            </a:r>
            <a:r>
              <a:rPr lang="da-DK" sz="1400" dirty="0" smtClean="0"/>
              <a:t> rate: 0.040 nm/</a:t>
            </a:r>
            <a:r>
              <a:rPr lang="da-DK" sz="1400" dirty="0" err="1" smtClean="0"/>
              <a:t>cycle</a:t>
            </a:r>
            <a:endParaRPr lang="da-DK" sz="1400" dirty="0" smtClean="0"/>
          </a:p>
          <a:p>
            <a:r>
              <a:rPr lang="da-DK" sz="1400" dirty="0" smtClean="0"/>
              <a:t>Non-</a:t>
            </a:r>
            <a:r>
              <a:rPr lang="da-DK" sz="1400" dirty="0" err="1" smtClean="0"/>
              <a:t>uniformity</a:t>
            </a:r>
            <a:r>
              <a:rPr lang="da-DK" sz="1400" dirty="0" smtClean="0"/>
              <a:t>: 2.93 %</a:t>
            </a:r>
            <a:endParaRPr lang="da-DK" sz="1400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03118" y="1196752"/>
            <a:ext cx="5943600" cy="476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028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Institute">
  <a:themeElements>
    <a:clrScheme name="DTU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99CC33"/>
      </a:accent2>
      <a:accent3>
        <a:srgbClr val="990066"/>
      </a:accent3>
      <a:accent4>
        <a:srgbClr val="3366CC"/>
      </a:accent4>
      <a:accent5>
        <a:srgbClr val="990000"/>
      </a:accent5>
      <a:accent6>
        <a:srgbClr val="999999"/>
      </a:accent6>
      <a:hlink>
        <a:srgbClr val="3366CC"/>
      </a:hlink>
      <a:folHlink>
        <a:srgbClr val="999999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DTU Template 16_9.pptx" id="{77A3B13A-E78D-4304-B14B-4D9477AC7631}" vid="{23703036-D4CF-49CB-96BE-90455F5621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</TotalTime>
  <Words>198</Words>
  <Application>Microsoft Office PowerPoint</Application>
  <PresentationFormat>Custom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Verdana</vt:lpstr>
      <vt:lpstr>Institute</vt:lpstr>
      <vt:lpstr>PowerPoint Presentation</vt:lpstr>
      <vt:lpstr>PowerPoint Presentation</vt:lpstr>
      <vt:lpstr>PowerPoint Presentation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Voss Larsen</dc:creator>
  <cp:lastModifiedBy>Pernille Voss Larsen</cp:lastModifiedBy>
  <cp:revision>6</cp:revision>
  <dcterms:created xsi:type="dcterms:W3CDTF">2018-10-25T07:40:44Z</dcterms:created>
  <dcterms:modified xsi:type="dcterms:W3CDTF">2018-10-25T08:48:17Z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</Properties>
</file>