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77" r:id="rId6"/>
    <p:sldId id="279" r:id="rId7"/>
    <p:sldId id="260" r:id="rId8"/>
    <p:sldId id="276" r:id="rId9"/>
    <p:sldId id="278" r:id="rId10"/>
    <p:sldId id="261" r:id="rId11"/>
    <p:sldId id="262" r:id="rId12"/>
    <p:sldId id="280" r:id="rId13"/>
    <p:sldId id="263" r:id="rId14"/>
    <p:sldId id="264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6B12-0728-4D2A-B506-FA492A199833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AC51-D495-4F79-B474-0BBD39540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2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6B12-0728-4D2A-B506-FA492A199833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AC51-D495-4F79-B474-0BBD39540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0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6B12-0728-4D2A-B506-FA492A199833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AC51-D495-4F79-B474-0BBD39540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7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6B12-0728-4D2A-B506-FA492A199833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AC51-D495-4F79-B474-0BBD39540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0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6B12-0728-4D2A-B506-FA492A199833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AC51-D495-4F79-B474-0BBD39540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4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6B12-0728-4D2A-B506-FA492A199833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AC51-D495-4F79-B474-0BBD39540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7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6B12-0728-4D2A-B506-FA492A199833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AC51-D495-4F79-B474-0BBD39540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8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6B12-0728-4D2A-B506-FA492A199833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AC51-D495-4F79-B474-0BBD39540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6B12-0728-4D2A-B506-FA492A199833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AC51-D495-4F79-B474-0BBD39540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6B12-0728-4D2A-B506-FA492A199833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AC51-D495-4F79-B474-0BBD39540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4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6B12-0728-4D2A-B506-FA492A199833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AC51-D495-4F79-B474-0BBD39540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0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D6B12-0728-4D2A-B506-FA492A199833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6AC51-D495-4F79-B474-0BBD39540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7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if"/><Relationship Id="rId4" Type="http://schemas.openxmlformats.org/officeDocument/2006/relationships/image" Target="../media/image18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361481" y="146481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err="1" smtClean="0"/>
              <a:t>Acceptance</a:t>
            </a:r>
            <a:r>
              <a:rPr lang="da-DK" dirty="0" smtClean="0"/>
              <a:t> test. DTU </a:t>
            </a:r>
            <a:r>
              <a:rPr lang="da-DK" dirty="0" err="1" smtClean="0"/>
              <a:t>Nanolab</a:t>
            </a:r>
            <a:r>
              <a:rPr lang="da-DK" dirty="0"/>
              <a:t>,</a:t>
            </a:r>
            <a:r>
              <a:rPr lang="da-DK" dirty="0" smtClean="0"/>
              <a:t> 13-24 </a:t>
            </a:r>
            <a:r>
              <a:rPr lang="da-DK" dirty="0" err="1"/>
              <a:t>J</a:t>
            </a:r>
            <a:r>
              <a:rPr lang="da-DK" dirty="0" err="1" smtClean="0"/>
              <a:t>anuary</a:t>
            </a:r>
            <a:r>
              <a:rPr lang="da-DK" dirty="0" smtClean="0"/>
              <a:t> 2020</a:t>
            </a:r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1692654" y="129092"/>
            <a:ext cx="8635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Cluster-</a:t>
            </a:r>
            <a:r>
              <a:rPr lang="da-DK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da-DK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multi-chamber</a:t>
            </a:r>
            <a:r>
              <a:rPr lang="da-DK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da-DK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vacuum</a:t>
            </a:r>
            <a:endParaRPr lang="da-DK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a-DK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sputtering</a:t>
            </a:r>
            <a:r>
              <a:rPr lang="da-DK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deposition system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08884" y="2061410"/>
            <a:ext cx="18820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Nick </a:t>
            </a:r>
            <a:r>
              <a:rPr lang="da-DK" dirty="0" err="1" smtClean="0"/>
              <a:t>Franzer</a:t>
            </a:r>
            <a:endParaRPr lang="da-DK" dirty="0" smtClean="0"/>
          </a:p>
          <a:p>
            <a:r>
              <a:rPr lang="da-DK" dirty="0" smtClean="0"/>
              <a:t>Nate Lottes</a:t>
            </a:r>
          </a:p>
          <a:p>
            <a:r>
              <a:rPr lang="da-DK" dirty="0" smtClean="0"/>
              <a:t>Marc </a:t>
            </a:r>
            <a:r>
              <a:rPr lang="da-DK" dirty="0" err="1" smtClean="0"/>
              <a:t>Croft</a:t>
            </a:r>
            <a:endParaRPr lang="da-DK" dirty="0" smtClean="0"/>
          </a:p>
          <a:p>
            <a:r>
              <a:rPr lang="da-DK" dirty="0" smtClean="0"/>
              <a:t>Henrik Nielsen</a:t>
            </a:r>
          </a:p>
          <a:p>
            <a:r>
              <a:rPr lang="da-DK" dirty="0" smtClean="0"/>
              <a:t>Patama Pholprasit</a:t>
            </a:r>
          </a:p>
          <a:p>
            <a:r>
              <a:rPr lang="da-DK" dirty="0" smtClean="0"/>
              <a:t>Evgeniy Shkondin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56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1956" y="577516"/>
            <a:ext cx="2363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XPS </a:t>
            </a:r>
            <a:r>
              <a:rPr lang="da-DK" dirty="0" err="1" smtClean="0"/>
              <a:t>results</a:t>
            </a:r>
            <a:r>
              <a:rPr lang="da-DK" dirty="0" smtClean="0"/>
              <a:t> 15.01.2020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162581"/>
              </p:ext>
            </p:extLst>
          </p:nvPr>
        </p:nvGraphicFramePr>
        <p:xfrm>
          <a:off x="1499935" y="1168843"/>
          <a:ext cx="9316454" cy="5360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922">
                  <a:extLst>
                    <a:ext uri="{9D8B030D-6E8A-4147-A177-3AD203B41FA5}">
                      <a16:colId xmlns:a16="http://schemas.microsoft.com/office/drawing/2014/main" val="3278850486"/>
                    </a:ext>
                  </a:extLst>
                </a:gridCol>
                <a:gridCol w="1330922">
                  <a:extLst>
                    <a:ext uri="{9D8B030D-6E8A-4147-A177-3AD203B41FA5}">
                      <a16:colId xmlns:a16="http://schemas.microsoft.com/office/drawing/2014/main" val="2435952455"/>
                    </a:ext>
                  </a:extLst>
                </a:gridCol>
                <a:gridCol w="1330922">
                  <a:extLst>
                    <a:ext uri="{9D8B030D-6E8A-4147-A177-3AD203B41FA5}">
                      <a16:colId xmlns:a16="http://schemas.microsoft.com/office/drawing/2014/main" val="2693573056"/>
                    </a:ext>
                  </a:extLst>
                </a:gridCol>
                <a:gridCol w="1330922">
                  <a:extLst>
                    <a:ext uri="{9D8B030D-6E8A-4147-A177-3AD203B41FA5}">
                      <a16:colId xmlns:a16="http://schemas.microsoft.com/office/drawing/2014/main" val="2655409308"/>
                    </a:ext>
                  </a:extLst>
                </a:gridCol>
                <a:gridCol w="1330922">
                  <a:extLst>
                    <a:ext uri="{9D8B030D-6E8A-4147-A177-3AD203B41FA5}">
                      <a16:colId xmlns:a16="http://schemas.microsoft.com/office/drawing/2014/main" val="1168325185"/>
                    </a:ext>
                  </a:extLst>
                </a:gridCol>
                <a:gridCol w="1330922">
                  <a:extLst>
                    <a:ext uri="{9D8B030D-6E8A-4147-A177-3AD203B41FA5}">
                      <a16:colId xmlns:a16="http://schemas.microsoft.com/office/drawing/2014/main" val="94853613"/>
                    </a:ext>
                  </a:extLst>
                </a:gridCol>
                <a:gridCol w="1330922">
                  <a:extLst>
                    <a:ext uri="{9D8B030D-6E8A-4147-A177-3AD203B41FA5}">
                      <a16:colId xmlns:a16="http://schemas.microsoft.com/office/drawing/2014/main" val="945039446"/>
                    </a:ext>
                  </a:extLst>
                </a:gridCol>
              </a:tblGrid>
              <a:tr h="493444">
                <a:tc>
                  <a:txBody>
                    <a:bodyPr/>
                    <a:lstStyle/>
                    <a:p>
                      <a:r>
                        <a:rPr lang="da-DK" dirty="0" smtClean="0"/>
                        <a:t>sample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501650"/>
                  </a:ext>
                </a:extLst>
              </a:tr>
              <a:tr h="113559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AlN</a:t>
                      </a:r>
                      <a:r>
                        <a:rPr lang="en-US" sz="1200" dirty="0" smtClean="0"/>
                        <a:t> reactive p-DC PC3 with RF bias on substrate</a:t>
                      </a:r>
                    </a:p>
                    <a:p>
                      <a:r>
                        <a:rPr lang="da-DK" sz="1200" dirty="0" smtClean="0"/>
                        <a:t>14.01.2020</a:t>
                      </a:r>
                    </a:p>
                    <a:p>
                      <a:r>
                        <a:rPr lang="da-DK" sz="1200" dirty="0" smtClean="0"/>
                        <a:t>center/</a:t>
                      </a:r>
                      <a:r>
                        <a:rPr lang="da-DK" sz="1200" dirty="0" err="1" smtClean="0"/>
                        <a:t>edge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48.38/49.83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37.22/42.04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14.40/8.13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016849"/>
                  </a:ext>
                </a:extLst>
              </a:tr>
              <a:tr h="932813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AlN</a:t>
                      </a:r>
                      <a:r>
                        <a:rPr lang="en-US" sz="1200" dirty="0" smtClean="0"/>
                        <a:t> reactive p-DC PC3 with RF bias on substrate</a:t>
                      </a:r>
                    </a:p>
                    <a:p>
                      <a:r>
                        <a:rPr lang="da-DK" sz="1200" dirty="0" smtClean="0"/>
                        <a:t>15.01.2020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47.91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35.50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16.59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615992"/>
                  </a:ext>
                </a:extLst>
              </a:tr>
              <a:tr h="113559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AlN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rective</a:t>
                      </a:r>
                      <a:r>
                        <a:rPr lang="en-US" sz="1200" dirty="0" smtClean="0"/>
                        <a:t> p-DC PC3 without RF bias on substrate</a:t>
                      </a:r>
                    </a:p>
                    <a:p>
                      <a:r>
                        <a:rPr lang="da-DK" sz="1200" dirty="0" smtClean="0"/>
                        <a:t>15.01.2020</a:t>
                      </a:r>
                    </a:p>
                    <a:p>
                      <a:r>
                        <a:rPr lang="da-DK" sz="1200" dirty="0" smtClean="0"/>
                        <a:t>center/</a:t>
                      </a:r>
                      <a:r>
                        <a:rPr lang="da-DK" sz="1200" dirty="0" err="1" smtClean="0"/>
                        <a:t>edge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46.96/46.87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30.51/32.38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22.53/20.75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281214"/>
                  </a:ext>
                </a:extLst>
              </a:tr>
              <a:tr h="7300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ITO p-DC cassette recipe (3</a:t>
                      </a:r>
                      <a:r>
                        <a:rPr lang="en-US" sz="1200" baseline="30000" dirty="0" smtClean="0"/>
                        <a:t>rd</a:t>
                      </a:r>
                      <a:r>
                        <a:rPr lang="en-US" sz="1200" dirty="0" smtClean="0"/>
                        <a:t> wafer)</a:t>
                      </a:r>
                    </a:p>
                    <a:p>
                      <a:r>
                        <a:rPr lang="da-DK" sz="1200" dirty="0" smtClean="0"/>
                        <a:t>15.01.2020 PC1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58.41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38.59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2.99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344415"/>
                  </a:ext>
                </a:extLst>
              </a:tr>
              <a:tr h="932813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SiO2 RF </a:t>
                      </a:r>
                      <a:r>
                        <a:rPr lang="da-DK" sz="1200" dirty="0" err="1" smtClean="0"/>
                        <a:t>cassette</a:t>
                      </a:r>
                      <a:r>
                        <a:rPr lang="da-DK" sz="1200" dirty="0" smtClean="0"/>
                        <a:t> </a:t>
                      </a:r>
                      <a:r>
                        <a:rPr lang="da-DK" sz="1200" dirty="0" err="1" smtClean="0"/>
                        <a:t>recipe</a:t>
                      </a:r>
                      <a:r>
                        <a:rPr lang="da-DK" sz="1200" dirty="0" smtClean="0"/>
                        <a:t> PC1</a:t>
                      </a:r>
                    </a:p>
                    <a:p>
                      <a:r>
                        <a:rPr lang="da-DK" sz="1200" dirty="0" smtClean="0"/>
                        <a:t>15.01.2020</a:t>
                      </a:r>
                    </a:p>
                    <a:p>
                      <a:r>
                        <a:rPr lang="da-DK" sz="1200" dirty="0" smtClean="0"/>
                        <a:t>src1/src2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63.87/64.51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! (</a:t>
                      </a:r>
                      <a:r>
                        <a:rPr lang="da-DK" sz="1200" dirty="0" err="1" smtClean="0"/>
                        <a:t>surface</a:t>
                      </a:r>
                      <a:r>
                        <a:rPr lang="da-DK" sz="1200" dirty="0" smtClean="0"/>
                        <a:t> signal in src2)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35.44/35.49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000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117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" y="0"/>
            <a:ext cx="4416926" cy="3312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43" y="-1"/>
            <a:ext cx="4416926" cy="33126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32971"/>
            <a:ext cx="4451684" cy="3338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6842" y="84221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O1s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543025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O1s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07072" y="415330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N</a:t>
            </a:r>
            <a:r>
              <a:rPr lang="da-DK" dirty="0" smtClean="0"/>
              <a:t>1s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04674" y="4522636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Al2p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92127" y="200526"/>
            <a:ext cx="2245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XPS </a:t>
            </a:r>
            <a:r>
              <a:rPr lang="da-DK" dirty="0" err="1" smtClean="0"/>
              <a:t>analysis</a:t>
            </a:r>
            <a:r>
              <a:rPr lang="da-DK" dirty="0" smtClean="0"/>
              <a:t> of </a:t>
            </a:r>
            <a:r>
              <a:rPr lang="da-DK" dirty="0" err="1" smtClean="0"/>
              <a:t>AlN</a:t>
            </a:r>
            <a:endParaRPr lang="da-DK" dirty="0" smtClean="0"/>
          </a:p>
          <a:p>
            <a:r>
              <a:rPr lang="da-DK" dirty="0" err="1" smtClean="0"/>
              <a:t>Deposited</a:t>
            </a:r>
            <a:r>
              <a:rPr lang="da-DK" dirty="0" smtClean="0"/>
              <a:t> 17 01 2020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65052" y="236439"/>
            <a:ext cx="192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22% at the </a:t>
            </a:r>
            <a:r>
              <a:rPr lang="da-DK" dirty="0" err="1" smtClean="0"/>
              <a:t>surface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26918" y="2520752"/>
            <a:ext cx="2322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Below</a:t>
            </a:r>
            <a:r>
              <a:rPr lang="da-DK" dirty="0" smtClean="0"/>
              <a:t> 1.5% in the bulk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31" y="3490322"/>
            <a:ext cx="4082506" cy="33056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57423" y="396863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O1s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46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73" y="3665620"/>
            <a:ext cx="4181644" cy="3136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2" y="3665621"/>
            <a:ext cx="4181642" cy="313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73" y="288756"/>
            <a:ext cx="4181643" cy="3136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" y="288756"/>
            <a:ext cx="4181643" cy="3136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07795" y="104090"/>
            <a:ext cx="23312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Cu </a:t>
            </a:r>
            <a:r>
              <a:rPr lang="da-DK" dirty="0" err="1" smtClean="0"/>
              <a:t>HiPIMS</a:t>
            </a:r>
            <a:r>
              <a:rPr lang="da-DK" dirty="0" smtClean="0"/>
              <a:t> on Si </a:t>
            </a:r>
            <a:r>
              <a:rPr lang="da-DK" dirty="0" err="1" smtClean="0"/>
              <a:t>trench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Depth of </a:t>
            </a:r>
            <a:r>
              <a:rPr lang="da-DK" dirty="0" err="1" smtClean="0"/>
              <a:t>trench</a:t>
            </a:r>
            <a:r>
              <a:rPr lang="da-DK" dirty="0" smtClean="0"/>
              <a:t>: 1 µm</a:t>
            </a:r>
          </a:p>
          <a:p>
            <a:r>
              <a:rPr lang="da-DK" dirty="0" err="1" smtClean="0"/>
              <a:t>Period</a:t>
            </a:r>
            <a:r>
              <a:rPr lang="da-DK" dirty="0" smtClean="0"/>
              <a:t>: 400 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19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26" y="3513219"/>
            <a:ext cx="4459706" cy="3344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51684" cy="3338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9237"/>
            <a:ext cx="4451684" cy="3338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26" y="-6016"/>
            <a:ext cx="4459706" cy="3344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72864" y="184484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CuAl</a:t>
            </a:r>
            <a:r>
              <a:rPr lang="da-DK" dirty="0" smtClean="0"/>
              <a:t>/SiO2/</a:t>
            </a:r>
            <a:r>
              <a:rPr lang="da-DK" dirty="0" err="1" smtClean="0"/>
              <a:t>CuAl</a:t>
            </a:r>
            <a:r>
              <a:rPr lang="da-DK" dirty="0" smtClean="0"/>
              <a:t> coating on </a:t>
            </a:r>
            <a:r>
              <a:rPr lang="da-DK" dirty="0" err="1" smtClean="0"/>
              <a:t>shallow</a:t>
            </a:r>
            <a:r>
              <a:rPr lang="da-DK" dirty="0" smtClean="0"/>
              <a:t> holes </a:t>
            </a:r>
            <a:r>
              <a:rPr lang="da-DK" dirty="0" err="1" smtClean="0"/>
              <a:t>etched</a:t>
            </a:r>
            <a:r>
              <a:rPr lang="da-DK" dirty="0" smtClean="0"/>
              <a:t> in Si.</a:t>
            </a:r>
          </a:p>
          <a:p>
            <a:r>
              <a:rPr lang="da-DK" dirty="0" smtClean="0"/>
              <a:t>Cu </a:t>
            </a:r>
            <a:r>
              <a:rPr lang="da-DK" dirty="0" err="1" smtClean="0"/>
              <a:t>HiPIMS</a:t>
            </a:r>
            <a:r>
              <a:rPr lang="da-DK" dirty="0" smtClean="0"/>
              <a:t> </a:t>
            </a:r>
            <a:r>
              <a:rPr lang="da-DK" dirty="0" err="1" smtClean="0"/>
              <a:t>co-deposited</a:t>
            </a:r>
            <a:r>
              <a:rPr lang="da-DK" dirty="0" smtClean="0"/>
              <a:t> with Al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10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787797"/>
              </p:ext>
            </p:extLst>
          </p:nvPr>
        </p:nvGraphicFramePr>
        <p:xfrm>
          <a:off x="212434" y="719666"/>
          <a:ext cx="11203162" cy="401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161">
                  <a:extLst>
                    <a:ext uri="{9D8B030D-6E8A-4147-A177-3AD203B41FA5}">
                      <a16:colId xmlns:a16="http://schemas.microsoft.com/office/drawing/2014/main" val="654992900"/>
                    </a:ext>
                  </a:extLst>
                </a:gridCol>
                <a:gridCol w="1020978">
                  <a:extLst>
                    <a:ext uri="{9D8B030D-6E8A-4147-A177-3AD203B41FA5}">
                      <a16:colId xmlns:a16="http://schemas.microsoft.com/office/drawing/2014/main" val="2844651080"/>
                    </a:ext>
                  </a:extLst>
                </a:gridCol>
                <a:gridCol w="1020978">
                  <a:extLst>
                    <a:ext uri="{9D8B030D-6E8A-4147-A177-3AD203B41FA5}">
                      <a16:colId xmlns:a16="http://schemas.microsoft.com/office/drawing/2014/main" val="787059129"/>
                    </a:ext>
                  </a:extLst>
                </a:gridCol>
                <a:gridCol w="1020978">
                  <a:extLst>
                    <a:ext uri="{9D8B030D-6E8A-4147-A177-3AD203B41FA5}">
                      <a16:colId xmlns:a16="http://schemas.microsoft.com/office/drawing/2014/main" val="3138653682"/>
                    </a:ext>
                  </a:extLst>
                </a:gridCol>
                <a:gridCol w="1020978">
                  <a:extLst>
                    <a:ext uri="{9D8B030D-6E8A-4147-A177-3AD203B41FA5}">
                      <a16:colId xmlns:a16="http://schemas.microsoft.com/office/drawing/2014/main" val="4238435282"/>
                    </a:ext>
                  </a:extLst>
                </a:gridCol>
                <a:gridCol w="1020978">
                  <a:extLst>
                    <a:ext uri="{9D8B030D-6E8A-4147-A177-3AD203B41FA5}">
                      <a16:colId xmlns:a16="http://schemas.microsoft.com/office/drawing/2014/main" val="1894056724"/>
                    </a:ext>
                  </a:extLst>
                </a:gridCol>
                <a:gridCol w="1367155">
                  <a:extLst>
                    <a:ext uri="{9D8B030D-6E8A-4147-A177-3AD203B41FA5}">
                      <a16:colId xmlns:a16="http://schemas.microsoft.com/office/drawing/2014/main" val="1017509432"/>
                    </a:ext>
                  </a:extLst>
                </a:gridCol>
                <a:gridCol w="1020978">
                  <a:extLst>
                    <a:ext uri="{9D8B030D-6E8A-4147-A177-3AD203B41FA5}">
                      <a16:colId xmlns:a16="http://schemas.microsoft.com/office/drawing/2014/main" val="4172586272"/>
                    </a:ext>
                  </a:extLst>
                </a:gridCol>
                <a:gridCol w="1020978">
                  <a:extLst>
                    <a:ext uri="{9D8B030D-6E8A-4147-A177-3AD203B41FA5}">
                      <a16:colId xmlns:a16="http://schemas.microsoft.com/office/drawing/2014/main" val="3232883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Source/</a:t>
                      </a:r>
                      <a:r>
                        <a:rPr lang="da-DK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recipe</a:t>
                      </a:r>
                      <a:r>
                        <a:rPr lang="da-DK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Pressure(</a:t>
                      </a:r>
                      <a:r>
                        <a:rPr lang="da-DK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mTorr</a:t>
                      </a:r>
                      <a:r>
                        <a:rPr lang="da-DK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(W)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Voltage(V)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Deposition time (Sec)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Thickness (nm) </a:t>
                      </a:r>
                    </a:p>
                    <a:p>
                      <a:r>
                        <a:rPr lang="da-DK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the center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Unifomity (%)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Comments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06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1/MD</a:t>
                      </a:r>
                      <a:r>
                        <a:rPr lang="da-DK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PC1 Src1 RF Upstream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SiO2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140(RF)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35,62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273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2/MD PC1 Src2 RF Upstream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SiO2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140(RF)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40,77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55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3/MD PC1 Src3 DC Upstream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500(DC)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442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4/MD PC1 Src4 DC Upstream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500(DC)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132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5/MD PC1 Src5</a:t>
                      </a:r>
                      <a:r>
                        <a:rPr lang="da-DK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</a:t>
                      </a:r>
                      <a:endParaRPr lang="en-US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200(DC)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75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5/MD PC1 Src5</a:t>
                      </a:r>
                      <a:r>
                        <a:rPr lang="da-DK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Pulse</a:t>
                      </a:r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DC Downstream with Reactive O2 gas</a:t>
                      </a:r>
                      <a:endParaRPr lang="en-US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500(PDC)</a:t>
                      </a:r>
                    </a:p>
                    <a:p>
                      <a:r>
                        <a:rPr lang="en-US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Frequency: 100Hz</a:t>
                      </a:r>
                    </a:p>
                    <a:p>
                      <a:r>
                        <a:rPr lang="en-US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Revers time: 2µs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n=1,66</a:t>
                      </a:r>
                      <a:r>
                        <a:rPr lang="da-DK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998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6/MD PC1 Src6</a:t>
                      </a:r>
                      <a:r>
                        <a:rPr lang="da-DK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Pulse</a:t>
                      </a:r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DC Upstream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ITO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140(PDC)</a:t>
                      </a:r>
                    </a:p>
                    <a:p>
                      <a:r>
                        <a:rPr lang="da-DK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Frequency: 100Hz</a:t>
                      </a:r>
                    </a:p>
                    <a:p>
                      <a:r>
                        <a:rPr lang="da-DK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Revers</a:t>
                      </a:r>
                      <a:r>
                        <a:rPr lang="da-DK" sz="9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time: 2µs</a:t>
                      </a:r>
                      <a:endParaRPr lang="da-DK" sz="9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056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14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373"/>
            <a:ext cx="12192000" cy="481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8764" y="311728"/>
            <a:ext cx="201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13 </a:t>
            </a:r>
            <a:r>
              <a:rPr lang="en-US" dirty="0" smtClean="0"/>
              <a:t>January</a:t>
            </a:r>
            <a:r>
              <a:rPr lang="da-DK" dirty="0" smtClean="0"/>
              <a:t> </a:t>
            </a:r>
            <a:r>
              <a:rPr lang="en-US" dirty="0" smtClean="0"/>
              <a:t>Monday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7300" y="872836"/>
            <a:ext cx="4826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Al DC manual deposition PC1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Al DC </a:t>
            </a:r>
            <a:r>
              <a:rPr lang="da-DK" dirty="0" err="1" smtClean="0"/>
              <a:t>recipe</a:t>
            </a:r>
            <a:r>
              <a:rPr lang="da-DK" dirty="0" smtClean="0"/>
              <a:t> run PC1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Al DC </a:t>
            </a:r>
            <a:r>
              <a:rPr lang="da-DK" dirty="0" err="1" smtClean="0"/>
              <a:t>cassette</a:t>
            </a:r>
            <a:r>
              <a:rPr lang="da-DK" dirty="0" smtClean="0"/>
              <a:t> </a:t>
            </a:r>
            <a:r>
              <a:rPr lang="da-DK" dirty="0" err="1" smtClean="0"/>
              <a:t>recipe</a:t>
            </a:r>
            <a:r>
              <a:rPr lang="da-DK" dirty="0" smtClean="0"/>
              <a:t> 6 </a:t>
            </a:r>
            <a:r>
              <a:rPr lang="da-DK" dirty="0" err="1" smtClean="0"/>
              <a:t>wafers</a:t>
            </a:r>
            <a:r>
              <a:rPr lang="da-DK" dirty="0" smtClean="0"/>
              <a:t> PC1 (</a:t>
            </a:r>
            <a:r>
              <a:rPr lang="da-DK" dirty="0" err="1" smtClean="0"/>
              <a:t>overnight</a:t>
            </a:r>
            <a:r>
              <a:rPr lang="da-DK" dirty="0" smtClean="0"/>
              <a:t>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6214" y="2016745"/>
            <a:ext cx="2005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14 </a:t>
            </a:r>
            <a:r>
              <a:rPr lang="en-US" dirty="0" smtClean="0"/>
              <a:t>January</a:t>
            </a:r>
            <a:r>
              <a:rPr lang="da-DK" dirty="0" smtClean="0"/>
              <a:t> </a:t>
            </a:r>
            <a:r>
              <a:rPr lang="en-US" dirty="0" smtClean="0"/>
              <a:t>Tuesday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4955" y="2587336"/>
            <a:ext cx="51258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Al </a:t>
            </a:r>
            <a:r>
              <a:rPr lang="da-DK" dirty="0" err="1" smtClean="0"/>
              <a:t>recipe</a:t>
            </a:r>
            <a:r>
              <a:rPr lang="da-DK" dirty="0" smtClean="0"/>
              <a:t> run PC3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AlN </a:t>
            </a:r>
            <a:r>
              <a:rPr lang="da-DK" dirty="0" err="1" smtClean="0"/>
              <a:t>reactive</a:t>
            </a:r>
            <a:r>
              <a:rPr lang="da-DK" dirty="0" smtClean="0"/>
              <a:t> p-DC PC3 with RF bias on </a:t>
            </a:r>
            <a:r>
              <a:rPr lang="da-DK" dirty="0" err="1" smtClean="0"/>
              <a:t>substrate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Al DC </a:t>
            </a:r>
            <a:r>
              <a:rPr lang="da-DK" dirty="0" err="1" smtClean="0"/>
              <a:t>cassette</a:t>
            </a:r>
            <a:r>
              <a:rPr lang="da-DK" dirty="0" smtClean="0"/>
              <a:t> </a:t>
            </a:r>
            <a:r>
              <a:rPr lang="da-DK" dirty="0" err="1" smtClean="0"/>
              <a:t>recipe</a:t>
            </a:r>
            <a:r>
              <a:rPr lang="da-DK" dirty="0" smtClean="0"/>
              <a:t> 6 </a:t>
            </a:r>
            <a:r>
              <a:rPr lang="da-DK" dirty="0" err="1" smtClean="0"/>
              <a:t>wafers</a:t>
            </a:r>
            <a:r>
              <a:rPr lang="da-DK" dirty="0" smtClean="0"/>
              <a:t> PC3 (</a:t>
            </a:r>
            <a:r>
              <a:rPr lang="da-DK" dirty="0" err="1" smtClean="0"/>
              <a:t>overnight</a:t>
            </a:r>
            <a:r>
              <a:rPr lang="da-DK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RF </a:t>
            </a:r>
            <a:r>
              <a:rPr lang="da-DK" dirty="0" err="1" smtClean="0"/>
              <a:t>clean</a:t>
            </a:r>
            <a:r>
              <a:rPr lang="da-DK" dirty="0" smtClean="0"/>
              <a:t> PC1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RF </a:t>
            </a:r>
            <a:r>
              <a:rPr lang="da-DK" dirty="0" err="1" smtClean="0"/>
              <a:t>clean</a:t>
            </a:r>
            <a:r>
              <a:rPr lang="da-DK" dirty="0" smtClean="0"/>
              <a:t> PC3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ITO RF </a:t>
            </a:r>
            <a:r>
              <a:rPr lang="da-DK" dirty="0" err="1" smtClean="0"/>
              <a:t>failed</a:t>
            </a:r>
            <a:r>
              <a:rPr lang="da-DK" dirty="0" smtClean="0"/>
              <a:t> </a:t>
            </a:r>
            <a:r>
              <a:rPr lang="da-DK" dirty="0" err="1" smtClean="0"/>
              <a:t>unstable</a:t>
            </a:r>
            <a:r>
              <a:rPr lang="da-DK" dirty="0" smtClean="0"/>
              <a:t>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Heat </a:t>
            </a:r>
            <a:r>
              <a:rPr lang="da-DK" dirty="0" err="1"/>
              <a:t>c</a:t>
            </a:r>
            <a:r>
              <a:rPr lang="da-DK" dirty="0" err="1" smtClean="0"/>
              <a:t>ourve</a:t>
            </a:r>
            <a:r>
              <a:rPr lang="da-DK" dirty="0" smtClean="0"/>
              <a:t> PC1 </a:t>
            </a:r>
            <a:r>
              <a:rPr lang="da-DK" dirty="0" err="1" smtClean="0"/>
              <a:t>failed</a:t>
            </a:r>
            <a:r>
              <a:rPr lang="da-DK" dirty="0" smtClean="0"/>
              <a:t> (</a:t>
            </a:r>
            <a:r>
              <a:rPr lang="da-DK" dirty="0" err="1" smtClean="0"/>
              <a:t>overnight</a:t>
            </a:r>
            <a:r>
              <a:rPr lang="da-DK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8613" y="284620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>XPS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7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8169" y="510063"/>
            <a:ext cx="2341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15 </a:t>
            </a:r>
            <a:r>
              <a:rPr lang="en-US" dirty="0" smtClean="0"/>
              <a:t>January</a:t>
            </a:r>
            <a:r>
              <a:rPr lang="da-DK" dirty="0" smtClean="0"/>
              <a:t> </a:t>
            </a:r>
            <a:r>
              <a:rPr lang="en-US" dirty="0" smtClean="0"/>
              <a:t>Wednesday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807" y="1058146"/>
            <a:ext cx="79710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AlN </a:t>
            </a:r>
            <a:r>
              <a:rPr lang="da-DK" dirty="0" err="1" smtClean="0"/>
              <a:t>reactive</a:t>
            </a:r>
            <a:r>
              <a:rPr lang="da-DK" dirty="0" smtClean="0"/>
              <a:t> p-DC PC3 with RF bias on </a:t>
            </a:r>
            <a:r>
              <a:rPr lang="da-DK" dirty="0" err="1" smtClean="0"/>
              <a:t>substrate</a:t>
            </a:r>
            <a:r>
              <a:rPr lang="da-DK" dirty="0" smtClean="0"/>
              <a:t> (uniform)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AlN </a:t>
            </a:r>
            <a:r>
              <a:rPr lang="da-DK" dirty="0" err="1" smtClean="0"/>
              <a:t>rective</a:t>
            </a:r>
            <a:r>
              <a:rPr lang="da-DK" dirty="0" smtClean="0"/>
              <a:t> p-DC PC3 </a:t>
            </a:r>
            <a:r>
              <a:rPr lang="da-DK" dirty="0" err="1" smtClean="0"/>
              <a:t>without</a:t>
            </a:r>
            <a:r>
              <a:rPr lang="da-DK" dirty="0" smtClean="0"/>
              <a:t> RF bias on </a:t>
            </a:r>
            <a:r>
              <a:rPr lang="da-DK" dirty="0" err="1" smtClean="0"/>
              <a:t>substrate</a:t>
            </a:r>
            <a:r>
              <a:rPr lang="da-DK" dirty="0" smtClean="0"/>
              <a:t> (nonuniform)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ITO p-DC manual PC1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ITO p-DC </a:t>
            </a:r>
            <a:r>
              <a:rPr lang="da-DK" dirty="0" err="1" smtClean="0"/>
              <a:t>cassette</a:t>
            </a:r>
            <a:r>
              <a:rPr lang="da-DK" dirty="0" smtClean="0"/>
              <a:t> </a:t>
            </a:r>
            <a:r>
              <a:rPr lang="da-DK" dirty="0" err="1" smtClean="0"/>
              <a:t>recipe</a:t>
            </a:r>
            <a:r>
              <a:rPr lang="da-DK" dirty="0" smtClean="0"/>
              <a:t> 6 </a:t>
            </a:r>
            <a:r>
              <a:rPr lang="da-DK" dirty="0" err="1" smtClean="0"/>
              <a:t>wafers</a:t>
            </a:r>
            <a:r>
              <a:rPr lang="da-DK" dirty="0" smtClean="0"/>
              <a:t> PC1 (</a:t>
            </a:r>
            <a:r>
              <a:rPr lang="da-DK" dirty="0" err="1" smtClean="0"/>
              <a:t>overnight</a:t>
            </a:r>
            <a:r>
              <a:rPr lang="da-DK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SiO2 RF </a:t>
            </a:r>
            <a:r>
              <a:rPr lang="da-DK" dirty="0" err="1" smtClean="0"/>
              <a:t>cassette</a:t>
            </a:r>
            <a:r>
              <a:rPr lang="da-DK" dirty="0" smtClean="0"/>
              <a:t> </a:t>
            </a:r>
            <a:r>
              <a:rPr lang="da-DK" dirty="0" err="1" smtClean="0"/>
              <a:t>recipe</a:t>
            </a:r>
            <a:r>
              <a:rPr lang="da-DK" dirty="0" smtClean="0"/>
              <a:t> 2 </a:t>
            </a:r>
            <a:r>
              <a:rPr lang="da-DK" dirty="0" err="1" smtClean="0"/>
              <a:t>wafers</a:t>
            </a:r>
            <a:r>
              <a:rPr lang="da-DK" dirty="0" smtClean="0"/>
              <a:t> PC1 (</a:t>
            </a:r>
            <a:r>
              <a:rPr lang="da-DK" dirty="0" err="1" smtClean="0"/>
              <a:t>overnight</a:t>
            </a:r>
            <a:r>
              <a:rPr lang="da-DK" dirty="0" smtClean="0"/>
              <a:t>)  src1-not uniform, src2-uniform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Heat </a:t>
            </a:r>
            <a:r>
              <a:rPr lang="da-DK" dirty="0" err="1" smtClean="0"/>
              <a:t>courve</a:t>
            </a:r>
            <a:r>
              <a:rPr lang="da-DK" dirty="0" smtClean="0"/>
              <a:t> PC3 </a:t>
            </a:r>
            <a:r>
              <a:rPr lang="da-DK" dirty="0" err="1" smtClean="0"/>
              <a:t>failed</a:t>
            </a:r>
            <a:r>
              <a:rPr lang="da-DK" dirty="0" smtClean="0"/>
              <a:t> (</a:t>
            </a:r>
            <a:r>
              <a:rPr lang="da-DK" dirty="0" err="1" smtClean="0"/>
              <a:t>overnight</a:t>
            </a:r>
            <a:r>
              <a:rPr lang="da-DK" dirty="0" smtClean="0"/>
              <a:t>)</a:t>
            </a:r>
          </a:p>
          <a:p>
            <a:r>
              <a:rPr lang="da-DK" dirty="0" smtClean="0"/>
              <a:t>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8169" y="3551136"/>
            <a:ext cx="2102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16 </a:t>
            </a:r>
            <a:r>
              <a:rPr lang="en-US" dirty="0" smtClean="0"/>
              <a:t>January</a:t>
            </a:r>
            <a:r>
              <a:rPr lang="da-DK" dirty="0" smtClean="0"/>
              <a:t> </a:t>
            </a:r>
            <a:r>
              <a:rPr lang="en-US" dirty="0" smtClean="0"/>
              <a:t>Thursday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807" y="4283885"/>
            <a:ext cx="116161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Ni DC  PC1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ITO p-DC </a:t>
            </a:r>
            <a:r>
              <a:rPr lang="da-DK" dirty="0" err="1" smtClean="0"/>
              <a:t>after</a:t>
            </a:r>
            <a:r>
              <a:rPr lang="da-DK" dirty="0" smtClean="0"/>
              <a:t> </a:t>
            </a:r>
            <a:r>
              <a:rPr lang="da-DK" dirty="0" err="1" smtClean="0"/>
              <a:t>substrate</a:t>
            </a:r>
            <a:r>
              <a:rPr lang="da-DK" dirty="0" smtClean="0"/>
              <a:t> holder </a:t>
            </a:r>
            <a:r>
              <a:rPr lang="da-DK" dirty="0" err="1" smtClean="0"/>
              <a:t>adjustement</a:t>
            </a:r>
            <a:r>
              <a:rPr lang="da-DK" dirty="0" smtClean="0"/>
              <a:t> (</a:t>
            </a:r>
            <a:r>
              <a:rPr lang="da-DK" dirty="0" err="1" smtClean="0"/>
              <a:t>unsufficient</a:t>
            </a:r>
            <a:r>
              <a:rPr lang="da-DK" dirty="0" smtClean="0"/>
              <a:t> </a:t>
            </a:r>
            <a:r>
              <a:rPr lang="da-DK" dirty="0" err="1" smtClean="0"/>
              <a:t>uniformity</a:t>
            </a:r>
            <a:r>
              <a:rPr lang="da-DK" dirty="0" smtClean="0"/>
              <a:t> of ITO </a:t>
            </a:r>
            <a:r>
              <a:rPr lang="da-DK" dirty="0" err="1" smtClean="0"/>
              <a:t>cassette</a:t>
            </a:r>
            <a:r>
              <a:rPr lang="da-DK" dirty="0" smtClean="0"/>
              <a:t> run from 15.01.2020)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SiO2 RF </a:t>
            </a:r>
            <a:r>
              <a:rPr lang="da-DK" dirty="0" err="1" smtClean="0"/>
              <a:t>cassette</a:t>
            </a:r>
            <a:r>
              <a:rPr lang="da-DK" dirty="0" smtClean="0"/>
              <a:t> </a:t>
            </a:r>
            <a:r>
              <a:rPr lang="da-DK" dirty="0" err="1" smtClean="0"/>
              <a:t>recipe</a:t>
            </a:r>
            <a:r>
              <a:rPr lang="da-DK" dirty="0" smtClean="0"/>
              <a:t>. Src1 </a:t>
            </a:r>
            <a:r>
              <a:rPr lang="da-DK" dirty="0" err="1" smtClean="0"/>
              <a:t>failed</a:t>
            </a:r>
            <a:r>
              <a:rPr lang="da-DK" dirty="0" smtClean="0"/>
              <a:t>. </a:t>
            </a:r>
            <a:r>
              <a:rPr lang="da-DK" dirty="0" err="1" smtClean="0"/>
              <a:t>Unstable</a:t>
            </a:r>
            <a:r>
              <a:rPr lang="da-DK" dirty="0" smtClean="0"/>
              <a:t> bias. Src2 </a:t>
            </a:r>
            <a:r>
              <a:rPr lang="da-DK" dirty="0" err="1" smtClean="0"/>
              <a:t>failed</a:t>
            </a:r>
            <a:r>
              <a:rPr lang="da-DK" dirty="0" smtClean="0"/>
              <a:t>. </a:t>
            </a:r>
            <a:r>
              <a:rPr lang="en-US" dirty="0"/>
              <a:t>M</a:t>
            </a:r>
            <a:r>
              <a:rPr lang="en-US" dirty="0" smtClean="0"/>
              <a:t>iscommunication</a:t>
            </a:r>
            <a:r>
              <a:rPr lang="da-DK" dirty="0" smtClean="0"/>
              <a:t> with HIPIMS from PC3 (</a:t>
            </a:r>
            <a:r>
              <a:rPr lang="da-DK" dirty="0" err="1" smtClean="0"/>
              <a:t>no</a:t>
            </a:r>
            <a:r>
              <a:rPr lang="da-DK" dirty="0" smtClean="0"/>
              <a:t> deposition)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Cu </a:t>
            </a:r>
            <a:r>
              <a:rPr lang="da-DK" dirty="0" err="1" smtClean="0"/>
              <a:t>HiPIMS</a:t>
            </a:r>
            <a:r>
              <a:rPr lang="da-DK" dirty="0" smtClean="0"/>
              <a:t> PC3 src3 </a:t>
            </a:r>
            <a:r>
              <a:rPr lang="da-DK" dirty="0" err="1" smtClean="0"/>
              <a:t>recipe</a:t>
            </a:r>
            <a:r>
              <a:rPr lang="da-DK" dirty="0" smtClean="0"/>
              <a:t>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Ni DC </a:t>
            </a:r>
            <a:r>
              <a:rPr lang="da-DK" dirty="0" err="1" smtClean="0"/>
              <a:t>cassette</a:t>
            </a:r>
            <a:r>
              <a:rPr lang="da-DK" dirty="0" smtClean="0"/>
              <a:t> </a:t>
            </a:r>
            <a:r>
              <a:rPr lang="da-DK" dirty="0" err="1" smtClean="0"/>
              <a:t>recipe</a:t>
            </a:r>
            <a:r>
              <a:rPr lang="da-DK" dirty="0" smtClean="0"/>
              <a:t> PC1 (</a:t>
            </a:r>
            <a:r>
              <a:rPr lang="da-DK" dirty="0" err="1" smtClean="0"/>
              <a:t>noticed</a:t>
            </a:r>
            <a:r>
              <a:rPr lang="da-DK" dirty="0" smtClean="0"/>
              <a:t> </a:t>
            </a:r>
            <a:r>
              <a:rPr lang="da-DK" dirty="0" err="1" smtClean="0"/>
              <a:t>no</a:t>
            </a:r>
            <a:r>
              <a:rPr lang="da-DK" dirty="0" smtClean="0"/>
              <a:t> rotation –</a:t>
            </a:r>
            <a:r>
              <a:rPr lang="da-DK" dirty="0" err="1" smtClean="0"/>
              <a:t>accidental</a:t>
            </a:r>
            <a:r>
              <a:rPr lang="da-DK" dirty="0" smtClean="0"/>
              <a:t> </a:t>
            </a:r>
            <a:r>
              <a:rPr lang="da-DK" dirty="0" err="1" smtClean="0"/>
              <a:t>cancel</a:t>
            </a:r>
            <a:r>
              <a:rPr lang="da-DK" dirty="0" smtClean="0"/>
              <a:t>), (</a:t>
            </a:r>
            <a:r>
              <a:rPr lang="da-DK" dirty="0" err="1" smtClean="0"/>
              <a:t>overnight</a:t>
            </a:r>
            <a:r>
              <a:rPr lang="da-DK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Cu DC </a:t>
            </a:r>
            <a:r>
              <a:rPr lang="da-DK" dirty="0" err="1" smtClean="0"/>
              <a:t>cassette</a:t>
            </a:r>
            <a:r>
              <a:rPr lang="da-DK" dirty="0" smtClean="0"/>
              <a:t> </a:t>
            </a:r>
            <a:r>
              <a:rPr lang="da-DK" dirty="0" err="1" smtClean="0"/>
              <a:t>recipe</a:t>
            </a:r>
            <a:r>
              <a:rPr lang="da-DK" dirty="0" smtClean="0"/>
              <a:t> PC1 (</a:t>
            </a:r>
            <a:r>
              <a:rPr lang="da-DK" dirty="0" err="1" smtClean="0"/>
              <a:t>overnight</a:t>
            </a:r>
            <a:r>
              <a:rPr lang="da-DK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Heat </a:t>
            </a:r>
            <a:r>
              <a:rPr lang="da-DK" dirty="0" err="1" smtClean="0"/>
              <a:t>courve</a:t>
            </a:r>
            <a:r>
              <a:rPr lang="da-DK" dirty="0" smtClean="0"/>
              <a:t> PC3 </a:t>
            </a:r>
            <a:r>
              <a:rPr lang="da-DK" dirty="0" err="1" smtClean="0"/>
              <a:t>failed</a:t>
            </a:r>
            <a:r>
              <a:rPr lang="da-DK" dirty="0" smtClean="0"/>
              <a:t> (</a:t>
            </a:r>
            <a:r>
              <a:rPr lang="da-DK" dirty="0" err="1" smtClean="0"/>
              <a:t>overnight</a:t>
            </a:r>
            <a:r>
              <a:rPr lang="da-DK" dirty="0" smtClean="0"/>
              <a:t>, software </a:t>
            </a:r>
            <a:r>
              <a:rPr lang="da-DK" dirty="0" err="1" smtClean="0"/>
              <a:t>issue</a:t>
            </a:r>
            <a:r>
              <a:rPr lang="da-DK" dirty="0" smtClean="0"/>
              <a:t>)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28282" y="105814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>XPS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3819" y="128228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>XPS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6071" y="1875660"/>
            <a:ext cx="171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>XPS (3’rd </a:t>
            </a:r>
            <a:r>
              <a:rPr lang="da-DK" b="1" dirty="0" err="1" smtClean="0">
                <a:solidFill>
                  <a:srgbClr val="FF0000"/>
                </a:solidFill>
              </a:rPr>
              <a:t>wafer</a:t>
            </a:r>
            <a:r>
              <a:rPr lang="da-DK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4973" y="215142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>XPS, 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9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726" y="135989"/>
            <a:ext cx="181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17 </a:t>
            </a:r>
            <a:r>
              <a:rPr lang="en-US" dirty="0" smtClean="0"/>
              <a:t>January</a:t>
            </a:r>
            <a:r>
              <a:rPr lang="da-DK" dirty="0" smtClean="0"/>
              <a:t> </a:t>
            </a:r>
            <a:r>
              <a:rPr lang="en-US" dirty="0" smtClean="0"/>
              <a:t>Friday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2737" y="665746"/>
            <a:ext cx="88158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Heat </a:t>
            </a:r>
            <a:r>
              <a:rPr lang="da-DK" dirty="0" err="1" smtClean="0"/>
              <a:t>courve</a:t>
            </a:r>
            <a:r>
              <a:rPr lang="da-DK" dirty="0" smtClean="0"/>
              <a:t> test up to 100C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RF test. Change of dark </a:t>
            </a:r>
            <a:r>
              <a:rPr lang="da-DK" dirty="0" err="1" smtClean="0"/>
              <a:t>space</a:t>
            </a:r>
            <a:r>
              <a:rPr lang="da-DK" dirty="0" smtClean="0"/>
              <a:t> </a:t>
            </a:r>
            <a:r>
              <a:rPr lang="da-DK" dirty="0" err="1" smtClean="0"/>
              <a:t>shield</a:t>
            </a:r>
            <a:r>
              <a:rPr lang="da-DK" dirty="0" smtClean="0"/>
              <a:t> in PC1 and test on 4’’ Al in PC3.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AlN</a:t>
            </a:r>
            <a:r>
              <a:rPr lang="da-DK" dirty="0" smtClean="0"/>
              <a:t> p-DC </a:t>
            </a:r>
            <a:r>
              <a:rPr lang="da-DK" dirty="0" err="1" smtClean="0"/>
              <a:t>reactive</a:t>
            </a:r>
            <a:r>
              <a:rPr lang="da-DK" dirty="0" smtClean="0"/>
              <a:t> in PC3. 900W </a:t>
            </a:r>
            <a:r>
              <a:rPr lang="da-DK" dirty="0" err="1" smtClean="0"/>
              <a:t>triple</a:t>
            </a:r>
            <a:r>
              <a:rPr lang="da-DK" dirty="0" smtClean="0"/>
              <a:t> the power, </a:t>
            </a:r>
            <a:r>
              <a:rPr lang="da-DK" dirty="0" err="1" smtClean="0"/>
              <a:t>reduced</a:t>
            </a:r>
            <a:r>
              <a:rPr lang="da-DK" dirty="0" smtClean="0"/>
              <a:t> 3 times </a:t>
            </a:r>
            <a:r>
              <a:rPr lang="da-DK" dirty="0" err="1" smtClean="0"/>
              <a:t>dep</a:t>
            </a:r>
            <a:r>
              <a:rPr lang="da-DK" dirty="0" smtClean="0"/>
              <a:t>. time. 15 N2 MFC2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SiO2 RF PC1 src1. </a:t>
            </a:r>
            <a:r>
              <a:rPr lang="da-DK" dirty="0" err="1" smtClean="0"/>
              <a:t>Cassette</a:t>
            </a:r>
            <a:r>
              <a:rPr lang="da-DK" dirty="0" smtClean="0"/>
              <a:t> </a:t>
            </a:r>
            <a:r>
              <a:rPr lang="da-DK" dirty="0" err="1" smtClean="0"/>
              <a:t>recipe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SiO2 RF PC1 src2. </a:t>
            </a:r>
            <a:r>
              <a:rPr lang="da-DK" dirty="0" err="1" smtClean="0"/>
              <a:t>Cassette</a:t>
            </a:r>
            <a:r>
              <a:rPr lang="da-DK" dirty="0" smtClean="0"/>
              <a:t> </a:t>
            </a:r>
            <a:r>
              <a:rPr lang="da-DK" dirty="0" err="1" smtClean="0"/>
              <a:t>recipe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Ni DC PC1. </a:t>
            </a:r>
            <a:r>
              <a:rPr lang="da-DK" dirty="0" err="1"/>
              <a:t>C</a:t>
            </a:r>
            <a:r>
              <a:rPr lang="da-DK" dirty="0" err="1" smtClean="0"/>
              <a:t>assette</a:t>
            </a:r>
            <a:r>
              <a:rPr lang="da-DK" dirty="0" smtClean="0"/>
              <a:t> </a:t>
            </a:r>
            <a:r>
              <a:rPr lang="da-DK" dirty="0" err="1" smtClean="0"/>
              <a:t>recipe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726" y="2686592"/>
            <a:ext cx="2436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18-19 </a:t>
            </a:r>
            <a:r>
              <a:rPr lang="da-DK" dirty="0" err="1" smtClean="0"/>
              <a:t>January</a:t>
            </a:r>
            <a:r>
              <a:rPr lang="da-DK" dirty="0" smtClean="0"/>
              <a:t> Weekend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42737" y="3131210"/>
            <a:ext cx="2766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24 </a:t>
            </a:r>
            <a:r>
              <a:rPr lang="da-DK" dirty="0" err="1" smtClean="0"/>
              <a:t>hours</a:t>
            </a:r>
            <a:r>
              <a:rPr lang="da-DK" dirty="0" smtClean="0"/>
              <a:t> pump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Heat </a:t>
            </a:r>
            <a:r>
              <a:rPr lang="da-DK" dirty="0" err="1" smtClean="0"/>
              <a:t>courve</a:t>
            </a:r>
            <a:r>
              <a:rPr lang="da-DK" dirty="0" smtClean="0"/>
              <a:t> in PC1&amp;PC3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ITO batch PC1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82931" y="123702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>XPS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2931" y="1542909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>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56481" y="1811737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> 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726" y="4091414"/>
            <a:ext cx="202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20 </a:t>
            </a:r>
            <a:r>
              <a:rPr lang="en-US" dirty="0" smtClean="0"/>
              <a:t>January</a:t>
            </a:r>
            <a:r>
              <a:rPr lang="da-DK" dirty="0" smtClean="0"/>
              <a:t> </a:t>
            </a:r>
            <a:r>
              <a:rPr lang="en-US" dirty="0" smtClean="0"/>
              <a:t>Monday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2737" y="4497620"/>
            <a:ext cx="10237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Cu DC in PC3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Manual </a:t>
            </a:r>
            <a:r>
              <a:rPr lang="da-DK" dirty="0" err="1" smtClean="0"/>
              <a:t>HiPIMS</a:t>
            </a:r>
            <a:r>
              <a:rPr lang="da-DK" dirty="0" smtClean="0"/>
              <a:t> Cu in PC1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SiO2 RF src2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AlN</a:t>
            </a:r>
            <a:r>
              <a:rPr lang="da-DK" dirty="0" smtClean="0"/>
              <a:t> batch </a:t>
            </a:r>
            <a:r>
              <a:rPr lang="da-DK" dirty="0" err="1" smtClean="0"/>
              <a:t>without</a:t>
            </a:r>
            <a:r>
              <a:rPr lang="da-DK" dirty="0" smtClean="0"/>
              <a:t> bias in PC3 p-DC Reactive. </a:t>
            </a:r>
            <a:r>
              <a:rPr lang="da-DK" dirty="0" err="1" smtClean="0"/>
              <a:t>Cassette</a:t>
            </a:r>
            <a:r>
              <a:rPr lang="da-DK" dirty="0" smtClean="0"/>
              <a:t> </a:t>
            </a:r>
            <a:r>
              <a:rPr lang="da-DK" dirty="0" err="1" smtClean="0"/>
              <a:t>recipe</a:t>
            </a:r>
            <a:r>
              <a:rPr lang="da-DK" dirty="0" smtClean="0"/>
              <a:t> (</a:t>
            </a:r>
            <a:r>
              <a:rPr lang="da-DK" dirty="0" err="1" smtClean="0"/>
              <a:t>overnight</a:t>
            </a:r>
            <a:r>
              <a:rPr lang="da-DK" dirty="0" smtClean="0"/>
              <a:t>). </a:t>
            </a:r>
            <a:r>
              <a:rPr lang="da-DK" dirty="0" err="1" smtClean="0"/>
              <a:t>Came</a:t>
            </a:r>
            <a:r>
              <a:rPr lang="da-DK" dirty="0" smtClean="0"/>
              <a:t> out with bad </a:t>
            </a:r>
            <a:r>
              <a:rPr lang="da-DK" dirty="0" err="1" smtClean="0"/>
              <a:t>uniformity</a:t>
            </a:r>
            <a:r>
              <a:rPr lang="da-DK" dirty="0" smtClean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1862" y="4988074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> 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80411" y="527161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>XPS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1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084" y="345582"/>
            <a:ext cx="2005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21 </a:t>
            </a:r>
            <a:r>
              <a:rPr lang="en-US" dirty="0" smtClean="0"/>
              <a:t>January</a:t>
            </a:r>
            <a:r>
              <a:rPr lang="da-DK" dirty="0" smtClean="0"/>
              <a:t> </a:t>
            </a:r>
            <a:r>
              <a:rPr lang="en-US" dirty="0" smtClean="0"/>
              <a:t>Tuesday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9705" y="1064609"/>
            <a:ext cx="3892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HiPIMS</a:t>
            </a:r>
            <a:r>
              <a:rPr lang="da-DK" dirty="0" smtClean="0"/>
              <a:t> Cu on Si </a:t>
            </a:r>
            <a:r>
              <a:rPr lang="da-DK" dirty="0" err="1" smtClean="0"/>
              <a:t>trench</a:t>
            </a:r>
            <a:r>
              <a:rPr lang="da-DK" dirty="0" smtClean="0"/>
              <a:t> PC1 (</a:t>
            </a:r>
            <a:r>
              <a:rPr lang="da-DK" dirty="0" err="1" smtClean="0"/>
              <a:t>recipe</a:t>
            </a:r>
            <a:r>
              <a:rPr lang="da-DK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HiPIMS</a:t>
            </a:r>
            <a:r>
              <a:rPr lang="da-DK" dirty="0" smtClean="0"/>
              <a:t> Cu on Si </a:t>
            </a:r>
            <a:r>
              <a:rPr lang="da-DK" dirty="0" err="1" smtClean="0"/>
              <a:t>trench</a:t>
            </a:r>
            <a:r>
              <a:rPr lang="da-DK" dirty="0" smtClean="0"/>
              <a:t> PC3 (</a:t>
            </a:r>
            <a:r>
              <a:rPr lang="da-DK" dirty="0" err="1" smtClean="0"/>
              <a:t>recipe</a:t>
            </a:r>
            <a:r>
              <a:rPr lang="da-DK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AlN</a:t>
            </a:r>
            <a:r>
              <a:rPr lang="da-DK" dirty="0" smtClean="0"/>
              <a:t> </a:t>
            </a:r>
            <a:r>
              <a:rPr lang="da-DK" dirty="0" err="1" smtClean="0"/>
              <a:t>quick</a:t>
            </a:r>
            <a:r>
              <a:rPr lang="da-DK" dirty="0" smtClean="0"/>
              <a:t> test to </a:t>
            </a:r>
            <a:r>
              <a:rPr lang="da-DK" dirty="0" err="1" smtClean="0"/>
              <a:t>improve</a:t>
            </a:r>
            <a:r>
              <a:rPr lang="da-DK" dirty="0" smtClean="0"/>
              <a:t> deposition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AlN</a:t>
            </a:r>
            <a:r>
              <a:rPr lang="da-DK" dirty="0" smtClean="0"/>
              <a:t> batch (</a:t>
            </a:r>
            <a:r>
              <a:rPr lang="da-DK" dirty="0" err="1" smtClean="0"/>
              <a:t>overnight</a:t>
            </a:r>
            <a:r>
              <a:rPr lang="da-DK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42245" y="129544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>XPS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084" y="2535330"/>
            <a:ext cx="328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22-24 </a:t>
            </a:r>
            <a:r>
              <a:rPr lang="en-US" dirty="0" smtClean="0"/>
              <a:t>January</a:t>
            </a:r>
            <a:r>
              <a:rPr lang="da-DK" dirty="0" smtClean="0"/>
              <a:t> </a:t>
            </a:r>
            <a:r>
              <a:rPr lang="en-US" dirty="0" smtClean="0"/>
              <a:t>Wednesday-Friday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9835" y="3376864"/>
            <a:ext cx="88196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AlN</a:t>
            </a:r>
            <a:r>
              <a:rPr lang="da-DK" dirty="0" smtClean="0"/>
              <a:t> </a:t>
            </a:r>
            <a:r>
              <a:rPr lang="da-DK" dirty="0" err="1" smtClean="0"/>
              <a:t>testing</a:t>
            </a:r>
            <a:r>
              <a:rPr lang="da-DK" dirty="0" smtClean="0"/>
              <a:t>. </a:t>
            </a:r>
            <a:r>
              <a:rPr lang="da-DK" dirty="0" err="1" smtClean="0"/>
              <a:t>Adjusting</a:t>
            </a:r>
            <a:r>
              <a:rPr lang="da-DK" dirty="0" smtClean="0"/>
              <a:t> the position for </a:t>
            </a:r>
            <a:r>
              <a:rPr lang="da-DK" dirty="0" err="1" smtClean="0"/>
              <a:t>AlN</a:t>
            </a:r>
            <a:r>
              <a:rPr lang="da-DK" dirty="0"/>
              <a:t> </a:t>
            </a:r>
            <a:r>
              <a:rPr lang="da-DK" dirty="0" err="1" smtClean="0"/>
              <a:t>target</a:t>
            </a:r>
            <a:r>
              <a:rPr lang="da-DK" dirty="0" smtClean="0"/>
              <a:t> to </a:t>
            </a:r>
            <a:r>
              <a:rPr lang="da-DK" dirty="0" err="1" smtClean="0"/>
              <a:t>get</a:t>
            </a:r>
            <a:r>
              <a:rPr lang="da-DK" dirty="0" smtClean="0"/>
              <a:t> </a:t>
            </a:r>
            <a:r>
              <a:rPr lang="da-DK" dirty="0" err="1" smtClean="0"/>
              <a:t>uniformity</a:t>
            </a:r>
            <a:r>
              <a:rPr lang="da-DK" dirty="0" smtClean="0"/>
              <a:t> from 6-8% </a:t>
            </a:r>
            <a:r>
              <a:rPr lang="da-DK" dirty="0" err="1" smtClean="0"/>
              <a:t>down</a:t>
            </a:r>
            <a:r>
              <a:rPr lang="da-DK" dirty="0" smtClean="0"/>
              <a:t> to 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Co deposition tests in PC3 and PC1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HiPIMS</a:t>
            </a:r>
            <a:r>
              <a:rPr lang="da-DK" dirty="0" smtClean="0"/>
              <a:t> tests in PC1 and PC3 in manual and </a:t>
            </a:r>
            <a:r>
              <a:rPr lang="da-DK" dirty="0" err="1" smtClean="0"/>
              <a:t>automatic</a:t>
            </a:r>
            <a:r>
              <a:rPr lang="da-DK" dirty="0" smtClean="0"/>
              <a:t> mode and with </a:t>
            </a:r>
            <a:r>
              <a:rPr lang="da-DK" dirty="0" err="1" smtClean="0"/>
              <a:t>co-deposition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Residual</a:t>
            </a:r>
            <a:r>
              <a:rPr lang="da-DK" dirty="0" smtClean="0"/>
              <a:t> gas </a:t>
            </a:r>
            <a:r>
              <a:rPr lang="da-DK" dirty="0" err="1" smtClean="0"/>
              <a:t>analysis</a:t>
            </a:r>
            <a:r>
              <a:rPr lang="en-US" dirty="0" smtClean="0"/>
              <a:t> in PC3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99694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04236" y="6320244"/>
            <a:ext cx="104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Src</a:t>
            </a:r>
            <a:r>
              <a:rPr lang="da-DK" dirty="0" smtClean="0"/>
              <a:t> 2 PC1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33245" y="6320244"/>
            <a:ext cx="104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Src</a:t>
            </a:r>
            <a:r>
              <a:rPr lang="da-DK" dirty="0" smtClean="0"/>
              <a:t> 1 PC1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07832" y="264695"/>
            <a:ext cx="30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SiO2 RF deposition 15 01 2020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07832" y="6320244"/>
            <a:ext cx="3064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observed</a:t>
            </a:r>
            <a:r>
              <a:rPr lang="da-DK" dirty="0" smtClean="0"/>
              <a:t> </a:t>
            </a:r>
            <a:r>
              <a:rPr lang="da-DK" dirty="0" err="1" smtClean="0"/>
              <a:t>unstable</a:t>
            </a:r>
            <a:r>
              <a:rPr lang="da-DK" dirty="0" smtClean="0"/>
              <a:t> RF bias!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1263" y="101065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procent</a:t>
            </a:r>
            <a:r>
              <a:rPr lang="en-US" dirty="0"/>
              <a:t> deviation of the thickness:   1.0636 %</a:t>
            </a:r>
          </a:p>
          <a:p>
            <a:r>
              <a:rPr lang="en-US" dirty="0"/>
              <a:t>mean value of thickness:  77.1778 nm</a:t>
            </a:r>
          </a:p>
          <a:p>
            <a:r>
              <a:rPr lang="en-US" dirty="0" err="1"/>
              <a:t>standart</a:t>
            </a:r>
            <a:r>
              <a:rPr lang="en-US" dirty="0"/>
              <a:t> deviation:  0.49334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" y="2006516"/>
            <a:ext cx="5333333" cy="400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954768" y="101065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procent</a:t>
            </a:r>
            <a:r>
              <a:rPr lang="en-US" dirty="0"/>
              <a:t> deviation of the thickness:   7.4015 %</a:t>
            </a:r>
          </a:p>
          <a:p>
            <a:r>
              <a:rPr lang="en-US" dirty="0"/>
              <a:t>mean value of thickness:  100.8372 nm</a:t>
            </a:r>
          </a:p>
          <a:p>
            <a:r>
              <a:rPr lang="en-US" dirty="0" err="1"/>
              <a:t>standart</a:t>
            </a:r>
            <a:r>
              <a:rPr lang="en-US" dirty="0"/>
              <a:t> deviation:  4.1588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34" y="1933981"/>
            <a:ext cx="53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9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242" y="55581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procent</a:t>
            </a:r>
            <a:r>
              <a:rPr lang="en-US" dirty="0"/>
              <a:t> deviation of the thickness:   1.0636 %</a:t>
            </a:r>
          </a:p>
          <a:p>
            <a:r>
              <a:rPr lang="en-US" dirty="0"/>
              <a:t>mean value of thickness:  77.1778 nm</a:t>
            </a:r>
          </a:p>
          <a:p>
            <a:r>
              <a:rPr lang="en-US" dirty="0" err="1"/>
              <a:t>standart</a:t>
            </a:r>
            <a:r>
              <a:rPr lang="en-US" dirty="0"/>
              <a:t> deviation:  0.49334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" y="1461483"/>
            <a:ext cx="5333333" cy="40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67537" y="71387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scr2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71387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scr1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07832" y="264695"/>
            <a:ext cx="30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SiO2 RF deposition 17 01 2020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785811" y="55581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procent</a:t>
            </a:r>
            <a:r>
              <a:rPr lang="en-US" dirty="0"/>
              <a:t> deviation of the thickness:   7.4015 %</a:t>
            </a:r>
          </a:p>
          <a:p>
            <a:r>
              <a:rPr lang="en-US" dirty="0"/>
              <a:t>mean value of thickness:  100.8372 nm</a:t>
            </a:r>
          </a:p>
          <a:p>
            <a:r>
              <a:rPr lang="en-US" dirty="0" err="1"/>
              <a:t>standart</a:t>
            </a:r>
            <a:r>
              <a:rPr lang="en-US" dirty="0"/>
              <a:t> deviation:  4.1588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555" y="1364831"/>
            <a:ext cx="5333333" cy="400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83983" y="898540"/>
            <a:ext cx="196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RF bias </a:t>
            </a:r>
            <a:r>
              <a:rPr lang="da-DK" dirty="0" err="1" smtClean="0"/>
              <a:t>issues</a:t>
            </a:r>
            <a:r>
              <a:rPr lang="da-DK" dirty="0" smtClean="0"/>
              <a:t> </a:t>
            </a:r>
            <a:r>
              <a:rPr lang="da-DK" dirty="0" err="1" smtClean="0"/>
              <a:t>fixed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01" y="1011905"/>
            <a:ext cx="5333333" cy="400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7408" y="5317504"/>
            <a:ext cx="4539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procent</a:t>
            </a:r>
            <a:r>
              <a:rPr lang="en-US" dirty="0"/>
              <a:t> deviation of the thickness:   1.7125 %</a:t>
            </a:r>
          </a:p>
          <a:p>
            <a:r>
              <a:rPr lang="en-US" dirty="0"/>
              <a:t>mean value of thickness:  75.909 nm</a:t>
            </a:r>
          </a:p>
          <a:p>
            <a:r>
              <a:rPr lang="en-US" dirty="0" err="1"/>
              <a:t>standart</a:t>
            </a:r>
            <a:r>
              <a:rPr lang="en-US" dirty="0"/>
              <a:t> deviation:  0.78878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8" y="1011905"/>
            <a:ext cx="5333333" cy="40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8947" y="454043"/>
            <a:ext cx="2651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PC1 src2 position </a:t>
            </a:r>
            <a:r>
              <a:rPr lang="en-US" dirty="0" smtClean="0"/>
              <a:t>adjusted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58947" y="84711"/>
            <a:ext cx="30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SiO2 RF deposition 20 01 2020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216189" y="201328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O1s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347158" y="3224464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Si 2p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78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2746</TotalTime>
  <Words>870</Words>
  <Application>Microsoft Office PowerPoint</Application>
  <PresentationFormat>Widescreen</PresentationFormat>
  <Paragraphs>224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Evgeniy Shkondin</dc:creator>
  <cp:lastModifiedBy>Evgeniy</cp:lastModifiedBy>
  <cp:revision>52</cp:revision>
  <cp:lastPrinted>2020-01-20T07:59:20Z</cp:lastPrinted>
  <dcterms:created xsi:type="dcterms:W3CDTF">2020-01-16T17:39:23Z</dcterms:created>
  <dcterms:modified xsi:type="dcterms:W3CDTF">2020-03-22T17:25:05Z</dcterms:modified>
</cp:coreProperties>
</file>