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58" r:id="rId6"/>
    <p:sldId id="259" r:id="rId7"/>
    <p:sldId id="260" r:id="rId8"/>
    <p:sldId id="271" r:id="rId9"/>
    <p:sldId id="261" r:id="rId10"/>
    <p:sldId id="263" r:id="rId11"/>
    <p:sldId id="264" r:id="rId12"/>
    <p:sldId id="268" r:id="rId13"/>
    <p:sldId id="262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3" autoAdjust="0"/>
  </p:normalViewPr>
  <p:slideViewPr>
    <p:cSldViewPr snapToGrid="0">
      <p:cViewPr varScale="1">
        <p:scale>
          <a:sx n="76" d="100"/>
          <a:sy n="76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FE6B-9E5E-B8C7-B926-8B220F062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EF19D-6FEF-9681-2357-DD72E0EB6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24E55-D0CF-FD28-4138-CB8F742A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004EF-93B9-8033-0F74-C4CE2663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3566-CFA8-7305-2A79-F2A8E0DB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43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665B-A780-9A6E-2133-EE9D4819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A0924-C4CF-E217-F369-8BCF6B5AC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9C97-6531-7E02-408C-5C687E11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AF0B8-41F6-BA56-2E89-FF155178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44E1-2DC5-EA01-1D68-0D3521CB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991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B5D70-059E-2BD7-8F78-69A93CC54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9E98A-BDF1-0EB7-3C83-1E8EB6D8F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E0890-57EA-3AF5-B242-C61DAC62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D4ECD-18AA-3C6F-A61C-A0A25EC4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6AE85-A848-BB95-BC16-28DBBF77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66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A005-E6EB-A6F8-BEA7-832AC698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19AC-E2C1-B51D-09E4-B6E547F93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BD476-E7EB-EED2-D559-13004BC8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D6D2-16BD-7F87-A44F-631AC636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07540-5558-41DF-2A43-922414E2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086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FF297-E9B3-4D78-7455-5332046D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6B871-7213-9CE8-FB9F-9163C4845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AD865-77B3-31E2-F630-E30CBA51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48C7E-8EB6-42BB-C45C-03CB61E4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0BA67-752B-04EF-0270-34C806AC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86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AD33-4944-219F-3E68-3A0E1D08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F718-E9BB-CFB6-A9CE-5F119EAD5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CC59A-BE0C-354C-EBC5-89AE5BAE4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ECE65-3100-D71C-3E3B-736AAC66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44188-C480-44AC-8461-74236809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B4106-D79C-723E-EECC-60D053E8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903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DC21-EEB8-ECEF-EF9D-010A97C4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C383C-A540-EA10-033B-78784B64F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34813-B997-BA29-FFCC-AA19D700C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9F315-EA61-F341-8185-6CF7D7892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5D563-59A5-7FFD-1F22-EA5FAB7A5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DB532-83EE-49A0-869F-287A5209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D2B2B-6098-D66A-ED48-84348AAE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5B4F4-48C1-518D-615B-257797EA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627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E5A9-C632-142D-FE23-879FF4F0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EA199-E5BF-19E6-8AEF-4A736CED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8FFF3-8E04-E8D9-5521-AE121889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54C83-CB9D-414A-5EA9-127826F9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488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1E6F8-57BD-8FBF-354F-ABACC98B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1EE8C-8CB7-C201-12CD-918F353D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D5726-4C4C-943C-F4DA-DE3FAF03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739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EFE4-76FB-71D7-C597-009AA2C6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A47A-BA3A-7A52-A054-A4C0278F8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19028-F0D0-2381-D8FF-CC833CE2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F055C-80F6-9ED1-00DA-5EB589B9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F46E9-CABB-3966-E946-4AF4124F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BE69F-DFCA-A57F-FEA2-6B8408F1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33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04C4-6968-71B7-BEF1-DE77C06F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58DAE-AA2F-4889-7A89-71D574B43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6A0EA-FF44-256A-0AFC-6FDAFB8D0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3E027-E55C-4FAC-1CC4-1C8ACDFC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40677-BEA3-5AAB-EC79-644931AD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09342-54F6-04A2-E9E2-15BD815F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4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9945D-0EA6-8D44-B6D5-BEF72A02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799EE-66D2-84B4-B8C3-B08B880F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5F75F-ED5A-18A7-8AF8-CBB863C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3E2138-2FA5-4DA7-9A42-26D7CDDD43CA}" type="datetimeFigureOut">
              <a:rPr lang="da-DK" smtClean="0"/>
              <a:t>07-07-2025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9CEB9-B92A-5BFB-36D5-C15AD36D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0B91E-C078-3E80-F4C0-8989276C0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E86F0-A646-4E91-8C5B-903D1DE257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71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8ECB-FE46-7DB9-151A-618E587C7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Dektak</a:t>
            </a:r>
            <a:r>
              <a:rPr lang="da-DK" dirty="0"/>
              <a:t> XT and P17 ”</a:t>
            </a:r>
            <a:r>
              <a:rPr lang="da-DK" dirty="0" err="1"/>
              <a:t>flat</a:t>
            </a:r>
            <a:r>
              <a:rPr lang="da-DK" dirty="0"/>
              <a:t>” </a:t>
            </a:r>
            <a:r>
              <a:rPr lang="da-DK" dirty="0" err="1"/>
              <a:t>scans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04688-24D0-D104-C100-11BE2553FA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Measurements of </a:t>
            </a:r>
            <a:r>
              <a:rPr lang="da-DK" dirty="0" err="1"/>
              <a:t>surfaces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”</a:t>
            </a:r>
            <a:r>
              <a:rPr lang="da-DK" dirty="0" err="1"/>
              <a:t>flat</a:t>
            </a:r>
            <a:r>
              <a:rPr lang="da-DK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06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EA8C-417E-3D24-08B9-9488BC53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CE8AA-5C2C-1132-B53F-0B8F6A3DE54E}"/>
              </a:ext>
            </a:extLst>
          </p:cNvPr>
          <p:cNvSpPr txBox="1">
            <a:spLocks/>
          </p:cNvSpPr>
          <p:nvPr/>
        </p:nvSpPr>
        <p:spPr>
          <a:xfrm>
            <a:off x="9500641" y="238796"/>
            <a:ext cx="262983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P17 </a:t>
            </a:r>
          </a:p>
          <a:p>
            <a:r>
              <a:rPr lang="da-DK" sz="3200" dirty="0"/>
              <a:t>6” blank Si </a:t>
            </a:r>
            <a:r>
              <a:rPr lang="da-DK" sz="3200" dirty="0" err="1"/>
              <a:t>near</a:t>
            </a:r>
            <a:r>
              <a:rPr lang="da-DK" sz="3200" dirty="0"/>
              <a:t> </a:t>
            </a:r>
            <a:r>
              <a:rPr lang="da-DK" sz="3200" dirty="0" err="1"/>
              <a:t>edge</a:t>
            </a:r>
            <a:endParaRPr lang="da-DK" sz="3200" dirty="0"/>
          </a:p>
          <a:p>
            <a:r>
              <a:rPr lang="da-DK" sz="3200" dirty="0"/>
              <a:t>Ave of 2</a:t>
            </a:r>
          </a:p>
          <a:p>
            <a:r>
              <a:rPr lang="da-DK" sz="3200" dirty="0"/>
              <a:t>Spot 2</a:t>
            </a:r>
          </a:p>
          <a:p>
            <a:endParaRPr lang="da-DK" sz="3200" dirty="0"/>
          </a:p>
          <a:p>
            <a:r>
              <a:rPr lang="da-DK" sz="3200" dirty="0"/>
              <a:t>Range app 10 nm</a:t>
            </a:r>
          </a:p>
        </p:txBody>
      </p:sp>
      <p:pic>
        <p:nvPicPr>
          <p:cNvPr id="2" name="Picture 1" descr="A screen shot of a graph&#10;&#10;AI-generated content may be incorrect.">
            <a:extLst>
              <a:ext uri="{FF2B5EF4-FFF2-40B4-BE49-F238E27FC236}">
                <a16:creationId xmlns:a16="http://schemas.microsoft.com/office/drawing/2014/main" id="{C17E6FE3-C9AF-BF9A-CF1B-BD127909D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7" y="2720880"/>
            <a:ext cx="9308124" cy="38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26832-AE7D-B200-3188-076B8C7DB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4F26F8-FB8C-342E-B083-9192EE895C03}"/>
              </a:ext>
            </a:extLst>
          </p:cNvPr>
          <p:cNvSpPr txBox="1">
            <a:spLocks/>
          </p:cNvSpPr>
          <p:nvPr/>
        </p:nvSpPr>
        <p:spPr>
          <a:xfrm>
            <a:off x="9329101" y="355986"/>
            <a:ext cx="301565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P17 </a:t>
            </a:r>
          </a:p>
          <a:p>
            <a:r>
              <a:rPr lang="da-DK" sz="3200" dirty="0"/>
              <a:t>6” blank Si</a:t>
            </a:r>
          </a:p>
          <a:p>
            <a:r>
              <a:rPr lang="da-DK" sz="3200" dirty="0" err="1"/>
              <a:t>near</a:t>
            </a:r>
            <a:r>
              <a:rPr lang="da-DK" sz="3200" dirty="0"/>
              <a:t> </a:t>
            </a:r>
            <a:r>
              <a:rPr lang="da-DK" sz="3200" dirty="0" err="1"/>
              <a:t>edge</a:t>
            </a:r>
            <a:endParaRPr lang="da-DK" sz="3200" dirty="0"/>
          </a:p>
          <a:p>
            <a:r>
              <a:rPr lang="da-DK" sz="3200" dirty="0"/>
              <a:t>Ave of 2</a:t>
            </a:r>
          </a:p>
          <a:p>
            <a:r>
              <a:rPr lang="da-DK" sz="3200" dirty="0"/>
              <a:t>Spot 3</a:t>
            </a:r>
          </a:p>
          <a:p>
            <a:endParaRPr lang="da-DK" sz="3200" dirty="0"/>
          </a:p>
          <a:p>
            <a:r>
              <a:rPr lang="da-DK" sz="3200" dirty="0"/>
              <a:t>Range app 17 nm</a:t>
            </a:r>
          </a:p>
        </p:txBody>
      </p:sp>
      <p:pic>
        <p:nvPicPr>
          <p:cNvPr id="5" name="Picture 4" descr="A graph on a white background&#10;&#10;AI-generated content may be incorrect.">
            <a:extLst>
              <a:ext uri="{FF2B5EF4-FFF2-40B4-BE49-F238E27FC236}">
                <a16:creationId xmlns:a16="http://schemas.microsoft.com/office/drawing/2014/main" id="{6ACF76A4-D503-E8BD-8C5C-1E98E9266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754"/>
            <a:ext cx="9329101" cy="38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7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CD313-C848-19E5-3B61-CB6DCC9DA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53826B5-6B7C-F6E3-7D66-FF6A277AB532}"/>
              </a:ext>
            </a:extLst>
          </p:cNvPr>
          <p:cNvSpPr txBox="1">
            <a:spLocks/>
          </p:cNvSpPr>
          <p:nvPr/>
        </p:nvSpPr>
        <p:spPr>
          <a:xfrm>
            <a:off x="8760552" y="104296"/>
            <a:ext cx="310494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P17 </a:t>
            </a:r>
          </a:p>
          <a:p>
            <a:r>
              <a:rPr lang="da-DK" sz="3200" dirty="0"/>
              <a:t>6” blank Si </a:t>
            </a:r>
            <a:r>
              <a:rPr lang="da-DK" sz="3200" dirty="0" err="1"/>
              <a:t>wafer</a:t>
            </a:r>
            <a:r>
              <a:rPr lang="da-DK" sz="3200" dirty="0"/>
              <a:t> </a:t>
            </a:r>
            <a:r>
              <a:rPr lang="da-DK" sz="3200" dirty="0" err="1"/>
              <a:t>Near</a:t>
            </a:r>
            <a:r>
              <a:rPr lang="da-DK" sz="3200" dirty="0"/>
              <a:t> </a:t>
            </a:r>
            <a:r>
              <a:rPr lang="da-DK" sz="3200" dirty="0" err="1"/>
              <a:t>edge</a:t>
            </a:r>
            <a:r>
              <a:rPr lang="da-DK" sz="3200" dirty="0"/>
              <a:t> spot 4</a:t>
            </a:r>
          </a:p>
          <a:p>
            <a:r>
              <a:rPr lang="da-DK" sz="3200" dirty="0"/>
              <a:t>Ave of 2 </a:t>
            </a:r>
            <a:r>
              <a:rPr lang="da-DK" sz="3200" dirty="0" err="1"/>
              <a:t>scans</a:t>
            </a:r>
            <a:endParaRPr lang="da-DK" sz="3200" dirty="0"/>
          </a:p>
          <a:p>
            <a:endParaRPr lang="da-DK" sz="3200" dirty="0"/>
          </a:p>
          <a:p>
            <a:r>
              <a:rPr lang="da-DK" sz="3200" dirty="0"/>
              <a:t>Jun 20, 2025</a:t>
            </a:r>
          </a:p>
          <a:p>
            <a:endParaRPr lang="da-DK" sz="3200" dirty="0"/>
          </a:p>
          <a:p>
            <a:r>
              <a:rPr lang="da-DK" sz="3200" dirty="0"/>
              <a:t>Range app 40 nm</a:t>
            </a:r>
          </a:p>
          <a:p>
            <a:endParaRPr lang="da-DK" sz="3200" dirty="0"/>
          </a:p>
        </p:txBody>
      </p:sp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CA0470C6-E573-6F55-0373-50F3190E4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187"/>
            <a:ext cx="8760552" cy="36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605844B-921F-6862-DDFD-71F4A6FA0CFE}"/>
              </a:ext>
            </a:extLst>
          </p:cNvPr>
          <p:cNvSpPr txBox="1">
            <a:spLocks/>
          </p:cNvSpPr>
          <p:nvPr/>
        </p:nvSpPr>
        <p:spPr>
          <a:xfrm>
            <a:off x="8518358" y="355986"/>
            <a:ext cx="310494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P17 </a:t>
            </a:r>
          </a:p>
          <a:p>
            <a:r>
              <a:rPr lang="da-DK" sz="3200" dirty="0"/>
              <a:t>6” blank Si </a:t>
            </a:r>
            <a:r>
              <a:rPr lang="da-DK" sz="3200" dirty="0" err="1"/>
              <a:t>wafer</a:t>
            </a:r>
            <a:endParaRPr lang="da-DK" sz="3200" dirty="0"/>
          </a:p>
          <a:p>
            <a:r>
              <a:rPr lang="da-DK" sz="3200" dirty="0"/>
              <a:t>Center</a:t>
            </a:r>
          </a:p>
          <a:p>
            <a:r>
              <a:rPr lang="da-DK" sz="2000" dirty="0"/>
              <a:t>Ave of 2-3 </a:t>
            </a:r>
            <a:r>
              <a:rPr lang="da-DK" sz="2000" dirty="0" err="1"/>
              <a:t>scans</a:t>
            </a:r>
            <a:r>
              <a:rPr lang="da-DK" sz="2000" dirty="0"/>
              <a:t> in </a:t>
            </a:r>
            <a:r>
              <a:rPr lang="da-DK" sz="2000" dirty="0" err="1"/>
              <a:t>each</a:t>
            </a:r>
            <a:r>
              <a:rPr lang="da-DK" sz="2000" dirty="0"/>
              <a:t> </a:t>
            </a:r>
            <a:r>
              <a:rPr lang="da-DK" sz="2000" dirty="0" err="1"/>
              <a:t>graph</a:t>
            </a:r>
            <a:endParaRPr lang="da-DK" sz="2000" dirty="0"/>
          </a:p>
          <a:p>
            <a:r>
              <a:rPr lang="da-DK" sz="2000" dirty="0" err="1"/>
              <a:t>Scans</a:t>
            </a:r>
            <a:r>
              <a:rPr lang="da-DK" sz="2000" dirty="0"/>
              <a:t> at </a:t>
            </a:r>
            <a:r>
              <a:rPr lang="da-DK" sz="2000" dirty="0" err="1"/>
              <a:t>diff</a:t>
            </a:r>
            <a:r>
              <a:rPr lang="da-DK" sz="2000" dirty="0"/>
              <a:t> speed and resolution, same location</a:t>
            </a:r>
          </a:p>
          <a:p>
            <a:endParaRPr lang="da-DK" sz="2000" dirty="0"/>
          </a:p>
          <a:p>
            <a:r>
              <a:rPr lang="da-DK" sz="2000" dirty="0"/>
              <a:t>Range app 15 nm</a:t>
            </a:r>
          </a:p>
        </p:txBody>
      </p:sp>
      <p:pic>
        <p:nvPicPr>
          <p:cNvPr id="6" name="Picture 5" descr="A screen shot of a graph&#10;&#10;AI-generated content may be incorrect.">
            <a:extLst>
              <a:ext uri="{FF2B5EF4-FFF2-40B4-BE49-F238E27FC236}">
                <a16:creationId xmlns:a16="http://schemas.microsoft.com/office/drawing/2014/main" id="{9ED79761-A7AA-0824-527D-8EBE84C66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2" y="4310285"/>
            <a:ext cx="7699347" cy="2547715"/>
          </a:xfrm>
          <a:prstGeom prst="rect">
            <a:avLst/>
          </a:prstGeom>
        </p:spPr>
      </p:pic>
      <p:pic>
        <p:nvPicPr>
          <p:cNvPr id="8" name="Picture 7" descr="A graph on a screen&#10;&#10;AI-generated content may be incorrect.">
            <a:extLst>
              <a:ext uri="{FF2B5EF4-FFF2-40B4-BE49-F238E27FC236}">
                <a16:creationId xmlns:a16="http://schemas.microsoft.com/office/drawing/2014/main" id="{082D9256-B882-3F58-51F2-28BB623E3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2" y="2155142"/>
            <a:ext cx="7699347" cy="2547715"/>
          </a:xfrm>
          <a:prstGeom prst="rect">
            <a:avLst/>
          </a:prstGeom>
        </p:spPr>
      </p:pic>
      <p:pic>
        <p:nvPicPr>
          <p:cNvPr id="10" name="Picture 9" descr="A graph on a screen&#10;&#10;AI-generated content may be incorrect.">
            <a:extLst>
              <a:ext uri="{FF2B5EF4-FFF2-40B4-BE49-F238E27FC236}">
                <a16:creationId xmlns:a16="http://schemas.microsoft.com/office/drawing/2014/main" id="{E50B39FA-8B71-1870-A610-439938D3C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2" y="-151492"/>
            <a:ext cx="7699347" cy="25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6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AC24C-E04B-FD0E-8710-76C478694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6AC2CC-C4E3-A5B9-B5B9-1E6F3FD53A99}"/>
              </a:ext>
            </a:extLst>
          </p:cNvPr>
          <p:cNvSpPr txBox="1">
            <a:spLocks/>
          </p:cNvSpPr>
          <p:nvPr/>
        </p:nvSpPr>
        <p:spPr>
          <a:xfrm>
            <a:off x="8760552" y="104296"/>
            <a:ext cx="310494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P17 </a:t>
            </a:r>
          </a:p>
          <a:p>
            <a:r>
              <a:rPr lang="da-DK" sz="3200" dirty="0"/>
              <a:t>6” blank Si </a:t>
            </a:r>
            <a:r>
              <a:rPr lang="da-DK" sz="3200" dirty="0" err="1"/>
              <a:t>wafer</a:t>
            </a:r>
            <a:r>
              <a:rPr lang="da-DK" sz="3200" dirty="0"/>
              <a:t> with Ni</a:t>
            </a:r>
          </a:p>
          <a:p>
            <a:r>
              <a:rPr lang="da-DK" sz="3200" dirty="0" err="1"/>
              <a:t>near</a:t>
            </a:r>
            <a:r>
              <a:rPr lang="da-DK" sz="3200" dirty="0"/>
              <a:t> </a:t>
            </a:r>
            <a:r>
              <a:rPr lang="da-DK" sz="3200" dirty="0" err="1"/>
              <a:t>edge</a:t>
            </a:r>
            <a:endParaRPr lang="da-DK" sz="3200" dirty="0"/>
          </a:p>
          <a:p>
            <a:r>
              <a:rPr lang="da-DK" sz="3200" dirty="0"/>
              <a:t>Ave of 2 </a:t>
            </a:r>
            <a:r>
              <a:rPr lang="da-DK" sz="3200" dirty="0" err="1"/>
              <a:t>scans</a:t>
            </a:r>
            <a:endParaRPr lang="da-DK" sz="3200" dirty="0"/>
          </a:p>
          <a:p>
            <a:endParaRPr lang="da-DK" sz="3200" dirty="0"/>
          </a:p>
          <a:p>
            <a:r>
              <a:rPr lang="da-DK" sz="3200" dirty="0"/>
              <a:t>Jun 20, 2025</a:t>
            </a:r>
          </a:p>
          <a:p>
            <a:endParaRPr lang="da-DK" sz="3200" dirty="0"/>
          </a:p>
          <a:p>
            <a:r>
              <a:rPr lang="da-DK" sz="3200" dirty="0"/>
              <a:t>Range app 10 nm</a:t>
            </a:r>
          </a:p>
          <a:p>
            <a:endParaRPr lang="da-DK" sz="3200" dirty="0"/>
          </a:p>
        </p:txBody>
      </p:sp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C6A77B44-2269-510B-0D2B-2CE50E04C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9" y="3079261"/>
            <a:ext cx="8401503" cy="34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6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A01487A-8648-432C-77B9-AF44202F10C3}"/>
              </a:ext>
            </a:extLst>
          </p:cNvPr>
          <p:cNvSpPr txBox="1">
            <a:spLocks/>
          </p:cNvSpPr>
          <p:nvPr/>
        </p:nvSpPr>
        <p:spPr>
          <a:xfrm>
            <a:off x="8760552" y="104296"/>
            <a:ext cx="310494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P17 </a:t>
            </a:r>
          </a:p>
          <a:p>
            <a:r>
              <a:rPr lang="da-DK" sz="3200" dirty="0"/>
              <a:t>6” blank Si </a:t>
            </a:r>
            <a:r>
              <a:rPr lang="da-DK" sz="3200" dirty="0" err="1"/>
              <a:t>wafer</a:t>
            </a:r>
            <a:r>
              <a:rPr lang="da-DK" sz="3200" dirty="0"/>
              <a:t> with 10 nm Ti/ 90 nm Ni</a:t>
            </a:r>
          </a:p>
          <a:p>
            <a:r>
              <a:rPr lang="da-DK" sz="3200" dirty="0" err="1"/>
              <a:t>near</a:t>
            </a:r>
            <a:r>
              <a:rPr lang="da-DK" sz="3200" dirty="0"/>
              <a:t> center</a:t>
            </a:r>
          </a:p>
          <a:p>
            <a:r>
              <a:rPr lang="da-DK" sz="3200" dirty="0"/>
              <a:t>Ave of 2 </a:t>
            </a:r>
            <a:r>
              <a:rPr lang="da-DK" sz="3200" dirty="0" err="1"/>
              <a:t>scans</a:t>
            </a:r>
            <a:endParaRPr lang="da-DK" sz="3200" dirty="0"/>
          </a:p>
          <a:p>
            <a:endParaRPr lang="da-DK" sz="3200" dirty="0"/>
          </a:p>
          <a:p>
            <a:r>
              <a:rPr lang="da-DK" sz="3200" dirty="0"/>
              <a:t>Jun 20, 2025</a:t>
            </a:r>
          </a:p>
          <a:p>
            <a:endParaRPr lang="da-DK" sz="3200" dirty="0"/>
          </a:p>
          <a:p>
            <a:r>
              <a:rPr lang="da-DK" sz="3200" dirty="0"/>
              <a:t>Range app 10 nm</a:t>
            </a:r>
          </a:p>
          <a:p>
            <a:endParaRPr lang="da-DK" sz="3200" dirty="0"/>
          </a:p>
        </p:txBody>
      </p:sp>
      <p:pic>
        <p:nvPicPr>
          <p:cNvPr id="4" name="Picture 3" descr="A screen shot of a graph&#10;&#10;AI-generated content may be incorrect.">
            <a:extLst>
              <a:ext uri="{FF2B5EF4-FFF2-40B4-BE49-F238E27FC236}">
                <a16:creationId xmlns:a16="http://schemas.microsoft.com/office/drawing/2014/main" id="{4D67479E-EA00-25A2-4361-FDA06E588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2813537"/>
            <a:ext cx="8272556" cy="34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2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graph&#10;&#10;AI-generated content may be incorrect.">
            <a:extLst>
              <a:ext uri="{FF2B5EF4-FFF2-40B4-BE49-F238E27FC236}">
                <a16:creationId xmlns:a16="http://schemas.microsoft.com/office/drawing/2014/main" id="{4DA304D9-D084-76CE-B38A-76992D685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201654"/>
            <a:ext cx="6586688" cy="2721299"/>
          </a:xfrm>
          <a:prstGeom prst="rect">
            <a:avLst/>
          </a:prstGeom>
        </p:spPr>
      </p:pic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15C21AF0-C11A-7294-A753-FF2B91B5B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1996738"/>
            <a:ext cx="6586688" cy="2735568"/>
          </a:xfrm>
          <a:prstGeom prst="rect">
            <a:avLst/>
          </a:prstGeom>
        </p:spPr>
      </p:pic>
      <p:pic>
        <p:nvPicPr>
          <p:cNvPr id="7" name="Picture 6" descr="A graph on a screen&#10;&#10;AI-generated content may be incorrect.">
            <a:extLst>
              <a:ext uri="{FF2B5EF4-FFF2-40B4-BE49-F238E27FC236}">
                <a16:creationId xmlns:a16="http://schemas.microsoft.com/office/drawing/2014/main" id="{1A42A0C7-8FE7-4D5D-DE28-39FD2DB2F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3806091"/>
            <a:ext cx="6833314" cy="2863931"/>
          </a:xfrm>
          <a:prstGeom prst="rect">
            <a:avLst/>
          </a:prstGeom>
        </p:spPr>
      </p:pic>
      <p:pic>
        <p:nvPicPr>
          <p:cNvPr id="9" name="Picture 8" descr="A graph on a screen&#10;&#10;AI-generated content may be incorrect.">
            <a:extLst>
              <a:ext uri="{FF2B5EF4-FFF2-40B4-BE49-F238E27FC236}">
                <a16:creationId xmlns:a16="http://schemas.microsoft.com/office/drawing/2014/main" id="{E42A7365-1B83-83CB-5C7E-9A3B145BF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46" y="4041590"/>
            <a:ext cx="6372183" cy="265969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01A5860B-9B0D-ACF3-BDD2-E5E5994C9C5A}"/>
              </a:ext>
            </a:extLst>
          </p:cNvPr>
          <p:cNvSpPr txBox="1">
            <a:spLocks/>
          </p:cNvSpPr>
          <p:nvPr/>
        </p:nvSpPr>
        <p:spPr>
          <a:xfrm>
            <a:off x="8760552" y="104296"/>
            <a:ext cx="310494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P17 </a:t>
            </a:r>
          </a:p>
          <a:p>
            <a:r>
              <a:rPr lang="da-DK" sz="3200" dirty="0"/>
              <a:t>6” blank Si </a:t>
            </a:r>
            <a:r>
              <a:rPr lang="da-DK" sz="3200" dirty="0" err="1"/>
              <a:t>wafer</a:t>
            </a:r>
            <a:r>
              <a:rPr lang="da-DK" sz="3200" dirty="0"/>
              <a:t> with </a:t>
            </a:r>
            <a:r>
              <a:rPr lang="da-DK" sz="3200" dirty="0" err="1"/>
              <a:t>TiOx</a:t>
            </a:r>
            <a:endParaRPr lang="da-DK" sz="3200" dirty="0"/>
          </a:p>
          <a:p>
            <a:r>
              <a:rPr lang="da-DK" sz="3200" dirty="0" err="1"/>
              <a:t>Various</a:t>
            </a:r>
            <a:r>
              <a:rPr lang="da-DK" sz="3200" dirty="0"/>
              <a:t> positions</a:t>
            </a:r>
          </a:p>
          <a:p>
            <a:r>
              <a:rPr lang="da-DK" sz="3200" dirty="0"/>
              <a:t>Ave of 2 </a:t>
            </a:r>
            <a:r>
              <a:rPr lang="da-DK" sz="3200" dirty="0" err="1"/>
              <a:t>scans</a:t>
            </a:r>
            <a:r>
              <a:rPr lang="da-DK" sz="3200" dirty="0"/>
              <a:t> in </a:t>
            </a:r>
            <a:r>
              <a:rPr lang="da-DK" sz="3200" dirty="0" err="1"/>
              <a:t>each</a:t>
            </a:r>
            <a:r>
              <a:rPr lang="da-DK" sz="3200" dirty="0"/>
              <a:t> </a:t>
            </a:r>
            <a:r>
              <a:rPr lang="da-DK" sz="3200"/>
              <a:t>graph</a:t>
            </a:r>
            <a:endParaRPr lang="da-DK" sz="3200" dirty="0"/>
          </a:p>
          <a:p>
            <a:endParaRPr lang="da-DK" sz="3200" dirty="0"/>
          </a:p>
          <a:p>
            <a:r>
              <a:rPr lang="da-DK" sz="3200" dirty="0"/>
              <a:t>Jun 20, 2025</a:t>
            </a:r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57725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476BB-F2FC-4ABA-A821-28A3E3883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92FC398-0799-EF46-DD66-457179C27029}"/>
              </a:ext>
            </a:extLst>
          </p:cNvPr>
          <p:cNvSpPr txBox="1">
            <a:spLocks/>
          </p:cNvSpPr>
          <p:nvPr/>
        </p:nvSpPr>
        <p:spPr>
          <a:xfrm>
            <a:off x="9087051" y="398597"/>
            <a:ext cx="3104949" cy="47605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/>
              <a:t>DektakXT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6” blank Si</a:t>
            </a:r>
            <a:br>
              <a:rPr lang="da-DK" sz="3200" dirty="0"/>
            </a:br>
            <a:r>
              <a:rPr lang="da-DK" sz="3200" dirty="0"/>
              <a:t>center spot 1</a:t>
            </a:r>
          </a:p>
          <a:p>
            <a:endParaRPr lang="da-DK" sz="3200" dirty="0"/>
          </a:p>
          <a:p>
            <a:r>
              <a:rPr lang="da-DK" sz="3200" dirty="0"/>
              <a:t>Same scan, variation in </a:t>
            </a:r>
            <a:r>
              <a:rPr lang="da-DK" sz="3200" dirty="0" err="1"/>
              <a:t>leveling</a:t>
            </a:r>
            <a:r>
              <a:rPr lang="da-DK" sz="3200" dirty="0"/>
              <a:t> cursors</a:t>
            </a:r>
          </a:p>
          <a:p>
            <a:endParaRPr lang="da-DK" sz="3200" dirty="0"/>
          </a:p>
          <a:p>
            <a:r>
              <a:rPr lang="da-DK" sz="3200" dirty="0"/>
              <a:t>Range 15-20 nm</a:t>
            </a:r>
          </a:p>
        </p:txBody>
      </p:sp>
      <p:pic>
        <p:nvPicPr>
          <p:cNvPr id="4" name="Picture 3" descr="A graph showing a line graph&#10;&#10;AI-generated content may be incorrect.">
            <a:extLst>
              <a:ext uri="{FF2B5EF4-FFF2-40B4-BE49-F238E27FC236}">
                <a16:creationId xmlns:a16="http://schemas.microsoft.com/office/drawing/2014/main" id="{EE1573B4-B28E-70F1-5DE9-281BFF50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134622"/>
            <a:ext cx="8707772" cy="2247851"/>
          </a:xfrm>
          <a:prstGeom prst="rect">
            <a:avLst/>
          </a:prstGeom>
        </p:spPr>
      </p:pic>
      <p:pic>
        <p:nvPicPr>
          <p:cNvPr id="7" name="Picture 6" descr="A graph showing a line&#10;&#10;AI-generated content may be incorrect.">
            <a:extLst>
              <a:ext uri="{FF2B5EF4-FFF2-40B4-BE49-F238E27FC236}">
                <a16:creationId xmlns:a16="http://schemas.microsoft.com/office/drawing/2014/main" id="{99B671C3-2C14-EB1D-52C9-D463B9DFC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5667"/>
          <a:stretch>
            <a:fillRect/>
          </a:stretch>
        </p:blipFill>
        <p:spPr>
          <a:xfrm>
            <a:off x="75501" y="2339689"/>
            <a:ext cx="8707772" cy="1847258"/>
          </a:xfrm>
          <a:prstGeom prst="rect">
            <a:avLst/>
          </a:prstGeom>
        </p:spPr>
      </p:pic>
      <p:pic>
        <p:nvPicPr>
          <p:cNvPr id="9" name="Picture 8" descr="A graph showing a line of a stock market&#10;&#10;AI-generated content may be incorrect.">
            <a:extLst>
              <a:ext uri="{FF2B5EF4-FFF2-40B4-BE49-F238E27FC236}">
                <a16:creationId xmlns:a16="http://schemas.microsoft.com/office/drawing/2014/main" id="{15723FFD-00F1-A652-5EE2-52782DA9F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5"/>
          <a:stretch>
            <a:fillRect/>
          </a:stretch>
        </p:blipFill>
        <p:spPr>
          <a:xfrm>
            <a:off x="75501" y="4267919"/>
            <a:ext cx="8707772" cy="21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7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FB06C-9771-73E1-6B65-C650D322A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336F58D-A83C-35AE-080B-93659EB0ACC0}"/>
              </a:ext>
            </a:extLst>
          </p:cNvPr>
          <p:cNvSpPr txBox="1">
            <a:spLocks/>
          </p:cNvSpPr>
          <p:nvPr/>
        </p:nvSpPr>
        <p:spPr>
          <a:xfrm>
            <a:off x="8248850" y="365125"/>
            <a:ext cx="3104949" cy="47605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/>
              <a:t>DektakXT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6” blank Si</a:t>
            </a:r>
            <a:br>
              <a:rPr lang="da-DK" sz="3200" dirty="0"/>
            </a:br>
            <a:r>
              <a:rPr lang="da-DK" sz="3200" dirty="0"/>
              <a:t>center spot 1</a:t>
            </a:r>
          </a:p>
          <a:p>
            <a:endParaRPr lang="da-DK" sz="3200" dirty="0"/>
          </a:p>
          <a:p>
            <a:r>
              <a:rPr lang="da-DK" sz="3200" dirty="0"/>
              <a:t>Same scan, variation in </a:t>
            </a:r>
            <a:r>
              <a:rPr lang="da-DK" sz="3200" dirty="0" err="1"/>
              <a:t>leveling</a:t>
            </a:r>
            <a:r>
              <a:rPr lang="da-DK" sz="3200" dirty="0"/>
              <a:t> cursors</a:t>
            </a:r>
          </a:p>
          <a:p>
            <a:endParaRPr lang="da-DK" sz="3200" dirty="0"/>
          </a:p>
          <a:p>
            <a:r>
              <a:rPr lang="da-DK" sz="3200" dirty="0"/>
              <a:t>Range in </a:t>
            </a:r>
            <a:r>
              <a:rPr lang="da-DK" sz="3200" dirty="0" err="1"/>
              <a:t>one</a:t>
            </a:r>
            <a:r>
              <a:rPr lang="da-DK" sz="3200" dirty="0"/>
              <a:t> case 20 nm</a:t>
            </a:r>
          </a:p>
          <a:p>
            <a:r>
              <a:rPr lang="da-DK" sz="3200" dirty="0"/>
              <a:t>In the </a:t>
            </a:r>
            <a:r>
              <a:rPr lang="da-DK" sz="3200" dirty="0" err="1"/>
              <a:t>other</a:t>
            </a:r>
            <a:r>
              <a:rPr lang="da-DK" sz="3200" dirty="0"/>
              <a:t> 6 nm</a:t>
            </a:r>
          </a:p>
        </p:txBody>
      </p:sp>
      <p:pic>
        <p:nvPicPr>
          <p:cNvPr id="5" name="Picture 4" descr="A graph showing the growth of a stock market&#10;&#10;AI-generated content may be incorrect.">
            <a:extLst>
              <a:ext uri="{FF2B5EF4-FFF2-40B4-BE49-F238E27FC236}">
                <a16:creationId xmlns:a16="http://schemas.microsoft.com/office/drawing/2014/main" id="{04EC3D7E-F4D0-3DF5-C7C0-63965A7DD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5" b="23515"/>
          <a:stretch>
            <a:fillRect/>
          </a:stretch>
        </p:blipFill>
        <p:spPr>
          <a:xfrm>
            <a:off x="294239" y="167780"/>
            <a:ext cx="6096000" cy="4823670"/>
          </a:xfrm>
          <a:prstGeom prst="rect">
            <a:avLst/>
          </a:prstGeom>
        </p:spPr>
      </p:pic>
      <p:pic>
        <p:nvPicPr>
          <p:cNvPr id="12" name="Picture 11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7C12DCB7-FE60-7702-4AC0-53B496739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8" y="4899171"/>
            <a:ext cx="6096001" cy="147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1C0AC4-0EFB-C602-52FD-7CB615E9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850" y="365124"/>
            <a:ext cx="3104949" cy="4508880"/>
          </a:xfrm>
        </p:spPr>
        <p:txBody>
          <a:bodyPr>
            <a:noAutofit/>
          </a:bodyPr>
          <a:lstStyle/>
          <a:p>
            <a:r>
              <a:rPr lang="da-DK" sz="3200" dirty="0" err="1"/>
              <a:t>DektakXT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6” blank Si</a:t>
            </a:r>
            <a:br>
              <a:rPr lang="da-DK" sz="3200" dirty="0"/>
            </a:br>
            <a:r>
              <a:rPr lang="da-DK" sz="3200" dirty="0" err="1"/>
              <a:t>near</a:t>
            </a:r>
            <a:r>
              <a:rPr lang="da-DK" sz="3200" dirty="0"/>
              <a:t> </a:t>
            </a:r>
            <a:r>
              <a:rPr lang="da-DK" sz="3200" dirty="0" err="1"/>
              <a:t>edge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spot 1</a:t>
            </a:r>
            <a:br>
              <a:rPr lang="da-DK" sz="3200" dirty="0"/>
            </a:br>
            <a:r>
              <a:rPr lang="da-DK" sz="3200" dirty="0"/>
              <a:t>2 separate </a:t>
            </a:r>
            <a:r>
              <a:rPr lang="da-DK" sz="3200" dirty="0" err="1"/>
              <a:t>scans</a:t>
            </a:r>
            <a:br>
              <a:rPr lang="da-DK" sz="3200" dirty="0"/>
            </a:br>
            <a:br>
              <a:rPr lang="da-DK" sz="3200" dirty="0"/>
            </a:br>
            <a:r>
              <a:rPr lang="da-DK" sz="3200" dirty="0"/>
              <a:t>Jun 23, 2025</a:t>
            </a:r>
            <a:br>
              <a:rPr lang="da-DK" sz="3200" dirty="0"/>
            </a:br>
            <a:br>
              <a:rPr lang="da-DK" sz="3200" dirty="0"/>
            </a:br>
            <a:r>
              <a:rPr lang="da-DK" sz="3200" dirty="0"/>
              <a:t>app. 15 nm range</a:t>
            </a:r>
            <a:br>
              <a:rPr lang="da-DK" sz="3200" dirty="0"/>
            </a:br>
            <a:r>
              <a:rPr lang="da-DK" sz="3200" dirty="0"/>
              <a:t>variation scan-scan</a:t>
            </a:r>
          </a:p>
        </p:txBody>
      </p:sp>
      <p:pic>
        <p:nvPicPr>
          <p:cNvPr id="8" name="Content Placeholder 7" descr="A graph showing a line of blue lines&#10;&#10;AI-generated content may be incorrect.">
            <a:extLst>
              <a:ext uri="{FF2B5EF4-FFF2-40B4-BE49-F238E27FC236}">
                <a16:creationId xmlns:a16="http://schemas.microsoft.com/office/drawing/2014/main" id="{2E69D5D2-AA00-5934-0332-9BFB1FEB3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3" y="8453"/>
            <a:ext cx="6548415" cy="2561492"/>
          </a:xfrm>
        </p:spPr>
      </p:pic>
      <p:pic>
        <p:nvPicPr>
          <p:cNvPr id="10" name="Picture 9" descr="A graph showing a line&#10;&#10;AI-generated content may be incorrect.">
            <a:extLst>
              <a:ext uri="{FF2B5EF4-FFF2-40B4-BE49-F238E27FC236}">
                <a16:creationId xmlns:a16="http://schemas.microsoft.com/office/drawing/2014/main" id="{576AD710-DCD0-B2E3-60D8-B8205CB79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4" y="2543269"/>
            <a:ext cx="6615573" cy="43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5115F09-2B1D-F6EE-EF6C-39932ABF1969}"/>
              </a:ext>
            </a:extLst>
          </p:cNvPr>
          <p:cNvSpPr txBox="1">
            <a:spLocks/>
          </p:cNvSpPr>
          <p:nvPr/>
        </p:nvSpPr>
        <p:spPr>
          <a:xfrm>
            <a:off x="8248850" y="365125"/>
            <a:ext cx="3104949" cy="47605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/>
              <a:t>DektakXT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6” blank Si</a:t>
            </a:r>
            <a:br>
              <a:rPr lang="da-DK" sz="3200" dirty="0"/>
            </a:br>
            <a:r>
              <a:rPr lang="da-DK" sz="3200" dirty="0" err="1"/>
              <a:t>near</a:t>
            </a:r>
            <a:r>
              <a:rPr lang="da-DK" sz="3200" dirty="0"/>
              <a:t> </a:t>
            </a:r>
            <a:r>
              <a:rPr lang="da-DK" sz="3200" dirty="0" err="1"/>
              <a:t>edge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spot 2</a:t>
            </a:r>
          </a:p>
          <a:p>
            <a:endParaRPr lang="da-DK" sz="3200" dirty="0"/>
          </a:p>
          <a:p>
            <a:r>
              <a:rPr lang="da-DK" sz="3200" dirty="0"/>
              <a:t>Range app 20 nm</a:t>
            </a:r>
          </a:p>
          <a:p>
            <a:endParaRPr lang="da-DK" sz="3200" dirty="0"/>
          </a:p>
          <a:p>
            <a:r>
              <a:rPr lang="da-DK" sz="3200" dirty="0"/>
              <a:t>Variation scan-scan</a:t>
            </a:r>
          </a:p>
        </p:txBody>
      </p:sp>
      <p:pic>
        <p:nvPicPr>
          <p:cNvPr id="4" name="Picture 3" descr="A graph showing a line&#10;&#10;AI-generated content may be incorrect.">
            <a:extLst>
              <a:ext uri="{FF2B5EF4-FFF2-40B4-BE49-F238E27FC236}">
                <a16:creationId xmlns:a16="http://schemas.microsoft.com/office/drawing/2014/main" id="{F49DECD5-5E32-407D-47E3-FABFCE11B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4" y="62516"/>
            <a:ext cx="6308953" cy="1810389"/>
          </a:xfrm>
          <a:prstGeom prst="rect">
            <a:avLst/>
          </a:prstGeom>
        </p:spPr>
      </p:pic>
      <p:pic>
        <p:nvPicPr>
          <p:cNvPr id="6" name="Picture 5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D3E162A2-9CA0-8E98-9804-8F24CA120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4" y="1467535"/>
            <a:ext cx="6308953" cy="1737854"/>
          </a:xfrm>
          <a:prstGeom prst="rect">
            <a:avLst/>
          </a:prstGeom>
        </p:spPr>
      </p:pic>
      <p:pic>
        <p:nvPicPr>
          <p:cNvPr id="8" name="Picture 7" descr="A graph showing a line graph&#10;&#10;AI-generated content may be incorrect.">
            <a:extLst>
              <a:ext uri="{FF2B5EF4-FFF2-40B4-BE49-F238E27FC236}">
                <a16:creationId xmlns:a16="http://schemas.microsoft.com/office/drawing/2014/main" id="{DB33A38D-61DE-070D-B03E-F253A85FD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0" y="3276113"/>
            <a:ext cx="6392697" cy="2261433"/>
          </a:xfrm>
          <a:prstGeom prst="rect">
            <a:avLst/>
          </a:prstGeom>
        </p:spPr>
      </p:pic>
      <p:pic>
        <p:nvPicPr>
          <p:cNvPr id="10" name="Picture 9" descr="A graph showing a curve&#10;&#10;AI-generated content may be incorrect.">
            <a:extLst>
              <a:ext uri="{FF2B5EF4-FFF2-40B4-BE49-F238E27FC236}">
                <a16:creationId xmlns:a16="http://schemas.microsoft.com/office/drawing/2014/main" id="{FD375F96-CDDA-7359-AE70-7F854E19D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0" y="5348786"/>
            <a:ext cx="6392697" cy="14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9D91337-469C-826F-B3A8-1132C4C79EE0}"/>
              </a:ext>
            </a:extLst>
          </p:cNvPr>
          <p:cNvSpPr txBox="1">
            <a:spLocks/>
          </p:cNvSpPr>
          <p:nvPr/>
        </p:nvSpPr>
        <p:spPr>
          <a:xfrm>
            <a:off x="8248850" y="365125"/>
            <a:ext cx="310494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/>
              <a:t>DektakXT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6” blank Si</a:t>
            </a:r>
            <a:br>
              <a:rPr lang="da-DK" sz="3200" dirty="0"/>
            </a:br>
            <a:r>
              <a:rPr lang="da-DK" sz="3200" dirty="0" err="1"/>
              <a:t>near</a:t>
            </a:r>
            <a:r>
              <a:rPr lang="da-DK" sz="3200" dirty="0"/>
              <a:t> </a:t>
            </a:r>
            <a:r>
              <a:rPr lang="da-DK" sz="3200" dirty="0" err="1"/>
              <a:t>edge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spot 3</a:t>
            </a:r>
          </a:p>
          <a:p>
            <a:endParaRPr lang="da-DK" sz="3200" dirty="0"/>
          </a:p>
          <a:p>
            <a:r>
              <a:rPr lang="da-DK" sz="3200" dirty="0"/>
              <a:t>Range app 10 nm</a:t>
            </a:r>
          </a:p>
          <a:p>
            <a:endParaRPr lang="da-DK" sz="3200" dirty="0"/>
          </a:p>
          <a:p>
            <a:r>
              <a:rPr lang="da-DK" sz="3200" dirty="0"/>
              <a:t>Variation scan-scan</a:t>
            </a:r>
          </a:p>
        </p:txBody>
      </p:sp>
      <p:pic>
        <p:nvPicPr>
          <p:cNvPr id="4" name="Picture 3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DF1F4066-29D4-A9EB-A9CA-7B40EF9B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" y="232619"/>
            <a:ext cx="8248851" cy="3078111"/>
          </a:xfrm>
          <a:prstGeom prst="rect">
            <a:avLst/>
          </a:prstGeom>
        </p:spPr>
      </p:pic>
      <p:pic>
        <p:nvPicPr>
          <p:cNvPr id="6" name="Picture 5" descr="A graph showing a line graph&#10;&#10;AI-generated content may be incorrect.">
            <a:extLst>
              <a:ext uri="{FF2B5EF4-FFF2-40B4-BE49-F238E27FC236}">
                <a16:creationId xmlns:a16="http://schemas.microsoft.com/office/drawing/2014/main" id="{23A43A11-C71E-E185-7913-BF73F39A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3772890"/>
            <a:ext cx="8248850" cy="24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8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growth of a stock market&#10;&#10;AI-generated content may be incorrect.">
            <a:extLst>
              <a:ext uri="{FF2B5EF4-FFF2-40B4-BE49-F238E27FC236}">
                <a16:creationId xmlns:a16="http://schemas.microsoft.com/office/drawing/2014/main" id="{D2E3C1BA-7772-C9CC-4D5C-0E2B9E21F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" y="792050"/>
            <a:ext cx="8306602" cy="30728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D375A7A-1C63-0E58-C08F-FCED7C008226}"/>
              </a:ext>
            </a:extLst>
          </p:cNvPr>
          <p:cNvSpPr txBox="1">
            <a:spLocks/>
          </p:cNvSpPr>
          <p:nvPr/>
        </p:nvSpPr>
        <p:spPr>
          <a:xfrm>
            <a:off x="8393229" y="792050"/>
            <a:ext cx="310494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/>
              <a:t>DektakXT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6” blank Si</a:t>
            </a:r>
            <a:br>
              <a:rPr lang="da-DK" sz="3200" dirty="0"/>
            </a:br>
            <a:r>
              <a:rPr lang="da-DK" sz="3200" dirty="0" err="1"/>
              <a:t>near</a:t>
            </a:r>
            <a:r>
              <a:rPr lang="da-DK" sz="3200" dirty="0"/>
              <a:t> </a:t>
            </a:r>
            <a:r>
              <a:rPr lang="da-DK" sz="3200" dirty="0" err="1"/>
              <a:t>edge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spot 4</a:t>
            </a:r>
          </a:p>
          <a:p>
            <a:endParaRPr lang="da-DK" sz="3200" dirty="0"/>
          </a:p>
          <a:p>
            <a:r>
              <a:rPr lang="da-DK" sz="3200" dirty="0"/>
              <a:t>Range app 40 nm</a:t>
            </a:r>
          </a:p>
        </p:txBody>
      </p:sp>
    </p:spTree>
    <p:extLst>
      <p:ext uri="{BB962C8B-B14F-4D97-AF65-F5344CB8AC3E}">
        <p14:creationId xmlns:p14="http://schemas.microsoft.com/office/powerpoint/2010/main" val="174703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D2199-C6B4-DDD7-7C9B-04BC9986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A26DFC-9265-54DF-0FFC-0777C0BE5910}"/>
              </a:ext>
            </a:extLst>
          </p:cNvPr>
          <p:cNvSpPr txBox="1">
            <a:spLocks/>
          </p:cNvSpPr>
          <p:nvPr/>
        </p:nvSpPr>
        <p:spPr>
          <a:xfrm>
            <a:off x="8730284" y="437998"/>
            <a:ext cx="310494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/>
              <a:t>DektakXT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6” blank Si</a:t>
            </a:r>
            <a:br>
              <a:rPr lang="da-DK" sz="3200" dirty="0"/>
            </a:br>
            <a:r>
              <a:rPr lang="da-DK" sz="3200" dirty="0" err="1"/>
              <a:t>near</a:t>
            </a:r>
            <a:r>
              <a:rPr lang="da-DK" sz="3200" dirty="0"/>
              <a:t> </a:t>
            </a:r>
            <a:r>
              <a:rPr lang="da-DK" sz="3200" dirty="0" err="1"/>
              <a:t>edge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da-DK" sz="3200" dirty="0"/>
              <a:t>spot 4</a:t>
            </a:r>
          </a:p>
          <a:p>
            <a:r>
              <a:rPr lang="da-DK" sz="3200" dirty="0"/>
              <a:t>Same scan as </a:t>
            </a:r>
            <a:r>
              <a:rPr lang="da-DK" sz="3200" dirty="0" err="1"/>
              <a:t>previous</a:t>
            </a:r>
            <a:r>
              <a:rPr lang="da-DK" sz="3200" dirty="0"/>
              <a:t> slide</a:t>
            </a:r>
          </a:p>
          <a:p>
            <a:endParaRPr lang="da-DK" sz="3200" dirty="0"/>
          </a:p>
          <a:p>
            <a:r>
              <a:rPr lang="da-DK" sz="3200" dirty="0" err="1"/>
              <a:t>Alternate</a:t>
            </a:r>
            <a:r>
              <a:rPr lang="da-DK" sz="3200" dirty="0"/>
              <a:t> </a:t>
            </a:r>
            <a:r>
              <a:rPr lang="da-DK" sz="3200" dirty="0" err="1"/>
              <a:t>leveling</a:t>
            </a:r>
            <a:endParaRPr lang="da-DK" sz="3200" dirty="0"/>
          </a:p>
          <a:p>
            <a:endParaRPr lang="da-DK" sz="3200" dirty="0"/>
          </a:p>
          <a:p>
            <a:r>
              <a:rPr lang="da-DK" sz="3200" dirty="0"/>
              <a:t>Range 25-60 nm</a:t>
            </a:r>
          </a:p>
        </p:txBody>
      </p:sp>
      <p:pic>
        <p:nvPicPr>
          <p:cNvPr id="5" name="Picture 4" descr="A graph showing a line&#10;&#10;AI-generated content may be incorrect.">
            <a:extLst>
              <a:ext uri="{FF2B5EF4-FFF2-40B4-BE49-F238E27FC236}">
                <a16:creationId xmlns:a16="http://schemas.microsoft.com/office/drawing/2014/main" id="{820B208C-EBC8-D131-092E-4FDAB5187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2771"/>
            <a:ext cx="8393229" cy="4480093"/>
          </a:xfrm>
          <a:prstGeom prst="rect">
            <a:avLst/>
          </a:prstGeom>
        </p:spPr>
      </p:pic>
      <p:pic>
        <p:nvPicPr>
          <p:cNvPr id="7" name="Picture 6" descr="A graph showing a line graph&#10;&#10;AI-generated content may be incorrect.">
            <a:extLst>
              <a:ext uri="{FF2B5EF4-FFF2-40B4-BE49-F238E27FC236}">
                <a16:creationId xmlns:a16="http://schemas.microsoft.com/office/drawing/2014/main" id="{89CCC31E-7D83-96BA-FC89-6AEF79ECE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3" y="4882864"/>
            <a:ext cx="8610141" cy="18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5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graph&#10;&#10;AI-generated content may be incorrect.">
            <a:extLst>
              <a:ext uri="{FF2B5EF4-FFF2-40B4-BE49-F238E27FC236}">
                <a16:creationId xmlns:a16="http://schemas.microsoft.com/office/drawing/2014/main" id="{00F2AAB4-90D0-F9DE-FE7B-58A79F7B1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" y="2777573"/>
            <a:ext cx="8701238" cy="362233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20D7A1-A240-B9B7-5EB3-62C263B6509E}"/>
              </a:ext>
            </a:extLst>
          </p:cNvPr>
          <p:cNvSpPr txBox="1">
            <a:spLocks/>
          </p:cNvSpPr>
          <p:nvPr/>
        </p:nvSpPr>
        <p:spPr>
          <a:xfrm>
            <a:off x="8760552" y="104296"/>
            <a:ext cx="3104949" cy="2204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P17 </a:t>
            </a:r>
          </a:p>
          <a:p>
            <a:r>
              <a:rPr lang="da-DK" sz="3200" dirty="0"/>
              <a:t>6” blank Si </a:t>
            </a:r>
            <a:r>
              <a:rPr lang="da-DK" sz="3200" dirty="0" err="1"/>
              <a:t>wafer</a:t>
            </a:r>
            <a:endParaRPr lang="da-DK" sz="3200" dirty="0"/>
          </a:p>
          <a:p>
            <a:r>
              <a:rPr lang="da-DK" sz="3200" dirty="0" err="1"/>
              <a:t>near</a:t>
            </a:r>
            <a:r>
              <a:rPr lang="da-DK" sz="3200" dirty="0"/>
              <a:t> </a:t>
            </a:r>
            <a:r>
              <a:rPr lang="da-DK" sz="3200" dirty="0" err="1"/>
              <a:t>edge</a:t>
            </a:r>
            <a:endParaRPr lang="da-DK" sz="3200" dirty="0"/>
          </a:p>
          <a:p>
            <a:r>
              <a:rPr lang="da-DK" sz="3200" dirty="0"/>
              <a:t>Spot 1</a:t>
            </a:r>
          </a:p>
          <a:p>
            <a:endParaRPr lang="da-DK" sz="3200" dirty="0"/>
          </a:p>
          <a:p>
            <a:r>
              <a:rPr lang="da-DK" sz="3200" dirty="0"/>
              <a:t>Jun 20, 2025</a:t>
            </a:r>
          </a:p>
          <a:p>
            <a:endParaRPr lang="da-DK" sz="3200" dirty="0"/>
          </a:p>
          <a:p>
            <a:r>
              <a:rPr lang="da-DK" sz="3200" dirty="0"/>
              <a:t>Range app 10 nm</a:t>
            </a:r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694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341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Dektak XT and P17 ”flat” scans</vt:lpstr>
      <vt:lpstr>PowerPoint Presentation</vt:lpstr>
      <vt:lpstr>PowerPoint Presentation</vt:lpstr>
      <vt:lpstr>DektakXT  6” blank Si near edge  spot 1 2 separate scans  Jun 23, 2025  app. 15 nm range variation scan-scan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Bolt Ettlinger</dc:creator>
  <cp:lastModifiedBy>Rebecca Bolt Ettlinger</cp:lastModifiedBy>
  <cp:revision>5</cp:revision>
  <dcterms:created xsi:type="dcterms:W3CDTF">2025-06-24T13:08:02Z</dcterms:created>
  <dcterms:modified xsi:type="dcterms:W3CDTF">2025-07-07T08:20:25Z</dcterms:modified>
</cp:coreProperties>
</file>