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6" r:id="rId4"/>
    <p:sldId id="267" r:id="rId5"/>
    <p:sldId id="264" r:id="rId6"/>
    <p:sldId id="265" r:id="rId7"/>
    <p:sldId id="268" r:id="rId8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0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46AB-2F30-44EF-9ED1-765121EFF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0F30A-EA51-400C-9CC4-27B420204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4FD09-9EA7-4C57-BB10-415F8841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C134-4711-4878-B763-9EA693A7FE1D}" type="datetimeFigureOut">
              <a:rPr lang="da-DK" smtClean="0"/>
              <a:t>14-11-2023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99F34-F3BF-49D7-8AF4-F4D181B1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22530-5B85-4385-97BE-F8A57900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46BE-8747-48A6-A19B-E95D07E663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926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0A98-1328-43C4-9EF8-38C36742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F199-C824-4139-BB6B-2FAE1F0F9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9E18F-0FD5-4F16-96FF-EA602116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C134-4711-4878-B763-9EA693A7FE1D}" type="datetimeFigureOut">
              <a:rPr lang="da-DK" smtClean="0"/>
              <a:t>14-11-2023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A39D3-1FE0-491C-9180-E2930C58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94A7A-602D-4C50-8645-B8813C73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46BE-8747-48A6-A19B-E95D07E663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97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BC70C8-2833-43DD-9D50-78C0E2D9C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B165D-2CE5-490E-BD48-948BDAD7C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6F1C7-1878-4887-8586-C1FC3C2A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C134-4711-4878-B763-9EA693A7FE1D}" type="datetimeFigureOut">
              <a:rPr lang="da-DK" smtClean="0"/>
              <a:t>14-11-2023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0BC2B-3F16-4E5F-9A2B-11948395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932B0-AD4D-4C30-B053-AE37DBF9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46BE-8747-48A6-A19B-E95D07E663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06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4F72A-AC31-48B0-B937-B7928703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79881-B2E4-4456-B574-58B7B804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15279-1C68-4392-BC28-C375D982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C134-4711-4878-B763-9EA693A7FE1D}" type="datetimeFigureOut">
              <a:rPr lang="da-DK" smtClean="0"/>
              <a:t>14-11-2023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86EC0-BA1D-4C5D-BB94-B8E7A6BD5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FEEEF-C2D7-4834-96CC-09DF830BA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46BE-8747-48A6-A19B-E95D07E663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15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9C6E-BE41-475B-A05D-971B5AA8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97257-29C9-4B1C-8C9C-34BA47954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2DB18-B50F-4FDD-BD91-DBB71077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C134-4711-4878-B763-9EA693A7FE1D}" type="datetimeFigureOut">
              <a:rPr lang="da-DK" smtClean="0"/>
              <a:t>14-11-2023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C0F1C-3D0E-4038-BC9A-C973BD15D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CC587-E32C-4E2C-B49D-1F503F9F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46BE-8747-48A6-A19B-E95D07E663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66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E8302-8906-4160-9233-69B086C1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46E7-BCF7-4E84-A525-3065CF899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20335-2C3E-45AD-A45D-138BC48DC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CB6F3-8B1C-4F04-AF74-9CC13698F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C134-4711-4878-B763-9EA693A7FE1D}" type="datetimeFigureOut">
              <a:rPr lang="da-DK" smtClean="0"/>
              <a:t>14-11-2023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695B0-660B-4A9A-A2C2-A8622017A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B05A-5474-4816-928F-9186433C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46BE-8747-48A6-A19B-E95D07E663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305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B2A9-544B-4904-99B5-707FB113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5E81B-5CB4-4272-B005-FF9ACC9EE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1B697-3410-4CFD-B0D4-0010CB8C7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BEFE9-368A-4AE8-8111-2245BD07C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DC6E3-401E-48A0-8107-4CFCFB512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90D07-ED5A-413A-9063-1660A539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C134-4711-4878-B763-9EA693A7FE1D}" type="datetimeFigureOut">
              <a:rPr lang="da-DK" smtClean="0"/>
              <a:t>14-11-2023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334115-6FF8-4441-9BC0-7C5EBC6E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5A8C3-583B-4487-A716-97E6DAF4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46BE-8747-48A6-A19B-E95D07E663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87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2D4E-7485-47A4-A6B7-E44FB329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9D2C6-6949-438B-BE92-B1317AE9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C134-4711-4878-B763-9EA693A7FE1D}" type="datetimeFigureOut">
              <a:rPr lang="da-DK" smtClean="0"/>
              <a:t>14-11-2023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245EA-BB3C-4072-AE01-38F7BFD4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09A3B-C68D-429B-B987-D3B6B32C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46BE-8747-48A6-A19B-E95D07E663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973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2F9B93-3376-435D-9EFC-58BECBCE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C134-4711-4878-B763-9EA693A7FE1D}" type="datetimeFigureOut">
              <a:rPr lang="da-DK" smtClean="0"/>
              <a:t>14-11-2023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FC367-073C-4A7D-92DE-DCC4D234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DE902-A771-4598-A542-6DC79C2F3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46BE-8747-48A6-A19B-E95D07E663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00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3D62-E0B5-4D0D-BEA8-67CD37EF4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F38B-FA7A-4392-A49C-CBC9D5592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CA238-6A1B-4887-8F32-2821B01B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3A9BB-DFC7-4DD7-AFD4-5AAD963F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C134-4711-4878-B763-9EA693A7FE1D}" type="datetimeFigureOut">
              <a:rPr lang="da-DK" smtClean="0"/>
              <a:t>14-11-2023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FA4EB-2DA5-4719-91A8-986976BD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374C3-D549-4F94-8CCA-63958E60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46BE-8747-48A6-A19B-E95D07E663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118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91AC-3FF8-487B-861D-69B54261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C8E58-A53C-483D-8234-E910DDB48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37B5F-8F5A-496B-B45B-F0F59D9C5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241D1-458A-40AB-B8F9-4C0445FC9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C134-4711-4878-B763-9EA693A7FE1D}" type="datetimeFigureOut">
              <a:rPr lang="da-DK" smtClean="0"/>
              <a:t>14-11-2023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9FD17-A844-482F-8DDD-D86E62BA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8B69C-11B6-4668-BBFF-37A3B369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46BE-8747-48A6-A19B-E95D07E663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32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80DD4-6FB6-461D-9989-48BAC6BA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55CC5-C7CC-4E01-AAF5-98A24819B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528A7-312E-41DF-9307-30E32C3C9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3C134-4711-4878-B763-9EA693A7FE1D}" type="datetimeFigureOut">
              <a:rPr lang="da-DK" smtClean="0"/>
              <a:t>14-11-2023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D2DB2-F86A-43A7-B7E1-68A82117E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4DDA5-6768-4818-8C59-0A0348930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46BE-8747-48A6-A19B-E95D07E663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452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" y="854410"/>
            <a:ext cx="11177337" cy="1325563"/>
          </a:xfrm>
        </p:spPr>
        <p:txBody>
          <a:bodyPr/>
          <a:lstStyle/>
          <a:p>
            <a:r>
              <a:rPr lang="da-DK" dirty="0" err="1"/>
              <a:t>Wordentec</a:t>
            </a:r>
            <a:r>
              <a:rPr lang="da-DK" dirty="0"/>
              <a:t> vs </a:t>
            </a:r>
            <a:r>
              <a:rPr lang="da-DK" dirty="0" err="1"/>
              <a:t>Thermal</a:t>
            </a:r>
            <a:r>
              <a:rPr lang="da-DK" dirty="0"/>
              <a:t> </a:t>
            </a:r>
            <a:r>
              <a:rPr lang="da-DK" dirty="0" err="1"/>
              <a:t>evap</a:t>
            </a:r>
            <a:r>
              <a:rPr lang="da-DK" dirty="0"/>
              <a:t>	</a:t>
            </a:r>
            <a:r>
              <a:rPr lang="da-DK" dirty="0" err="1"/>
              <a:t>thickness</a:t>
            </a:r>
            <a:r>
              <a:rPr lang="da-DK" dirty="0"/>
              <a:t> </a:t>
            </a:r>
            <a:r>
              <a:rPr lang="da-DK" dirty="0" err="1"/>
              <a:t>uniformity</a:t>
            </a:r>
            <a:r>
              <a:rPr lang="da-DK" dirty="0"/>
              <a:t>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dirty="0"/>
              <a:t>4” </a:t>
            </a:r>
            <a:r>
              <a:rPr lang="da-DK" dirty="0" err="1"/>
              <a:t>wafer</a:t>
            </a:r>
            <a:r>
              <a:rPr lang="da-DK" dirty="0"/>
              <a:t> in </a:t>
            </a:r>
            <a:r>
              <a:rPr lang="da-DK" dirty="0" err="1"/>
              <a:t>Wordentec</a:t>
            </a:r>
            <a:r>
              <a:rPr lang="da-DK" dirty="0"/>
              <a:t> November 2018: </a:t>
            </a:r>
          </a:p>
          <a:p>
            <a:pPr lvl="1"/>
            <a:r>
              <a:rPr lang="da-DK" dirty="0"/>
              <a:t>3 % </a:t>
            </a:r>
            <a:r>
              <a:rPr lang="da-DK" dirty="0" smtClean="0"/>
              <a:t>WIW (</a:t>
            </a:r>
            <a:r>
              <a:rPr lang="da-DK" dirty="0" err="1" smtClean="0"/>
              <a:t>wafer</a:t>
            </a:r>
            <a:r>
              <a:rPr lang="da-DK" dirty="0" smtClean="0"/>
              <a:t>-in-</a:t>
            </a:r>
            <a:r>
              <a:rPr lang="da-DK" dirty="0" err="1" smtClean="0"/>
              <a:t>wafer</a:t>
            </a:r>
            <a:r>
              <a:rPr lang="da-DK" dirty="0" smtClean="0"/>
              <a:t>) </a:t>
            </a:r>
            <a:r>
              <a:rPr lang="da-DK" dirty="0" err="1"/>
              <a:t>thickness</a:t>
            </a:r>
            <a:r>
              <a:rPr lang="da-DK" dirty="0"/>
              <a:t> variation (</a:t>
            </a:r>
            <a:r>
              <a:rPr lang="da-DK" dirty="0" err="1"/>
              <a:t>std</a:t>
            </a:r>
            <a:r>
              <a:rPr lang="da-DK" dirty="0"/>
              <a:t>. </a:t>
            </a:r>
            <a:r>
              <a:rPr lang="da-DK" dirty="0" err="1"/>
              <a:t>dev</a:t>
            </a:r>
            <a:r>
              <a:rPr lang="da-DK" dirty="0"/>
              <a:t> / </a:t>
            </a:r>
            <a:r>
              <a:rPr lang="da-DK" dirty="0" smtClean="0"/>
              <a:t>average)</a:t>
            </a:r>
          </a:p>
          <a:p>
            <a:pPr lvl="1"/>
            <a:r>
              <a:rPr lang="da-DK" dirty="0" smtClean="0"/>
              <a:t>Not sure </a:t>
            </a:r>
            <a:r>
              <a:rPr lang="da-DK" dirty="0" err="1" smtClean="0"/>
              <a:t>what</a:t>
            </a:r>
            <a:r>
              <a:rPr lang="da-DK" dirty="0" smtClean="0"/>
              <a:t> the </a:t>
            </a:r>
            <a:r>
              <a:rPr lang="da-DK" dirty="0" err="1" smtClean="0"/>
              <a:t>uncertainty</a:t>
            </a:r>
            <a:r>
              <a:rPr lang="da-DK" dirty="0" smtClean="0"/>
              <a:t> is on </a:t>
            </a:r>
            <a:r>
              <a:rPr lang="da-DK" dirty="0" err="1" smtClean="0"/>
              <a:t>this</a:t>
            </a:r>
            <a:r>
              <a:rPr lang="da-DK" dirty="0" smtClean="0"/>
              <a:t> </a:t>
            </a:r>
            <a:r>
              <a:rPr lang="da-DK" dirty="0" err="1" smtClean="0"/>
              <a:t>measurement</a:t>
            </a:r>
            <a:r>
              <a:rPr lang="da-DK" dirty="0" smtClean="0"/>
              <a:t> – not </a:t>
            </a:r>
            <a:r>
              <a:rPr lang="da-DK" dirty="0" err="1" smtClean="0"/>
              <a:t>repeated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4” in </a:t>
            </a:r>
            <a:r>
              <a:rPr lang="da-DK" dirty="0" err="1"/>
              <a:t>Thermal</a:t>
            </a:r>
            <a:r>
              <a:rPr lang="da-DK" dirty="0"/>
              <a:t> evaporator: </a:t>
            </a:r>
          </a:p>
          <a:p>
            <a:pPr lvl="1"/>
            <a:r>
              <a:rPr lang="da-DK" dirty="0"/>
              <a:t>4 % -14 % WIW </a:t>
            </a:r>
            <a:r>
              <a:rPr lang="da-DK" dirty="0" err="1"/>
              <a:t>thickness</a:t>
            </a:r>
            <a:r>
              <a:rPr lang="da-DK" dirty="0"/>
              <a:t> variation </a:t>
            </a:r>
            <a:r>
              <a:rPr lang="da-DK" dirty="0" err="1"/>
              <a:t>observed</a:t>
            </a:r>
            <a:r>
              <a:rPr lang="da-DK" dirty="0"/>
              <a:t> in QC, </a:t>
            </a:r>
            <a:r>
              <a:rPr lang="da-DK" dirty="0" err="1"/>
              <a:t>usually</a:t>
            </a:r>
            <a:r>
              <a:rPr lang="da-DK" dirty="0"/>
              <a:t> 6-9 %</a:t>
            </a:r>
          </a:p>
          <a:p>
            <a:pPr lvl="1"/>
            <a:r>
              <a:rPr lang="da-DK" dirty="0" err="1"/>
              <a:t>Wafer</a:t>
            </a:r>
            <a:r>
              <a:rPr lang="da-DK" dirty="0"/>
              <a:t> placement must </a:t>
            </a:r>
            <a:r>
              <a:rPr lang="da-DK" dirty="0" err="1"/>
              <a:t>make</a:t>
            </a:r>
            <a:r>
              <a:rPr lang="da-DK" dirty="0"/>
              <a:t> a big difference (</a:t>
            </a:r>
            <a:r>
              <a:rPr lang="da-DK" dirty="0" err="1"/>
              <a:t>fixed</a:t>
            </a:r>
            <a:r>
              <a:rPr lang="da-DK" dirty="0"/>
              <a:t> in </a:t>
            </a:r>
            <a:r>
              <a:rPr lang="da-DK" dirty="0" err="1"/>
              <a:t>Wordentec</a:t>
            </a:r>
            <a:r>
              <a:rPr lang="da-DK" dirty="0"/>
              <a:t> but not in </a:t>
            </a:r>
            <a:r>
              <a:rPr lang="da-DK" dirty="0" err="1"/>
              <a:t>Thermal</a:t>
            </a:r>
            <a:r>
              <a:rPr lang="da-DK" dirty="0"/>
              <a:t> evaporator)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r>
              <a:rPr lang="da-DK" dirty="0"/>
              <a:t>WIW </a:t>
            </a:r>
            <a:r>
              <a:rPr lang="da-DK" dirty="0" err="1"/>
              <a:t>thickness</a:t>
            </a:r>
            <a:r>
              <a:rPr lang="da-DK" dirty="0"/>
              <a:t> variation with 6” </a:t>
            </a:r>
            <a:r>
              <a:rPr lang="da-DK" dirty="0" err="1"/>
              <a:t>wafer</a:t>
            </a:r>
            <a:r>
              <a:rPr lang="da-DK" dirty="0"/>
              <a:t> in </a:t>
            </a:r>
            <a:r>
              <a:rPr lang="da-DK" dirty="0" err="1"/>
              <a:t>Wordentec</a:t>
            </a:r>
            <a:r>
              <a:rPr lang="da-DK" dirty="0"/>
              <a:t>: 3 %</a:t>
            </a:r>
          </a:p>
          <a:p>
            <a:endParaRPr lang="da-DK" dirty="0"/>
          </a:p>
          <a:p>
            <a:r>
              <a:rPr lang="da-DK" dirty="0"/>
              <a:t>WIW </a:t>
            </a:r>
            <a:r>
              <a:rPr lang="da-DK" dirty="0" err="1"/>
              <a:t>thickness</a:t>
            </a:r>
            <a:r>
              <a:rPr lang="da-DK" dirty="0"/>
              <a:t> variation with 6” </a:t>
            </a:r>
            <a:r>
              <a:rPr lang="da-DK" dirty="0" err="1"/>
              <a:t>wafer</a:t>
            </a:r>
            <a:r>
              <a:rPr lang="da-DK" dirty="0"/>
              <a:t> </a:t>
            </a:r>
            <a:r>
              <a:rPr lang="da-DK" dirty="0" err="1"/>
              <a:t>centered</a:t>
            </a:r>
            <a:r>
              <a:rPr lang="da-DK" dirty="0"/>
              <a:t> on source in </a:t>
            </a:r>
            <a:r>
              <a:rPr lang="da-DK" dirty="0" err="1"/>
              <a:t>Thermal</a:t>
            </a:r>
            <a:r>
              <a:rPr lang="da-DK" dirty="0"/>
              <a:t> evaporator: </a:t>
            </a:r>
            <a:r>
              <a:rPr lang="da-DK" dirty="0" smtClean="0"/>
              <a:t>10 % (</a:t>
            </a:r>
            <a:r>
              <a:rPr lang="da-DK" dirty="0" err="1" smtClean="0"/>
              <a:t>presumably</a:t>
            </a:r>
            <a:r>
              <a:rPr lang="da-DK" dirty="0" smtClean="0"/>
              <a:t> +/- </a:t>
            </a:r>
            <a:r>
              <a:rPr lang="da-DK" dirty="0" err="1" smtClean="0"/>
              <a:t>several</a:t>
            </a:r>
            <a:r>
              <a:rPr lang="da-DK" dirty="0" smtClean="0"/>
              <a:t> percent)</a:t>
            </a:r>
            <a:endParaRPr lang="da-DK" dirty="0"/>
          </a:p>
          <a:p>
            <a:r>
              <a:rPr lang="da-DK" dirty="0"/>
              <a:t>WIW </a:t>
            </a:r>
            <a:r>
              <a:rPr lang="da-DK" dirty="0" err="1"/>
              <a:t>thickness</a:t>
            </a:r>
            <a:r>
              <a:rPr lang="da-DK" dirty="0"/>
              <a:t> variation with 6” </a:t>
            </a:r>
            <a:r>
              <a:rPr lang="da-DK" dirty="0" err="1"/>
              <a:t>wafer</a:t>
            </a:r>
            <a:r>
              <a:rPr lang="da-DK" dirty="0"/>
              <a:t> </a:t>
            </a:r>
            <a:r>
              <a:rPr lang="da-DK" dirty="0" smtClean="0"/>
              <a:t>with </a:t>
            </a:r>
            <a:r>
              <a:rPr lang="da-DK" dirty="0" err="1" smtClean="0"/>
              <a:t>full</a:t>
            </a:r>
            <a:r>
              <a:rPr lang="da-DK" dirty="0" smtClean="0"/>
              <a:t> </a:t>
            </a:r>
            <a:r>
              <a:rPr lang="da-DK" dirty="0" err="1" smtClean="0"/>
              <a:t>contact</a:t>
            </a:r>
            <a:r>
              <a:rPr lang="da-DK" dirty="0" smtClean="0"/>
              <a:t> to </a:t>
            </a:r>
            <a:r>
              <a:rPr lang="da-DK" dirty="0" err="1" smtClean="0"/>
              <a:t>backplate</a:t>
            </a:r>
            <a:r>
              <a:rPr lang="da-DK" dirty="0" smtClean="0"/>
              <a:t> for </a:t>
            </a:r>
            <a:r>
              <a:rPr lang="da-DK" dirty="0" err="1" smtClean="0"/>
              <a:t>better</a:t>
            </a:r>
            <a:r>
              <a:rPr lang="da-DK" dirty="0" smtClean="0"/>
              <a:t> temperature </a:t>
            </a:r>
            <a:r>
              <a:rPr lang="da-DK" dirty="0" err="1" smtClean="0"/>
              <a:t>uniformity</a:t>
            </a:r>
            <a:r>
              <a:rPr lang="da-DK" dirty="0" smtClean="0"/>
              <a:t> in </a:t>
            </a:r>
            <a:r>
              <a:rPr lang="da-DK" dirty="0" err="1"/>
              <a:t>Thermal</a:t>
            </a:r>
            <a:r>
              <a:rPr lang="da-DK" dirty="0"/>
              <a:t> evaporator: </a:t>
            </a:r>
            <a:r>
              <a:rPr lang="da-DK" dirty="0" smtClean="0"/>
              <a:t>8-13 % </a:t>
            </a:r>
            <a:r>
              <a:rPr lang="da-DK" dirty="0" err="1" smtClean="0"/>
              <a:t>measured</a:t>
            </a:r>
            <a:r>
              <a:rPr lang="da-DK" dirty="0" smtClean="0"/>
              <a:t> for 3 </a:t>
            </a:r>
            <a:r>
              <a:rPr lang="da-DK" dirty="0" err="1" smtClean="0"/>
              <a:t>wafers</a:t>
            </a:r>
            <a:endParaRPr lang="da-DK" dirty="0"/>
          </a:p>
          <a:p>
            <a:endParaRPr lang="da-DK" dirty="0"/>
          </a:p>
          <a:p>
            <a:r>
              <a:rPr lang="da-DK" sz="2600" i="1" dirty="0"/>
              <a:t>Measurements on 6” made with a small </a:t>
            </a:r>
            <a:r>
              <a:rPr lang="da-DK" sz="2600" i="1" dirty="0" err="1"/>
              <a:t>systematic</a:t>
            </a:r>
            <a:r>
              <a:rPr lang="da-DK" sz="2600" i="1" dirty="0"/>
              <a:t> </a:t>
            </a:r>
            <a:r>
              <a:rPr lang="da-DK" sz="2600" i="1" dirty="0" err="1"/>
              <a:t>error</a:t>
            </a:r>
            <a:r>
              <a:rPr lang="da-DK" sz="2600" i="1" dirty="0"/>
              <a:t> on </a:t>
            </a:r>
            <a:r>
              <a:rPr lang="da-DK" sz="2600" i="1" dirty="0" err="1"/>
              <a:t>DektakXT</a:t>
            </a:r>
            <a:r>
              <a:rPr lang="da-DK" sz="2600" i="1" dirty="0"/>
              <a:t> but overall trend is </a:t>
            </a:r>
            <a:r>
              <a:rPr lang="da-DK" sz="2600" i="1" dirty="0" smtClean="0"/>
              <a:t>robust</a:t>
            </a:r>
            <a:endParaRPr lang="en-US" sz="2600" i="1" dirty="0"/>
          </a:p>
          <a:p>
            <a:pPr lvl="1"/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210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F941-D76B-4A11-8C4F-BB8E97D49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161296" cy="1325563"/>
          </a:xfrm>
        </p:spPr>
        <p:txBody>
          <a:bodyPr>
            <a:normAutofit/>
          </a:bodyPr>
          <a:lstStyle/>
          <a:p>
            <a:r>
              <a:rPr lang="da-DK" sz="3200" dirty="0"/>
              <a:t>6” placement on sample holder </a:t>
            </a:r>
            <a:r>
              <a:rPr lang="da-DK" sz="3200" dirty="0" smtClean="0"/>
              <a:t>for </a:t>
            </a:r>
            <a:r>
              <a:rPr lang="da-DK" sz="3200" dirty="0" err="1" smtClean="0"/>
              <a:t>best</a:t>
            </a:r>
            <a:r>
              <a:rPr lang="da-DK" sz="3200" dirty="0" smtClean="0"/>
              <a:t> heat distribution</a:t>
            </a:r>
            <a:r>
              <a:rPr lang="da-DK" sz="3200" dirty="0"/>
              <a:t/>
            </a:r>
            <a:br>
              <a:rPr lang="da-DK" sz="3200" dirty="0"/>
            </a:br>
            <a:r>
              <a:rPr lang="da-DK" sz="3200" dirty="0"/>
              <a:t>versus </a:t>
            </a:r>
            <a:r>
              <a:rPr lang="da-DK" sz="3200" dirty="0" err="1"/>
              <a:t>how</a:t>
            </a:r>
            <a:r>
              <a:rPr lang="da-DK" sz="3200" dirty="0"/>
              <a:t> a 4” is </a:t>
            </a:r>
            <a:r>
              <a:rPr lang="da-DK" sz="3200" dirty="0" err="1"/>
              <a:t>placed</a:t>
            </a:r>
            <a:r>
              <a:rPr lang="da-DK" sz="3200" dirty="0"/>
              <a:t> for </a:t>
            </a:r>
            <a:r>
              <a:rPr lang="da-DK" sz="3200" dirty="0" smtClean="0"/>
              <a:t>QC, </a:t>
            </a:r>
            <a:r>
              <a:rPr lang="da-DK" sz="3200" dirty="0" err="1" smtClean="0"/>
              <a:t>centered</a:t>
            </a:r>
            <a:r>
              <a:rPr lang="da-DK" sz="3200" dirty="0" smtClean="0"/>
              <a:t> on source</a:t>
            </a:r>
            <a:endParaRPr lang="da-D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99DD1-7D0C-4EAA-B422-F8AB19873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307" y="1540626"/>
            <a:ext cx="5327322" cy="4351338"/>
          </a:xfrm>
        </p:spPr>
        <p:txBody>
          <a:bodyPr>
            <a:normAutofit fontScale="92500"/>
          </a:bodyPr>
          <a:lstStyle/>
          <a:p>
            <a:r>
              <a:rPr lang="da-DK" dirty="0" err="1"/>
              <a:t>Thickest</a:t>
            </a:r>
            <a:r>
              <a:rPr lang="da-DK" dirty="0"/>
              <a:t> point is at E1 right </a:t>
            </a:r>
            <a:r>
              <a:rPr lang="da-DK" dirty="0" err="1"/>
              <a:t>above</a:t>
            </a:r>
            <a:r>
              <a:rPr lang="da-DK" dirty="0"/>
              <a:t> </a:t>
            </a:r>
            <a:r>
              <a:rPr lang="da-DK" dirty="0" err="1"/>
              <a:t>crucible</a:t>
            </a:r>
            <a:endParaRPr lang="da-DK" dirty="0"/>
          </a:p>
          <a:p>
            <a:r>
              <a:rPr lang="da-DK" dirty="0" err="1"/>
              <a:t>Therefore</a:t>
            </a:r>
            <a:r>
              <a:rPr lang="da-DK" dirty="0"/>
              <a:t> the WIW variation </a:t>
            </a:r>
            <a:r>
              <a:rPr lang="da-DK" dirty="0" err="1"/>
              <a:t>measured</a:t>
            </a:r>
            <a:r>
              <a:rPr lang="da-DK" dirty="0"/>
              <a:t> is </a:t>
            </a:r>
            <a:r>
              <a:rPr lang="da-DK" dirty="0" err="1"/>
              <a:t>significantly</a:t>
            </a:r>
            <a:r>
              <a:rPr lang="da-DK" dirty="0"/>
              <a:t> </a:t>
            </a:r>
            <a:r>
              <a:rPr lang="da-DK" dirty="0" err="1"/>
              <a:t>worse</a:t>
            </a:r>
            <a:r>
              <a:rPr lang="da-DK" dirty="0"/>
              <a:t> for 6” </a:t>
            </a:r>
            <a:r>
              <a:rPr lang="da-DK" dirty="0" err="1"/>
              <a:t>than</a:t>
            </a:r>
            <a:r>
              <a:rPr lang="da-DK" dirty="0"/>
              <a:t> 4”. </a:t>
            </a:r>
          </a:p>
          <a:p>
            <a:r>
              <a:rPr lang="da-DK" dirty="0"/>
              <a:t>It is </a:t>
            </a:r>
            <a:r>
              <a:rPr lang="da-DK" dirty="0" err="1"/>
              <a:t>possible</a:t>
            </a:r>
            <a:r>
              <a:rPr lang="da-DK" dirty="0"/>
              <a:t> to </a:t>
            </a:r>
            <a:r>
              <a:rPr lang="da-DK" dirty="0" err="1"/>
              <a:t>attach</a:t>
            </a:r>
            <a:r>
              <a:rPr lang="da-DK" dirty="0"/>
              <a:t> the 6” </a:t>
            </a:r>
            <a:r>
              <a:rPr lang="da-DK" dirty="0" err="1"/>
              <a:t>wafer</a:t>
            </a:r>
            <a:r>
              <a:rPr lang="da-DK" dirty="0"/>
              <a:t> so it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better</a:t>
            </a:r>
            <a:r>
              <a:rPr lang="da-DK" dirty="0"/>
              <a:t> </a:t>
            </a:r>
            <a:r>
              <a:rPr lang="da-DK" dirty="0" err="1"/>
              <a:t>centered</a:t>
            </a:r>
            <a:r>
              <a:rPr lang="da-DK" dirty="0"/>
              <a:t> but heat distribution </a:t>
            </a:r>
            <a:r>
              <a:rPr lang="da-DK" dirty="0" err="1"/>
              <a:t>may</a:t>
            </a:r>
            <a:r>
              <a:rPr lang="da-DK" dirty="0"/>
              <a:t> </a:t>
            </a:r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smtClean="0"/>
              <a:t>non-uniform and heat sensitive </a:t>
            </a:r>
            <a:r>
              <a:rPr lang="da-DK" dirty="0" err="1" smtClean="0"/>
              <a:t>resist</a:t>
            </a:r>
            <a:r>
              <a:rPr lang="da-DK" dirty="0" smtClean="0"/>
              <a:t> </a:t>
            </a:r>
            <a:r>
              <a:rPr lang="da-DK" dirty="0" err="1" smtClean="0"/>
              <a:t>could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overheated</a:t>
            </a:r>
            <a:r>
              <a:rPr lang="da-DK" dirty="0" smtClean="0"/>
              <a:t> </a:t>
            </a:r>
            <a:r>
              <a:rPr lang="da-DK" dirty="0" err="1" smtClean="0"/>
              <a:t>where</a:t>
            </a:r>
            <a:r>
              <a:rPr lang="da-DK" dirty="0" smtClean="0"/>
              <a:t> </a:t>
            </a:r>
            <a:r>
              <a:rPr lang="da-DK" dirty="0" err="1" smtClean="0"/>
              <a:t>there</a:t>
            </a:r>
            <a:r>
              <a:rPr lang="da-DK" dirty="0" smtClean="0"/>
              <a:t> is </a:t>
            </a:r>
            <a:r>
              <a:rPr lang="da-DK" dirty="0" err="1" smtClean="0"/>
              <a:t>no</a:t>
            </a:r>
            <a:r>
              <a:rPr lang="da-DK" dirty="0" smtClean="0"/>
              <a:t> </a:t>
            </a:r>
            <a:r>
              <a:rPr lang="da-DK" dirty="0" err="1" smtClean="0"/>
              <a:t>backplate</a:t>
            </a:r>
            <a:r>
              <a:rPr lang="da-DK" dirty="0" smtClean="0"/>
              <a:t>.</a:t>
            </a:r>
            <a:endParaRPr lang="da-DK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6082B5D-81C6-439E-A15D-48100769BA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0179" y="2191805"/>
            <a:ext cx="5209425" cy="3907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BE8B545-BBCC-494A-BDE8-D453F81ADBAA}"/>
              </a:ext>
            </a:extLst>
          </p:cNvPr>
          <p:cNvSpPr/>
          <p:nvPr/>
        </p:nvSpPr>
        <p:spPr>
          <a:xfrm>
            <a:off x="341898" y="2715043"/>
            <a:ext cx="2899695" cy="28996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9880E-A8EE-423A-B020-6BDFE285B523}"/>
              </a:ext>
            </a:extLst>
          </p:cNvPr>
          <p:cNvSpPr txBox="1"/>
          <p:nvPr/>
        </p:nvSpPr>
        <p:spPr>
          <a:xfrm>
            <a:off x="1644919" y="3882191"/>
            <a:ext cx="29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8AB7C-6B13-400E-8DEE-C3BC8AF1839B}"/>
              </a:ext>
            </a:extLst>
          </p:cNvPr>
          <p:cNvSpPr txBox="1"/>
          <p:nvPr/>
        </p:nvSpPr>
        <p:spPr>
          <a:xfrm>
            <a:off x="1527474" y="2621951"/>
            <a:ext cx="66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B11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53693-397B-428A-80D3-BE323B1848EA}"/>
              </a:ext>
            </a:extLst>
          </p:cNvPr>
          <p:cNvSpPr txBox="1"/>
          <p:nvPr/>
        </p:nvSpPr>
        <p:spPr>
          <a:xfrm>
            <a:off x="264695" y="3882191"/>
            <a:ext cx="44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E3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61D3E-D1C6-4573-80E8-E727B11D27D4}"/>
              </a:ext>
            </a:extLst>
          </p:cNvPr>
          <p:cNvSpPr txBox="1"/>
          <p:nvPr/>
        </p:nvSpPr>
        <p:spPr>
          <a:xfrm>
            <a:off x="2938933" y="3882191"/>
            <a:ext cx="47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C3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DBEC0-FAAD-4B6D-8E20-2E3B1DEE5701}"/>
              </a:ext>
            </a:extLst>
          </p:cNvPr>
          <p:cNvSpPr txBox="1"/>
          <p:nvPr/>
        </p:nvSpPr>
        <p:spPr>
          <a:xfrm>
            <a:off x="1527474" y="5275276"/>
            <a:ext cx="55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D11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54FB4-D957-4682-ACB5-5ECECE6A8FEF}"/>
              </a:ext>
            </a:extLst>
          </p:cNvPr>
          <p:cNvSpPr txBox="1"/>
          <p:nvPr/>
        </p:nvSpPr>
        <p:spPr>
          <a:xfrm>
            <a:off x="762000" y="3887415"/>
            <a:ext cx="45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E2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CECEE-CFA1-4253-9983-E0D502223131}"/>
              </a:ext>
            </a:extLst>
          </p:cNvPr>
          <p:cNvSpPr txBox="1"/>
          <p:nvPr/>
        </p:nvSpPr>
        <p:spPr>
          <a:xfrm>
            <a:off x="1233820" y="3882191"/>
            <a:ext cx="41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E1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31E9D5-2146-4221-83E2-1071E621D20B}"/>
              </a:ext>
            </a:extLst>
          </p:cNvPr>
          <p:cNvSpPr txBox="1"/>
          <p:nvPr/>
        </p:nvSpPr>
        <p:spPr>
          <a:xfrm>
            <a:off x="2012963" y="3882191"/>
            <a:ext cx="44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C1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80D642-077E-4B29-A44E-0A62B9F9BD1F}"/>
              </a:ext>
            </a:extLst>
          </p:cNvPr>
          <p:cNvSpPr txBox="1"/>
          <p:nvPr/>
        </p:nvSpPr>
        <p:spPr>
          <a:xfrm>
            <a:off x="2510907" y="3890576"/>
            <a:ext cx="50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C2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F35764-70E2-4C4E-900B-811DB9A3C74E}"/>
              </a:ext>
            </a:extLst>
          </p:cNvPr>
          <p:cNvSpPr txBox="1"/>
          <p:nvPr/>
        </p:nvSpPr>
        <p:spPr>
          <a:xfrm>
            <a:off x="1586194" y="3144803"/>
            <a:ext cx="44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B6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139443-4C01-4AFE-A281-FE0CBADBE7DF}"/>
              </a:ext>
            </a:extLst>
          </p:cNvPr>
          <p:cNvSpPr txBox="1"/>
          <p:nvPr/>
        </p:nvSpPr>
        <p:spPr>
          <a:xfrm>
            <a:off x="1563495" y="4627592"/>
            <a:ext cx="55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D6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1C7F35-9F4E-4461-80AD-1E18CC47D519}"/>
              </a:ext>
            </a:extLst>
          </p:cNvPr>
          <p:cNvSpPr/>
          <p:nvPr/>
        </p:nvSpPr>
        <p:spPr>
          <a:xfrm>
            <a:off x="380998" y="3043341"/>
            <a:ext cx="2243098" cy="22430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790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Averaged</a:t>
            </a:r>
            <a:r>
              <a:rPr lang="da-DK" dirty="0" smtClean="0"/>
              <a:t> </a:t>
            </a:r>
            <a:r>
              <a:rPr lang="da-DK" dirty="0" err="1" smtClean="0"/>
              <a:t>thickness</a:t>
            </a:r>
            <a:r>
              <a:rPr lang="da-DK" dirty="0" smtClean="0"/>
              <a:t> </a:t>
            </a:r>
            <a:r>
              <a:rPr lang="da-DK" dirty="0" err="1" smtClean="0"/>
              <a:t>distr</a:t>
            </a:r>
            <a:r>
              <a:rPr lang="da-DK" dirty="0" smtClean="0"/>
              <a:t>. for 3 </a:t>
            </a:r>
            <a:r>
              <a:rPr lang="da-DK" dirty="0" err="1" smtClean="0"/>
              <a:t>depositions</a:t>
            </a:r>
            <a:r>
              <a:rPr lang="da-DK" dirty="0" smtClean="0"/>
              <a:t> on 6” </a:t>
            </a:r>
            <a:r>
              <a:rPr lang="da-DK" dirty="0" err="1" smtClean="0"/>
              <a:t>wafers</a:t>
            </a:r>
            <a:r>
              <a:rPr lang="da-DK" dirty="0" smtClean="0"/>
              <a:t> in </a:t>
            </a:r>
            <a:r>
              <a:rPr lang="da-DK" dirty="0" err="1" smtClean="0"/>
              <a:t>Lesker</a:t>
            </a:r>
            <a:r>
              <a:rPr lang="da-DK" dirty="0" smtClean="0"/>
              <a:t> </a:t>
            </a:r>
            <a:r>
              <a:rPr lang="da-DK" dirty="0" err="1" smtClean="0"/>
              <a:t>Thermal</a:t>
            </a:r>
            <a:r>
              <a:rPr lang="da-DK" dirty="0" smtClean="0"/>
              <a:t> evaporator</a:t>
            </a:r>
            <a:br>
              <a:rPr lang="da-DK" dirty="0" smtClean="0"/>
            </a:br>
            <a:r>
              <a:rPr lang="da-DK" dirty="0" smtClean="0"/>
              <a:t>- </a:t>
            </a:r>
            <a:r>
              <a:rPr lang="da-DK" dirty="0" err="1" smtClean="0"/>
              <a:t>wafers</a:t>
            </a:r>
            <a:r>
              <a:rPr lang="da-DK" dirty="0" smtClean="0"/>
              <a:t> </a:t>
            </a:r>
            <a:r>
              <a:rPr lang="da-DK" dirty="0" err="1" smtClean="0"/>
              <a:t>placed</a:t>
            </a:r>
            <a:r>
              <a:rPr lang="da-DK" dirty="0" smtClean="0"/>
              <a:t> </a:t>
            </a:r>
            <a:r>
              <a:rPr lang="da-DK" dirty="0" err="1" smtClean="0"/>
              <a:t>entirely</a:t>
            </a:r>
            <a:r>
              <a:rPr lang="da-DK" dirty="0" smtClean="0"/>
              <a:t> on </a:t>
            </a:r>
            <a:r>
              <a:rPr lang="da-DK" dirty="0" err="1" smtClean="0"/>
              <a:t>backplate</a:t>
            </a:r>
            <a:r>
              <a:rPr lang="da-DK" dirty="0" smtClean="0"/>
              <a:t> as in slide 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84947"/>
            <a:ext cx="5686267" cy="4351338"/>
          </a:xfrm>
        </p:spPr>
      </p:pic>
      <p:sp>
        <p:nvSpPr>
          <p:cNvPr id="7" name="Rectangle 6"/>
          <p:cNvSpPr/>
          <p:nvPr/>
        </p:nvSpPr>
        <p:spPr>
          <a:xfrm>
            <a:off x="736096" y="5984199"/>
            <a:ext cx="7601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Measurements were made only along the X- and Y-axis so the plot is distorted. </a:t>
            </a:r>
            <a:br>
              <a:rPr lang="en-US" dirty="0" smtClean="0"/>
            </a:br>
            <a:r>
              <a:rPr lang="en-US" dirty="0" smtClean="0"/>
              <a:t>Unit is based on QC mask holes. 10 is equivalent to ~2.5 cm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799DD1-7D0C-4EAA-B422-F8AB198735F5}"/>
              </a:ext>
            </a:extLst>
          </p:cNvPr>
          <p:cNvSpPr txBox="1">
            <a:spLocks/>
          </p:cNvSpPr>
          <p:nvPr/>
        </p:nvSpPr>
        <p:spPr>
          <a:xfrm>
            <a:off x="6524468" y="1884947"/>
            <a:ext cx="4466088" cy="409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200" dirty="0"/>
              <a:t>WIW </a:t>
            </a:r>
            <a:r>
              <a:rPr lang="da-DK" sz="2200" dirty="0" err="1"/>
              <a:t>thickness</a:t>
            </a:r>
            <a:r>
              <a:rPr lang="da-DK" sz="2200" dirty="0"/>
              <a:t> variation for </a:t>
            </a:r>
            <a:r>
              <a:rPr lang="da-DK" sz="2200" dirty="0" err="1"/>
              <a:t>these</a:t>
            </a:r>
            <a:r>
              <a:rPr lang="da-DK" sz="2200" dirty="0"/>
              <a:t> 6” </a:t>
            </a:r>
            <a:r>
              <a:rPr lang="da-DK" sz="2200" dirty="0" err="1"/>
              <a:t>wafers</a:t>
            </a:r>
            <a:r>
              <a:rPr lang="da-DK" sz="2200" dirty="0"/>
              <a:t> </a:t>
            </a:r>
            <a:r>
              <a:rPr lang="da-DK" sz="2200" dirty="0" err="1"/>
              <a:t>was</a:t>
            </a:r>
            <a:r>
              <a:rPr lang="da-DK" sz="2200" dirty="0"/>
              <a:t> </a:t>
            </a:r>
            <a:r>
              <a:rPr lang="da-DK" sz="2200" dirty="0" smtClean="0"/>
              <a:t>8-13% </a:t>
            </a:r>
            <a:endParaRPr lang="da-DK" sz="2200" dirty="0"/>
          </a:p>
          <a:p>
            <a:r>
              <a:rPr lang="da-DK" sz="2200" dirty="0" err="1" smtClean="0"/>
              <a:t>Thickest</a:t>
            </a:r>
            <a:r>
              <a:rPr lang="da-DK" sz="2200" dirty="0" smtClean="0"/>
              <a:t> point is right </a:t>
            </a:r>
            <a:r>
              <a:rPr lang="da-DK" sz="2200" dirty="0" err="1" smtClean="0"/>
              <a:t>above</a:t>
            </a:r>
            <a:r>
              <a:rPr lang="da-DK" sz="2200" dirty="0" smtClean="0"/>
              <a:t> </a:t>
            </a:r>
            <a:r>
              <a:rPr lang="da-DK" sz="2200" dirty="0" err="1" smtClean="0"/>
              <a:t>crucible</a:t>
            </a:r>
            <a:endParaRPr lang="da-DK" sz="2200" dirty="0" smtClean="0"/>
          </a:p>
          <a:p>
            <a:r>
              <a:rPr lang="da-DK" sz="2200" dirty="0" smtClean="0"/>
              <a:t>Measurements </a:t>
            </a:r>
            <a:r>
              <a:rPr lang="da-DK" sz="2200" dirty="0" err="1" smtClean="0"/>
              <a:t>were</a:t>
            </a:r>
            <a:r>
              <a:rPr lang="da-DK" sz="2200" dirty="0" smtClean="0"/>
              <a:t> made </a:t>
            </a:r>
            <a:r>
              <a:rPr lang="da-DK" sz="2200" dirty="0" err="1" smtClean="0"/>
              <a:t>only</a:t>
            </a:r>
            <a:r>
              <a:rPr lang="da-DK" sz="2200" dirty="0" smtClean="0"/>
              <a:t> </a:t>
            </a:r>
            <a:r>
              <a:rPr lang="da-DK" sz="2200" dirty="0" err="1" smtClean="0"/>
              <a:t>along</a:t>
            </a:r>
            <a:r>
              <a:rPr lang="da-DK" sz="2200" dirty="0" smtClean="0"/>
              <a:t> the X- and Y-axis, so the plot </a:t>
            </a:r>
            <a:r>
              <a:rPr lang="da-DK" sz="2200" dirty="0" err="1" smtClean="0"/>
              <a:t>here</a:t>
            </a:r>
            <a:r>
              <a:rPr lang="da-DK" sz="2200" dirty="0" smtClean="0"/>
              <a:t> is </a:t>
            </a:r>
            <a:r>
              <a:rPr lang="da-DK" sz="2200" dirty="0" err="1" smtClean="0"/>
              <a:t>distorted</a:t>
            </a:r>
            <a:r>
              <a:rPr lang="da-DK" sz="2200" dirty="0" smtClean="0"/>
              <a:t> </a:t>
            </a:r>
          </a:p>
          <a:p>
            <a:r>
              <a:rPr lang="da-DK" sz="2200" dirty="0" smtClean="0"/>
              <a:t>A 4” </a:t>
            </a:r>
            <a:r>
              <a:rPr lang="da-DK" sz="2200" dirty="0" err="1" smtClean="0"/>
              <a:t>wafer</a:t>
            </a:r>
            <a:r>
              <a:rPr lang="da-DK" sz="2200" dirty="0" smtClean="0"/>
              <a:t> is </a:t>
            </a:r>
            <a:r>
              <a:rPr lang="da-DK" sz="2200" dirty="0" err="1" smtClean="0"/>
              <a:t>within</a:t>
            </a:r>
            <a:r>
              <a:rPr lang="da-DK" sz="2200" dirty="0" smtClean="0"/>
              <a:t> the light green </a:t>
            </a:r>
            <a:r>
              <a:rPr lang="da-DK" sz="2200" dirty="0" err="1" smtClean="0"/>
              <a:t>area</a:t>
            </a:r>
            <a:r>
              <a:rPr lang="da-DK" sz="2200" dirty="0" smtClean="0"/>
              <a:t> if </a:t>
            </a:r>
            <a:r>
              <a:rPr lang="da-DK" sz="2200" dirty="0" err="1" smtClean="0"/>
              <a:t>properly</a:t>
            </a:r>
            <a:r>
              <a:rPr lang="da-DK" sz="2200" dirty="0" smtClean="0"/>
              <a:t> </a:t>
            </a:r>
            <a:r>
              <a:rPr lang="da-DK" sz="2200" dirty="0" err="1" smtClean="0"/>
              <a:t>aligned</a:t>
            </a:r>
            <a:r>
              <a:rPr lang="da-DK" sz="2200" dirty="0" smtClean="0"/>
              <a:t> to the center of the </a:t>
            </a:r>
            <a:r>
              <a:rPr lang="da-DK" sz="2200" dirty="0" err="1" smtClean="0"/>
              <a:t>crucible</a:t>
            </a:r>
            <a:endParaRPr lang="da-DK" sz="2200" dirty="0" smtClean="0"/>
          </a:p>
        </p:txBody>
      </p:sp>
    </p:spTree>
    <p:extLst>
      <p:ext uri="{BB962C8B-B14F-4D97-AF65-F5344CB8AC3E}">
        <p14:creationId xmlns:p14="http://schemas.microsoft.com/office/powerpoint/2010/main" val="188695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Wordentec</a:t>
            </a:r>
            <a:r>
              <a:rPr lang="da-DK" dirty="0" smtClean="0"/>
              <a:t> vs </a:t>
            </a:r>
            <a:r>
              <a:rPr lang="da-DK" dirty="0" err="1" smtClean="0"/>
              <a:t>Thermal</a:t>
            </a:r>
            <a:r>
              <a:rPr lang="da-DK" dirty="0" smtClean="0"/>
              <a:t> evaporator 6” </a:t>
            </a:r>
            <a:r>
              <a:rPr lang="da-DK" dirty="0" err="1" smtClean="0"/>
              <a:t>wafers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17792"/>
            <a:ext cx="10515600" cy="1140897"/>
          </a:xfrm>
        </p:spPr>
        <p:txBody>
          <a:bodyPr>
            <a:normAutofit fontScale="25000" lnSpcReduction="20000"/>
          </a:bodyPr>
          <a:lstStyle/>
          <a:p>
            <a:r>
              <a:rPr lang="da-DK" sz="9600" dirty="0"/>
              <a:t>WIW </a:t>
            </a:r>
            <a:r>
              <a:rPr lang="da-DK" sz="9600" dirty="0" err="1"/>
              <a:t>thickness</a:t>
            </a:r>
            <a:r>
              <a:rPr lang="da-DK" sz="9600" dirty="0"/>
              <a:t> variation </a:t>
            </a:r>
            <a:r>
              <a:rPr lang="da-DK" sz="9600" dirty="0" smtClean="0"/>
              <a:t>in </a:t>
            </a:r>
            <a:r>
              <a:rPr lang="da-DK" sz="9600" dirty="0" err="1"/>
              <a:t>Wordentec</a:t>
            </a:r>
            <a:r>
              <a:rPr lang="da-DK" sz="9600" dirty="0"/>
              <a:t>: 3 %</a:t>
            </a:r>
          </a:p>
          <a:p>
            <a:r>
              <a:rPr lang="da-DK" sz="9600" dirty="0" smtClean="0"/>
              <a:t>WIW </a:t>
            </a:r>
            <a:r>
              <a:rPr lang="da-DK" sz="9600" dirty="0" err="1"/>
              <a:t>thickness</a:t>
            </a:r>
            <a:r>
              <a:rPr lang="da-DK" sz="9600" dirty="0"/>
              <a:t> variation </a:t>
            </a:r>
            <a:r>
              <a:rPr lang="da-DK" sz="9600" dirty="0" err="1" smtClean="0"/>
              <a:t>centered</a:t>
            </a:r>
            <a:r>
              <a:rPr lang="da-DK" sz="9600" dirty="0" smtClean="0"/>
              <a:t> </a:t>
            </a:r>
            <a:r>
              <a:rPr lang="da-DK" sz="9600" dirty="0"/>
              <a:t>on source in </a:t>
            </a:r>
            <a:r>
              <a:rPr lang="da-DK" sz="9600" dirty="0" err="1"/>
              <a:t>Thermal</a:t>
            </a:r>
            <a:r>
              <a:rPr lang="da-DK" sz="9600" dirty="0"/>
              <a:t> evaporator: 8 %</a:t>
            </a:r>
          </a:p>
          <a:p>
            <a:r>
              <a:rPr lang="da-DK" sz="7200" i="1" dirty="0" smtClean="0"/>
              <a:t>Measurements </a:t>
            </a:r>
            <a:r>
              <a:rPr lang="da-DK" sz="7200" i="1" dirty="0"/>
              <a:t>made with a small </a:t>
            </a:r>
            <a:r>
              <a:rPr lang="da-DK" sz="7200" i="1" dirty="0" err="1"/>
              <a:t>systematic</a:t>
            </a:r>
            <a:r>
              <a:rPr lang="da-DK" sz="7200" i="1" dirty="0"/>
              <a:t> </a:t>
            </a:r>
            <a:r>
              <a:rPr lang="da-DK" sz="7200" i="1" dirty="0" err="1"/>
              <a:t>error</a:t>
            </a:r>
            <a:r>
              <a:rPr lang="da-DK" sz="7200" i="1" dirty="0"/>
              <a:t> on </a:t>
            </a:r>
            <a:r>
              <a:rPr lang="da-DK" sz="7200" i="1" dirty="0" err="1" smtClean="0"/>
              <a:t>DektakXT</a:t>
            </a:r>
            <a:endParaRPr lang="en-US" sz="7200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480" t="28140" r="29148" b="28036"/>
          <a:stretch/>
        </p:blipFill>
        <p:spPr>
          <a:xfrm>
            <a:off x="6230679" y="1690688"/>
            <a:ext cx="4254149" cy="314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338" t="27529" r="25522" b="23479"/>
          <a:stretch/>
        </p:blipFill>
        <p:spPr>
          <a:xfrm>
            <a:off x="1448322" y="1545174"/>
            <a:ext cx="4399586" cy="3178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9525" y="46484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cm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1140497" y="294999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6455" y="46484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cm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907427" y="294999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2222" y="1468181"/>
            <a:ext cx="349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Wordentec</a:t>
            </a:r>
            <a:r>
              <a:rPr lang="da-DK" dirty="0" smtClean="0"/>
              <a:t>: </a:t>
            </a:r>
            <a:r>
              <a:rPr lang="da-DK" dirty="0" err="1" smtClean="0"/>
              <a:t>scale</a:t>
            </a:r>
            <a:r>
              <a:rPr lang="da-DK" dirty="0" smtClean="0"/>
              <a:t> from 102-113 nm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6136" y="1468181"/>
            <a:ext cx="325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Thermal</a:t>
            </a:r>
            <a:r>
              <a:rPr lang="da-DK" dirty="0" smtClean="0"/>
              <a:t> </a:t>
            </a:r>
            <a:r>
              <a:rPr lang="da-DK" dirty="0" err="1" smtClean="0"/>
              <a:t>evap</a:t>
            </a:r>
            <a:r>
              <a:rPr lang="da-DK" dirty="0" smtClean="0"/>
              <a:t>: </a:t>
            </a:r>
            <a:r>
              <a:rPr lang="da-DK" dirty="0" err="1" smtClean="0"/>
              <a:t>scale</a:t>
            </a:r>
            <a:r>
              <a:rPr lang="da-DK" dirty="0" smtClean="0"/>
              <a:t> from 92-120</a:t>
            </a:r>
          </a:p>
        </p:txBody>
      </p:sp>
    </p:spTree>
    <p:extLst>
      <p:ext uri="{BB962C8B-B14F-4D97-AF65-F5344CB8AC3E}">
        <p14:creationId xmlns:p14="http://schemas.microsoft.com/office/powerpoint/2010/main" val="39563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Thermal</a:t>
            </a:r>
            <a:r>
              <a:rPr lang="da-DK" dirty="0"/>
              <a:t> evaporator: 265 </a:t>
            </a:r>
            <a:r>
              <a:rPr lang="da-DK" dirty="0" err="1"/>
              <a:t>particles</a:t>
            </a:r>
            <a:r>
              <a:rPr lang="da-DK" dirty="0"/>
              <a:t> on 6” – </a:t>
            </a:r>
            <a:r>
              <a:rPr lang="da-DK" dirty="0" err="1"/>
              <a:t>many</a:t>
            </a:r>
            <a:r>
              <a:rPr lang="da-DK" dirty="0"/>
              <a:t> from clips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3" y="1690688"/>
            <a:ext cx="6735339" cy="505150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6" t="5655" r="7380"/>
          <a:stretch/>
        </p:blipFill>
        <p:spPr>
          <a:xfrm rot="6686286">
            <a:off x="8077947" y="1798847"/>
            <a:ext cx="3122761" cy="3596741"/>
          </a:xfrm>
        </p:spPr>
      </p:pic>
      <p:sp>
        <p:nvSpPr>
          <p:cNvPr id="9" name="TextBox 8"/>
          <p:cNvSpPr txBox="1"/>
          <p:nvPr/>
        </p:nvSpPr>
        <p:spPr>
          <a:xfrm>
            <a:off x="7979434" y="5598543"/>
            <a:ext cx="395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Photo of </a:t>
            </a:r>
            <a:r>
              <a:rPr lang="da-DK" dirty="0" err="1"/>
              <a:t>where</a:t>
            </a:r>
            <a:r>
              <a:rPr lang="da-DK" dirty="0"/>
              <a:t> the clips held the </a:t>
            </a:r>
            <a:r>
              <a:rPr lang="da-DK" dirty="0" err="1"/>
              <a:t>wafer</a:t>
            </a:r>
            <a:r>
              <a:rPr lang="da-DK" dirty="0"/>
              <a:t> 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>
            <a:stCxn id="13" idx="2"/>
          </p:cNvCxnSpPr>
          <p:nvPr/>
        </p:nvCxnSpPr>
        <p:spPr>
          <a:xfrm flipH="1">
            <a:off x="6340415" y="2750223"/>
            <a:ext cx="272291" cy="398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57668" y="2380891"/>
            <a:ext cx="51007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>
                <a:solidFill>
                  <a:schemeClr val="accent1"/>
                </a:solidFill>
              </a:rPr>
              <a:t>clip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529532" y="4692770"/>
            <a:ext cx="441451" cy="964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70982" y="4789266"/>
            <a:ext cx="505578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/>
                </a:solidFill>
              </a:rPr>
              <a:t>clip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01142" y="4216440"/>
            <a:ext cx="505578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/>
                </a:solidFill>
              </a:rPr>
              <a:t>clip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3806720" y="4295955"/>
            <a:ext cx="368465" cy="1051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32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Wordentec</a:t>
            </a:r>
            <a:r>
              <a:rPr lang="da-DK" dirty="0"/>
              <a:t>: 57 </a:t>
            </a:r>
            <a:r>
              <a:rPr lang="da-DK" dirty="0" err="1"/>
              <a:t>particles</a:t>
            </a:r>
            <a:r>
              <a:rPr lang="da-DK" dirty="0"/>
              <a:t> on 6”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2403" y="1900315"/>
            <a:ext cx="4993257" cy="4351338"/>
          </a:xfrm>
        </p:spPr>
        <p:txBody>
          <a:bodyPr/>
          <a:lstStyle/>
          <a:p>
            <a:r>
              <a:rPr lang="da-DK" dirty="0"/>
              <a:t>Nice </a:t>
            </a:r>
            <a:r>
              <a:rPr lang="da-DK" dirty="0" err="1"/>
              <a:t>result</a:t>
            </a:r>
            <a:r>
              <a:rPr lang="da-DK" dirty="0"/>
              <a:t> for </a:t>
            </a:r>
            <a:r>
              <a:rPr lang="da-DK" dirty="0" err="1"/>
              <a:t>full</a:t>
            </a:r>
            <a:r>
              <a:rPr lang="da-DK" dirty="0"/>
              <a:t> </a:t>
            </a:r>
            <a:r>
              <a:rPr lang="da-DK" dirty="0" err="1"/>
              <a:t>wafer</a:t>
            </a:r>
            <a:endParaRPr lang="da-DK" dirty="0"/>
          </a:p>
          <a:p>
            <a:r>
              <a:rPr lang="da-DK" dirty="0"/>
              <a:t>Chips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held by clips and the </a:t>
            </a:r>
            <a:r>
              <a:rPr lang="da-DK" dirty="0" err="1"/>
              <a:t>result</a:t>
            </a:r>
            <a:r>
              <a:rPr lang="da-DK" dirty="0"/>
              <a:t> </a:t>
            </a:r>
            <a:r>
              <a:rPr lang="da-DK" dirty="0" err="1"/>
              <a:t>might</a:t>
            </a:r>
            <a:r>
              <a:rPr lang="da-DK" dirty="0"/>
              <a:t> not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much</a:t>
            </a:r>
            <a:r>
              <a:rPr lang="da-DK" dirty="0"/>
              <a:t> </a:t>
            </a:r>
            <a:r>
              <a:rPr lang="da-DK" dirty="0" err="1"/>
              <a:t>different</a:t>
            </a:r>
            <a:r>
              <a:rPr lang="da-DK" dirty="0"/>
              <a:t> from the </a:t>
            </a:r>
            <a:r>
              <a:rPr lang="da-DK" dirty="0" err="1"/>
              <a:t>Lesker</a:t>
            </a:r>
            <a:r>
              <a:rPr lang="da-DK" dirty="0"/>
              <a:t> </a:t>
            </a:r>
            <a:r>
              <a:rPr lang="da-DK" dirty="0" err="1"/>
              <a:t>thermal</a:t>
            </a:r>
            <a:r>
              <a:rPr lang="da-DK" dirty="0"/>
              <a:t> evaporator.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30" y="1934910"/>
            <a:ext cx="5510356" cy="41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0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f285ed19-a95f-4b3e-ba77-b7a49f796644@apcprd04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2"/>
          <a:stretch/>
        </p:blipFill>
        <p:spPr bwMode="auto">
          <a:xfrm rot="5400000">
            <a:off x="4250906" y="1095819"/>
            <a:ext cx="3323562" cy="26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379db29-ab0c-43ea-a29f-a1f5f23f348a@apcprd04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30397" y="1196010"/>
            <a:ext cx="3308231" cy="248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F6082B5D-81C6-439E-A15D-48100769BA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r="4242"/>
          <a:stretch/>
        </p:blipFill>
        <p:spPr>
          <a:xfrm rot="5400000">
            <a:off x="990598" y="1039658"/>
            <a:ext cx="3248028" cy="2733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75" y="4524375"/>
            <a:ext cx="8572812" cy="1847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09870" y="782481"/>
            <a:ext cx="11715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Holder #1</a:t>
            </a:r>
            <a:endParaRPr lang="da-DK" dirty="0"/>
          </a:p>
        </p:txBody>
      </p:sp>
      <p:sp>
        <p:nvSpPr>
          <p:cNvPr id="14" name="TextBox 13"/>
          <p:cNvSpPr txBox="1"/>
          <p:nvPr/>
        </p:nvSpPr>
        <p:spPr>
          <a:xfrm>
            <a:off x="6089553" y="782481"/>
            <a:ext cx="11715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Holder #2</a:t>
            </a:r>
            <a:endParaRPr lang="da-DK" dirty="0"/>
          </a:p>
        </p:txBody>
      </p:sp>
      <p:sp>
        <p:nvSpPr>
          <p:cNvPr id="15" name="TextBox 14"/>
          <p:cNvSpPr txBox="1"/>
          <p:nvPr/>
        </p:nvSpPr>
        <p:spPr>
          <a:xfrm>
            <a:off x="9153521" y="782481"/>
            <a:ext cx="11715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Holder #3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2804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479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Wordentec vs Thermal evap thickness uniformity   </vt:lpstr>
      <vt:lpstr>6” placement on sample holder for best heat distribution versus how a 4” is placed for QC, centered on source</vt:lpstr>
      <vt:lpstr>Averaged thickness distr. for 3 depositions on 6” wafers in Lesker Thermal evaporator - wafers placed entirely on backplate as in slide 2</vt:lpstr>
      <vt:lpstr>Wordentec vs Thermal evaporator 6” wafers</vt:lpstr>
      <vt:lpstr>Thermal evaporator: 265 particles on 6” – many from clips</vt:lpstr>
      <vt:lpstr>Wordentec: 57 particles on 6”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Bolt Ettlinger</dc:creator>
  <cp:lastModifiedBy>Patama Pholprasit</cp:lastModifiedBy>
  <cp:revision>33</cp:revision>
  <cp:lastPrinted>2023-11-14T09:57:43Z</cp:lastPrinted>
  <dcterms:created xsi:type="dcterms:W3CDTF">2022-03-31T11:31:42Z</dcterms:created>
  <dcterms:modified xsi:type="dcterms:W3CDTF">2023-11-14T11:50:37Z</dcterms:modified>
</cp:coreProperties>
</file>